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81" r:id="rId5"/>
    <p:sldId id="259" r:id="rId6"/>
    <p:sldId id="282" r:id="rId7"/>
    <p:sldId id="283" r:id="rId8"/>
    <p:sldId id="319" r:id="rId9"/>
    <p:sldId id="335" r:id="rId10"/>
    <p:sldId id="395" r:id="rId11"/>
    <p:sldId id="354" r:id="rId12"/>
    <p:sldId id="320" r:id="rId13"/>
    <p:sldId id="321" r:id="rId14"/>
    <p:sldId id="324" r:id="rId15"/>
    <p:sldId id="325" r:id="rId16"/>
    <p:sldId id="326" r:id="rId17"/>
    <p:sldId id="327" r:id="rId18"/>
    <p:sldId id="328" r:id="rId19"/>
    <p:sldId id="329" r:id="rId20"/>
    <p:sldId id="330" r:id="rId21"/>
    <p:sldId id="331" r:id="rId22"/>
    <p:sldId id="332" r:id="rId23"/>
    <p:sldId id="333" r:id="rId24"/>
    <p:sldId id="394" r:id="rId25"/>
    <p:sldId id="388" r:id="rId26"/>
    <p:sldId id="290" r:id="rId27"/>
    <p:sldId id="396" r:id="rId28"/>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761"/>
  </p:normalViewPr>
  <p:slideViewPr>
    <p:cSldViewPr snapToGrid="0" snapToObjects="1">
      <p:cViewPr>
        <p:scale>
          <a:sx n="75" d="100"/>
          <a:sy n="75" d="100"/>
        </p:scale>
        <p:origin x="760"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Лист1!$B$1</c:f>
              <c:strCache>
                <c:ptCount val="1"/>
                <c:pt idx="0">
                  <c:v>Види основних покарань</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Лист1!$A$2:$A$6</c:f>
              <c:strCache>
                <c:ptCount val="5"/>
                <c:pt idx="0">
                  <c:v>Позбавлення волі</c:v>
                </c:pt>
                <c:pt idx="1">
                  <c:v>Штраф</c:v>
                </c:pt>
                <c:pt idx="2">
                  <c:v>Арешт</c:v>
                </c:pt>
                <c:pt idx="3">
                  <c:v>Обмеження волі</c:v>
                </c:pt>
                <c:pt idx="4">
                  <c:v>Виправні роботи</c:v>
                </c:pt>
              </c:strCache>
            </c:strRef>
          </c:cat>
          <c:val>
            <c:numRef>
              <c:f>Лист1!$B$2:$B$6</c:f>
              <c:numCache>
                <c:formatCode>General</c:formatCode>
                <c:ptCount val="5"/>
                <c:pt idx="0">
                  <c:v>28</c:v>
                </c:pt>
                <c:pt idx="1">
                  <c:v>56</c:v>
                </c:pt>
                <c:pt idx="2">
                  <c:v>1</c:v>
                </c:pt>
                <c:pt idx="3">
                  <c:v>9</c:v>
                </c:pt>
                <c:pt idx="4">
                  <c:v>5</c:v>
                </c:pt>
              </c:numCache>
            </c:numRef>
          </c:val>
          <c:extLst>
            <c:ext xmlns:c16="http://schemas.microsoft.com/office/drawing/2014/chart" uri="{C3380CC4-5D6E-409C-BE32-E72D297353CC}">
              <c16:uniqueId val="{00000000-5743-0541-B6FF-DD588D515255}"/>
            </c:ext>
          </c:extLst>
        </c:ser>
        <c:dLbls>
          <c:showLegendKey val="0"/>
          <c:showVal val="0"/>
          <c:showCatName val="0"/>
          <c:showSerName val="0"/>
          <c:showPercent val="0"/>
          <c:showBubbleSize val="0"/>
          <c:showLeaderLines val="1"/>
        </c:dLbls>
      </c:pie3DChart>
    </c:plotArea>
    <c:legend>
      <c:legendPos val="r"/>
      <c:overlay val="0"/>
    </c:legend>
    <c:plotVisOnly val="1"/>
    <c:dispBlanksAs val="zero"/>
    <c:showDLblsOverMax val="0"/>
  </c:chart>
  <c:txPr>
    <a:bodyPr/>
    <a:lstStyle/>
    <a:p>
      <a:pPr>
        <a:defRPr sz="1800"/>
      </a:pPr>
      <a:endParaRPr lang="ru-UA"/>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Лист1!$B$1</c:f>
              <c:strCache>
                <c:ptCount val="1"/>
                <c:pt idx="0">
                  <c:v>Види додаткових покарань</c:v>
                </c:pt>
              </c:strCache>
            </c:strRef>
          </c:tx>
          <c:explosion val="25"/>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Лист1!$A$2:$A$3</c:f>
              <c:strCache>
                <c:ptCount val="2"/>
                <c:pt idx="0">
                  <c:v>Конфіскація майна</c:v>
                </c:pt>
                <c:pt idx="1">
                  <c:v>Позбавлення права</c:v>
                </c:pt>
              </c:strCache>
            </c:strRef>
          </c:cat>
          <c:val>
            <c:numRef>
              <c:f>Лист1!$B$2:$B$3</c:f>
              <c:numCache>
                <c:formatCode>General</c:formatCode>
                <c:ptCount val="2"/>
                <c:pt idx="0">
                  <c:v>17</c:v>
                </c:pt>
                <c:pt idx="1">
                  <c:v>54</c:v>
                </c:pt>
              </c:numCache>
            </c:numRef>
          </c:val>
          <c:extLst>
            <c:ext xmlns:c16="http://schemas.microsoft.com/office/drawing/2014/chart" uri="{C3380CC4-5D6E-409C-BE32-E72D297353CC}">
              <c16:uniqueId val="{00000001-2AC2-3840-AAAC-9CA3C9599058}"/>
            </c:ext>
          </c:extLst>
        </c:ser>
        <c:dLbls>
          <c:showLegendKey val="0"/>
          <c:showVal val="0"/>
          <c:showCatName val="0"/>
          <c:showSerName val="0"/>
          <c:showPercent val="0"/>
          <c:showBubbleSize val="0"/>
          <c:showLeaderLines val="0"/>
        </c:dLbls>
      </c:pie3DChart>
    </c:plotArea>
    <c:legend>
      <c:legendPos val="r"/>
      <c:overlay val="0"/>
    </c:legend>
    <c:plotVisOnly val="1"/>
    <c:dispBlanksAs val="zero"/>
    <c:showDLblsOverMax val="0"/>
  </c:chart>
  <c:txPr>
    <a:bodyPr/>
    <a:lstStyle/>
    <a:p>
      <a:pPr>
        <a:defRPr sz="1800"/>
      </a:pPr>
      <a:endParaRPr lang="ru-UA"/>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Лист1!$B$1</c:f>
              <c:strCache>
                <c:ptCount val="1"/>
                <c:pt idx="0">
                  <c:v>Позбавлення волі</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Лист1!$A$2:$A$5</c:f>
              <c:strCache>
                <c:ptCount val="4"/>
                <c:pt idx="0">
                  <c:v>До 3-х років</c:v>
                </c:pt>
                <c:pt idx="1">
                  <c:v>До 5-ти років</c:v>
                </c:pt>
                <c:pt idx="2">
                  <c:v>До 10-ти років</c:v>
                </c:pt>
                <c:pt idx="3">
                  <c:v>Понд 10 років</c:v>
                </c:pt>
              </c:strCache>
            </c:strRef>
          </c:cat>
          <c:val>
            <c:numRef>
              <c:f>Лист1!$B$2:$B$5</c:f>
              <c:numCache>
                <c:formatCode>General</c:formatCode>
                <c:ptCount val="4"/>
                <c:pt idx="0">
                  <c:v>3</c:v>
                </c:pt>
                <c:pt idx="1">
                  <c:v>8</c:v>
                </c:pt>
                <c:pt idx="2">
                  <c:v>13</c:v>
                </c:pt>
                <c:pt idx="3">
                  <c:v>4</c:v>
                </c:pt>
              </c:numCache>
            </c:numRef>
          </c:val>
          <c:extLst>
            <c:ext xmlns:c16="http://schemas.microsoft.com/office/drawing/2014/chart" uri="{C3380CC4-5D6E-409C-BE32-E72D297353CC}">
              <c16:uniqueId val="{00000000-A234-7443-9375-576688609CE1}"/>
            </c:ext>
          </c:extLst>
        </c:ser>
        <c:dLbls>
          <c:showLegendKey val="0"/>
          <c:showVal val="0"/>
          <c:showCatName val="0"/>
          <c:showSerName val="0"/>
          <c:showPercent val="0"/>
          <c:showBubbleSize val="0"/>
          <c:showLeaderLines val="1"/>
        </c:dLbls>
      </c:pie3DChart>
    </c:plotArea>
    <c:legend>
      <c:legendPos val="r"/>
      <c:overlay val="0"/>
    </c:legend>
    <c:plotVisOnly val="1"/>
    <c:dispBlanksAs val="zero"/>
    <c:showDLblsOverMax val="0"/>
  </c:chart>
  <c:txPr>
    <a:bodyPr/>
    <a:lstStyle/>
    <a:p>
      <a:pPr>
        <a:defRPr sz="1800"/>
      </a:pPr>
      <a:endParaRPr lang="ru-UA"/>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Лист1!$B$1</c:f>
              <c:strCache>
                <c:ptCount val="1"/>
                <c:pt idx="0">
                  <c:v>Види штрафу</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Лист1!$A$2:$A$3</c:f>
              <c:strCache>
                <c:ptCount val="2"/>
                <c:pt idx="0">
                  <c:v>До 3000 н.м.д.г.</c:v>
                </c:pt>
                <c:pt idx="1">
                  <c:v>Понад 3000 н.м.д.г.</c:v>
                </c:pt>
              </c:strCache>
            </c:strRef>
          </c:cat>
          <c:val>
            <c:numRef>
              <c:f>Лист1!$B$2:$B$3</c:f>
              <c:numCache>
                <c:formatCode>General</c:formatCode>
                <c:ptCount val="2"/>
                <c:pt idx="0">
                  <c:v>4</c:v>
                </c:pt>
                <c:pt idx="1">
                  <c:v>52</c:v>
                </c:pt>
              </c:numCache>
            </c:numRef>
          </c:val>
          <c:extLst>
            <c:ext xmlns:c16="http://schemas.microsoft.com/office/drawing/2014/chart" uri="{C3380CC4-5D6E-409C-BE32-E72D297353CC}">
              <c16:uniqueId val="{00000000-6658-C845-9368-F7678560AF48}"/>
            </c:ext>
          </c:extLst>
        </c:ser>
        <c:dLbls>
          <c:showLegendKey val="0"/>
          <c:showVal val="0"/>
          <c:showCatName val="0"/>
          <c:showSerName val="0"/>
          <c:showPercent val="0"/>
          <c:showBubbleSize val="0"/>
          <c:showLeaderLines val="1"/>
        </c:dLbls>
      </c:pie3DChart>
    </c:plotArea>
    <c:legend>
      <c:legendPos val="r"/>
      <c:overlay val="0"/>
    </c:legend>
    <c:plotVisOnly val="1"/>
    <c:dispBlanksAs val="zero"/>
    <c:showDLblsOverMax val="0"/>
  </c:chart>
  <c:txPr>
    <a:bodyPr/>
    <a:lstStyle/>
    <a:p>
      <a:pPr>
        <a:defRPr sz="1800"/>
      </a:pPr>
      <a:endParaRPr lang="ru-UA"/>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685E4-A6F5-4E8E-A27C-694706077B87}"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4CCBDBD9-22AC-4E20-B9DA-0F60BE1FE025}">
      <dgm:prSet/>
      <dgm:spPr/>
      <dgm:t>
        <a:bodyPr/>
        <a:lstStyle/>
        <a:p>
          <a:r>
            <a:rPr lang="uk-UA"/>
            <a:t>Характеристика осіб, які є представниками «білокомірцевої» злочинності, як правило, свідчить про можливість застосування покарань, не пов'язаних з ізоляцією від суспільства.</a:t>
          </a:r>
          <a:endParaRPr lang="en-US"/>
        </a:p>
      </dgm:t>
    </dgm:pt>
    <dgm:pt modelId="{F398A573-C7A0-4C6A-848C-AF03582F74AF}" type="parTrans" cxnId="{682C48E3-CAB5-429B-9E94-F0EB58C52100}">
      <dgm:prSet/>
      <dgm:spPr/>
      <dgm:t>
        <a:bodyPr/>
        <a:lstStyle/>
        <a:p>
          <a:endParaRPr lang="en-US"/>
        </a:p>
      </dgm:t>
    </dgm:pt>
    <dgm:pt modelId="{734E4A8E-28C1-454A-ACA5-6FB09D5BA97F}" type="sibTrans" cxnId="{682C48E3-CAB5-429B-9E94-F0EB58C52100}">
      <dgm:prSet/>
      <dgm:spPr/>
      <dgm:t>
        <a:bodyPr/>
        <a:lstStyle/>
        <a:p>
          <a:endParaRPr lang="en-US"/>
        </a:p>
      </dgm:t>
    </dgm:pt>
    <dgm:pt modelId="{DA8059CB-AA6E-4E60-B02F-354B3FFD056B}">
      <dgm:prSet/>
      <dgm:spPr/>
      <dgm:t>
        <a:bodyPr/>
        <a:lstStyle/>
        <a:p>
          <a:r>
            <a:rPr lang="uk-UA"/>
            <a:t>Суди більш, ніж у 90% випадках призначають позбавлення волі із застосуванням ст. 75 КК.</a:t>
          </a:r>
          <a:endParaRPr lang="en-US"/>
        </a:p>
      </dgm:t>
    </dgm:pt>
    <dgm:pt modelId="{11BE91D2-1D3C-42CA-A475-701433DF4402}" type="parTrans" cxnId="{86E64CC5-6423-47FB-98EF-F68041CFFD12}">
      <dgm:prSet/>
      <dgm:spPr/>
      <dgm:t>
        <a:bodyPr/>
        <a:lstStyle/>
        <a:p>
          <a:endParaRPr lang="en-US"/>
        </a:p>
      </dgm:t>
    </dgm:pt>
    <dgm:pt modelId="{A66DFAB2-4707-4DC8-AFFF-1756E48A55BD}" type="sibTrans" cxnId="{86E64CC5-6423-47FB-98EF-F68041CFFD12}">
      <dgm:prSet/>
      <dgm:spPr/>
      <dgm:t>
        <a:bodyPr/>
        <a:lstStyle/>
        <a:p>
          <a:endParaRPr lang="en-US"/>
        </a:p>
      </dgm:t>
    </dgm:pt>
    <dgm:pt modelId="{CACB3084-86E4-4308-A04C-025212817AA9}">
      <dgm:prSet/>
      <dgm:spPr/>
      <dgm:t>
        <a:bodyPr/>
        <a:lstStyle/>
        <a:p>
          <a:r>
            <a:rPr lang="uk-UA"/>
            <a:t>Перелік обмежень, передбачених ст. 76 КК, не є відчутним для осіб, які вчинили ці злочини.</a:t>
          </a:r>
          <a:endParaRPr lang="en-US"/>
        </a:p>
      </dgm:t>
    </dgm:pt>
    <dgm:pt modelId="{44C49300-7B6B-47EC-8E20-87E4C0580A28}" type="parTrans" cxnId="{FFE775C6-E13C-4748-816A-5422948D0614}">
      <dgm:prSet/>
      <dgm:spPr/>
      <dgm:t>
        <a:bodyPr/>
        <a:lstStyle/>
        <a:p>
          <a:endParaRPr lang="en-US"/>
        </a:p>
      </dgm:t>
    </dgm:pt>
    <dgm:pt modelId="{4445C7A6-A46E-487C-9F29-CE578B4534D8}" type="sibTrans" cxnId="{FFE775C6-E13C-4748-816A-5422948D0614}">
      <dgm:prSet/>
      <dgm:spPr/>
      <dgm:t>
        <a:bodyPr/>
        <a:lstStyle/>
        <a:p>
          <a:endParaRPr lang="en-US"/>
        </a:p>
      </dgm:t>
    </dgm:pt>
    <dgm:pt modelId="{A6A38C77-A9F2-6C4A-B2E8-CA7F1DEA6EA4}" type="pres">
      <dgm:prSet presAssocID="{EDD685E4-A6F5-4E8E-A27C-694706077B87}" presName="outerComposite" presStyleCnt="0">
        <dgm:presLayoutVars>
          <dgm:chMax val="5"/>
          <dgm:dir/>
          <dgm:resizeHandles val="exact"/>
        </dgm:presLayoutVars>
      </dgm:prSet>
      <dgm:spPr/>
    </dgm:pt>
    <dgm:pt modelId="{F03A0E4C-9723-8140-856F-B3D5FCAF8516}" type="pres">
      <dgm:prSet presAssocID="{EDD685E4-A6F5-4E8E-A27C-694706077B87}" presName="dummyMaxCanvas" presStyleCnt="0">
        <dgm:presLayoutVars/>
      </dgm:prSet>
      <dgm:spPr/>
    </dgm:pt>
    <dgm:pt modelId="{F5568986-3EEB-CC44-A291-26A62F7BD0A2}" type="pres">
      <dgm:prSet presAssocID="{EDD685E4-A6F5-4E8E-A27C-694706077B87}" presName="ThreeNodes_1" presStyleLbl="node1" presStyleIdx="0" presStyleCnt="3">
        <dgm:presLayoutVars>
          <dgm:bulletEnabled val="1"/>
        </dgm:presLayoutVars>
      </dgm:prSet>
      <dgm:spPr/>
    </dgm:pt>
    <dgm:pt modelId="{502535BD-321F-5944-BFDC-DC4089A4BC54}" type="pres">
      <dgm:prSet presAssocID="{EDD685E4-A6F5-4E8E-A27C-694706077B87}" presName="ThreeNodes_2" presStyleLbl="node1" presStyleIdx="1" presStyleCnt="3">
        <dgm:presLayoutVars>
          <dgm:bulletEnabled val="1"/>
        </dgm:presLayoutVars>
      </dgm:prSet>
      <dgm:spPr/>
    </dgm:pt>
    <dgm:pt modelId="{2CE077AF-A0D9-1548-A31B-C91F8FFEC0C6}" type="pres">
      <dgm:prSet presAssocID="{EDD685E4-A6F5-4E8E-A27C-694706077B87}" presName="ThreeNodes_3" presStyleLbl="node1" presStyleIdx="2" presStyleCnt="3">
        <dgm:presLayoutVars>
          <dgm:bulletEnabled val="1"/>
        </dgm:presLayoutVars>
      </dgm:prSet>
      <dgm:spPr/>
    </dgm:pt>
    <dgm:pt modelId="{2B0CBCA8-4264-4A4C-8CFB-E8AF64A3C960}" type="pres">
      <dgm:prSet presAssocID="{EDD685E4-A6F5-4E8E-A27C-694706077B87}" presName="ThreeConn_1-2" presStyleLbl="fgAccFollowNode1" presStyleIdx="0" presStyleCnt="2">
        <dgm:presLayoutVars>
          <dgm:bulletEnabled val="1"/>
        </dgm:presLayoutVars>
      </dgm:prSet>
      <dgm:spPr/>
    </dgm:pt>
    <dgm:pt modelId="{5EA42B0C-7573-0542-A8DB-C4B73B37B49D}" type="pres">
      <dgm:prSet presAssocID="{EDD685E4-A6F5-4E8E-A27C-694706077B87}" presName="ThreeConn_2-3" presStyleLbl="fgAccFollowNode1" presStyleIdx="1" presStyleCnt="2">
        <dgm:presLayoutVars>
          <dgm:bulletEnabled val="1"/>
        </dgm:presLayoutVars>
      </dgm:prSet>
      <dgm:spPr/>
    </dgm:pt>
    <dgm:pt modelId="{F4CDAF9C-A057-3445-A19D-C08261438ADE}" type="pres">
      <dgm:prSet presAssocID="{EDD685E4-A6F5-4E8E-A27C-694706077B87}" presName="ThreeNodes_1_text" presStyleLbl="node1" presStyleIdx="2" presStyleCnt="3">
        <dgm:presLayoutVars>
          <dgm:bulletEnabled val="1"/>
        </dgm:presLayoutVars>
      </dgm:prSet>
      <dgm:spPr/>
    </dgm:pt>
    <dgm:pt modelId="{FE033078-8C35-3B4C-87A3-687DD11222CF}" type="pres">
      <dgm:prSet presAssocID="{EDD685E4-A6F5-4E8E-A27C-694706077B87}" presName="ThreeNodes_2_text" presStyleLbl="node1" presStyleIdx="2" presStyleCnt="3">
        <dgm:presLayoutVars>
          <dgm:bulletEnabled val="1"/>
        </dgm:presLayoutVars>
      </dgm:prSet>
      <dgm:spPr/>
    </dgm:pt>
    <dgm:pt modelId="{819FE71F-B056-934A-81AB-D40F3941E86D}" type="pres">
      <dgm:prSet presAssocID="{EDD685E4-A6F5-4E8E-A27C-694706077B87}" presName="ThreeNodes_3_text" presStyleLbl="node1" presStyleIdx="2" presStyleCnt="3">
        <dgm:presLayoutVars>
          <dgm:bulletEnabled val="1"/>
        </dgm:presLayoutVars>
      </dgm:prSet>
      <dgm:spPr/>
    </dgm:pt>
  </dgm:ptLst>
  <dgm:cxnLst>
    <dgm:cxn modelId="{3091C433-1AFF-634A-B702-3B11F3ECC4A6}" type="presOf" srcId="{4CCBDBD9-22AC-4E20-B9DA-0F60BE1FE025}" destId="{F4CDAF9C-A057-3445-A19D-C08261438ADE}" srcOrd="1" destOrd="0" presId="urn:microsoft.com/office/officeart/2005/8/layout/vProcess5"/>
    <dgm:cxn modelId="{CC753367-3561-8547-8273-67FBFD7DAFE5}" type="presOf" srcId="{A66DFAB2-4707-4DC8-AFFF-1756E48A55BD}" destId="{5EA42B0C-7573-0542-A8DB-C4B73B37B49D}" srcOrd="0" destOrd="0" presId="urn:microsoft.com/office/officeart/2005/8/layout/vProcess5"/>
    <dgm:cxn modelId="{DB90FD97-82AE-7049-B89F-1EF08FF8DECD}" type="presOf" srcId="{734E4A8E-28C1-454A-ACA5-6FB09D5BA97F}" destId="{2B0CBCA8-4264-4A4C-8CFB-E8AF64A3C960}" srcOrd="0" destOrd="0" presId="urn:microsoft.com/office/officeart/2005/8/layout/vProcess5"/>
    <dgm:cxn modelId="{A5969198-D49B-5A40-9921-0D2861ECB00B}" type="presOf" srcId="{EDD685E4-A6F5-4E8E-A27C-694706077B87}" destId="{A6A38C77-A9F2-6C4A-B2E8-CA7F1DEA6EA4}" srcOrd="0" destOrd="0" presId="urn:microsoft.com/office/officeart/2005/8/layout/vProcess5"/>
    <dgm:cxn modelId="{A01AC7AC-5F7B-C141-B52C-AA9102B38F45}" type="presOf" srcId="{CACB3084-86E4-4308-A04C-025212817AA9}" destId="{819FE71F-B056-934A-81AB-D40F3941E86D}" srcOrd="1" destOrd="0" presId="urn:microsoft.com/office/officeart/2005/8/layout/vProcess5"/>
    <dgm:cxn modelId="{86E64CC5-6423-47FB-98EF-F68041CFFD12}" srcId="{EDD685E4-A6F5-4E8E-A27C-694706077B87}" destId="{DA8059CB-AA6E-4E60-B02F-354B3FFD056B}" srcOrd="1" destOrd="0" parTransId="{11BE91D2-1D3C-42CA-A475-701433DF4402}" sibTransId="{A66DFAB2-4707-4DC8-AFFF-1756E48A55BD}"/>
    <dgm:cxn modelId="{C962D0C5-561A-984E-B1B5-308F8299C065}" type="presOf" srcId="{CACB3084-86E4-4308-A04C-025212817AA9}" destId="{2CE077AF-A0D9-1548-A31B-C91F8FFEC0C6}" srcOrd="0" destOrd="0" presId="urn:microsoft.com/office/officeart/2005/8/layout/vProcess5"/>
    <dgm:cxn modelId="{FFE775C6-E13C-4748-816A-5422948D0614}" srcId="{EDD685E4-A6F5-4E8E-A27C-694706077B87}" destId="{CACB3084-86E4-4308-A04C-025212817AA9}" srcOrd="2" destOrd="0" parTransId="{44C49300-7B6B-47EC-8E20-87E4C0580A28}" sibTransId="{4445C7A6-A46E-487C-9F29-CE578B4534D8}"/>
    <dgm:cxn modelId="{08D1EBC8-B3D3-D04C-B82D-47781E6D1A2E}" type="presOf" srcId="{4CCBDBD9-22AC-4E20-B9DA-0F60BE1FE025}" destId="{F5568986-3EEB-CC44-A291-26A62F7BD0A2}" srcOrd="0" destOrd="0" presId="urn:microsoft.com/office/officeart/2005/8/layout/vProcess5"/>
    <dgm:cxn modelId="{2A228BCC-CE6A-254E-AB1D-DBC421EB8F5E}" type="presOf" srcId="{DA8059CB-AA6E-4E60-B02F-354B3FFD056B}" destId="{FE033078-8C35-3B4C-87A3-687DD11222CF}" srcOrd="1" destOrd="0" presId="urn:microsoft.com/office/officeart/2005/8/layout/vProcess5"/>
    <dgm:cxn modelId="{682C48E3-CAB5-429B-9E94-F0EB58C52100}" srcId="{EDD685E4-A6F5-4E8E-A27C-694706077B87}" destId="{4CCBDBD9-22AC-4E20-B9DA-0F60BE1FE025}" srcOrd="0" destOrd="0" parTransId="{F398A573-C7A0-4C6A-848C-AF03582F74AF}" sibTransId="{734E4A8E-28C1-454A-ACA5-6FB09D5BA97F}"/>
    <dgm:cxn modelId="{C0DF94FD-B618-A344-8390-C37D7D45EA7B}" type="presOf" srcId="{DA8059CB-AA6E-4E60-B02F-354B3FFD056B}" destId="{502535BD-321F-5944-BFDC-DC4089A4BC54}" srcOrd="0" destOrd="0" presId="urn:microsoft.com/office/officeart/2005/8/layout/vProcess5"/>
    <dgm:cxn modelId="{F599C206-32EA-0941-8063-9A8EBFF3F3A7}" type="presParOf" srcId="{A6A38C77-A9F2-6C4A-B2E8-CA7F1DEA6EA4}" destId="{F03A0E4C-9723-8140-856F-B3D5FCAF8516}" srcOrd="0" destOrd="0" presId="urn:microsoft.com/office/officeart/2005/8/layout/vProcess5"/>
    <dgm:cxn modelId="{0AB79EFC-3C8E-8047-813A-6E18F629C145}" type="presParOf" srcId="{A6A38C77-A9F2-6C4A-B2E8-CA7F1DEA6EA4}" destId="{F5568986-3EEB-CC44-A291-26A62F7BD0A2}" srcOrd="1" destOrd="0" presId="urn:microsoft.com/office/officeart/2005/8/layout/vProcess5"/>
    <dgm:cxn modelId="{FBCAA1B2-D032-E743-B766-387A41233FDC}" type="presParOf" srcId="{A6A38C77-A9F2-6C4A-B2E8-CA7F1DEA6EA4}" destId="{502535BD-321F-5944-BFDC-DC4089A4BC54}" srcOrd="2" destOrd="0" presId="urn:microsoft.com/office/officeart/2005/8/layout/vProcess5"/>
    <dgm:cxn modelId="{36DA0CA2-892E-A644-81E6-9FFB903E9395}" type="presParOf" srcId="{A6A38C77-A9F2-6C4A-B2E8-CA7F1DEA6EA4}" destId="{2CE077AF-A0D9-1548-A31B-C91F8FFEC0C6}" srcOrd="3" destOrd="0" presId="urn:microsoft.com/office/officeart/2005/8/layout/vProcess5"/>
    <dgm:cxn modelId="{568328D2-2750-1944-ACA5-AFE6E994B551}" type="presParOf" srcId="{A6A38C77-A9F2-6C4A-B2E8-CA7F1DEA6EA4}" destId="{2B0CBCA8-4264-4A4C-8CFB-E8AF64A3C960}" srcOrd="4" destOrd="0" presId="urn:microsoft.com/office/officeart/2005/8/layout/vProcess5"/>
    <dgm:cxn modelId="{C6E46FE2-81CB-C04F-B612-F47B3B2615ED}" type="presParOf" srcId="{A6A38C77-A9F2-6C4A-B2E8-CA7F1DEA6EA4}" destId="{5EA42B0C-7573-0542-A8DB-C4B73B37B49D}" srcOrd="5" destOrd="0" presId="urn:microsoft.com/office/officeart/2005/8/layout/vProcess5"/>
    <dgm:cxn modelId="{5F71BDAA-E7E1-854E-A634-24CEE95744CF}" type="presParOf" srcId="{A6A38C77-A9F2-6C4A-B2E8-CA7F1DEA6EA4}" destId="{F4CDAF9C-A057-3445-A19D-C08261438ADE}" srcOrd="6" destOrd="0" presId="urn:microsoft.com/office/officeart/2005/8/layout/vProcess5"/>
    <dgm:cxn modelId="{7EC855C8-6A38-224B-AEFC-6F919AC2A92E}" type="presParOf" srcId="{A6A38C77-A9F2-6C4A-B2E8-CA7F1DEA6EA4}" destId="{FE033078-8C35-3B4C-87A3-687DD11222CF}" srcOrd="7" destOrd="0" presId="urn:microsoft.com/office/officeart/2005/8/layout/vProcess5"/>
    <dgm:cxn modelId="{7D16E0AC-8369-F943-9326-D9884D4E45E7}" type="presParOf" srcId="{A6A38C77-A9F2-6C4A-B2E8-CA7F1DEA6EA4}" destId="{819FE71F-B056-934A-81AB-D40F3941E86D}"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52F2AA-C19E-459D-B5F8-6C29596F9126}"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CBAB6221-1F7C-4508-BF9E-A88FAE664E0B}">
      <dgm:prSet/>
      <dgm:spPr/>
      <dgm:t>
        <a:bodyPr/>
        <a:lstStyle/>
        <a:p>
          <a:r>
            <a:rPr lang="uk-UA"/>
            <a:t>“оптимальні”  рішення мають означати рішення, які мінімізують соціальні втрати внаслідок вчинення злочинів (Гері Беккер, «Злочин і покарання: математичний підхід»);</a:t>
          </a:r>
          <a:endParaRPr lang="en-US"/>
        </a:p>
      </dgm:t>
    </dgm:pt>
    <dgm:pt modelId="{A5459AB0-3021-41ED-ABFC-162591833C30}" type="parTrans" cxnId="{8842591F-7568-491C-B797-BEBBC45D3ACC}">
      <dgm:prSet/>
      <dgm:spPr/>
      <dgm:t>
        <a:bodyPr/>
        <a:lstStyle/>
        <a:p>
          <a:endParaRPr lang="en-US"/>
        </a:p>
      </dgm:t>
    </dgm:pt>
    <dgm:pt modelId="{43BE36A1-8629-43F9-87BB-C7E0A71980F5}" type="sibTrans" cxnId="{8842591F-7568-491C-B797-BEBBC45D3ACC}">
      <dgm:prSet/>
      <dgm:spPr/>
      <dgm:t>
        <a:bodyPr/>
        <a:lstStyle/>
        <a:p>
          <a:endParaRPr lang="en-US"/>
        </a:p>
      </dgm:t>
    </dgm:pt>
    <dgm:pt modelId="{EDC5CE5F-185E-4E3B-9E56-CA89E75F8118}">
      <dgm:prSet/>
      <dgm:spPr/>
      <dgm:t>
        <a:bodyPr/>
        <a:lstStyle/>
        <a:p>
          <a:r>
            <a:rPr lang="uk-UA"/>
            <a:t>кримінально-правове регулювання має бути спроможним підвищити рівень безпеки в суспільстві, захист основних прав і свобод людини. </a:t>
          </a:r>
          <a:endParaRPr lang="en-US"/>
        </a:p>
      </dgm:t>
    </dgm:pt>
    <dgm:pt modelId="{2B6E9BB0-9850-49BA-B200-5AEE1307C9EB}" type="parTrans" cxnId="{CE68C096-71CA-46AC-A461-A690B9F70C39}">
      <dgm:prSet/>
      <dgm:spPr/>
      <dgm:t>
        <a:bodyPr/>
        <a:lstStyle/>
        <a:p>
          <a:endParaRPr lang="en-US"/>
        </a:p>
      </dgm:t>
    </dgm:pt>
    <dgm:pt modelId="{6A858F8D-D4ED-4F97-994C-A1DB73F7263F}" type="sibTrans" cxnId="{CE68C096-71CA-46AC-A461-A690B9F70C39}">
      <dgm:prSet/>
      <dgm:spPr/>
      <dgm:t>
        <a:bodyPr/>
        <a:lstStyle/>
        <a:p>
          <a:endParaRPr lang="en-US"/>
        </a:p>
      </dgm:t>
    </dgm:pt>
    <dgm:pt modelId="{E54A51C8-CD29-1342-A935-FFB8093FD296}" type="pres">
      <dgm:prSet presAssocID="{8E52F2AA-C19E-459D-B5F8-6C29596F9126}" presName="hierChild1" presStyleCnt="0">
        <dgm:presLayoutVars>
          <dgm:chPref val="1"/>
          <dgm:dir/>
          <dgm:animOne val="branch"/>
          <dgm:animLvl val="lvl"/>
          <dgm:resizeHandles/>
        </dgm:presLayoutVars>
      </dgm:prSet>
      <dgm:spPr/>
    </dgm:pt>
    <dgm:pt modelId="{AEB87772-CA59-6841-BF07-79FFD0BD7179}" type="pres">
      <dgm:prSet presAssocID="{CBAB6221-1F7C-4508-BF9E-A88FAE664E0B}" presName="hierRoot1" presStyleCnt="0"/>
      <dgm:spPr/>
    </dgm:pt>
    <dgm:pt modelId="{90BAD2D5-6F7C-0A44-9FC9-0CC29E3A250C}" type="pres">
      <dgm:prSet presAssocID="{CBAB6221-1F7C-4508-BF9E-A88FAE664E0B}" presName="composite" presStyleCnt="0"/>
      <dgm:spPr/>
    </dgm:pt>
    <dgm:pt modelId="{7C1A68EC-4D05-594D-8D05-B67FA9B3EA84}" type="pres">
      <dgm:prSet presAssocID="{CBAB6221-1F7C-4508-BF9E-A88FAE664E0B}" presName="background" presStyleLbl="node0" presStyleIdx="0" presStyleCnt="2"/>
      <dgm:spPr/>
    </dgm:pt>
    <dgm:pt modelId="{C2CCE594-331F-0E42-AC9A-6424AF156FBC}" type="pres">
      <dgm:prSet presAssocID="{CBAB6221-1F7C-4508-BF9E-A88FAE664E0B}" presName="text" presStyleLbl="fgAcc0" presStyleIdx="0" presStyleCnt="2">
        <dgm:presLayoutVars>
          <dgm:chPref val="3"/>
        </dgm:presLayoutVars>
      </dgm:prSet>
      <dgm:spPr/>
    </dgm:pt>
    <dgm:pt modelId="{AF6CA882-6EC8-F14A-9196-D018CDD44D5D}" type="pres">
      <dgm:prSet presAssocID="{CBAB6221-1F7C-4508-BF9E-A88FAE664E0B}" presName="hierChild2" presStyleCnt="0"/>
      <dgm:spPr/>
    </dgm:pt>
    <dgm:pt modelId="{50DFDF27-4F20-BC48-B9FF-E42111E60A2D}" type="pres">
      <dgm:prSet presAssocID="{EDC5CE5F-185E-4E3B-9E56-CA89E75F8118}" presName="hierRoot1" presStyleCnt="0"/>
      <dgm:spPr/>
    </dgm:pt>
    <dgm:pt modelId="{9327D081-C3CC-8D4A-A263-A5EA43661380}" type="pres">
      <dgm:prSet presAssocID="{EDC5CE5F-185E-4E3B-9E56-CA89E75F8118}" presName="composite" presStyleCnt="0"/>
      <dgm:spPr/>
    </dgm:pt>
    <dgm:pt modelId="{AC688C33-55CA-9F4F-B19F-79EAD64AC2CC}" type="pres">
      <dgm:prSet presAssocID="{EDC5CE5F-185E-4E3B-9E56-CA89E75F8118}" presName="background" presStyleLbl="node0" presStyleIdx="1" presStyleCnt="2"/>
      <dgm:spPr/>
    </dgm:pt>
    <dgm:pt modelId="{8A1280F6-5FFC-2E4B-9994-0955E819D163}" type="pres">
      <dgm:prSet presAssocID="{EDC5CE5F-185E-4E3B-9E56-CA89E75F8118}" presName="text" presStyleLbl="fgAcc0" presStyleIdx="1" presStyleCnt="2">
        <dgm:presLayoutVars>
          <dgm:chPref val="3"/>
        </dgm:presLayoutVars>
      </dgm:prSet>
      <dgm:spPr/>
    </dgm:pt>
    <dgm:pt modelId="{FC2FC96B-F523-CD4F-8B64-04CB438ECDB0}" type="pres">
      <dgm:prSet presAssocID="{EDC5CE5F-185E-4E3B-9E56-CA89E75F8118}" presName="hierChild2" presStyleCnt="0"/>
      <dgm:spPr/>
    </dgm:pt>
  </dgm:ptLst>
  <dgm:cxnLst>
    <dgm:cxn modelId="{D5A8CA14-5424-9048-9FD1-F704795CB162}" type="presOf" srcId="{CBAB6221-1F7C-4508-BF9E-A88FAE664E0B}" destId="{C2CCE594-331F-0E42-AC9A-6424AF156FBC}" srcOrd="0" destOrd="0" presId="urn:microsoft.com/office/officeart/2005/8/layout/hierarchy1"/>
    <dgm:cxn modelId="{8842591F-7568-491C-B797-BEBBC45D3ACC}" srcId="{8E52F2AA-C19E-459D-B5F8-6C29596F9126}" destId="{CBAB6221-1F7C-4508-BF9E-A88FAE664E0B}" srcOrd="0" destOrd="0" parTransId="{A5459AB0-3021-41ED-ABFC-162591833C30}" sibTransId="{43BE36A1-8629-43F9-87BB-C7E0A71980F5}"/>
    <dgm:cxn modelId="{7C9FF58D-E45C-BC4E-A775-A05BA34BAF98}" type="presOf" srcId="{EDC5CE5F-185E-4E3B-9E56-CA89E75F8118}" destId="{8A1280F6-5FFC-2E4B-9994-0955E819D163}" srcOrd="0" destOrd="0" presId="urn:microsoft.com/office/officeart/2005/8/layout/hierarchy1"/>
    <dgm:cxn modelId="{CE68C096-71CA-46AC-A461-A690B9F70C39}" srcId="{8E52F2AA-C19E-459D-B5F8-6C29596F9126}" destId="{EDC5CE5F-185E-4E3B-9E56-CA89E75F8118}" srcOrd="1" destOrd="0" parTransId="{2B6E9BB0-9850-49BA-B200-5AEE1307C9EB}" sibTransId="{6A858F8D-D4ED-4F97-994C-A1DB73F7263F}"/>
    <dgm:cxn modelId="{115233ED-DDDE-E346-A8C5-AFBAC3E3B158}" type="presOf" srcId="{8E52F2AA-C19E-459D-B5F8-6C29596F9126}" destId="{E54A51C8-CD29-1342-A935-FFB8093FD296}" srcOrd="0" destOrd="0" presId="urn:microsoft.com/office/officeart/2005/8/layout/hierarchy1"/>
    <dgm:cxn modelId="{A716E32F-CC74-164B-BAAC-AE4AF04DD958}" type="presParOf" srcId="{E54A51C8-CD29-1342-A935-FFB8093FD296}" destId="{AEB87772-CA59-6841-BF07-79FFD0BD7179}" srcOrd="0" destOrd="0" presId="urn:microsoft.com/office/officeart/2005/8/layout/hierarchy1"/>
    <dgm:cxn modelId="{E8D27B75-1868-CD42-8375-9F981058E17C}" type="presParOf" srcId="{AEB87772-CA59-6841-BF07-79FFD0BD7179}" destId="{90BAD2D5-6F7C-0A44-9FC9-0CC29E3A250C}" srcOrd="0" destOrd="0" presId="urn:microsoft.com/office/officeart/2005/8/layout/hierarchy1"/>
    <dgm:cxn modelId="{FDC2A465-986E-DA4A-951A-38925BAEDCC9}" type="presParOf" srcId="{90BAD2D5-6F7C-0A44-9FC9-0CC29E3A250C}" destId="{7C1A68EC-4D05-594D-8D05-B67FA9B3EA84}" srcOrd="0" destOrd="0" presId="urn:microsoft.com/office/officeart/2005/8/layout/hierarchy1"/>
    <dgm:cxn modelId="{8E07FBE1-D5AF-9A49-B197-09043D3FED58}" type="presParOf" srcId="{90BAD2D5-6F7C-0A44-9FC9-0CC29E3A250C}" destId="{C2CCE594-331F-0E42-AC9A-6424AF156FBC}" srcOrd="1" destOrd="0" presId="urn:microsoft.com/office/officeart/2005/8/layout/hierarchy1"/>
    <dgm:cxn modelId="{91914344-7A5B-8A4C-AA8D-EC7AAC8CE7F7}" type="presParOf" srcId="{AEB87772-CA59-6841-BF07-79FFD0BD7179}" destId="{AF6CA882-6EC8-F14A-9196-D018CDD44D5D}" srcOrd="1" destOrd="0" presId="urn:microsoft.com/office/officeart/2005/8/layout/hierarchy1"/>
    <dgm:cxn modelId="{6B9763F4-526F-0D44-ABBF-C19C653C2162}" type="presParOf" srcId="{E54A51C8-CD29-1342-A935-FFB8093FD296}" destId="{50DFDF27-4F20-BC48-B9FF-E42111E60A2D}" srcOrd="1" destOrd="0" presId="urn:microsoft.com/office/officeart/2005/8/layout/hierarchy1"/>
    <dgm:cxn modelId="{06775CC3-06FE-2C40-9A2C-59544AED1BC9}" type="presParOf" srcId="{50DFDF27-4F20-BC48-B9FF-E42111E60A2D}" destId="{9327D081-C3CC-8D4A-A263-A5EA43661380}" srcOrd="0" destOrd="0" presId="urn:microsoft.com/office/officeart/2005/8/layout/hierarchy1"/>
    <dgm:cxn modelId="{1E10ABD0-93B0-E14D-8A4E-C6269CC51234}" type="presParOf" srcId="{9327D081-C3CC-8D4A-A263-A5EA43661380}" destId="{AC688C33-55CA-9F4F-B19F-79EAD64AC2CC}" srcOrd="0" destOrd="0" presId="urn:microsoft.com/office/officeart/2005/8/layout/hierarchy1"/>
    <dgm:cxn modelId="{1E5EC7D5-EF00-FA4F-BC3A-64ED86E13C81}" type="presParOf" srcId="{9327D081-C3CC-8D4A-A263-A5EA43661380}" destId="{8A1280F6-5FFC-2E4B-9994-0955E819D163}" srcOrd="1" destOrd="0" presId="urn:microsoft.com/office/officeart/2005/8/layout/hierarchy1"/>
    <dgm:cxn modelId="{2F49B534-AFC7-A64E-BD21-8D4D8167FB0B}" type="presParOf" srcId="{50DFDF27-4F20-BC48-B9FF-E42111E60A2D}" destId="{FC2FC96B-F523-CD4F-8B64-04CB438ECDB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68986-3EEB-CC44-A291-26A62F7BD0A2}">
      <dsp:nvSpPr>
        <dsp:cNvPr id="0" name=""/>
        <dsp:cNvSpPr/>
      </dsp:nvSpPr>
      <dsp:spPr>
        <a:xfrm>
          <a:off x="0" y="0"/>
          <a:ext cx="8938260" cy="13054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uk-UA" sz="2100" kern="1200"/>
            <a:t>Характеристика осіб, які є представниками «білокомірцевої» злочинності, як правило, свідчить про можливість застосування покарань, не пов'язаних з ізоляцією від суспільства.</a:t>
          </a:r>
          <a:endParaRPr lang="en-US" sz="2100" kern="1200"/>
        </a:p>
      </dsp:txBody>
      <dsp:txXfrm>
        <a:off x="38234" y="38234"/>
        <a:ext cx="7529629" cy="1228933"/>
      </dsp:txXfrm>
    </dsp:sp>
    <dsp:sp modelId="{502535BD-321F-5944-BFDC-DC4089A4BC54}">
      <dsp:nvSpPr>
        <dsp:cNvPr id="0" name=""/>
        <dsp:cNvSpPr/>
      </dsp:nvSpPr>
      <dsp:spPr>
        <a:xfrm>
          <a:off x="788669" y="1522968"/>
          <a:ext cx="8938260" cy="130540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uk-UA" sz="2100" kern="1200"/>
            <a:t>Суди більш, ніж у 90% випадках призначають позбавлення волі із застосуванням ст. 75 КК.</a:t>
          </a:r>
          <a:endParaRPr lang="en-US" sz="2100" kern="1200"/>
        </a:p>
      </dsp:txBody>
      <dsp:txXfrm>
        <a:off x="826903" y="1561202"/>
        <a:ext cx="7224611" cy="1228933"/>
      </dsp:txXfrm>
    </dsp:sp>
    <dsp:sp modelId="{2CE077AF-A0D9-1548-A31B-C91F8FFEC0C6}">
      <dsp:nvSpPr>
        <dsp:cNvPr id="0" name=""/>
        <dsp:cNvSpPr/>
      </dsp:nvSpPr>
      <dsp:spPr>
        <a:xfrm>
          <a:off x="1577339" y="3045936"/>
          <a:ext cx="8938260" cy="130540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uk-UA" sz="2100" kern="1200"/>
            <a:t>Перелік обмежень, передбачених ст. 76 КК, не є відчутним для осіб, які вчинили ці злочини.</a:t>
          </a:r>
          <a:endParaRPr lang="en-US" sz="2100" kern="1200"/>
        </a:p>
      </dsp:txBody>
      <dsp:txXfrm>
        <a:off x="1615573" y="3084170"/>
        <a:ext cx="7224611" cy="1228933"/>
      </dsp:txXfrm>
    </dsp:sp>
    <dsp:sp modelId="{2B0CBCA8-4264-4A4C-8CFB-E8AF64A3C960}">
      <dsp:nvSpPr>
        <dsp:cNvPr id="0" name=""/>
        <dsp:cNvSpPr/>
      </dsp:nvSpPr>
      <dsp:spPr>
        <a:xfrm>
          <a:off x="8089749" y="989929"/>
          <a:ext cx="848510" cy="848510"/>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5EA42B0C-7573-0542-A8DB-C4B73B37B49D}">
      <dsp:nvSpPr>
        <dsp:cNvPr id="0" name=""/>
        <dsp:cNvSpPr/>
      </dsp:nvSpPr>
      <dsp:spPr>
        <a:xfrm>
          <a:off x="8878419" y="2504195"/>
          <a:ext cx="848510" cy="848510"/>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A68EC-4D05-594D-8D05-B67FA9B3EA84}">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CCE594-331F-0E42-AC9A-6424AF156FBC}">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k-UA" sz="2400" kern="1200"/>
            <a:t>“оптимальні”  рішення мають означати рішення, які мінімізують соціальні втрати внаслідок вчинення злочинів (Гері Беккер, «Злочин і покарання: математичний підхід»);</a:t>
          </a:r>
          <a:endParaRPr lang="en-US" sz="2400" kern="1200"/>
        </a:p>
      </dsp:txBody>
      <dsp:txXfrm>
        <a:off x="696297" y="538547"/>
        <a:ext cx="4171627" cy="2590157"/>
      </dsp:txXfrm>
    </dsp:sp>
    <dsp:sp modelId="{AC688C33-55CA-9F4F-B19F-79EAD64AC2CC}">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1280F6-5FFC-2E4B-9994-0955E819D163}">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k-UA" sz="2400" kern="1200"/>
            <a:t>кримінально-правове регулювання має бути спроможним підвищити рівень безпеки в суспільстві, захист основних прав і свобод людини. </a:t>
          </a:r>
          <a:endParaRPr lang="en-US" sz="2400" kern="120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C1C0E7-2C88-5040-9E94-70E7A922D44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BF51699-10EC-E94D-9994-05E9AABFB1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87C2B07-EECA-7C41-BB22-19BBADFFC3EC}"/>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5" name="Нижний колонтитул 4">
            <a:extLst>
              <a:ext uri="{FF2B5EF4-FFF2-40B4-BE49-F238E27FC236}">
                <a16:creationId xmlns:a16="http://schemas.microsoft.com/office/drawing/2014/main" id="{AC9105AB-4D0A-7E46-A15E-11F93B2509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1A8BC15-6EAA-6444-AE38-F15D686C2B2F}"/>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45761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E2F8CE-D32A-4D48-B399-F7AFDDE0C10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7493616-A3A2-A84F-B22C-47D23660941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2E046BB-04EA-3840-BCC4-9151B625D5F3}"/>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5" name="Нижний колонтитул 4">
            <a:extLst>
              <a:ext uri="{FF2B5EF4-FFF2-40B4-BE49-F238E27FC236}">
                <a16:creationId xmlns:a16="http://schemas.microsoft.com/office/drawing/2014/main" id="{13C6CB07-E8FD-1148-B94D-606747436B2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17501B9-2398-864D-B509-1DC11E25CC9F}"/>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426937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E193A56-5869-BD49-A2F0-ACF8B85A88A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7D4AB76-1CE6-5F48-9E6C-0EF01F9225F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A4B9F6B-A8C5-394D-8E98-162D57C8218C}"/>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5" name="Нижний колонтитул 4">
            <a:extLst>
              <a:ext uri="{FF2B5EF4-FFF2-40B4-BE49-F238E27FC236}">
                <a16:creationId xmlns:a16="http://schemas.microsoft.com/office/drawing/2014/main" id="{46CDE7C9-CF53-534B-AB7E-C6E6F39006A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9BAC07F-659C-C648-A8E9-73E2BC8C85E7}"/>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334478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4BCEF6-52CE-3B43-85C8-BB3E79D6EE3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9A1CB0D-8C56-C943-8735-846576F463A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C95F89B-6825-6B46-9C84-12D37650F407}"/>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5" name="Нижний колонтитул 4">
            <a:extLst>
              <a:ext uri="{FF2B5EF4-FFF2-40B4-BE49-F238E27FC236}">
                <a16:creationId xmlns:a16="http://schemas.microsoft.com/office/drawing/2014/main" id="{F45A440C-E3DC-8F4A-899B-8AFF112F18E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5EFFD94-EDA9-2F47-80E9-286E345EC440}"/>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611238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71102F-F5B9-AA43-BF47-EAD0AE8E486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067570C-C53D-924A-B242-DCB8754FC8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2B89E7C-E5C2-2245-AC87-53097A4A64BB}"/>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5" name="Нижний колонтитул 4">
            <a:extLst>
              <a:ext uri="{FF2B5EF4-FFF2-40B4-BE49-F238E27FC236}">
                <a16:creationId xmlns:a16="http://schemas.microsoft.com/office/drawing/2014/main" id="{B6587058-F07C-5A45-82A8-075C7F1CFFC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9B2085F-7809-164A-8843-15508BC31649}"/>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1308323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F1DFC0-9451-8746-AFAF-4F723099127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04897E1-E993-B24E-8322-79771258383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36BFA4E-5E02-4C41-BE44-AB701694040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4803FB8-9F3C-824B-A8AB-ED6532367F85}"/>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6" name="Нижний колонтитул 5">
            <a:extLst>
              <a:ext uri="{FF2B5EF4-FFF2-40B4-BE49-F238E27FC236}">
                <a16:creationId xmlns:a16="http://schemas.microsoft.com/office/drawing/2014/main" id="{51C4370A-363F-744D-B7BA-554EE827DF6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859A457-3634-C642-8526-F418DB19DE0D}"/>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3101469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6B759A-E887-444E-96F5-550D2C9D69A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64B4AE5-F9CF-0346-8792-6385143C8E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6B1967F-E9F7-1142-B055-F143E95FB05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730689E-D508-4F42-924B-41CFE4276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E015D4C-B0EF-5E46-AA5D-0494772CA99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189B14C-DE55-6648-96E7-7CAA05AC752F}"/>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8" name="Нижний колонтитул 7">
            <a:extLst>
              <a:ext uri="{FF2B5EF4-FFF2-40B4-BE49-F238E27FC236}">
                <a16:creationId xmlns:a16="http://schemas.microsoft.com/office/drawing/2014/main" id="{43E63504-4785-2243-8A8B-D303C8A1427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837E260-6223-7140-9896-901CD45D74A1}"/>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190936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A7AC30-66B2-3442-A2F8-264490F8DB4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065049A-2028-A342-95CE-79FED45E505B}"/>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4" name="Нижний колонтитул 3">
            <a:extLst>
              <a:ext uri="{FF2B5EF4-FFF2-40B4-BE49-F238E27FC236}">
                <a16:creationId xmlns:a16="http://schemas.microsoft.com/office/drawing/2014/main" id="{309881B9-B7F3-4A42-AC37-AB37523FAAE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34C290CF-F653-3247-B7D0-316D5155282B}"/>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390035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2720ABE-E78D-A94D-AD8B-B3824005DDEC}"/>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3" name="Нижний колонтитул 2">
            <a:extLst>
              <a:ext uri="{FF2B5EF4-FFF2-40B4-BE49-F238E27FC236}">
                <a16:creationId xmlns:a16="http://schemas.microsoft.com/office/drawing/2014/main" id="{78B39D8D-A955-D242-BA29-4667D98F8E9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5D46684-8114-674F-B199-9DF7BBEB88F5}"/>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1484262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145614-5A0A-D749-94CC-0D6DE33EF76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22D9F44A-4AE1-1F4D-9D16-DD076F3A5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E499654-4F0A-D54A-988B-B3DFDBBB6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644C1F0-136E-6844-9C8C-E1EFAAB10F23}"/>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6" name="Нижний колонтитул 5">
            <a:extLst>
              <a:ext uri="{FF2B5EF4-FFF2-40B4-BE49-F238E27FC236}">
                <a16:creationId xmlns:a16="http://schemas.microsoft.com/office/drawing/2014/main" id="{09B435EE-24FA-0047-95BE-FB5AD1FCA23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E3E70E0-1F6A-4144-93B8-1B3A0BCE13D2}"/>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57464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72CE29-426B-6240-80E2-62D42763328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FFD4E89-F66F-AB4C-875D-96C5BE798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095410-DB7C-0149-896D-63F01E50F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BFB6FD7-DCB4-E249-93D5-E7C9B6D2C504}"/>
              </a:ext>
            </a:extLst>
          </p:cNvPr>
          <p:cNvSpPr>
            <a:spLocks noGrp="1"/>
          </p:cNvSpPr>
          <p:nvPr>
            <p:ph type="dt" sz="half" idx="10"/>
          </p:nvPr>
        </p:nvSpPr>
        <p:spPr/>
        <p:txBody>
          <a:bodyPr/>
          <a:lstStyle/>
          <a:p>
            <a:fld id="{217A1453-3D64-6149-862D-D97FD8342419}" type="datetimeFigureOut">
              <a:rPr lang="ru-RU" smtClean="0"/>
              <a:t>11.04.2022</a:t>
            </a:fld>
            <a:endParaRPr lang="ru-RU"/>
          </a:p>
        </p:txBody>
      </p:sp>
      <p:sp>
        <p:nvSpPr>
          <p:cNvPr id="6" name="Нижний колонтитул 5">
            <a:extLst>
              <a:ext uri="{FF2B5EF4-FFF2-40B4-BE49-F238E27FC236}">
                <a16:creationId xmlns:a16="http://schemas.microsoft.com/office/drawing/2014/main" id="{7473D54D-F2A5-4E40-AE2B-CD978073446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5311728-F6FD-5D45-829A-3866DE97AD01}"/>
              </a:ext>
            </a:extLst>
          </p:cNvPr>
          <p:cNvSpPr>
            <a:spLocks noGrp="1"/>
          </p:cNvSpPr>
          <p:nvPr>
            <p:ph type="sldNum" sz="quarter" idx="12"/>
          </p:nvPr>
        </p:nvSpPr>
        <p:spPr/>
        <p:txBody>
          <a:bodyPr/>
          <a:lstStyle/>
          <a:p>
            <a:fld id="{5B412300-EA25-6249-9ACC-8C432E50D365}" type="slidenum">
              <a:rPr lang="ru-RU" smtClean="0"/>
              <a:t>‹#›</a:t>
            </a:fld>
            <a:endParaRPr lang="ru-RU"/>
          </a:p>
        </p:txBody>
      </p:sp>
    </p:spTree>
    <p:extLst>
      <p:ext uri="{BB962C8B-B14F-4D97-AF65-F5344CB8AC3E}">
        <p14:creationId xmlns:p14="http://schemas.microsoft.com/office/powerpoint/2010/main" val="215775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25096A-81CC-904C-9ADA-F2030F6A9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2420128-D4F6-2D4F-A2A2-E60FC9EB0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7288DE8-6C11-D448-9DC1-3B2EB6FE90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A1453-3D64-6149-862D-D97FD8342419}" type="datetimeFigureOut">
              <a:rPr lang="ru-RU" smtClean="0"/>
              <a:t>11.04.2022</a:t>
            </a:fld>
            <a:endParaRPr lang="ru-RU"/>
          </a:p>
        </p:txBody>
      </p:sp>
      <p:sp>
        <p:nvSpPr>
          <p:cNvPr id="5" name="Нижний колонтитул 4">
            <a:extLst>
              <a:ext uri="{FF2B5EF4-FFF2-40B4-BE49-F238E27FC236}">
                <a16:creationId xmlns:a16="http://schemas.microsoft.com/office/drawing/2014/main" id="{C87F645E-08F8-E741-822E-95F798B9CD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CAC0729-100D-D744-97DA-67F9BA129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12300-EA25-6249-9ACC-8C432E50D365}" type="slidenum">
              <a:rPr lang="ru-RU" smtClean="0"/>
              <a:t>‹#›</a:t>
            </a:fld>
            <a:endParaRPr lang="ru-RU"/>
          </a:p>
        </p:txBody>
      </p:sp>
    </p:spTree>
    <p:extLst>
      <p:ext uri="{BB962C8B-B14F-4D97-AF65-F5344CB8AC3E}">
        <p14:creationId xmlns:p14="http://schemas.microsoft.com/office/powerpoint/2010/main" val="414241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mailto:navchgutorova@gmail.com"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hyperlink" Target="https://zakon.rada.gov.ua/laws/show/2341-14#n640" TargetMode="External"/><Relationship Id="rId4" Type="http://schemas.openxmlformats.org/officeDocument/2006/relationships/hyperlink" Target="https://zakon.rada.gov.ua/laws/show/2341-14#n624"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newcriminalcode.org.ua/criminal-code" TargetMode="External"/><Relationship Id="rId3" Type="http://schemas.openxmlformats.org/officeDocument/2006/relationships/slideLayout" Target="../slideLayouts/slideLayout2.xml"/><Relationship Id="rId7" Type="http://schemas.openxmlformats.org/officeDocument/2006/relationships/hyperlink" Target="https://supreme.court.gov.ua/userfiles/media/new_folder_for_uploads/supreme/Oglyad_KKS_VS_za_2021.pdf%20-%20&#1057;.%2012-14"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supreme.court.gov.ua/userfiles/media/new_folder_for_uploads/supreme/Oglyad_KKS_2020.pdf" TargetMode="External"/><Relationship Id="rId11" Type="http://schemas.openxmlformats.org/officeDocument/2006/relationships/image" Target="../media/image2.png"/><Relationship Id="rId5" Type="http://schemas.openxmlformats.org/officeDocument/2006/relationships/hyperlink" Target="https://supreme.court.gov.ua/userfiles/media/ogljad_kks_vs.pdf" TargetMode="External"/><Relationship Id="rId10" Type="http://schemas.openxmlformats.org/officeDocument/2006/relationships/hyperlink" Target="https://doi.org/10.25143/socr.11.2018.2.100-116" TargetMode="External"/><Relationship Id="rId4" Type="http://schemas.openxmlformats.org/officeDocument/2006/relationships/hyperlink" Target="https://www.osce.org/files/f/documents/8/9/358166.pdf" TargetMode="External"/><Relationship Id="rId9" Type="http://schemas.openxmlformats.org/officeDocument/2006/relationships/hyperlink" Target="https://www.academia.edu/44887770"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ite Collar Crime | Connecticut White Collar Crimes">
            <a:extLst>
              <a:ext uri="{FF2B5EF4-FFF2-40B4-BE49-F238E27FC236}">
                <a16:creationId xmlns:a16="http://schemas.microsoft.com/office/drawing/2014/main" id="{DB61ACDD-2E14-A24F-B92F-BA5714FA84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91" r="21863"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2D8E7BE5-B993-EF49-8EEC-33A8FDF05642}"/>
              </a:ext>
            </a:extLst>
          </p:cNvPr>
          <p:cNvSpPr>
            <a:spLocks noGrp="1"/>
          </p:cNvSpPr>
          <p:nvPr>
            <p:ph type="ctrTitle"/>
          </p:nvPr>
        </p:nvSpPr>
        <p:spPr>
          <a:xfrm>
            <a:off x="477981" y="1122363"/>
            <a:ext cx="4023360" cy="3204134"/>
          </a:xfrm>
        </p:spPr>
        <p:txBody>
          <a:bodyPr anchor="b">
            <a:normAutofit/>
          </a:bodyPr>
          <a:lstStyle/>
          <a:p>
            <a:pPr algn="l"/>
            <a:r>
              <a:rPr lang="ru-RU" sz="3000" b="1" dirty="0" err="1"/>
              <a:t>Особливості</a:t>
            </a:r>
            <a:r>
              <a:rPr lang="ru-RU" sz="3000" b="1" dirty="0"/>
              <a:t> </a:t>
            </a:r>
            <a:r>
              <a:rPr lang="ru-RU" sz="3000" b="1" dirty="0" err="1"/>
              <a:t>реалізації</a:t>
            </a:r>
            <a:r>
              <a:rPr lang="ru-RU" sz="3000" b="1" dirty="0"/>
              <a:t> </a:t>
            </a:r>
            <a:r>
              <a:rPr lang="ru-RU" sz="3000" b="1" dirty="0" err="1"/>
              <a:t>кримінальної</a:t>
            </a:r>
            <a:r>
              <a:rPr lang="ru-RU" sz="3000" b="1" dirty="0"/>
              <a:t> </a:t>
            </a:r>
            <a:r>
              <a:rPr lang="ru-RU" sz="3000" b="1" dirty="0" err="1"/>
              <a:t>відповідальності</a:t>
            </a:r>
            <a:r>
              <a:rPr lang="ru-RU" sz="3000" b="1" dirty="0"/>
              <a:t> за</a:t>
            </a:r>
            <a:br>
              <a:rPr lang="ru-RU" sz="3000" b="1" dirty="0"/>
            </a:br>
            <a:r>
              <a:rPr lang="ru-RU" sz="3000" b="1" dirty="0" err="1"/>
              <a:t>злочини</a:t>
            </a:r>
            <a:r>
              <a:rPr lang="ru-RU" sz="3000" b="1" dirty="0"/>
              <a:t> у </a:t>
            </a:r>
            <a:r>
              <a:rPr lang="ru-RU" sz="3000" b="1" dirty="0" err="1"/>
              <a:t>сфері</a:t>
            </a:r>
            <a:r>
              <a:rPr lang="ru-RU" sz="3000" b="1" dirty="0"/>
              <a:t> </a:t>
            </a:r>
            <a:r>
              <a:rPr lang="ru-RU" sz="3000" b="1" dirty="0" err="1"/>
              <a:t>господарської</a:t>
            </a:r>
            <a:r>
              <a:rPr lang="ru-RU" sz="3000" b="1" dirty="0"/>
              <a:t> </a:t>
            </a:r>
            <a:r>
              <a:rPr lang="ru-RU" sz="3000" b="1" dirty="0" err="1"/>
              <a:t>діяльності</a:t>
            </a:r>
            <a:endParaRPr lang="ru-RU" sz="3000" b="1" dirty="0"/>
          </a:p>
        </p:txBody>
      </p:sp>
      <p:sp>
        <p:nvSpPr>
          <p:cNvPr id="3" name="Подзаголовок 2">
            <a:extLst>
              <a:ext uri="{FF2B5EF4-FFF2-40B4-BE49-F238E27FC236}">
                <a16:creationId xmlns:a16="http://schemas.microsoft.com/office/drawing/2014/main" id="{538F8B37-3D7B-8A40-8C1E-ACD677717D59}"/>
              </a:ext>
            </a:extLst>
          </p:cNvPr>
          <p:cNvSpPr>
            <a:spLocks noGrp="1"/>
          </p:cNvSpPr>
          <p:nvPr>
            <p:ph type="subTitle" idx="1"/>
          </p:nvPr>
        </p:nvSpPr>
        <p:spPr>
          <a:xfrm>
            <a:off x="477980" y="4872922"/>
            <a:ext cx="4023359" cy="1208141"/>
          </a:xfrm>
        </p:spPr>
        <p:txBody>
          <a:bodyPr>
            <a:normAutofit/>
          </a:bodyPr>
          <a:lstStyle/>
          <a:p>
            <a:pPr algn="l"/>
            <a:r>
              <a:rPr lang="ru-RU" sz="2000"/>
              <a:t>Проф. Наталія Гуторова</a:t>
            </a:r>
          </a:p>
          <a:p>
            <a:pPr algn="l"/>
            <a:r>
              <a:rPr lang="en-US" sz="2000">
                <a:hlinkClick r:id="rId5"/>
              </a:rPr>
              <a:t>navchgutorova@gmail.com</a:t>
            </a:r>
            <a:endParaRPr lang="en-US" sz="2000"/>
          </a:p>
          <a:p>
            <a:pPr algn="l"/>
            <a:endParaRPr lang="ru-RU" sz="2000"/>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udio Recording 13 апр. 2022 г., 12:26:18" descr="Audio Recording 13 апр. 2022 г., 12:26:18">
            <a:hlinkClick r:id="" action="ppaction://media"/>
            <a:extLst>
              <a:ext uri="{FF2B5EF4-FFF2-40B4-BE49-F238E27FC236}">
                <a16:creationId xmlns:a16="http://schemas.microsoft.com/office/drawing/2014/main" id="{2C248B3B-9235-EC4C-B054-E3C7A386E8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0883387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9EDF53D9-202F-5546-8187-9248722B8736}"/>
              </a:ext>
            </a:extLst>
          </p:cNvPr>
          <p:cNvSpPr>
            <a:spLocks noGrp="1"/>
          </p:cNvSpPr>
          <p:nvPr>
            <p:ph type="title"/>
          </p:nvPr>
        </p:nvSpPr>
        <p:spPr>
          <a:xfrm>
            <a:off x="1136397" y="502020"/>
            <a:ext cx="5323715" cy="1642970"/>
          </a:xfrm>
        </p:spPr>
        <p:txBody>
          <a:bodyPr anchor="b">
            <a:normAutofit/>
          </a:bodyPr>
          <a:lstStyle/>
          <a:p>
            <a:r>
              <a:rPr lang="ru-RU" sz="3400" b="1"/>
              <a:t>Білокомірцева злочинність</a:t>
            </a:r>
            <a:br>
              <a:rPr lang="ru-RU" sz="3400" b="1"/>
            </a:br>
            <a:r>
              <a:rPr lang="ru-RU" sz="3400" b="1"/>
              <a:t>(</a:t>
            </a:r>
            <a:r>
              <a:rPr lang="uk-UA" sz="3400" b="1"/>
              <a:t>проф. Едвін Сатерленд, </a:t>
            </a:r>
            <a:br>
              <a:rPr lang="uk-UA" sz="3400" b="1"/>
            </a:br>
            <a:r>
              <a:rPr lang="uk-UA" sz="3400" b="1"/>
              <a:t>1939 р.) </a:t>
            </a:r>
            <a:endParaRPr lang="ru-RU" sz="3400" b="1"/>
          </a:p>
        </p:txBody>
      </p:sp>
      <p:sp>
        <p:nvSpPr>
          <p:cNvPr id="3" name="Объект 2">
            <a:extLst>
              <a:ext uri="{FF2B5EF4-FFF2-40B4-BE49-F238E27FC236}">
                <a16:creationId xmlns:a16="http://schemas.microsoft.com/office/drawing/2014/main" id="{BD191EEB-6666-EC4A-9944-211BFD465FB5}"/>
              </a:ext>
            </a:extLst>
          </p:cNvPr>
          <p:cNvSpPr>
            <a:spLocks noGrp="1"/>
          </p:cNvSpPr>
          <p:nvPr>
            <p:ph idx="1"/>
          </p:nvPr>
        </p:nvSpPr>
        <p:spPr>
          <a:xfrm>
            <a:off x="1144923" y="2405894"/>
            <a:ext cx="5315189" cy="3535083"/>
          </a:xfrm>
        </p:spPr>
        <p:txBody>
          <a:bodyPr anchor="t">
            <a:normAutofit/>
          </a:bodyPr>
          <a:lstStyle/>
          <a:p>
            <a:r>
              <a:rPr lang="uk-UA" sz="2000"/>
              <a:t>злочинність осіб вищого або білокомірцевого класу, тобто респектабельних осіб або, як мінімум, бізнесменів, які користуються повагою або осіб з високим професійним рівнем;</a:t>
            </a:r>
          </a:p>
          <a:p>
            <a:r>
              <a:rPr lang="uk-UA" sz="2000"/>
              <a:t>заподіють набагато більшу шкоду, ніж злочини представників нижчого класу;</a:t>
            </a:r>
          </a:p>
          <a:p>
            <a:r>
              <a:rPr lang="uk-UA" sz="2000"/>
              <a:t>як правило, лишаються безкарними</a:t>
            </a:r>
          </a:p>
          <a:p>
            <a:endParaRPr lang="ru-RU" sz="2000"/>
          </a:p>
        </p:txBody>
      </p:sp>
      <p:sp>
        <p:nvSpPr>
          <p:cNvPr id="137" name="Rectangle 13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Сатерленд, Эдвин — Википедия">
            <a:extLst>
              <a:ext uri="{FF2B5EF4-FFF2-40B4-BE49-F238E27FC236}">
                <a16:creationId xmlns:a16="http://schemas.microsoft.com/office/drawing/2014/main" id="{31705D5F-0F22-2347-B4D3-823838FF70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9" r="-1" b="-1"/>
          <a:stretch/>
        </p:blipFill>
        <p:spPr bwMode="auto">
          <a:xfrm>
            <a:off x="7439095" y="909081"/>
            <a:ext cx="3444274" cy="507173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3 апр. 2022 г., 13:47:15" descr="Audio Recording 13 апр. 2022 г., 13:47:15">
            <a:hlinkClick r:id="" action="ppaction://media"/>
            <a:extLst>
              <a:ext uri="{FF2B5EF4-FFF2-40B4-BE49-F238E27FC236}">
                <a16:creationId xmlns:a16="http://schemas.microsoft.com/office/drawing/2014/main" id="{56AD7D36-F844-3B47-A133-BA23DD478B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7311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Заголовок 1"/>
          <p:cNvSpPr>
            <a:spLocks noGrp="1"/>
          </p:cNvSpPr>
          <p:nvPr>
            <p:ph type="title"/>
          </p:nvPr>
        </p:nvSpPr>
        <p:spPr>
          <a:xfrm>
            <a:off x="958506" y="800392"/>
            <a:ext cx="10264697" cy="1212102"/>
          </a:xfrm>
        </p:spPr>
        <p:txBody>
          <a:bodyPr>
            <a:normAutofit/>
          </a:bodyPr>
          <a:lstStyle/>
          <a:p>
            <a:r>
              <a:rPr lang="en-US" sz="4000" b="1">
                <a:solidFill>
                  <a:srgbClr val="FFFFFF"/>
                </a:solidFill>
              </a:rPr>
              <a:t>Кримінальне відповідальність за білокомірцеві злочини в Україні</a:t>
            </a:r>
            <a:endParaRPr lang="uk-UA" sz="4000" b="1">
              <a:solidFill>
                <a:srgbClr val="FFFFFF"/>
              </a:solidFill>
            </a:endParaRPr>
          </a:p>
        </p:txBody>
      </p:sp>
      <p:sp>
        <p:nvSpPr>
          <p:cNvPr id="3" name="Объект 2"/>
          <p:cNvSpPr>
            <a:spLocks noGrp="1"/>
          </p:cNvSpPr>
          <p:nvPr>
            <p:ph idx="1"/>
          </p:nvPr>
        </p:nvSpPr>
        <p:spPr>
          <a:xfrm>
            <a:off x="1367624" y="2490436"/>
            <a:ext cx="9708995" cy="3567173"/>
          </a:xfrm>
        </p:spPr>
        <p:txBody>
          <a:bodyPr anchor="ctr">
            <a:normAutofit/>
          </a:bodyPr>
          <a:lstStyle/>
          <a:p>
            <a:pPr marL="514350" indent="-514350">
              <a:buFont typeface="+mj-lt"/>
              <a:buAutoNum type="arabicParenR"/>
            </a:pPr>
            <a:r>
              <a:rPr lang="uk-UA" sz="2200" b="1" i="1"/>
              <a:t>Радянський період </a:t>
            </a:r>
            <a:r>
              <a:rPr lang="uk-UA" sz="2200"/>
              <a:t>– жорстокі покарання у виді позбавлення волі на тривалі строки або смертної кари; </a:t>
            </a:r>
          </a:p>
          <a:p>
            <a:pPr marL="514350" indent="-514350">
              <a:buFont typeface="+mj-lt"/>
              <a:buAutoNum type="arabicParenR"/>
            </a:pPr>
            <a:r>
              <a:rPr lang="uk-UA" sz="2200" b="1" i="1"/>
              <a:t>Перші 20 років незалежності України – </a:t>
            </a:r>
            <a:r>
              <a:rPr lang="uk-UA" sz="2200"/>
              <a:t>маже тотальна безкарність через надзвичайно широке застосування звільнення від відбування покарання з випробуванням на підставі ст. 75 КК;  </a:t>
            </a:r>
            <a:r>
              <a:rPr lang="uk-UA" sz="2200" b="1" i="1"/>
              <a:t> </a:t>
            </a:r>
            <a:endParaRPr lang="uk-UA" sz="2200"/>
          </a:p>
          <a:p>
            <a:pPr marL="514350" indent="-514350">
              <a:buAutoNum type="arabicParenR"/>
            </a:pPr>
            <a:r>
              <a:rPr lang="uk-UA" sz="2200" b="1" i="1"/>
              <a:t>Зараз – </a:t>
            </a:r>
            <a:r>
              <a:rPr lang="uk-UA" sz="2200"/>
              <a:t>спроба змінити ситуацію щодо караності окремих видів злочинів шляхом жорстких обмежень щодо застосування пом’якшення покарання за корупційні злочини, а також встановлення значних розмірів штрафу, який в разі несплати замінюється позбавленням волі.</a:t>
            </a:r>
          </a:p>
        </p:txBody>
      </p:sp>
      <p:pic>
        <p:nvPicPr>
          <p:cNvPr id="4" name="Audio Recording 13 апр. 2022 г., 13:51:47" descr="Audio Recording 13 апр. 2022 г., 13:51:47">
            <a:hlinkClick r:id="" action="ppaction://media"/>
            <a:extLst>
              <a:ext uri="{FF2B5EF4-FFF2-40B4-BE49-F238E27FC236}">
                <a16:creationId xmlns:a16="http://schemas.microsoft.com/office/drawing/2014/main" id="{A283E10C-5756-1947-BF58-F5BD485A7F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3686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Заголовок 2"/>
          <p:cNvSpPr>
            <a:spLocks noGrp="1"/>
          </p:cNvSpPr>
          <p:nvPr>
            <p:ph type="title"/>
          </p:nvPr>
        </p:nvSpPr>
        <p:spPr>
          <a:xfrm>
            <a:off x="643467" y="321734"/>
            <a:ext cx="10905066" cy="1135737"/>
          </a:xfrm>
        </p:spPr>
        <p:txBody>
          <a:bodyPr>
            <a:normAutofit/>
          </a:bodyPr>
          <a:lstStyle/>
          <a:p>
            <a:r>
              <a:rPr lang="uk-UA" sz="3600" dirty="0"/>
              <a:t>2. Позбавлення волі як вид покарання за злочини у сфері господарської діяльності</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Объект 3"/>
          <p:cNvGraphicFramePr>
            <a:graphicFrameLocks noGrp="1"/>
          </p:cNvGraphicFramePr>
          <p:nvPr>
            <p:ph idx="1"/>
            <p:extLst>
              <p:ext uri="{D42A27DB-BD31-4B8C-83A1-F6EECF244321}">
                <p14:modId xmlns:p14="http://schemas.microsoft.com/office/powerpoint/2010/main" val="137032793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2" name="Audio Recording 13 апр. 2022 г., 13:53:47" descr="Audio Recording 13 апр. 2022 г., 13:53:47">
            <a:hlinkClick r:id="" action="ppaction://media"/>
            <a:extLst>
              <a:ext uri="{FF2B5EF4-FFF2-40B4-BE49-F238E27FC236}">
                <a16:creationId xmlns:a16="http://schemas.microsoft.com/office/drawing/2014/main" id="{928B5DBD-8B92-2E4A-90FC-B331507FA6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56206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Заголовок 2"/>
          <p:cNvSpPr>
            <a:spLocks noGrp="1"/>
          </p:cNvSpPr>
          <p:nvPr>
            <p:ph type="title"/>
          </p:nvPr>
        </p:nvSpPr>
        <p:spPr>
          <a:xfrm>
            <a:off x="643467" y="321734"/>
            <a:ext cx="10905066" cy="1135737"/>
          </a:xfrm>
        </p:spPr>
        <p:txBody>
          <a:bodyPr>
            <a:normAutofit/>
          </a:bodyPr>
          <a:lstStyle/>
          <a:p>
            <a:r>
              <a:rPr lang="uk-UA" sz="3600" b="1"/>
              <a:t>Застосування позбавлення волі за злочини у сфері господарської діяльності</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1">
            <a:extLst>
              <a:ext uri="{FF2B5EF4-FFF2-40B4-BE49-F238E27FC236}">
                <a16:creationId xmlns:a16="http://schemas.microsoft.com/office/drawing/2014/main" id="{DE01D0BD-547C-4CC8-D56A-EBC9EF990BEE}"/>
              </a:ext>
            </a:extLst>
          </p:cNvPr>
          <p:cNvGraphicFramePr>
            <a:graphicFrameLocks noGrp="1"/>
          </p:cNvGraphicFramePr>
          <p:nvPr>
            <p:ph idx="1"/>
            <p:extLst>
              <p:ext uri="{D42A27DB-BD31-4B8C-83A1-F6EECF244321}">
                <p14:modId xmlns:p14="http://schemas.microsoft.com/office/powerpoint/2010/main" val="36019613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Recording 13 апр. 2022 г., 13:57:51" descr="Audio Recording 13 апр. 2022 г., 13:57:51">
            <a:hlinkClick r:id="" action="ppaction://media"/>
            <a:extLst>
              <a:ext uri="{FF2B5EF4-FFF2-40B4-BE49-F238E27FC236}">
                <a16:creationId xmlns:a16="http://schemas.microsoft.com/office/drawing/2014/main" id="{22688153-BDCD-554A-A899-16EF9D6C6C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220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Заголовок 2"/>
          <p:cNvSpPr>
            <a:spLocks noGrp="1"/>
          </p:cNvSpPr>
          <p:nvPr>
            <p:ph type="title"/>
          </p:nvPr>
        </p:nvSpPr>
        <p:spPr>
          <a:xfrm>
            <a:off x="643467" y="321734"/>
            <a:ext cx="10905066" cy="1135737"/>
          </a:xfrm>
        </p:spPr>
        <p:txBody>
          <a:bodyPr>
            <a:normAutofit/>
          </a:bodyPr>
          <a:lstStyle/>
          <a:p>
            <a:r>
              <a:rPr lang="uk-UA" sz="3600" b="1" dirty="0"/>
              <a:t>3. Штраф як вид покарання за кримінальні правопорушення у сфері господарської діяльності</a:t>
            </a:r>
          </a:p>
        </p:txBody>
      </p:sp>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Объект 3"/>
          <p:cNvGraphicFramePr>
            <a:graphicFrameLocks noGrp="1"/>
          </p:cNvGraphicFramePr>
          <p:nvPr>
            <p:ph idx="1"/>
            <p:extLst>
              <p:ext uri="{D42A27DB-BD31-4B8C-83A1-F6EECF244321}">
                <p14:modId xmlns:p14="http://schemas.microsoft.com/office/powerpoint/2010/main" val="86297340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2" name="Audio Recording 13 апр. 2022 г., 14:09:17" descr="Audio Recording 13 апр. 2022 г., 14:09:17">
            <a:hlinkClick r:id="" action="ppaction://media"/>
            <a:extLst>
              <a:ext uri="{FF2B5EF4-FFF2-40B4-BE49-F238E27FC236}">
                <a16:creationId xmlns:a16="http://schemas.microsoft.com/office/drawing/2014/main" id="{EA7C6F5D-C4A9-2749-9FAB-D5E09AF26F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380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Заголовок 2"/>
          <p:cNvSpPr>
            <a:spLocks noGrp="1"/>
          </p:cNvSpPr>
          <p:nvPr>
            <p:ph type="title"/>
          </p:nvPr>
        </p:nvSpPr>
        <p:spPr>
          <a:xfrm>
            <a:off x="826396" y="586855"/>
            <a:ext cx="4230100" cy="3387497"/>
          </a:xfrm>
        </p:spPr>
        <p:txBody>
          <a:bodyPr anchor="b">
            <a:normAutofit/>
          </a:bodyPr>
          <a:lstStyle/>
          <a:p>
            <a:pPr algn="r"/>
            <a:r>
              <a:rPr lang="uk-UA" sz="4000">
                <a:solidFill>
                  <a:srgbClr val="FFFFFF"/>
                </a:solidFill>
              </a:rPr>
              <a:t>Реформування законодавства</a:t>
            </a:r>
          </a:p>
        </p:txBody>
      </p:sp>
      <p:sp>
        <p:nvSpPr>
          <p:cNvPr id="2" name="Объект 1"/>
          <p:cNvSpPr>
            <a:spLocks noGrp="1"/>
          </p:cNvSpPr>
          <p:nvPr>
            <p:ph idx="1"/>
          </p:nvPr>
        </p:nvSpPr>
        <p:spPr>
          <a:xfrm>
            <a:off x="6503158" y="649480"/>
            <a:ext cx="4862447" cy="5546047"/>
          </a:xfrm>
        </p:spPr>
        <p:txBody>
          <a:bodyPr anchor="ctr">
            <a:normAutofit/>
          </a:bodyPr>
          <a:lstStyle/>
          <a:p>
            <a:r>
              <a:rPr lang="uk-UA" sz="2000"/>
              <a:t>Закон від 15 листопада  2011 р. № 4025-V1 «Про внесення змін до деяких законодавчих актів в частині гуманізації відповідальності за порушення у сфері господарської діяльності» – набрав чинності 17 січня 2012 р. </a:t>
            </a:r>
          </a:p>
        </p:txBody>
      </p:sp>
      <p:pic>
        <p:nvPicPr>
          <p:cNvPr id="4" name="Audio Recording 13 апр. 2022 г., 14:10:58" descr="Audio Recording 13 апр. 2022 г., 14:10:58">
            <a:hlinkClick r:id="" action="ppaction://media"/>
            <a:extLst>
              <a:ext uri="{FF2B5EF4-FFF2-40B4-BE49-F238E27FC236}">
                <a16:creationId xmlns:a16="http://schemas.microsoft.com/office/drawing/2014/main" id="{1733D619-671E-9D4E-B1B0-F29B64176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585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Заголовок 1"/>
          <p:cNvSpPr>
            <a:spLocks noGrp="1"/>
          </p:cNvSpPr>
          <p:nvPr>
            <p:ph type="title"/>
          </p:nvPr>
        </p:nvSpPr>
        <p:spPr>
          <a:xfrm>
            <a:off x="958506" y="800392"/>
            <a:ext cx="10264697" cy="1212102"/>
          </a:xfrm>
        </p:spPr>
        <p:txBody>
          <a:bodyPr>
            <a:normAutofit/>
          </a:bodyPr>
          <a:lstStyle/>
          <a:p>
            <a:r>
              <a:rPr lang="ru-RU" sz="4000">
                <a:solidFill>
                  <a:srgbClr val="FFFFFF"/>
                </a:solidFill>
              </a:rPr>
              <a:t>Ст. 12 КК України</a:t>
            </a:r>
            <a:endParaRPr lang="uk-UA" sz="4000">
              <a:solidFill>
                <a:srgbClr val="FFFFFF"/>
              </a:solidFill>
            </a:endParaRPr>
          </a:p>
        </p:txBody>
      </p:sp>
      <p:sp>
        <p:nvSpPr>
          <p:cNvPr id="3" name="Объект 2"/>
          <p:cNvSpPr>
            <a:spLocks noGrp="1"/>
          </p:cNvSpPr>
          <p:nvPr>
            <p:ph idx="1"/>
          </p:nvPr>
        </p:nvSpPr>
        <p:spPr>
          <a:xfrm>
            <a:off x="1367624" y="2490436"/>
            <a:ext cx="9708995" cy="3567173"/>
          </a:xfrm>
        </p:spPr>
        <p:txBody>
          <a:bodyPr anchor="ctr">
            <a:normAutofit/>
          </a:bodyPr>
          <a:lstStyle/>
          <a:p>
            <a:pPr marL="0" indent="0" fontAlgn="base">
              <a:buNone/>
            </a:pPr>
            <a:r>
              <a:rPr lang="uk-UA" sz="1500"/>
              <a:t>2. Кримінальним проступком є передбачене цим Кодексом діяння (дія чи бездіяльність), за вчинення якого передбачене основне покарання у виді штрафу в розмірі не більше трьох тисяч неоподатковуваних мінімумів доходів громадян або інше покарання, не пов’язане з позбавленням волі.</a:t>
            </a:r>
          </a:p>
          <a:p>
            <a:pPr marL="0" indent="0" fontAlgn="base">
              <a:buNone/>
            </a:pPr>
            <a:r>
              <a:rPr lang="uk-UA" sz="1500"/>
              <a:t>3. Злочини поділяються на нетяжкі, тяжкі та особливо тяжкі.</a:t>
            </a:r>
          </a:p>
          <a:p>
            <a:pPr marL="0" indent="0" fontAlgn="base">
              <a:buNone/>
            </a:pPr>
            <a:r>
              <a:rPr lang="uk-UA" sz="1500"/>
              <a:t>4. Нетяжким злочином є передбачене цим Кодексом діяння (дія чи бездіяльність), за вчинення якого передбачене основне покарання у виді штрафу в розмірі не більше десяти тисяч неоподатковуваних мінімумів доходів громадян або позбавлення волі на строк не більше п’яти років.</a:t>
            </a:r>
          </a:p>
          <a:p>
            <a:pPr marL="0" indent="0" fontAlgn="base">
              <a:buNone/>
            </a:pPr>
            <a:r>
              <a:rPr lang="uk-UA" sz="1500"/>
              <a:t>5. Тяжким злочином є передбачене цим Кодексом діяння (дія чи бездіяльність), за вчинення якого передбачене основне покарання у виді штрафу в розмірі не більше двадцяти п’яти тисяч неоподатковуваних мінімумів доходів громадян або позбавлення волі на строк не більше десяти років.</a:t>
            </a:r>
          </a:p>
          <a:p>
            <a:pPr marL="0" indent="0" fontAlgn="base">
              <a:buNone/>
            </a:pPr>
            <a:r>
              <a:rPr lang="uk-UA" sz="1500"/>
              <a:t>6. Особливо тяжким злочином є передбачене цим Кодексом діяння (дія чи бездіяльність), за вчинення якого передбачене основне покарання у виді штрафу в розмірі понад двадцять п’ять тисяч неоподатковуваних мінімумів доходів громадян, позбавлення волі на строк понад десять років або довічного позбавлення волі.</a:t>
            </a:r>
          </a:p>
        </p:txBody>
      </p:sp>
      <p:pic>
        <p:nvPicPr>
          <p:cNvPr id="4" name="Audio Recording 13 апр. 2022 г., 14:12:05" descr="Audio Recording 13 апр. 2022 г., 14:12:05">
            <a:hlinkClick r:id="" action="ppaction://media"/>
            <a:extLst>
              <a:ext uri="{FF2B5EF4-FFF2-40B4-BE49-F238E27FC236}">
                <a16:creationId xmlns:a16="http://schemas.microsoft.com/office/drawing/2014/main" id="{EB159C0B-7A14-F445-B400-4ED5781861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6338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Shape 2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p:cNvSpPr>
            <a:spLocks noGrp="1"/>
          </p:cNvSpPr>
          <p:nvPr>
            <p:ph type="title"/>
          </p:nvPr>
        </p:nvSpPr>
        <p:spPr>
          <a:xfrm>
            <a:off x="934872" y="982272"/>
            <a:ext cx="3388419" cy="4560970"/>
          </a:xfrm>
        </p:spPr>
        <p:txBody>
          <a:bodyPr>
            <a:normAutofit/>
          </a:bodyPr>
          <a:lstStyle/>
          <a:p>
            <a:r>
              <a:rPr lang="uk-UA" sz="4000">
                <a:solidFill>
                  <a:srgbClr val="FFFFFF"/>
                </a:solidFill>
              </a:rPr>
              <a:t>4. Особливості призначення штрафу понад 3 тис. н.м.д.г. (</a:t>
            </a:r>
            <a:r>
              <a:rPr lang="ru-RU" sz="4000">
                <a:solidFill>
                  <a:srgbClr val="FFFFFF"/>
                </a:solidFill>
              </a:rPr>
              <a:t>Ч. </a:t>
            </a:r>
            <a:r>
              <a:rPr lang="en-US" sz="4000">
                <a:solidFill>
                  <a:srgbClr val="FFFFFF"/>
                </a:solidFill>
              </a:rPr>
              <a:t>2</a:t>
            </a:r>
            <a:r>
              <a:rPr lang="ru-RU" sz="4000">
                <a:solidFill>
                  <a:srgbClr val="FFFFFF"/>
                </a:solidFill>
              </a:rPr>
              <a:t> ст. 53 КК України)</a:t>
            </a:r>
            <a:endParaRPr lang="uk-UA" sz="4000">
              <a:solidFill>
                <a:srgbClr val="FFFFFF"/>
              </a:solidFill>
            </a:endParaRPr>
          </a:p>
        </p:txBody>
      </p:sp>
      <p:sp>
        <p:nvSpPr>
          <p:cNvPr id="2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Объект 2"/>
          <p:cNvSpPr>
            <a:spLocks noGrp="1"/>
          </p:cNvSpPr>
          <p:nvPr>
            <p:ph idx="1"/>
          </p:nvPr>
        </p:nvSpPr>
        <p:spPr>
          <a:xfrm>
            <a:off x="5221862" y="1719618"/>
            <a:ext cx="5948831" cy="4334629"/>
          </a:xfrm>
        </p:spPr>
        <p:txBody>
          <a:bodyPr anchor="ctr">
            <a:normAutofit/>
          </a:bodyPr>
          <a:lstStyle/>
          <a:p>
            <a:r>
              <a:rPr lang="ru-RU" sz="2000">
                <a:solidFill>
                  <a:srgbClr val="FEFFFF"/>
                </a:solidFill>
              </a:rPr>
              <a:t>За вчинення кримінального правопорушення, за яке передбачене основне покарання у виді штрафу понад три тисячі неоподатковуваних мінімумів доходів громадян, розмір штрафу, що призначається судом, не може бути меншим за розмір майнової шкоди, завданої кримінальним правопорушенням, або отриманого внаслідок вчинення кримінального правопорушення доходу, незалежно від граничного розміру штрафу, передбаченого санкцією статті (санкцією частини статті) Особливої частини цього Кодексу.</a:t>
            </a:r>
            <a:endParaRPr lang="uk-UA" sz="2000">
              <a:solidFill>
                <a:srgbClr val="FEFFFF"/>
              </a:solidFill>
            </a:endParaRPr>
          </a:p>
          <a:p>
            <a:r>
              <a:rPr lang="uk-UA" sz="2000">
                <a:solidFill>
                  <a:srgbClr val="FEFFFF"/>
                </a:solidFill>
              </a:rPr>
              <a:t>Ч. 1 ст. 212 – штраф від 85 000 до 170 000 грн.</a:t>
            </a:r>
          </a:p>
          <a:p>
            <a:r>
              <a:rPr lang="uk-UA" sz="2000">
                <a:solidFill>
                  <a:srgbClr val="FEFFFF"/>
                </a:solidFill>
              </a:rPr>
              <a:t>Мінімальна шкода – понад 3 721 500</a:t>
            </a:r>
            <a:r>
              <a:rPr lang="en-US" sz="2000">
                <a:solidFill>
                  <a:srgbClr val="FEFFFF"/>
                </a:solidFill>
              </a:rPr>
              <a:t> грн. (20</a:t>
            </a:r>
            <a:r>
              <a:rPr lang="uk-UA" sz="2000">
                <a:solidFill>
                  <a:srgbClr val="FEFFFF"/>
                </a:solidFill>
              </a:rPr>
              <a:t>22</a:t>
            </a:r>
            <a:r>
              <a:rPr lang="en-US" sz="2000">
                <a:solidFill>
                  <a:srgbClr val="FEFFFF"/>
                </a:solidFill>
              </a:rPr>
              <a:t> р. </a:t>
            </a:r>
            <a:r>
              <a:rPr lang="mr-IN" sz="2000">
                <a:solidFill>
                  <a:srgbClr val="FEFFFF"/>
                </a:solidFill>
              </a:rPr>
              <a:t>–</a:t>
            </a:r>
            <a:r>
              <a:rPr lang="en-US" sz="2000">
                <a:solidFill>
                  <a:srgbClr val="FEFFFF"/>
                </a:solidFill>
              </a:rPr>
              <a:t> </a:t>
            </a:r>
            <a:r>
              <a:rPr lang="uk-UA" sz="2000">
                <a:solidFill>
                  <a:srgbClr val="FEFFFF"/>
                </a:solidFill>
              </a:rPr>
              <a:t>2481</a:t>
            </a:r>
            <a:r>
              <a:rPr lang="en-US" sz="2000">
                <a:solidFill>
                  <a:srgbClr val="FEFFFF"/>
                </a:solidFill>
              </a:rPr>
              <a:t>/2 = 1240, 5 x 3000)</a:t>
            </a:r>
            <a:endParaRPr lang="uk-UA" sz="2000">
              <a:solidFill>
                <a:srgbClr val="FEFFFF"/>
              </a:solidFill>
            </a:endParaRPr>
          </a:p>
        </p:txBody>
      </p:sp>
      <p:pic>
        <p:nvPicPr>
          <p:cNvPr id="4" name="Audio Recording 13 апр. 2022 г., 14:16:39" descr="Audio Recording 13 апр. 2022 г., 14:16:39">
            <a:hlinkClick r:id="" action="ppaction://media"/>
            <a:extLst>
              <a:ext uri="{FF2B5EF4-FFF2-40B4-BE49-F238E27FC236}">
                <a16:creationId xmlns:a16="http://schemas.microsoft.com/office/drawing/2014/main" id="{674EB907-44FB-B648-8BB7-F61EEC465F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2620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Заголовок 1"/>
          <p:cNvSpPr>
            <a:spLocks noGrp="1"/>
          </p:cNvSpPr>
          <p:nvPr>
            <p:ph type="title"/>
          </p:nvPr>
        </p:nvSpPr>
        <p:spPr>
          <a:xfrm>
            <a:off x="958506" y="800392"/>
            <a:ext cx="10264697" cy="1212102"/>
          </a:xfrm>
        </p:spPr>
        <p:txBody>
          <a:bodyPr>
            <a:normAutofit/>
          </a:bodyPr>
          <a:lstStyle/>
          <a:p>
            <a:r>
              <a:rPr lang="uk-UA" sz="4000">
                <a:solidFill>
                  <a:srgbClr val="FFFFFF"/>
                </a:solidFill>
              </a:rPr>
              <a:t>Призначення співучасникам штрафу понад 3 тис. н.м.д.г. (ч. </a:t>
            </a:r>
            <a:r>
              <a:rPr lang="en-US" sz="4000">
                <a:solidFill>
                  <a:srgbClr val="FFFFFF"/>
                </a:solidFill>
              </a:rPr>
              <a:t>2</a:t>
            </a:r>
            <a:r>
              <a:rPr lang="uk-UA" sz="4000">
                <a:solidFill>
                  <a:srgbClr val="FFFFFF"/>
                </a:solidFill>
              </a:rPr>
              <a:t> ст. 53 КК)  </a:t>
            </a:r>
          </a:p>
        </p:txBody>
      </p:sp>
      <p:sp>
        <p:nvSpPr>
          <p:cNvPr id="3" name="Объект 2"/>
          <p:cNvSpPr>
            <a:spLocks noGrp="1"/>
          </p:cNvSpPr>
          <p:nvPr>
            <p:ph idx="1"/>
          </p:nvPr>
        </p:nvSpPr>
        <p:spPr>
          <a:xfrm>
            <a:off x="1367624" y="2490436"/>
            <a:ext cx="9708995" cy="3567173"/>
          </a:xfrm>
        </p:spPr>
        <p:txBody>
          <a:bodyPr anchor="ctr">
            <a:normAutofit/>
          </a:bodyPr>
          <a:lstStyle/>
          <a:p>
            <a:r>
              <a:rPr lang="uk-UA" sz="1700"/>
              <a:t>Суд, встановивши, що таке кримінальне правопорушення вчинено у співучасті і роль виконавця (співвиконавця), підбурювача або пособника у його вчиненні є незначною, може призначити таким особам покарання у виді штрафу в розмірі, передбаченому санкцією статті (санкцією частини статті) Особливої частини цього Кодексу, без урахування розміру майнової шкоди, завданої кримінальним правопорушенням, або отриманого внаслідок вчинення кримінального правопорушення доходу.</a:t>
            </a:r>
          </a:p>
          <a:p>
            <a:pPr marL="0" indent="0">
              <a:buNone/>
            </a:pPr>
            <a:endParaRPr lang="uk-UA" sz="1700"/>
          </a:p>
          <a:p>
            <a:pPr marL="0" indent="0">
              <a:buNone/>
            </a:pPr>
            <a:r>
              <a:rPr lang="uk-UA" sz="1700"/>
              <a:t>Ч. 1 ст. 212 КК України:</a:t>
            </a:r>
          </a:p>
          <a:p>
            <a:pPr marL="0" indent="0">
              <a:buNone/>
            </a:pPr>
            <a:r>
              <a:rPr lang="uk-UA" sz="1700"/>
              <a:t>Мінімальний розмір заподіяної шкоди - </a:t>
            </a:r>
            <a:r>
              <a:rPr lang="uk-UA" sz="1700" b="1"/>
              <a:t>понад 3 721 500 грн. </a:t>
            </a:r>
          </a:p>
          <a:p>
            <a:pPr marL="0" indent="0">
              <a:buNone/>
            </a:pPr>
            <a:r>
              <a:rPr lang="uk-UA" sz="1700"/>
              <a:t>Мінімальний розмір штрафу, який може бути призначений співучаснику (окрім організатора), роль якого у вчиненні злочину є незначною – </a:t>
            </a:r>
            <a:r>
              <a:rPr lang="uk-UA" sz="1700" b="1"/>
              <a:t>85 000 грн.</a:t>
            </a:r>
          </a:p>
          <a:p>
            <a:pPr marL="0" indent="0">
              <a:buNone/>
            </a:pPr>
            <a:br>
              <a:rPr lang="uk-UA" sz="1700"/>
            </a:br>
            <a:endParaRPr lang="uk-UA" sz="1700"/>
          </a:p>
        </p:txBody>
      </p:sp>
      <p:pic>
        <p:nvPicPr>
          <p:cNvPr id="4" name="Audio Recording 13 апр. 2022 г., 14:19:35" descr="Audio Recording 13 апр. 2022 г., 14:19:35">
            <a:hlinkClick r:id="" action="ppaction://media"/>
            <a:extLst>
              <a:ext uri="{FF2B5EF4-FFF2-40B4-BE49-F238E27FC236}">
                <a16:creationId xmlns:a16="http://schemas.microsoft.com/office/drawing/2014/main" id="{F64E1CBD-0E10-904D-9D96-CA58A64FED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963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43">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Заголовок 1"/>
          <p:cNvSpPr>
            <a:spLocks noGrp="1"/>
          </p:cNvSpPr>
          <p:nvPr>
            <p:ph type="title"/>
          </p:nvPr>
        </p:nvSpPr>
        <p:spPr>
          <a:xfrm>
            <a:off x="958506" y="800392"/>
            <a:ext cx="10264697" cy="1212102"/>
          </a:xfrm>
        </p:spPr>
        <p:txBody>
          <a:bodyPr>
            <a:normAutofit/>
          </a:bodyPr>
          <a:lstStyle/>
          <a:p>
            <a:r>
              <a:rPr lang="uk-UA" sz="4000">
                <a:solidFill>
                  <a:srgbClr val="FFFFFF"/>
                </a:solidFill>
              </a:rPr>
              <a:t>Призначення штрафу понад 3 тис. н.м.д.г. неповнолітнім (ст. 99 КК)</a:t>
            </a:r>
          </a:p>
        </p:txBody>
      </p:sp>
      <p:sp>
        <p:nvSpPr>
          <p:cNvPr id="3" name="Объект 2"/>
          <p:cNvSpPr>
            <a:spLocks noGrp="1"/>
          </p:cNvSpPr>
          <p:nvPr>
            <p:ph idx="1"/>
          </p:nvPr>
        </p:nvSpPr>
        <p:spPr>
          <a:xfrm>
            <a:off x="1367624" y="2490436"/>
            <a:ext cx="9708995" cy="3567173"/>
          </a:xfrm>
        </p:spPr>
        <p:txBody>
          <a:bodyPr anchor="ctr">
            <a:normAutofit/>
          </a:bodyPr>
          <a:lstStyle/>
          <a:p>
            <a:r>
              <a:rPr lang="ru-RU" sz="1700"/>
              <a:t>1. Штраф застосовується лише до неповнолітніх, що мають самостійний доход, власні кошти або майно, на яке може бути звернене стягнення.</a:t>
            </a:r>
          </a:p>
          <a:p>
            <a:r>
              <a:rPr lang="ru-RU" sz="1700"/>
              <a:t>2. Розмір штрафу, в тому числі за вчинення кримінального правопорушення, за яке передбачено основне покарання лише у виді штрафу понад три тисячі неоподатковуваних мінімумів доходів громадян, встановлюється судом залежно від тяжкості вчиненого кримінального правопорушення та з урахуванням майнового стану неповнолітнього в межах до п'ятисот встановлених законодавством неоподатковуваних мінімумів доходів громадян.</a:t>
            </a:r>
          </a:p>
          <a:p>
            <a:r>
              <a:rPr lang="ru-RU" sz="1700"/>
              <a:t>3. До неповнолітнього, що не має самостійного доходу, власних коштів або майна, на яке може бути звернене стягнення, засудженого за вчинення кримінального правопорушення, за яке передбачено основне покарання лише у виді штрафу понад три тисячі неоподатковуваних мінімумів доходів громадян, може бути застосовано покарання у виді громадських робіт або виправних робіт згідно з положеннями </a:t>
            </a:r>
            <a:r>
              <a:rPr lang="ru-RU" sz="1700" u="sng">
                <a:hlinkClick r:id="rId4"/>
              </a:rPr>
              <a:t>статей 100</a:t>
            </a:r>
            <a:r>
              <a:rPr lang="ru-RU" sz="1700"/>
              <a:t>, </a:t>
            </a:r>
            <a:r>
              <a:rPr lang="ru-RU" sz="1700" u="sng">
                <a:hlinkClick r:id="rId5"/>
              </a:rPr>
              <a:t>103</a:t>
            </a:r>
            <a:r>
              <a:rPr lang="ru-RU" sz="1700"/>
              <a:t> цього Кодексу.</a:t>
            </a:r>
          </a:p>
        </p:txBody>
      </p:sp>
      <p:pic>
        <p:nvPicPr>
          <p:cNvPr id="4" name="Audio Recording 13 апр. 2022 г., 14:21:26" descr="Audio Recording 13 апр. 2022 г., 14:21:26">
            <a:hlinkClick r:id="" action="ppaction://media"/>
            <a:extLst>
              <a:ext uri="{FF2B5EF4-FFF2-40B4-BE49-F238E27FC236}">
                <a16:creationId xmlns:a16="http://schemas.microsoft.com/office/drawing/2014/main" id="{196A5B06-6F32-FA4D-9409-DFF27AA5CB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30243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CFA8BA1-33D4-014D-8E67-D4C4106CDC45}"/>
              </a:ext>
            </a:extLst>
          </p:cNvPr>
          <p:cNvSpPr>
            <a:spLocks noGrp="1"/>
          </p:cNvSpPr>
          <p:nvPr>
            <p:ph type="title"/>
          </p:nvPr>
        </p:nvSpPr>
        <p:spPr>
          <a:xfrm>
            <a:off x="1371599" y="294538"/>
            <a:ext cx="9895951" cy="1033669"/>
          </a:xfrm>
        </p:spPr>
        <p:txBody>
          <a:bodyPr>
            <a:normAutofit/>
          </a:bodyPr>
          <a:lstStyle/>
          <a:p>
            <a:r>
              <a:rPr lang="uk-UA" sz="4000">
                <a:solidFill>
                  <a:srgbClr val="FFFFFF"/>
                </a:solidFill>
              </a:rPr>
              <a:t>План</a:t>
            </a:r>
            <a:endParaRPr lang="ru-RU" sz="4000">
              <a:solidFill>
                <a:srgbClr val="FFFFFF"/>
              </a:solidFill>
            </a:endParaRPr>
          </a:p>
        </p:txBody>
      </p:sp>
      <p:sp>
        <p:nvSpPr>
          <p:cNvPr id="3" name="Объект 2">
            <a:extLst>
              <a:ext uri="{FF2B5EF4-FFF2-40B4-BE49-F238E27FC236}">
                <a16:creationId xmlns:a16="http://schemas.microsoft.com/office/drawing/2014/main" id="{D2F659B2-BF62-7E4E-ABF5-F6C0A44D47CF}"/>
              </a:ext>
            </a:extLst>
          </p:cNvPr>
          <p:cNvSpPr>
            <a:spLocks noGrp="1"/>
          </p:cNvSpPr>
          <p:nvPr>
            <p:ph idx="1"/>
          </p:nvPr>
        </p:nvSpPr>
        <p:spPr>
          <a:xfrm>
            <a:off x="1371599" y="2318197"/>
            <a:ext cx="9724031" cy="3683358"/>
          </a:xfrm>
        </p:spPr>
        <p:txBody>
          <a:bodyPr anchor="ctr">
            <a:normAutofit/>
          </a:bodyPr>
          <a:lstStyle/>
          <a:p>
            <a:pPr marL="514350" indent="-514350">
              <a:buFont typeface="+mj-lt"/>
              <a:buAutoNum type="arabicPeriod"/>
            </a:pPr>
            <a:r>
              <a:rPr lang="uk-UA" sz="2000"/>
              <a:t>Види покарань, які встановлені за кримінальні правопорушення у сфері господарської діяльності в статтях розділу VII Особливої частини КК України та практичні проблеми досягнення мети покарання при їх застосуванні. </a:t>
            </a:r>
          </a:p>
          <a:p>
            <a:pPr marL="514350" indent="-514350">
              <a:buFont typeface="+mj-lt"/>
              <a:buAutoNum type="arabicPeriod"/>
            </a:pPr>
            <a:r>
              <a:rPr lang="uk-UA" sz="2000"/>
              <a:t>Позбавлення волі як вид покарання за злочини у сфері господарської діяльності</a:t>
            </a:r>
          </a:p>
          <a:p>
            <a:pPr marL="514350" indent="-514350">
              <a:buFont typeface="+mj-lt"/>
              <a:buAutoNum type="arabicPeriod"/>
            </a:pPr>
            <a:r>
              <a:rPr lang="uk-UA" sz="2000"/>
              <a:t>Штраф як вид покарання за кримінальні правопорушення у сфері господарської діяльності.</a:t>
            </a:r>
          </a:p>
          <a:p>
            <a:pPr marL="514350" indent="-514350">
              <a:buFont typeface="+mj-lt"/>
              <a:buAutoNum type="arabicPeriod"/>
            </a:pPr>
            <a:r>
              <a:rPr lang="uk-UA" sz="2000"/>
              <a:t>Особливості застосування штрафа, передбаченого як основне покарання в розмірі понад 3000 н.м.д.г. </a:t>
            </a:r>
          </a:p>
          <a:p>
            <a:pPr marL="514350" indent="-514350">
              <a:buFont typeface="+mj-lt"/>
              <a:buAutoNum type="arabicPeriod"/>
            </a:pPr>
            <a:r>
              <a:rPr lang="uk-UA" sz="2000"/>
              <a:t>Шляхи підвищення ефективності кримінальної відповідальності за кримінальні правопорушення у сфері господарської діяльності</a:t>
            </a:r>
          </a:p>
        </p:txBody>
      </p:sp>
      <p:pic>
        <p:nvPicPr>
          <p:cNvPr id="4" name="Audio Recording 13 апр. 2022 г., 12:32:37" descr="Audio Recording 13 апр. 2022 г., 12:32:37">
            <a:hlinkClick r:id="" action="ppaction://media"/>
            <a:extLst>
              <a:ext uri="{FF2B5EF4-FFF2-40B4-BE49-F238E27FC236}">
                <a16:creationId xmlns:a16="http://schemas.microsoft.com/office/drawing/2014/main" id="{F49CF60D-7DA0-9346-AE33-2C861052AF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60172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Заголовок 1"/>
          <p:cNvSpPr>
            <a:spLocks noGrp="1"/>
          </p:cNvSpPr>
          <p:nvPr>
            <p:ph type="title"/>
          </p:nvPr>
        </p:nvSpPr>
        <p:spPr>
          <a:xfrm>
            <a:off x="958506" y="800392"/>
            <a:ext cx="10264697" cy="1212102"/>
          </a:xfrm>
        </p:spPr>
        <p:txBody>
          <a:bodyPr>
            <a:normAutofit/>
          </a:bodyPr>
          <a:lstStyle/>
          <a:p>
            <a:r>
              <a:rPr lang="uk-UA" sz="4000">
                <a:solidFill>
                  <a:srgbClr val="FFFFFF"/>
                </a:solidFill>
              </a:rPr>
              <a:t>Наслідки несплати штрафу (п. 1 ч. 5 ст. 53 КК)</a:t>
            </a:r>
          </a:p>
        </p:txBody>
      </p:sp>
      <p:sp>
        <p:nvSpPr>
          <p:cNvPr id="3" name="Объект 2"/>
          <p:cNvSpPr>
            <a:spLocks noGrp="1"/>
          </p:cNvSpPr>
          <p:nvPr>
            <p:ph idx="1"/>
          </p:nvPr>
        </p:nvSpPr>
        <p:spPr>
          <a:xfrm>
            <a:off x="1367624" y="2490436"/>
            <a:ext cx="9708995" cy="3567173"/>
          </a:xfrm>
        </p:spPr>
        <p:txBody>
          <a:bodyPr anchor="ctr">
            <a:normAutofit/>
          </a:bodyPr>
          <a:lstStyle/>
          <a:p>
            <a:r>
              <a:rPr lang="ru-RU" sz="2400"/>
              <a:t>У разі несплати штрафу в розмірі не більше трьох тисяч неоподатковуваних мінімумів доходів громадян та відсутності підстав для розстрочки його виплати суд замінює несплачену суму штрафу покаранням у виді громадських робіт із розрахунку одна година громадських робіт за один установлений законодавством неоподатковуваний мінімум доходів громадян або виправними роботами із розрахунку один місяць виправних робіт за двадцять установлених законодавством неоподатковуваних мінімумів доходів громадян, але на строк не більше двох років.</a:t>
            </a:r>
            <a:br>
              <a:rPr lang="uk-UA" sz="2400"/>
            </a:br>
            <a:endParaRPr lang="uk-UA" sz="2400"/>
          </a:p>
        </p:txBody>
      </p:sp>
      <p:pic>
        <p:nvPicPr>
          <p:cNvPr id="4" name="Audio Recording 13 апр. 2022 г., 14:23:20" descr="Audio Recording 13 апр. 2022 г., 14:23:20">
            <a:hlinkClick r:id="" action="ppaction://media"/>
            <a:extLst>
              <a:ext uri="{FF2B5EF4-FFF2-40B4-BE49-F238E27FC236}">
                <a16:creationId xmlns:a16="http://schemas.microsoft.com/office/drawing/2014/main" id="{81AA2E6A-BC9B-7E41-8E9C-C5A7F57DA2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9208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Заголовок 1"/>
          <p:cNvSpPr>
            <a:spLocks noGrp="1"/>
          </p:cNvSpPr>
          <p:nvPr>
            <p:ph type="title"/>
          </p:nvPr>
        </p:nvSpPr>
        <p:spPr>
          <a:xfrm>
            <a:off x="958506" y="800392"/>
            <a:ext cx="10264697" cy="1212102"/>
          </a:xfrm>
        </p:spPr>
        <p:txBody>
          <a:bodyPr>
            <a:normAutofit/>
          </a:bodyPr>
          <a:lstStyle/>
          <a:p>
            <a:r>
              <a:rPr lang="uk-UA" sz="4000">
                <a:solidFill>
                  <a:srgbClr val="FFFFFF"/>
                </a:solidFill>
              </a:rPr>
              <a:t>п. 2 ч. 5 ст. 53 КК</a:t>
            </a:r>
          </a:p>
        </p:txBody>
      </p:sp>
      <p:sp>
        <p:nvSpPr>
          <p:cNvPr id="3" name="Объект 2"/>
          <p:cNvSpPr>
            <a:spLocks noGrp="1"/>
          </p:cNvSpPr>
          <p:nvPr>
            <p:ph idx="1"/>
          </p:nvPr>
        </p:nvSpPr>
        <p:spPr>
          <a:xfrm>
            <a:off x="1367624" y="2490436"/>
            <a:ext cx="9708995" cy="3567173"/>
          </a:xfrm>
        </p:spPr>
        <p:txBody>
          <a:bodyPr anchor="ctr">
            <a:normAutofit/>
          </a:bodyPr>
          <a:lstStyle/>
          <a:p>
            <a:r>
              <a:rPr lang="uk-UA" sz="2400"/>
              <a:t> У разі   несплати   штрафу   в   розмірі   понад  три  тисячі неоподатковуваних  мінімумів  доходів  громадян,  призначеного  як основне  покарання,  та  відсутності  підстав  для розстрочки його виплати суд замінює  несплачену  суму  штрафу  покаранням  у  виді позбавлення волі із розрахунку один день позбавлення волі за вісім неоподатковуваних мінімумів доходів громадян у таких межах: </a:t>
            </a:r>
          </a:p>
          <a:p>
            <a:r>
              <a:rPr lang="uk-UA" sz="2400"/>
              <a:t>(1 день позбавлення волі = 136 грн)</a:t>
            </a:r>
          </a:p>
        </p:txBody>
      </p:sp>
      <p:pic>
        <p:nvPicPr>
          <p:cNvPr id="4" name="Audio Recording 13 апр. 2022 г., 14:24:22" descr="Audio Recording 13 апр. 2022 г., 14:24:22">
            <a:hlinkClick r:id="" action="ppaction://media"/>
            <a:extLst>
              <a:ext uri="{FF2B5EF4-FFF2-40B4-BE49-F238E27FC236}">
                <a16:creationId xmlns:a16="http://schemas.microsoft.com/office/drawing/2014/main" id="{F4DA68E7-EC0F-924D-BE11-FBBF41E9E4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130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Заголовок 1"/>
          <p:cNvSpPr>
            <a:spLocks noGrp="1"/>
          </p:cNvSpPr>
          <p:nvPr>
            <p:ph type="title"/>
          </p:nvPr>
        </p:nvSpPr>
        <p:spPr>
          <a:xfrm>
            <a:off x="958506" y="800392"/>
            <a:ext cx="10264697" cy="1212102"/>
          </a:xfrm>
        </p:spPr>
        <p:txBody>
          <a:bodyPr>
            <a:normAutofit/>
          </a:bodyPr>
          <a:lstStyle/>
          <a:p>
            <a:r>
              <a:rPr lang="uk-UA" sz="4000">
                <a:solidFill>
                  <a:srgbClr val="FFFFFF"/>
                </a:solidFill>
              </a:rPr>
              <a:t>П. 2 ч. 5 ст. 53 КК (продовження)</a:t>
            </a:r>
          </a:p>
        </p:txBody>
      </p:sp>
      <p:sp>
        <p:nvSpPr>
          <p:cNvPr id="3" name="Объект 2"/>
          <p:cNvSpPr>
            <a:spLocks noGrp="1"/>
          </p:cNvSpPr>
          <p:nvPr>
            <p:ph idx="1"/>
          </p:nvPr>
        </p:nvSpPr>
        <p:spPr>
          <a:xfrm>
            <a:off x="1367624" y="2490436"/>
            <a:ext cx="9708995" cy="3567173"/>
          </a:xfrm>
        </p:spPr>
        <p:txBody>
          <a:bodyPr anchor="ctr">
            <a:normAutofit/>
          </a:bodyPr>
          <a:lstStyle/>
          <a:p>
            <a:pPr marL="0" indent="0" fontAlgn="base">
              <a:buNone/>
            </a:pPr>
            <a:r>
              <a:rPr lang="uk-UA" sz="2000"/>
              <a:t>1) від одного до п'яти років позбавлення  волі  -  у  випадку призначення штрафу за вчинення нетяжкого злочину; </a:t>
            </a:r>
            <a:br>
              <a:rPr lang="uk-UA" sz="2000"/>
            </a:br>
            <a:r>
              <a:rPr lang="uk-UA" sz="2000"/>
              <a:t>2) від  п'яти  до  десяти  років позбавлення волі - у випадку призначення штрафу за вчинення тяжкого злочину; </a:t>
            </a:r>
            <a:br>
              <a:rPr lang="uk-UA" sz="2000"/>
            </a:br>
            <a:r>
              <a:rPr lang="uk-UA" sz="2000"/>
              <a:t>3) від десяти  до  дванадцяти  років  позбавлення  волі  -  у випадку призначення штрафу за вчинення особливо тяжкого злочину. </a:t>
            </a:r>
          </a:p>
          <a:p>
            <a:pPr marL="0" indent="0" fontAlgn="base">
              <a:buNone/>
            </a:pPr>
            <a:br>
              <a:rPr lang="uk-UA" sz="2000"/>
            </a:br>
            <a:r>
              <a:rPr lang="uk-UA" sz="2000"/>
              <a:t> Якщо під  час  розрахунку  строку  позбавлення волі цей строк </a:t>
            </a:r>
            <a:br>
              <a:rPr lang="uk-UA" sz="2000"/>
            </a:br>
            <a:r>
              <a:rPr lang="uk-UA" sz="2000"/>
              <a:t>становить  більше  встановлених  цією  частиною  статті  меж,  суд замінює покарання у виді штрафу покаранням у виді позбавлення волі на  максимальний  строк,  передбачений  для  злочину   відповідної тяжкості цією частиною статті.</a:t>
            </a:r>
          </a:p>
        </p:txBody>
      </p:sp>
      <p:pic>
        <p:nvPicPr>
          <p:cNvPr id="4" name="Audio Recording 13 апр. 2022 г., 14:31:39" descr="Audio Recording 13 апр. 2022 г., 14:31:39">
            <a:hlinkClick r:id="" action="ppaction://media"/>
            <a:extLst>
              <a:ext uri="{FF2B5EF4-FFF2-40B4-BE49-F238E27FC236}">
                <a16:creationId xmlns:a16="http://schemas.microsoft.com/office/drawing/2014/main" id="{5EED4EB1-5A99-E04E-8151-A1951E035C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89154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Заголовок 1"/>
          <p:cNvSpPr>
            <a:spLocks noGrp="1"/>
          </p:cNvSpPr>
          <p:nvPr>
            <p:ph type="title"/>
          </p:nvPr>
        </p:nvSpPr>
        <p:spPr>
          <a:xfrm>
            <a:off x="958506" y="800392"/>
            <a:ext cx="10264697" cy="1212102"/>
          </a:xfrm>
        </p:spPr>
        <p:txBody>
          <a:bodyPr>
            <a:normAutofit/>
          </a:bodyPr>
          <a:lstStyle/>
          <a:p>
            <a:r>
              <a:rPr lang="uk-UA" sz="4000">
                <a:solidFill>
                  <a:srgbClr val="FFFFFF"/>
                </a:solidFill>
              </a:rPr>
              <a:t>Обмеження в застосуванні ст. 69 КК (ч. 1 ст. 69 КК)</a:t>
            </a:r>
          </a:p>
        </p:txBody>
      </p:sp>
      <p:sp>
        <p:nvSpPr>
          <p:cNvPr id="3" name="Объект 2"/>
          <p:cNvSpPr>
            <a:spLocks noGrp="1"/>
          </p:cNvSpPr>
          <p:nvPr>
            <p:ph idx="1"/>
          </p:nvPr>
        </p:nvSpPr>
        <p:spPr>
          <a:xfrm>
            <a:off x="1367624" y="2490436"/>
            <a:ext cx="9708995" cy="3567173"/>
          </a:xfrm>
        </p:spPr>
        <p:txBody>
          <a:bodyPr anchor="ctr">
            <a:normAutofit/>
          </a:bodyPr>
          <a:lstStyle/>
          <a:p>
            <a:r>
              <a:rPr lang="ru-RU" sz="2000"/>
              <a:t>За вчинення кримінального правопорушення, за яке передбачене основне покарання у виді штрафу в розмірі понад три тисячі неоподатковуваних мінімумів доходів громадян, суд з підстав, передбачених цією частиною, може призначити основне покарання у виді штрафу, розмір якого не більше ніж на чверть нижчий від найнижчої межі, встановленої в санкції статті (санкції частини статті) Особливої частини цього Кодексу.</a:t>
            </a:r>
            <a:endParaRPr lang="uk-UA" sz="2000"/>
          </a:p>
          <a:p>
            <a:pPr marL="0" indent="0">
              <a:buNone/>
            </a:pPr>
            <a:r>
              <a:rPr lang="uk-UA" sz="2000"/>
              <a:t>Ч. 1 ст. 212 КК України:</a:t>
            </a:r>
          </a:p>
          <a:p>
            <a:pPr marL="0" indent="0">
              <a:buNone/>
            </a:pPr>
            <a:r>
              <a:rPr lang="uk-UA" sz="2000"/>
              <a:t>Мінімальний розмір заподіяної шкоди - </a:t>
            </a:r>
            <a:r>
              <a:rPr lang="uk-UA" sz="2000" b="1"/>
              <a:t>понад 3 721 500 грн. </a:t>
            </a:r>
          </a:p>
          <a:p>
            <a:pPr marL="0" indent="0">
              <a:buNone/>
            </a:pPr>
            <a:r>
              <a:rPr lang="uk-UA" sz="2000"/>
              <a:t>Мінімальний розмір штрафу, який може бути призначений із застосуванням ст. 69 КК – 85 000 грн. – 21 250 грн. </a:t>
            </a:r>
            <a:r>
              <a:rPr lang="uk-UA" sz="2000" b="1"/>
              <a:t>= 63 750 грн.</a:t>
            </a:r>
            <a:br>
              <a:rPr lang="uk-UA" sz="2000"/>
            </a:br>
            <a:endParaRPr lang="uk-UA" sz="2000"/>
          </a:p>
        </p:txBody>
      </p:sp>
      <p:pic>
        <p:nvPicPr>
          <p:cNvPr id="4" name="Audio Recording 13 апр. 2022 г., 14:35:40" descr="Audio Recording 13 апр. 2022 г., 14:35:40">
            <a:hlinkClick r:id="" action="ppaction://media"/>
            <a:extLst>
              <a:ext uri="{FF2B5EF4-FFF2-40B4-BE49-F238E27FC236}">
                <a16:creationId xmlns:a16="http://schemas.microsoft.com/office/drawing/2014/main" id="{487A1878-8FD5-2D4B-A12B-8DE9ED214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152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1043631" y="809898"/>
            <a:ext cx="10173010" cy="1554480"/>
          </a:xfrm>
        </p:spPr>
        <p:txBody>
          <a:bodyPr anchor="ctr">
            <a:normAutofit/>
          </a:bodyPr>
          <a:lstStyle/>
          <a:p>
            <a:r>
              <a:rPr lang="uk-UA" sz="3400" b="1"/>
              <a:t>5. Шляхи підвищення ефективності кримінальної відповідальності за кримінальні правопорушення у сфері господарської діяльності</a:t>
            </a:r>
          </a:p>
        </p:txBody>
      </p:sp>
      <p:cxnSp>
        <p:nvCxnSpPr>
          <p:cNvPr id="27" name="Straight Connector 2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4" name="Объект 2">
            <a:extLst>
              <a:ext uri="{FF2B5EF4-FFF2-40B4-BE49-F238E27FC236}">
                <a16:creationId xmlns:a16="http://schemas.microsoft.com/office/drawing/2014/main" id="{1D85EE04-6EAF-4858-080E-F1D4B28F1F74}"/>
              </a:ext>
            </a:extLst>
          </p:cNvPr>
          <p:cNvGraphicFramePr>
            <a:graphicFrameLocks noGrp="1"/>
          </p:cNvGraphicFramePr>
          <p:nvPr>
            <p:ph idx="1"/>
            <p:extLst>
              <p:ext uri="{D42A27DB-BD31-4B8C-83A1-F6EECF244321}">
                <p14:modId xmlns:p14="http://schemas.microsoft.com/office/powerpoint/2010/main" val="3950378704"/>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Recording 13 апр. 2022 г., 14:57:21" descr="Audio Recording 13 апр. 2022 г., 14:57:21">
            <a:hlinkClick r:id="" action="ppaction://media"/>
            <a:extLst>
              <a:ext uri="{FF2B5EF4-FFF2-40B4-BE49-F238E27FC236}">
                <a16:creationId xmlns:a16="http://schemas.microsoft.com/office/drawing/2014/main" id="{39A84946-A6ED-864A-9664-5A1D523AB4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98807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Shape 2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p:cNvSpPr>
            <a:spLocks noGrp="1"/>
          </p:cNvSpPr>
          <p:nvPr>
            <p:ph type="title"/>
          </p:nvPr>
        </p:nvSpPr>
        <p:spPr>
          <a:xfrm>
            <a:off x="934872" y="982272"/>
            <a:ext cx="3388419" cy="4560970"/>
          </a:xfrm>
        </p:spPr>
        <p:txBody>
          <a:bodyPr>
            <a:normAutofit/>
          </a:bodyPr>
          <a:lstStyle/>
          <a:p>
            <a:r>
              <a:rPr lang="uk-UA" sz="4000" b="1">
                <a:solidFill>
                  <a:srgbClr val="FFFFFF"/>
                </a:solidFill>
              </a:rPr>
              <a:t>Причини недостатньої ефективності кримінально-правового регулювання </a:t>
            </a:r>
          </a:p>
        </p:txBody>
      </p:sp>
      <p:sp>
        <p:nvSpPr>
          <p:cNvPr id="2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Объект 2"/>
          <p:cNvSpPr>
            <a:spLocks noGrp="1"/>
          </p:cNvSpPr>
          <p:nvPr>
            <p:ph idx="1"/>
          </p:nvPr>
        </p:nvSpPr>
        <p:spPr>
          <a:xfrm>
            <a:off x="5221862" y="1719618"/>
            <a:ext cx="5948831" cy="4334629"/>
          </a:xfrm>
        </p:spPr>
        <p:txBody>
          <a:bodyPr anchor="ctr">
            <a:normAutofit/>
          </a:bodyPr>
          <a:lstStyle/>
          <a:p>
            <a:r>
              <a:rPr lang="uk-UA" sz="2400">
                <a:solidFill>
                  <a:srgbClr val="FEFFFF"/>
                </a:solidFill>
              </a:rPr>
              <a:t>“Інфляція” кримінально-правових норм (”Overcriminalization”) - намагання вирішити існуючі в суспільстві проблеми шляхом ухвалення кримінально-правових норм, які фактично не застосовуються;</a:t>
            </a:r>
          </a:p>
          <a:p>
            <a:r>
              <a:rPr lang="uk-UA" sz="2400">
                <a:solidFill>
                  <a:srgbClr val="FEFFFF"/>
                </a:solidFill>
              </a:rPr>
              <a:t>Імітація протидії злочинності;</a:t>
            </a:r>
          </a:p>
          <a:p>
            <a:r>
              <a:rPr lang="uk-UA" sz="2400">
                <a:solidFill>
                  <a:srgbClr val="FEFFFF"/>
                </a:solidFill>
              </a:rPr>
              <a:t>Відсутність ефективної моделі заходів кримінально-правового характеру щодо осіб, які не потребують фізичної ізоляції від суспільства.</a:t>
            </a:r>
          </a:p>
        </p:txBody>
      </p:sp>
      <p:pic>
        <p:nvPicPr>
          <p:cNvPr id="4" name="Audio Recording 13 апр. 2022 г., 15:01:09" descr="Audio Recording 13 апр. 2022 г., 15:01:09">
            <a:hlinkClick r:id="" action="ppaction://media"/>
            <a:extLst>
              <a:ext uri="{FF2B5EF4-FFF2-40B4-BE49-F238E27FC236}">
                <a16:creationId xmlns:a16="http://schemas.microsoft.com/office/drawing/2014/main" id="{005510AC-2293-3142-B07F-66868AC483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139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CE9F24DD-3A76-A440-885A-327EBBE1C93B}"/>
              </a:ext>
            </a:extLst>
          </p:cNvPr>
          <p:cNvSpPr txBox="1"/>
          <p:nvPr/>
        </p:nvSpPr>
        <p:spPr>
          <a:xfrm>
            <a:off x="1314824" y="735106"/>
            <a:ext cx="10053763" cy="29284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rgbClr val="FFFFFF"/>
                </a:solidFill>
                <a:latin typeface="+mj-lt"/>
                <a:ea typeface="+mj-ea"/>
                <a:cs typeface="+mj-cs"/>
              </a:rPr>
              <a:t>ДЯКУЮ ЗА УВАГУ!</a:t>
            </a:r>
          </a:p>
        </p:txBody>
      </p:sp>
      <p:pic>
        <p:nvPicPr>
          <p:cNvPr id="2" name="Audio Recording 13 апр. 2022 г., 15:03:33" descr="Audio Recording 13 апр. 2022 г., 15:03:33">
            <a:hlinkClick r:id="" action="ppaction://media"/>
            <a:extLst>
              <a:ext uri="{FF2B5EF4-FFF2-40B4-BE49-F238E27FC236}">
                <a16:creationId xmlns:a16="http://schemas.microsoft.com/office/drawing/2014/main" id="{52CE8F7B-8237-9B4D-8696-81032E419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4071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3433A6-D9D4-F441-9B15-007A3642E9EC}"/>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8FFF479D-3145-D747-A876-5D3C2857EF82}"/>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1155451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8CBAE90-F40D-5649-9421-150DFA7E4AB0}"/>
              </a:ext>
            </a:extLst>
          </p:cNvPr>
          <p:cNvSpPr>
            <a:spLocks noGrp="1"/>
          </p:cNvSpPr>
          <p:nvPr>
            <p:ph type="title"/>
          </p:nvPr>
        </p:nvSpPr>
        <p:spPr>
          <a:xfrm>
            <a:off x="1371599" y="294538"/>
            <a:ext cx="9895951" cy="1033669"/>
          </a:xfrm>
        </p:spPr>
        <p:txBody>
          <a:bodyPr>
            <a:normAutofit/>
          </a:bodyPr>
          <a:lstStyle/>
          <a:p>
            <a:r>
              <a:rPr lang="ru-RU" sz="4000">
                <a:solidFill>
                  <a:srgbClr val="FFFFFF"/>
                </a:solidFill>
              </a:rPr>
              <a:t>Література</a:t>
            </a:r>
          </a:p>
        </p:txBody>
      </p:sp>
      <p:sp>
        <p:nvSpPr>
          <p:cNvPr id="3" name="Объект 2">
            <a:extLst>
              <a:ext uri="{FF2B5EF4-FFF2-40B4-BE49-F238E27FC236}">
                <a16:creationId xmlns:a16="http://schemas.microsoft.com/office/drawing/2014/main" id="{33852503-942E-F041-B1A4-0455DA839E7E}"/>
              </a:ext>
            </a:extLst>
          </p:cNvPr>
          <p:cNvSpPr>
            <a:spLocks noGrp="1"/>
          </p:cNvSpPr>
          <p:nvPr>
            <p:ph idx="1"/>
          </p:nvPr>
        </p:nvSpPr>
        <p:spPr>
          <a:xfrm>
            <a:off x="1371599" y="2318197"/>
            <a:ext cx="9724031" cy="3683358"/>
          </a:xfrm>
        </p:spPr>
        <p:txBody>
          <a:bodyPr anchor="ctr">
            <a:normAutofit/>
          </a:bodyPr>
          <a:lstStyle/>
          <a:p>
            <a:pPr marL="514350" indent="-514350">
              <a:buFont typeface="Arial" panose="020B0604020202020204" pitchFamily="34" charset="0"/>
              <a:buAutoNum type="arabicPeriod"/>
            </a:pPr>
            <a:r>
              <a:rPr lang="uk-UA" sz="1100" dirty="0"/>
              <a:t>Кримінальне право України. В 2-х частинах. Загальна частина. Підручник за ред. В.Я. </a:t>
            </a:r>
            <a:r>
              <a:rPr lang="uk-UA" sz="1100" dirty="0" err="1"/>
              <a:t>Тація,В.І</a:t>
            </a:r>
            <a:r>
              <a:rPr lang="uk-UA" sz="1100" dirty="0"/>
              <a:t>. </a:t>
            </a:r>
            <a:r>
              <a:rPr lang="uk-UA" sz="1100" dirty="0" err="1"/>
              <a:t>Тютюгіна</a:t>
            </a:r>
            <a:r>
              <a:rPr lang="uk-UA" sz="1100" dirty="0"/>
              <a:t>, В.І. Борисова. Право, 2020. С. 453-501</a:t>
            </a:r>
          </a:p>
          <a:p>
            <a:pPr marL="514350" indent="-514350">
              <a:buAutoNum type="arabicPeriod"/>
            </a:pPr>
            <a:r>
              <a:rPr lang="uk-UA" sz="1100" dirty="0" err="1"/>
              <a:t>Дудоров</a:t>
            </a:r>
            <a:r>
              <a:rPr lang="uk-UA" sz="1100" dirty="0"/>
              <a:t> О.О., Хавронюк М.І. Кримінальне право: Навчальний посібник / За </a:t>
            </a:r>
            <a:r>
              <a:rPr lang="uk-UA" sz="1100" dirty="0" err="1"/>
              <a:t>заг</a:t>
            </a:r>
            <a:r>
              <a:rPr lang="uk-UA" sz="1100" dirty="0"/>
              <a:t>. ред. М.І. Хавронюка. – </a:t>
            </a:r>
            <a:r>
              <a:rPr lang="uk-UA" sz="1100" dirty="0" err="1"/>
              <a:t>К</a:t>
            </a:r>
            <a:r>
              <a:rPr lang="uk-UA" sz="1100" dirty="0"/>
              <a:t>.: </a:t>
            </a:r>
            <a:r>
              <a:rPr lang="uk-UA" sz="1100" dirty="0" err="1"/>
              <a:t>Ваіте</a:t>
            </a:r>
            <a:r>
              <a:rPr lang="uk-UA" sz="1100" dirty="0"/>
              <a:t>, 2014. – с. 364-426. </a:t>
            </a:r>
            <a:r>
              <a:rPr lang="uk-UA" sz="1100" dirty="0">
                <a:hlinkClick r:id="rId4"/>
              </a:rPr>
              <a:t>https://www.osce.org/files/f/documents/8/9/358166.pdf</a:t>
            </a:r>
            <a:endParaRPr lang="uk-UA" sz="1100" dirty="0"/>
          </a:p>
          <a:p>
            <a:pPr marL="514350" indent="-514350">
              <a:buAutoNum type="arabicPeriod"/>
            </a:pPr>
            <a:r>
              <a:rPr lang="uk-UA" sz="1100" dirty="0"/>
              <a:t>ОГЛЯДИ судової практики Касаційного кримінального суду у складі Верховного Суду :</a:t>
            </a:r>
          </a:p>
          <a:p>
            <a:pPr marL="0" indent="0">
              <a:buNone/>
            </a:pPr>
            <a:r>
              <a:rPr lang="uk-UA" sz="1100" dirty="0">
                <a:hlinkClick r:id="rId5"/>
              </a:rPr>
              <a:t>https://supreme.court.gov.ua/userfiles/media/ogljad_kks_vs.pdf</a:t>
            </a:r>
            <a:r>
              <a:rPr lang="uk-UA" sz="1100" dirty="0"/>
              <a:t> - С. 17-18</a:t>
            </a:r>
          </a:p>
          <a:p>
            <a:pPr marL="0" indent="0">
              <a:buNone/>
            </a:pPr>
            <a:r>
              <a:rPr lang="uk-UA" sz="1100" dirty="0">
                <a:hlinkClick r:id="rId6"/>
              </a:rPr>
              <a:t>https://supreme.court.gov.ua/userfiles/media/new_folder_for_uploads/supreme/Oglyad_KKS_2020.pdf</a:t>
            </a:r>
            <a:r>
              <a:rPr lang="uk-UA" sz="1100" dirty="0"/>
              <a:t> - с. 9-11</a:t>
            </a:r>
          </a:p>
          <a:p>
            <a:pPr marL="0" indent="0">
              <a:buNone/>
            </a:pPr>
            <a:r>
              <a:rPr lang="uk-UA" sz="1100" dirty="0">
                <a:hlinkClick r:id="rId7"/>
              </a:rPr>
              <a:t>https://supreme.court.gov.ua/userfiles/media/new_folder_for_uploads/supreme/Oglyad_KKS_VS_za_2021.pdf - С. 12-14</a:t>
            </a:r>
            <a:endParaRPr lang="uk-UA" sz="1100" dirty="0"/>
          </a:p>
          <a:p>
            <a:pPr marL="0" indent="0">
              <a:buNone/>
            </a:pPr>
            <a:r>
              <a:rPr lang="uk-UA" sz="1100" b="1" dirty="0"/>
              <a:t>Рекомендую прочитати:</a:t>
            </a:r>
          </a:p>
          <a:p>
            <a:pPr marL="514350" indent="-514350">
              <a:buAutoNum type="arabicPeriod"/>
            </a:pPr>
            <a:r>
              <a:rPr lang="uk-UA" sz="1100" dirty="0"/>
              <a:t>Текст </a:t>
            </a:r>
            <a:r>
              <a:rPr lang="uk-UA" sz="1100" dirty="0" err="1"/>
              <a:t>проєкту</a:t>
            </a:r>
            <a:r>
              <a:rPr lang="uk-UA" sz="1100" dirty="0"/>
              <a:t> нового Кримінального кодексу України, </a:t>
            </a:r>
            <a:r>
              <a:rPr lang="en-US" sz="1100" dirty="0">
                <a:hlinkClick r:id="rId8"/>
              </a:rPr>
              <a:t>https://newcriminalcode.org.ua/criminal-code</a:t>
            </a:r>
            <a:r>
              <a:rPr lang="uk-UA" sz="1100" dirty="0"/>
              <a:t>, розділи 3.3, 3.4, 3.5</a:t>
            </a:r>
          </a:p>
          <a:p>
            <a:pPr marL="514350" indent="-514350">
              <a:buAutoNum type="arabicPeriod"/>
            </a:pPr>
            <a:r>
              <a:rPr lang="ru-RU" sz="1100" dirty="0" err="1"/>
              <a:t>В’юник</a:t>
            </a:r>
            <a:r>
              <a:rPr lang="ru-RU" sz="1100" dirty="0"/>
              <a:t> М. В. </a:t>
            </a:r>
            <a:r>
              <a:rPr lang="ru-RU" sz="1100" dirty="0" err="1"/>
              <a:t>Кримінально-правове</a:t>
            </a:r>
            <a:r>
              <a:rPr lang="ru-RU" sz="1100" dirty="0"/>
              <a:t> </a:t>
            </a:r>
            <a:r>
              <a:rPr lang="ru-RU" sz="1100" dirty="0" err="1"/>
              <a:t>регулювання</a:t>
            </a:r>
            <a:r>
              <a:rPr lang="ru-RU" sz="1100" dirty="0"/>
              <a:t> в </a:t>
            </a:r>
            <a:r>
              <a:rPr lang="ru-RU" sz="1100" dirty="0" err="1"/>
              <a:t>Україні</a:t>
            </a:r>
            <a:r>
              <a:rPr lang="ru-RU" sz="1100" dirty="0"/>
              <a:t>: </a:t>
            </a:r>
            <a:r>
              <a:rPr lang="ru-RU" sz="1100" dirty="0" err="1"/>
              <a:t>реалії</a:t>
            </a:r>
            <a:r>
              <a:rPr lang="ru-RU" sz="1100" dirty="0"/>
              <a:t> та </a:t>
            </a:r>
            <a:r>
              <a:rPr lang="ru-RU" sz="1100" dirty="0" err="1"/>
              <a:t>перспективи</a:t>
            </a:r>
            <a:r>
              <a:rPr lang="ru-RU" sz="1100" dirty="0"/>
              <a:t> (</a:t>
            </a:r>
            <a:r>
              <a:rPr lang="ru-RU" sz="1100" dirty="0" err="1"/>
              <a:t>аналітичні</a:t>
            </a:r>
            <a:r>
              <a:rPr lang="ru-RU" sz="1100" dirty="0"/>
              <a:t> </a:t>
            </a:r>
            <a:r>
              <a:rPr lang="ru-RU" sz="1100" dirty="0" err="1"/>
              <a:t>матеріали</a:t>
            </a:r>
            <a:r>
              <a:rPr lang="ru-RU" sz="1100" dirty="0"/>
              <a:t>) / М. В. </a:t>
            </a:r>
            <a:r>
              <a:rPr lang="ru-RU" sz="1100" dirty="0" err="1"/>
              <a:t>В’юник</a:t>
            </a:r>
            <a:r>
              <a:rPr lang="ru-RU" sz="1100" dirty="0"/>
              <a:t>, М. В. </a:t>
            </a:r>
            <a:r>
              <a:rPr lang="ru-RU" sz="1100" dirty="0" err="1"/>
              <a:t>Карчевський</a:t>
            </a:r>
            <a:r>
              <a:rPr lang="ru-RU" sz="1100" dirty="0"/>
              <a:t>, О. Д. </a:t>
            </a:r>
            <a:r>
              <a:rPr lang="ru-RU" sz="1100" dirty="0" err="1"/>
              <a:t>Арланова</a:t>
            </a:r>
            <a:r>
              <a:rPr lang="ru-RU" sz="1100" dirty="0"/>
              <a:t> ; </a:t>
            </a:r>
            <a:r>
              <a:rPr lang="ru-RU" sz="1100" dirty="0" err="1"/>
              <a:t>упоряд</a:t>
            </a:r>
            <a:r>
              <a:rPr lang="ru-RU" sz="1100" dirty="0"/>
              <a:t>. Ю. В. </a:t>
            </a:r>
            <a:r>
              <a:rPr lang="ru-RU" sz="1100" dirty="0" err="1"/>
              <a:t>Баулін</a:t>
            </a:r>
            <a:r>
              <a:rPr lang="ru-RU" sz="1100" dirty="0"/>
              <a:t>. – </a:t>
            </a:r>
            <a:r>
              <a:rPr lang="ru-RU" sz="1100" dirty="0" err="1"/>
              <a:t>Харків</a:t>
            </a:r>
            <a:r>
              <a:rPr lang="ru-RU" sz="1100" dirty="0"/>
              <a:t> : Право, 2020. – 212 с. </a:t>
            </a:r>
            <a:r>
              <a:rPr lang="en-US" sz="1100" dirty="0">
                <a:hlinkClick r:id="rId9"/>
              </a:rPr>
              <a:t>https://www.academia.edu/44887770</a:t>
            </a:r>
            <a:endParaRPr lang="uk-UA" sz="1100" dirty="0"/>
          </a:p>
          <a:p>
            <a:pPr marL="514350" indent="-514350">
              <a:buFont typeface="Arial" panose="020B0604020202020204" pitchFamily="34" charset="0"/>
              <a:buAutoNum type="arabicPeriod"/>
            </a:pPr>
            <a:r>
              <a:rPr lang="en-US" sz="1100" dirty="0"/>
              <a:t>Nataliya </a:t>
            </a:r>
            <a:r>
              <a:rPr lang="en-US" sz="1100" dirty="0" err="1"/>
              <a:t>Gutorova</a:t>
            </a:r>
            <a:r>
              <a:rPr lang="en-US" sz="1100" dirty="0"/>
              <a:t>. White-Collar Crime: Ukrainian Experience of Searching for Optimal Model of Criminal Liability. </a:t>
            </a:r>
            <a:r>
              <a:rPr lang="en-US" sz="1100" i="1" dirty="0"/>
              <a:t>Socrates: </a:t>
            </a:r>
            <a:r>
              <a:rPr lang="en-US" sz="1100" i="1" dirty="0" err="1"/>
              <a:t>Rīgas</a:t>
            </a:r>
            <a:r>
              <a:rPr lang="en-US" sz="1100" i="1" dirty="0"/>
              <a:t> </a:t>
            </a:r>
            <a:r>
              <a:rPr lang="en-US" sz="1100" i="1" dirty="0" err="1"/>
              <a:t>Stradiņa</a:t>
            </a:r>
            <a:r>
              <a:rPr lang="en-US" sz="1100" i="1" dirty="0"/>
              <a:t> </a:t>
            </a:r>
            <a:r>
              <a:rPr lang="en-US" sz="1100" i="1" dirty="0" err="1"/>
              <a:t>universitātes</a:t>
            </a:r>
            <a:r>
              <a:rPr lang="en-US" sz="1100" i="1" dirty="0"/>
              <a:t> </a:t>
            </a:r>
            <a:r>
              <a:rPr lang="en-US" sz="1100" i="1" dirty="0" err="1"/>
              <a:t>Juridiskās</a:t>
            </a:r>
            <a:r>
              <a:rPr lang="en-US" sz="1100" i="1" dirty="0"/>
              <a:t> </a:t>
            </a:r>
            <a:r>
              <a:rPr lang="en-US" sz="1100" i="1" dirty="0" err="1"/>
              <a:t>fakultātes</a:t>
            </a:r>
            <a:r>
              <a:rPr lang="en-US" sz="1100" i="1" dirty="0"/>
              <a:t> </a:t>
            </a:r>
            <a:r>
              <a:rPr lang="en-US" sz="1100" i="1" dirty="0" err="1"/>
              <a:t>elektroniskais</a:t>
            </a:r>
            <a:r>
              <a:rPr lang="en-US" sz="1100" i="1" dirty="0"/>
              <a:t> </a:t>
            </a:r>
            <a:r>
              <a:rPr lang="en-US" sz="1100" i="1" dirty="0" err="1"/>
              <a:t>juridisko</a:t>
            </a:r>
            <a:r>
              <a:rPr lang="en-US" sz="1100" i="1" dirty="0"/>
              <a:t> </a:t>
            </a:r>
            <a:r>
              <a:rPr lang="en-US" sz="1100" i="1" dirty="0" err="1"/>
              <a:t>zinātnisko</a:t>
            </a:r>
            <a:r>
              <a:rPr lang="en-US" sz="1100" i="1" dirty="0"/>
              <a:t> </a:t>
            </a:r>
            <a:r>
              <a:rPr lang="en-US" sz="1100" i="1" dirty="0" err="1"/>
              <a:t>rakstu</a:t>
            </a:r>
            <a:r>
              <a:rPr lang="en-US" sz="1100" i="1" dirty="0"/>
              <a:t> </a:t>
            </a:r>
            <a:r>
              <a:rPr lang="en-US" sz="1100" i="1" dirty="0" err="1"/>
              <a:t>žurnāls</a:t>
            </a:r>
            <a:r>
              <a:rPr lang="en-US" sz="1100" i="1" dirty="0"/>
              <a:t>, </a:t>
            </a:r>
            <a:r>
              <a:rPr lang="en-US" sz="1100" dirty="0"/>
              <a:t>2018, Nr. 2 (11), p. 100.–116. </a:t>
            </a:r>
            <a:r>
              <a:rPr lang="en-US" sz="1100" u="sng" dirty="0">
                <a:hlinkClick r:id="rId10"/>
              </a:rPr>
              <a:t>https://doi.org/10.25143/socr.11.2018.2.100-116</a:t>
            </a:r>
            <a:endParaRPr lang="uk-UA" sz="1100" u="sng" dirty="0"/>
          </a:p>
          <a:p>
            <a:pPr marL="514350" indent="-514350">
              <a:buFont typeface="Arial" panose="020B0604020202020204" pitchFamily="34" charset="0"/>
              <a:buAutoNum type="arabicPeriod"/>
            </a:pPr>
            <a:r>
              <a:rPr lang="ru-UA" sz="1100" dirty="0"/>
              <a:t> </a:t>
            </a:r>
            <a:r>
              <a:rPr lang="uk-UA" sz="1100" dirty="0" err="1"/>
              <a:t>Kamensky</a:t>
            </a:r>
            <a:r>
              <a:rPr lang="uk-UA" sz="1100" dirty="0"/>
              <a:t> D. </a:t>
            </a:r>
            <a:r>
              <a:rPr lang="uk-UA" sz="1100" dirty="0" err="1"/>
              <a:t>White</a:t>
            </a:r>
            <a:r>
              <a:rPr lang="uk-UA" sz="1100" dirty="0"/>
              <a:t> </a:t>
            </a:r>
            <a:r>
              <a:rPr lang="uk-UA" sz="1100" dirty="0" err="1"/>
              <a:t>Collar</a:t>
            </a:r>
            <a:r>
              <a:rPr lang="uk-UA" sz="1100" dirty="0"/>
              <a:t> </a:t>
            </a:r>
            <a:r>
              <a:rPr lang="uk-UA" sz="1100" dirty="0" err="1"/>
              <a:t>Overcriminalization</a:t>
            </a:r>
            <a:r>
              <a:rPr lang="uk-UA" sz="1100" dirty="0"/>
              <a:t> </a:t>
            </a:r>
            <a:r>
              <a:rPr lang="uk-UA" sz="1100" dirty="0" err="1"/>
              <a:t>In</a:t>
            </a:r>
            <a:r>
              <a:rPr lang="uk-UA" sz="1100" dirty="0"/>
              <a:t> </a:t>
            </a:r>
            <a:r>
              <a:rPr lang="uk-UA" sz="1100" dirty="0" err="1"/>
              <a:t>The</a:t>
            </a:r>
            <a:r>
              <a:rPr lang="uk-UA" sz="1100" dirty="0"/>
              <a:t> </a:t>
            </a:r>
            <a:r>
              <a:rPr lang="uk-UA" sz="1100" dirty="0" err="1"/>
              <a:t>United</a:t>
            </a:r>
            <a:r>
              <a:rPr lang="uk-UA" sz="1100" dirty="0"/>
              <a:t> </a:t>
            </a:r>
            <a:r>
              <a:rPr lang="uk-UA" sz="1100" dirty="0" err="1"/>
              <a:t>States</a:t>
            </a:r>
            <a:r>
              <a:rPr lang="uk-UA" sz="1100" dirty="0"/>
              <a:t>: </a:t>
            </a:r>
            <a:r>
              <a:rPr lang="uk-UA" sz="1100" dirty="0" err="1"/>
              <a:t>What</a:t>
            </a:r>
            <a:r>
              <a:rPr lang="uk-UA" sz="1100" dirty="0"/>
              <a:t> </a:t>
            </a:r>
            <a:r>
              <a:rPr lang="uk-UA" sz="1100" dirty="0" err="1"/>
              <a:t>Went</a:t>
            </a:r>
            <a:r>
              <a:rPr lang="uk-UA" sz="1100" dirty="0"/>
              <a:t> </a:t>
            </a:r>
            <a:r>
              <a:rPr lang="uk-UA" sz="1100" dirty="0" err="1"/>
              <a:t>Wrong</a:t>
            </a:r>
            <a:r>
              <a:rPr lang="uk-UA" sz="1100" dirty="0"/>
              <a:t>? Вісник </a:t>
            </a:r>
            <a:r>
              <a:rPr lang="uk-UA" sz="1100" dirty="0" err="1"/>
              <a:t>Асоціаціі</a:t>
            </a:r>
            <a:r>
              <a:rPr lang="uk-UA" sz="1100" dirty="0"/>
              <a:t>̈ кримінального права </a:t>
            </a:r>
            <a:r>
              <a:rPr lang="uk-UA" sz="1100" dirty="0" err="1"/>
              <a:t>України</a:t>
            </a:r>
            <a:r>
              <a:rPr lang="uk-UA" sz="1100" dirty="0"/>
              <a:t>, 2016; 1(6): C. 339-362</a:t>
            </a:r>
            <a:r>
              <a:rPr lang="ru-UA" sz="1100" dirty="0">
                <a:effectLst/>
              </a:rPr>
              <a:t> </a:t>
            </a:r>
            <a:r>
              <a:rPr lang="en-US" sz="1100" dirty="0">
                <a:effectLst/>
              </a:rPr>
              <a:t>http://</a:t>
            </a:r>
            <a:r>
              <a:rPr lang="en-US" sz="1100" dirty="0" err="1">
                <a:effectLst/>
              </a:rPr>
              <a:t>vakp.nlu.edu.ua</a:t>
            </a:r>
            <a:r>
              <a:rPr lang="en-US" sz="1100" dirty="0">
                <a:effectLst/>
              </a:rPr>
              <a:t>/issue/view/9585</a:t>
            </a:r>
            <a:endParaRPr lang="ru-RU" sz="1100" dirty="0"/>
          </a:p>
        </p:txBody>
      </p:sp>
      <p:pic>
        <p:nvPicPr>
          <p:cNvPr id="4" name="Audio Recording 13 апр. 2022 г., 12:41:19" descr="Audio Recording 13 апр. 2022 г., 12:41:19">
            <a:hlinkClick r:id="" action="ppaction://media"/>
            <a:extLst>
              <a:ext uri="{FF2B5EF4-FFF2-40B4-BE49-F238E27FC236}">
                <a16:creationId xmlns:a16="http://schemas.microsoft.com/office/drawing/2014/main" id="{31D09D67-AEF6-1342-BD00-546C1A5D10F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27228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D200BBA-D04D-0840-80C9-A599B1A2EF8B}"/>
              </a:ext>
            </a:extLst>
          </p:cNvPr>
          <p:cNvPicPr>
            <a:picLocks noChangeAspect="1"/>
          </p:cNvPicPr>
          <p:nvPr/>
        </p:nvPicPr>
        <p:blipFill>
          <a:blip r:embed="rId4"/>
          <a:stretch>
            <a:fillRect/>
          </a:stretch>
        </p:blipFill>
        <p:spPr>
          <a:xfrm>
            <a:off x="2186481" y="643467"/>
            <a:ext cx="7819038" cy="5571065"/>
          </a:xfrm>
          <a:prstGeom prst="rect">
            <a:avLst/>
          </a:prstGeom>
          <a:ln>
            <a:noFill/>
          </a:ln>
        </p:spPr>
      </p:pic>
      <p:pic>
        <p:nvPicPr>
          <p:cNvPr id="2" name="Audio Recording 13 апр. 2022 г., 12:41:48" descr="Audio Recording 13 апр. 2022 г., 12:41:48">
            <a:hlinkClick r:id="" action="ppaction://media"/>
            <a:extLst>
              <a:ext uri="{FF2B5EF4-FFF2-40B4-BE49-F238E27FC236}">
                <a16:creationId xmlns:a16="http://schemas.microsoft.com/office/drawing/2014/main" id="{6B67C3FE-F053-8148-A5EA-4457531B6E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402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0FFEB96D-4B42-BE47-8D92-FF11EB29281D}"/>
              </a:ext>
            </a:extLst>
          </p:cNvPr>
          <p:cNvPicPr>
            <a:picLocks noChangeAspect="1"/>
          </p:cNvPicPr>
          <p:nvPr/>
        </p:nvPicPr>
        <p:blipFill>
          <a:blip r:embed="rId4"/>
          <a:stretch>
            <a:fillRect/>
          </a:stretch>
        </p:blipFill>
        <p:spPr>
          <a:xfrm>
            <a:off x="2186481" y="643467"/>
            <a:ext cx="7819038"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Recording 13 апр. 2022 г., 12:44:46" descr="Audio Recording 13 апр. 2022 г., 12:44:46">
            <a:hlinkClick r:id="" action="ppaction://media"/>
            <a:extLst>
              <a:ext uri="{FF2B5EF4-FFF2-40B4-BE49-F238E27FC236}">
                <a16:creationId xmlns:a16="http://schemas.microsoft.com/office/drawing/2014/main" id="{31D69856-381D-8047-A491-483982A98E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9878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1">
            <a:extLst>
              <a:ext uri="{FF2B5EF4-FFF2-40B4-BE49-F238E27FC236}">
                <a16:creationId xmlns:a16="http://schemas.microsoft.com/office/drawing/2014/main" id="{0A2E3864-4C93-4541-8B6B-F928A77C98CF}"/>
              </a:ext>
            </a:extLst>
          </p:cNvPr>
          <p:cNvPicPr>
            <a:picLocks noChangeAspect="1"/>
          </p:cNvPicPr>
          <p:nvPr/>
        </p:nvPicPr>
        <p:blipFill>
          <a:blip r:embed="rId4"/>
          <a:stretch>
            <a:fillRect/>
          </a:stretch>
        </p:blipFill>
        <p:spPr>
          <a:xfrm>
            <a:off x="2158852" y="643467"/>
            <a:ext cx="787429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Recording 13 апр. 2022 г., 12:48:12" descr="Audio Recording 13 апр. 2022 г., 12:48:12">
            <a:hlinkClick r:id="" action="ppaction://media"/>
            <a:extLst>
              <a:ext uri="{FF2B5EF4-FFF2-40B4-BE49-F238E27FC236}">
                <a16:creationId xmlns:a16="http://schemas.microsoft.com/office/drawing/2014/main" id="{1CEB68D3-649F-9743-B9D0-00F1C8E0C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7616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1">
            <a:extLst>
              <a:ext uri="{FF2B5EF4-FFF2-40B4-BE49-F238E27FC236}">
                <a16:creationId xmlns:a16="http://schemas.microsoft.com/office/drawing/2014/main" id="{A41C3F32-662C-8E4B-B879-1357FD40ED6A}"/>
              </a:ext>
            </a:extLst>
          </p:cNvPr>
          <p:cNvPicPr>
            <a:picLocks noChangeAspect="1"/>
          </p:cNvPicPr>
          <p:nvPr/>
        </p:nvPicPr>
        <p:blipFill>
          <a:blip r:embed="rId4"/>
          <a:stretch>
            <a:fillRect/>
          </a:stretch>
        </p:blipFill>
        <p:spPr>
          <a:xfrm>
            <a:off x="2158852" y="643467"/>
            <a:ext cx="787429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Recording 13 апр. 2022 г., 12:50:10" descr="Audio Recording 13 апр. 2022 г., 12:50:10">
            <a:hlinkClick r:id="" action="ppaction://media"/>
            <a:extLst>
              <a:ext uri="{FF2B5EF4-FFF2-40B4-BE49-F238E27FC236}">
                <a16:creationId xmlns:a16="http://schemas.microsoft.com/office/drawing/2014/main" id="{819072E0-89B3-2C4D-9271-479410CEE7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242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Заголовок 2"/>
          <p:cNvSpPr>
            <a:spLocks noGrp="1"/>
          </p:cNvSpPr>
          <p:nvPr>
            <p:ph type="title"/>
          </p:nvPr>
        </p:nvSpPr>
        <p:spPr>
          <a:xfrm>
            <a:off x="643467" y="321734"/>
            <a:ext cx="10905066" cy="1135737"/>
          </a:xfrm>
        </p:spPr>
        <p:txBody>
          <a:bodyPr>
            <a:normAutofit/>
          </a:bodyPr>
          <a:lstStyle/>
          <a:p>
            <a:pPr marL="514350" indent="-514350">
              <a:buFont typeface="+mj-lt"/>
              <a:buAutoNum type="arabicPeriod"/>
            </a:pPr>
            <a:r>
              <a:rPr lang="uk-UA" sz="2500" b="1"/>
              <a:t>Види покарань, які встановлені за кримінальні правопорушення у сфері господарської діяльності в статтях розділу VII Особливої частини КК України та практичні проблеми досягнення мети покарання при їх застосуванні </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Объект 3"/>
          <p:cNvGraphicFramePr>
            <a:graphicFrameLocks noGrp="1"/>
          </p:cNvGraphicFramePr>
          <p:nvPr>
            <p:ph idx="1"/>
            <p:extLst>
              <p:ext uri="{D42A27DB-BD31-4B8C-83A1-F6EECF244321}">
                <p14:modId xmlns:p14="http://schemas.microsoft.com/office/powerpoint/2010/main" val="394432424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2" name="Audio Recording 13 апр. 2022 г., 13:39:00" descr="Audio Recording 13 апр. 2022 г., 13:39:00">
            <a:hlinkClick r:id="" action="ppaction://media"/>
            <a:extLst>
              <a:ext uri="{FF2B5EF4-FFF2-40B4-BE49-F238E27FC236}">
                <a16:creationId xmlns:a16="http://schemas.microsoft.com/office/drawing/2014/main" id="{A13EEC8E-046A-2C4D-86B9-2B52557B0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6261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Заголовок 2"/>
          <p:cNvSpPr>
            <a:spLocks noGrp="1"/>
          </p:cNvSpPr>
          <p:nvPr>
            <p:ph type="title"/>
          </p:nvPr>
        </p:nvSpPr>
        <p:spPr>
          <a:xfrm>
            <a:off x="643467" y="321734"/>
            <a:ext cx="10905066" cy="1135737"/>
          </a:xfrm>
        </p:spPr>
        <p:txBody>
          <a:bodyPr>
            <a:normAutofit/>
          </a:bodyPr>
          <a:lstStyle/>
          <a:p>
            <a:r>
              <a:rPr lang="uk-UA" sz="3600"/>
              <a:t>Додаткові покарання за злочини у сфері господарської діяльності</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4"/>
          <p:cNvGraphicFramePr>
            <a:graphicFrameLocks noGrp="1"/>
          </p:cNvGraphicFramePr>
          <p:nvPr>
            <p:ph idx="1"/>
            <p:extLst>
              <p:ext uri="{D42A27DB-BD31-4B8C-83A1-F6EECF244321}">
                <p14:modId xmlns:p14="http://schemas.microsoft.com/office/powerpoint/2010/main" val="1931550962"/>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2" name="Audio Recording 13 апр. 2022 г., 13:41:54" descr="Audio Recording 13 апр. 2022 г., 13:41:54">
            <a:hlinkClick r:id="" action="ppaction://media"/>
            <a:extLst>
              <a:ext uri="{FF2B5EF4-FFF2-40B4-BE49-F238E27FC236}">
                <a16:creationId xmlns:a16="http://schemas.microsoft.com/office/drawing/2014/main" id="{04CACA5E-0CD7-444D-B7B3-6E98865AD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4508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1987</Words>
  <Application>Microsoft Macintosh PowerPoint</Application>
  <PresentationFormat>Широкоэкранный</PresentationFormat>
  <Paragraphs>85</Paragraphs>
  <Slides>27</Slides>
  <Notes>0</Notes>
  <HiddenSlides>0</HiddenSlides>
  <MMClips>26</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27</vt:i4>
      </vt:variant>
    </vt:vector>
  </HeadingPairs>
  <TitlesOfParts>
    <vt:vector size="31" baseType="lpstr">
      <vt:lpstr>Arial</vt:lpstr>
      <vt:lpstr>Calibri</vt:lpstr>
      <vt:lpstr>Calibri Light</vt:lpstr>
      <vt:lpstr>Тема Office</vt:lpstr>
      <vt:lpstr>Особливості реалізації кримінальної відповідальності за злочини у сфері господарської діяльності</vt:lpstr>
      <vt:lpstr>План</vt:lpstr>
      <vt:lpstr>Література</vt:lpstr>
      <vt:lpstr>Презентация PowerPoint</vt:lpstr>
      <vt:lpstr>Презентация PowerPoint</vt:lpstr>
      <vt:lpstr>Презентация PowerPoint</vt:lpstr>
      <vt:lpstr>Презентация PowerPoint</vt:lpstr>
      <vt:lpstr>Види покарань, які встановлені за кримінальні правопорушення у сфері господарської діяльності в статтях розділу VII Особливої частини КК України та практичні проблеми досягнення мети покарання при їх застосуванні </vt:lpstr>
      <vt:lpstr>Додаткові покарання за злочини у сфері господарської діяльності</vt:lpstr>
      <vt:lpstr>Білокомірцева злочинність (проф. Едвін Сатерленд,  1939 р.) </vt:lpstr>
      <vt:lpstr>Кримінальне відповідальність за білокомірцеві злочини в Україні</vt:lpstr>
      <vt:lpstr>2. Позбавлення волі як вид покарання за злочини у сфері господарської діяльності</vt:lpstr>
      <vt:lpstr>Застосування позбавлення волі за злочини у сфері господарської діяльності</vt:lpstr>
      <vt:lpstr>3. Штраф як вид покарання за кримінальні правопорушення у сфері господарської діяльності</vt:lpstr>
      <vt:lpstr>Реформування законодавства</vt:lpstr>
      <vt:lpstr>Ст. 12 КК України</vt:lpstr>
      <vt:lpstr>4. Особливості призначення штрафу понад 3 тис. н.м.д.г. (Ч. 2 ст. 53 КК України)</vt:lpstr>
      <vt:lpstr>Призначення співучасникам штрафу понад 3 тис. н.м.д.г. (ч. 2 ст. 53 КК)  </vt:lpstr>
      <vt:lpstr>Призначення штрафу понад 3 тис. н.м.д.г. неповнолітнім (ст. 99 КК)</vt:lpstr>
      <vt:lpstr>Наслідки несплати штрафу (п. 1 ч. 5 ст. 53 КК)</vt:lpstr>
      <vt:lpstr>п. 2 ч. 5 ст. 53 КК</vt:lpstr>
      <vt:lpstr>П. 2 ч. 5 ст. 53 КК (продовження)</vt:lpstr>
      <vt:lpstr>Обмеження в застосуванні ст. 69 КК (ч. 1 ст. 69 КК)</vt:lpstr>
      <vt:lpstr>5. Шляхи підвищення ефективності кримінальної відповідальності за кримінальні правопорушення у сфері господарської діяльності</vt:lpstr>
      <vt:lpstr>Причини недостатньої ефективності кримінально-правового регулювання </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Особливості реалізації кримінальної відповідальності за злочини у сфері господарської діяльності</dc:title>
  <dc:creator>Nataliya Gutorova</dc:creator>
  <cp:lastModifiedBy>Nataliya Gutorova</cp:lastModifiedBy>
  <cp:revision>2</cp:revision>
  <dcterms:created xsi:type="dcterms:W3CDTF">2022-04-13T12:03:03Z</dcterms:created>
  <dcterms:modified xsi:type="dcterms:W3CDTF">2022-04-13T12:06:41Z</dcterms:modified>
</cp:coreProperties>
</file>