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0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06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28977B-A3A6-45C1-A145-6075F4A58F05}" type="datetimeFigureOut">
              <a:rPr lang="uk-UA" smtClean="0"/>
              <a:t>04.12.2017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F349EB-F796-4099-82EE-7BA1FBD0DC5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13108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F349EB-F796-4099-82EE-7BA1FBD0DC52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13226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t>04.12.2017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04.12.2017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7504" y="476672"/>
            <a:ext cx="4392488" cy="2808312"/>
          </a:xfrm>
        </p:spPr>
        <p:txBody>
          <a:bodyPr>
            <a:noAutofit/>
          </a:bodyPr>
          <a:lstStyle/>
          <a:p>
            <a:r>
              <a:rPr lang="uk-UA" sz="5400" dirty="0" smtClean="0">
                <a:solidFill>
                  <a:schemeClr val="tx1"/>
                </a:solidFill>
              </a:rPr>
              <a:t>Визначення моральної шкоди в США</a:t>
            </a:r>
            <a:endParaRPr lang="uk-UA" sz="54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60232" y="5085183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Виконала:</a:t>
            </a:r>
          </a:p>
          <a:p>
            <a:r>
              <a:rPr lang="uk-UA" dirty="0"/>
              <a:t>с</a:t>
            </a:r>
            <a:r>
              <a:rPr lang="uk-UA" dirty="0" smtClean="0"/>
              <a:t>тудентка 3 курсу </a:t>
            </a:r>
          </a:p>
          <a:p>
            <a:r>
              <a:rPr lang="uk-UA" dirty="0" smtClean="0"/>
              <a:t>32 групи</a:t>
            </a:r>
          </a:p>
          <a:p>
            <a:r>
              <a:rPr lang="uk-UA" dirty="0" smtClean="0"/>
              <a:t>Конотоп Наталія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3122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Блок-схема: подготовка 2"/>
          <p:cNvSpPr/>
          <p:nvPr/>
        </p:nvSpPr>
        <p:spPr>
          <a:xfrm>
            <a:off x="1403648" y="188640"/>
            <a:ext cx="6048672" cy="2304256"/>
          </a:xfrm>
          <a:prstGeom prst="flowChartPrepa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smtClean="0"/>
              <a:t>Загальнотеоретичні </a:t>
            </a:r>
            <a:r>
              <a:rPr lang="uk-UA" sz="2400" dirty="0"/>
              <a:t>підходи до проблеми оцінки обсягу моральної шкоди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755576" y="2852936"/>
            <a:ext cx="1008112" cy="1800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Стрелка вниз 4"/>
          <p:cNvSpPr/>
          <p:nvPr/>
        </p:nvSpPr>
        <p:spPr>
          <a:xfrm>
            <a:off x="3815916" y="2852936"/>
            <a:ext cx="1116124" cy="1800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Стрелка вниз 5"/>
          <p:cNvSpPr/>
          <p:nvPr/>
        </p:nvSpPr>
        <p:spPr>
          <a:xfrm>
            <a:off x="6876256" y="2865957"/>
            <a:ext cx="1080120" cy="178717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TextBox 6"/>
          <p:cNvSpPr txBox="1"/>
          <p:nvPr/>
        </p:nvSpPr>
        <p:spPr>
          <a:xfrm>
            <a:off x="179511" y="5013176"/>
            <a:ext cx="30047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концептуальний</a:t>
            </a:r>
            <a:endParaRPr lang="uk-UA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3275856" y="5013175"/>
            <a:ext cx="3024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/>
              <a:t>особистісний</a:t>
            </a:r>
            <a:r>
              <a:rPr lang="uk-UA" dirty="0"/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93913" y="4994419"/>
            <a:ext cx="32668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функціональний</a:t>
            </a:r>
            <a:endParaRPr lang="uk-UA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411760" y="5877272"/>
            <a:ext cx="4248472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smtClean="0"/>
              <a:t>Часовий підхід</a:t>
            </a:r>
          </a:p>
        </p:txBody>
      </p:sp>
    </p:spTree>
    <p:extLst>
      <p:ext uri="{BB962C8B-B14F-4D97-AF65-F5344CB8AC3E}">
        <p14:creationId xmlns:p14="http://schemas.microsoft.com/office/powerpoint/2010/main" val="4206827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3275856" cy="1872208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Поточний біль і страждання</a:t>
            </a:r>
            <a:r>
              <a:rPr lang="uk-UA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80112" y="332656"/>
            <a:ext cx="35638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/>
              <a:t>М</a:t>
            </a:r>
            <a:r>
              <a:rPr lang="uk-UA" sz="3600" b="1" dirty="0" smtClean="0"/>
              <a:t>айбутній </a:t>
            </a:r>
            <a:r>
              <a:rPr lang="uk-UA" sz="3600" b="1" dirty="0"/>
              <a:t>біль і страждання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696" y="2924944"/>
            <a:ext cx="328696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Це</a:t>
            </a:r>
            <a:r>
              <a:rPr lang="ru-RU" sz="2400" b="1" dirty="0" smtClean="0"/>
              <a:t> те, </a:t>
            </a:r>
            <a:r>
              <a:rPr lang="ru-RU" sz="2400" b="1" dirty="0" err="1" smtClean="0"/>
              <a:t>що</a:t>
            </a:r>
            <a:r>
              <a:rPr lang="ru-RU" sz="2400" b="1" dirty="0" smtClean="0"/>
              <a:t> особа </a:t>
            </a:r>
            <a:r>
              <a:rPr lang="ru-RU" sz="2400" b="1" dirty="0" err="1" smtClean="0"/>
              <a:t>відчуває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від</a:t>
            </a:r>
            <a:r>
              <a:rPr lang="ru-RU" sz="2400" b="1" dirty="0" smtClean="0"/>
              <a:t> часу </a:t>
            </a:r>
            <a:r>
              <a:rPr lang="ru-RU" sz="2400" b="1" dirty="0" err="1" smtClean="0"/>
              <a:t>травми</a:t>
            </a:r>
            <a:r>
              <a:rPr lang="ru-RU" sz="2400" b="1" dirty="0" smtClean="0"/>
              <a:t> через </a:t>
            </a:r>
            <a:r>
              <a:rPr lang="ru-RU" sz="2400" b="1" dirty="0" err="1" smtClean="0"/>
              <a:t>завершення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медичного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лыкування</a:t>
            </a:r>
            <a:r>
              <a:rPr lang="ru-RU" sz="2400" b="1" dirty="0" smtClean="0"/>
              <a:t>. </a:t>
            </a:r>
            <a:r>
              <a:rPr lang="ru-RU" sz="2400" b="1" dirty="0" err="1" smtClean="0"/>
              <a:t>Він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закінчується</a:t>
            </a:r>
            <a:r>
              <a:rPr lang="ru-RU" sz="2400" b="1" dirty="0" smtClean="0"/>
              <a:t> в </a:t>
            </a:r>
            <a:r>
              <a:rPr lang="ru-RU" sz="2400" b="1" dirty="0" err="1" smtClean="0"/>
              <a:t>якийсть</a:t>
            </a:r>
            <a:r>
              <a:rPr lang="ru-RU" sz="2400" b="1" dirty="0" smtClean="0"/>
              <a:t> момент та </a:t>
            </a:r>
            <a:r>
              <a:rPr lang="ru-RU" sz="2400" b="1" dirty="0" err="1" smtClean="0"/>
              <a:t>його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можна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виміряти</a:t>
            </a:r>
            <a:r>
              <a:rPr lang="ru-RU" sz="2400" b="1" dirty="0" smtClean="0"/>
              <a:t>.</a:t>
            </a:r>
            <a:endParaRPr lang="uk-UA" sz="2400" b="1" dirty="0"/>
          </a:p>
        </p:txBody>
      </p:sp>
      <p:sp>
        <p:nvSpPr>
          <p:cNvPr id="5" name="TextBox 4"/>
          <p:cNvSpPr txBox="1"/>
          <p:nvPr/>
        </p:nvSpPr>
        <p:spPr>
          <a:xfrm rot="10800000" flipV="1">
            <a:off x="5947810" y="3109610"/>
            <a:ext cx="331236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Це те, що особа переживає від часу травми, через курс лікування та в подальшому майбутньому.</a:t>
            </a:r>
          </a:p>
          <a:p>
            <a:r>
              <a:rPr lang="uk-UA" sz="2400" b="1" dirty="0" smtClean="0"/>
              <a:t>Тривалість її невідома та відкрита.</a:t>
            </a:r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197433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80920" cy="1656184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с</a:t>
            </a:r>
            <a:r>
              <a:rPr lang="uk-UA" b="1" dirty="0" smtClean="0"/>
              <a:t>уди </a:t>
            </a:r>
            <a:r>
              <a:rPr lang="uk-UA" b="1" dirty="0"/>
              <a:t>та регулятори розраховують відшкодування болів і страждань за допомогою кількох методів.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68580" indent="0">
              <a:buNone/>
            </a:pPr>
            <a:r>
              <a:rPr lang="uk-UA" dirty="0" smtClean="0"/>
              <a:t>Цей </a:t>
            </a:r>
            <a:r>
              <a:rPr lang="uk-UA" dirty="0"/>
              <a:t>метод приймає загальну суму </a:t>
            </a:r>
            <a:r>
              <a:rPr lang="uk-UA" dirty="0" smtClean="0"/>
              <a:t>спеціальних пропозицій особи </a:t>
            </a:r>
            <a:r>
              <a:rPr lang="uk-UA" dirty="0"/>
              <a:t>і </a:t>
            </a:r>
            <a:r>
              <a:rPr lang="uk-UA" dirty="0" err="1" smtClean="0"/>
              <a:t>множе</a:t>
            </a:r>
            <a:r>
              <a:rPr lang="uk-UA" dirty="0" smtClean="0"/>
              <a:t> </a:t>
            </a:r>
            <a:r>
              <a:rPr lang="uk-UA" dirty="0"/>
              <a:t>їх </a:t>
            </a:r>
            <a:r>
              <a:rPr lang="uk-UA" dirty="0" smtClean="0"/>
              <a:t>у </a:t>
            </a:r>
            <a:r>
              <a:rPr lang="uk-UA" dirty="0"/>
              <a:t>межах від 1 до 5 разів, або навіть більше, у випадках серйозних травм. Вони можуть бути вищими або нижчими, залежно від</a:t>
            </a:r>
            <a:r>
              <a:rPr lang="uk-UA" dirty="0" smtClean="0"/>
              <a:t>:</a:t>
            </a:r>
          </a:p>
          <a:p>
            <a:pPr lvl="0"/>
            <a:endParaRPr lang="uk-UA" dirty="0" smtClean="0"/>
          </a:p>
          <a:p>
            <a:pPr lvl="0"/>
            <a:r>
              <a:rPr lang="uk-UA" dirty="0" smtClean="0"/>
              <a:t>типу </a:t>
            </a:r>
            <a:r>
              <a:rPr lang="uk-UA" dirty="0"/>
              <a:t>болю і дискомфорту</a:t>
            </a:r>
          </a:p>
          <a:p>
            <a:pPr lvl="0"/>
            <a:r>
              <a:rPr lang="uk-UA" dirty="0"/>
              <a:t>його тяжкість і тривалість</a:t>
            </a:r>
          </a:p>
          <a:p>
            <a:pPr lvl="0"/>
            <a:r>
              <a:rPr lang="uk-UA" dirty="0"/>
              <a:t>ваші переконливі здібності</a:t>
            </a:r>
          </a:p>
          <a:p>
            <a:endParaRPr lang="uk-UA" dirty="0"/>
          </a:p>
        </p:txBody>
      </p:sp>
      <p:pic>
        <p:nvPicPr>
          <p:cNvPr id="3074" name="Picture 2" descr="C:\Users\NATALI\Desktop\круглый стол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933056"/>
            <a:ext cx="2545929" cy="2545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3906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процесс 3"/>
          <p:cNvSpPr/>
          <p:nvPr/>
        </p:nvSpPr>
        <p:spPr>
          <a:xfrm>
            <a:off x="251520" y="745377"/>
            <a:ext cx="2592288" cy="2106524"/>
          </a:xfrm>
          <a:prstGeom prst="flowChart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Пошкодження м'яких тканин, такі як хрящові удари та незначні розриви,</a:t>
            </a:r>
            <a:r>
              <a:rPr lang="ru-RU" dirty="0"/>
              <a:t>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дратують</a:t>
            </a:r>
            <a:r>
              <a:rPr lang="ru-RU" dirty="0"/>
              <a:t>, але через невеликий </a:t>
            </a:r>
            <a:r>
              <a:rPr lang="ru-RU" dirty="0" err="1"/>
              <a:t>проміжок</a:t>
            </a:r>
            <a:r>
              <a:rPr lang="ru-RU" dirty="0"/>
              <a:t> часу </a:t>
            </a:r>
            <a:r>
              <a:rPr lang="ru-RU" dirty="0" err="1"/>
              <a:t>проходять</a:t>
            </a:r>
            <a:endParaRPr lang="uk-UA" dirty="0"/>
          </a:p>
        </p:txBody>
      </p:sp>
      <p:sp>
        <p:nvSpPr>
          <p:cNvPr id="5" name="Блок-схема: процесс 4"/>
          <p:cNvSpPr/>
          <p:nvPr/>
        </p:nvSpPr>
        <p:spPr>
          <a:xfrm>
            <a:off x="3131840" y="692696"/>
            <a:ext cx="2592288" cy="2016224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Розбиті кістки або грижі між хребцеві, внаслідок яких особа має нервову нестабільність</a:t>
            </a: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5868144" y="710135"/>
            <a:ext cx="3096344" cy="2123383"/>
          </a:xfrm>
          <a:prstGeom prst="flowChartProcess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Виснажливі або постійні травми, такі як рубці та пошкодження мозку, в результаті яких особа довго йде на поправку, є на грані депресії та потрапляє в таке становищу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505" y="179348"/>
            <a:ext cx="33798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1,5-1 </a:t>
            </a:r>
            <a:r>
              <a:rPr lang="uk-UA" sz="2000" b="1" dirty="0"/>
              <a:t>рази на 3 </a:t>
            </a:r>
            <a:r>
              <a:rPr lang="uk-UA" sz="2000" b="1" dirty="0" smtClean="0"/>
              <a:t>рази</a:t>
            </a:r>
            <a:endParaRPr lang="uk-UA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915816" y="213655"/>
            <a:ext cx="32736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/>
              <a:t>3 до 5x медичних векселів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36818" y="220752"/>
            <a:ext cx="25589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    </a:t>
            </a:r>
            <a:r>
              <a:rPr lang="uk-UA" sz="2000" b="1" dirty="0" smtClean="0"/>
              <a:t>більше</a:t>
            </a:r>
            <a:r>
              <a:rPr lang="uk-UA" sz="2000" b="1" dirty="0"/>
              <a:t>, ніж </a:t>
            </a:r>
            <a:r>
              <a:rPr lang="uk-UA" sz="2000" b="1" dirty="0" smtClean="0"/>
              <a:t>5x</a:t>
            </a:r>
            <a:endParaRPr lang="uk-UA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07505" y="3068960"/>
            <a:ext cx="8712967" cy="38318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uk-UA" dirty="0"/>
              <a:t>Застосовуючи формулу винагороди то 2000 потрібно помножити на </a:t>
            </a:r>
            <a:r>
              <a:rPr lang="uk-UA" dirty="0" smtClean="0"/>
              <a:t>4</a:t>
            </a:r>
          </a:p>
          <a:p>
            <a:pPr>
              <a:lnSpc>
                <a:spcPct val="150000"/>
              </a:lnSpc>
            </a:pPr>
            <a:r>
              <a:rPr lang="uk-UA" dirty="0" smtClean="0"/>
              <a:t>( </a:t>
            </a:r>
            <a:r>
              <a:rPr lang="uk-UA" dirty="0"/>
              <a:t>це ступінь тяжкості її </a:t>
            </a:r>
            <a:r>
              <a:rPr lang="uk-UA" dirty="0" smtClean="0"/>
              <a:t>травм, в тому числі і моральних страждань) </a:t>
            </a:r>
            <a:r>
              <a:rPr lang="uk-UA" dirty="0"/>
              <a:t>і додати ще втрачений дохід Марії, який би вона могла отримати на роботі.  Так як вона пролежала в лікарні 1 місяць, а працювала 40 годин на тиждень, то час за який вона б могла б отримати кошти становить 160 годин. Виходячи із мінімальних зарплат в Америці, то це 2400 доларів.  Тобто виходить </a:t>
            </a:r>
            <a:r>
              <a:rPr lang="uk-UA" dirty="0" smtClean="0"/>
              <a:t>наступне:  2000 </a:t>
            </a:r>
            <a:r>
              <a:rPr lang="uk-UA" dirty="0"/>
              <a:t>х 4= 8000+ 2400=</a:t>
            </a:r>
            <a:r>
              <a:rPr lang="uk-UA" sz="2400" b="1" dirty="0"/>
              <a:t>10400 доларів.</a:t>
            </a:r>
          </a:p>
          <a:p>
            <a:pPr>
              <a:lnSpc>
                <a:spcPct val="150000"/>
              </a:lnSpc>
            </a:pPr>
            <a:r>
              <a:rPr lang="uk-UA" dirty="0"/>
              <a:t>Це початкова сума, від якої суди будуть відштовхуватися.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11053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8100510" cy="1143000"/>
          </a:xfrm>
        </p:spPr>
        <p:txBody>
          <a:bodyPr>
            <a:noAutofit/>
          </a:bodyPr>
          <a:lstStyle/>
          <a:p>
            <a:r>
              <a:rPr lang="uk-UA" sz="3200" b="1" dirty="0"/>
              <a:t>При обчисленні моральної шкоди використовується такий метод, який називається «добова норма».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323652"/>
            <a:ext cx="7416824" cy="3985668"/>
          </a:xfrm>
        </p:spPr>
        <p:txBody>
          <a:bodyPr>
            <a:normAutofit fontScale="92500" lnSpcReduction="10000"/>
          </a:bodyPr>
          <a:lstStyle/>
          <a:p>
            <a:pPr marL="68580" indent="0">
              <a:buNone/>
            </a:pPr>
            <a:r>
              <a:rPr lang="uk-UA" dirty="0"/>
              <a:t>І</a:t>
            </a:r>
            <a:r>
              <a:rPr lang="uk-UA" dirty="0" smtClean="0"/>
              <a:t>дея </a:t>
            </a:r>
            <a:r>
              <a:rPr lang="uk-UA" dirty="0"/>
              <a:t>полягає в тому, щоб вимагати певну суму за кожен день, коли особі доводилося терпіти та відчувати біль, що вплинуло на психічний стан.</a:t>
            </a:r>
          </a:p>
          <a:p>
            <a:pPr marL="68580" indent="0">
              <a:buNone/>
            </a:pPr>
            <a:r>
              <a:rPr lang="uk-UA" b="1" dirty="0" smtClean="0"/>
              <a:t>Розрахунок:</a:t>
            </a:r>
          </a:p>
          <a:p>
            <a:pPr marL="68580" indent="0">
              <a:buNone/>
            </a:pPr>
            <a:r>
              <a:rPr lang="uk-UA" dirty="0" smtClean="0"/>
              <a:t>1.45 </a:t>
            </a:r>
            <a:r>
              <a:rPr lang="uk-UA" dirty="0"/>
              <a:t>000 доларів на рік - це 180 доларів на день.</a:t>
            </a:r>
          </a:p>
          <a:p>
            <a:pPr marL="68580" indent="0">
              <a:buNone/>
            </a:pPr>
            <a:r>
              <a:rPr lang="uk-UA" dirty="0" smtClean="0"/>
              <a:t>2</a:t>
            </a:r>
            <a:r>
              <a:rPr lang="uk-UA" dirty="0" smtClean="0"/>
              <a:t>. Щоб </a:t>
            </a:r>
            <a:r>
              <a:rPr lang="uk-UA" dirty="0"/>
              <a:t>визначити суму болю та страждань в цьому випадку, просто суди множать щоденний заробіток - 180 доларів на 150 днів (180 х 150 = 27000), тобто це буде </a:t>
            </a:r>
            <a:r>
              <a:rPr lang="uk-UA" b="1" dirty="0"/>
              <a:t>27000 </a:t>
            </a:r>
            <a:r>
              <a:rPr lang="uk-UA" b="1" dirty="0" smtClean="0"/>
              <a:t>дол.</a:t>
            </a:r>
            <a:endParaRPr lang="uk-UA" dirty="0" smtClean="0"/>
          </a:p>
          <a:p>
            <a:pPr marL="68580" indent="0">
              <a:buNone/>
            </a:pPr>
            <a:r>
              <a:rPr lang="uk-UA" dirty="0" smtClean="0"/>
              <a:t>3. </a:t>
            </a:r>
            <a:r>
              <a:rPr lang="uk-UA" dirty="0" smtClean="0"/>
              <a:t>2700+ 1.500 (50 дол. За кожний день протягом першого міс, 40 дол. </a:t>
            </a:r>
            <a:r>
              <a:rPr lang="uk-UA" dirty="0"/>
              <a:t>п</a:t>
            </a:r>
            <a:r>
              <a:rPr lang="uk-UA" dirty="0" smtClean="0"/>
              <a:t>ротягом другого міс і т.д.)</a:t>
            </a:r>
            <a:endParaRPr lang="uk-UA" dirty="0" smtClean="0"/>
          </a:p>
        </p:txBody>
      </p:sp>
    </p:spTree>
    <p:extLst>
      <p:ext uri="{BB962C8B-B14F-4D97-AF65-F5344CB8AC3E}">
        <p14:creationId xmlns:p14="http://schemas.microsoft.com/office/powerpoint/2010/main" val="10121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928992" cy="1440160"/>
          </a:xfrm>
        </p:spPr>
        <p:txBody>
          <a:bodyPr>
            <a:normAutofit fontScale="90000"/>
          </a:bodyPr>
          <a:lstStyle/>
          <a:p>
            <a:r>
              <a:rPr lang="uk-UA" b="1" dirty="0"/>
              <a:t>моральна </a:t>
            </a:r>
            <a:r>
              <a:rPr lang="uk-UA" b="1" dirty="0" smtClean="0"/>
              <a:t>шкода </a:t>
            </a:r>
            <a:r>
              <a:rPr lang="uk-UA" b="1" dirty="0"/>
              <a:t>за незаконне звільнення </a:t>
            </a:r>
            <a:r>
              <a:rPr lang="uk-UA" b="1" dirty="0" smtClean="0"/>
              <a:t>працівників  роботодавцями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132856"/>
            <a:ext cx="8568952" cy="3672407"/>
          </a:xfrm>
        </p:spPr>
        <p:txBody>
          <a:bodyPr>
            <a:normAutofit/>
          </a:bodyPr>
          <a:lstStyle/>
          <a:p>
            <a:pPr marL="68580" indent="0">
              <a:buNone/>
            </a:pPr>
            <a:endParaRPr lang="uk-UA" dirty="0" smtClean="0"/>
          </a:p>
          <a:p>
            <a:pPr marL="68580" indent="0">
              <a:buNone/>
            </a:pPr>
            <a:r>
              <a:rPr lang="uk-UA" dirty="0"/>
              <a:t>Відповідно </a:t>
            </a:r>
            <a:r>
              <a:rPr lang="uk-UA" dirty="0" smtClean="0"/>
              <a:t>Федерального окружного суду штату </a:t>
            </a:r>
            <a:r>
              <a:rPr lang="uk-UA" dirty="0" err="1" smtClean="0"/>
              <a:t>Массачусетса</a:t>
            </a:r>
            <a:r>
              <a:rPr lang="uk-UA" dirty="0"/>
              <a:t>, моральний збиток доступний, коли роботодавець бере участь у вчиненні поведінки, яка є "</a:t>
            </a:r>
            <a:r>
              <a:rPr lang="uk-UA" b="1" dirty="0"/>
              <a:t>несправедливою або несправедливою через те, що вона є, наприклад, неправдою, вводить в оману або є надмірно нечутливою</a:t>
            </a:r>
            <a:r>
              <a:rPr lang="uk-UA" dirty="0"/>
              <a:t>".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4941168"/>
            <a:ext cx="7560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 smtClean="0"/>
              <a:t>Емоційне страждання</a:t>
            </a:r>
            <a:endParaRPr lang="uk-UA" sz="3600" dirty="0"/>
          </a:p>
          <a:p>
            <a:endParaRPr lang="uk-UA" dirty="0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5666257" y="5319810"/>
            <a:ext cx="43204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054280" y="4869160"/>
            <a:ext cx="283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залежать від </a:t>
            </a:r>
            <a:r>
              <a:rPr lang="uk-UA" b="1" dirty="0"/>
              <a:t>віку</a:t>
            </a:r>
            <a:r>
              <a:rPr lang="uk-UA" dirty="0"/>
              <a:t> / </a:t>
            </a:r>
            <a:r>
              <a:rPr lang="uk-UA" b="1" dirty="0"/>
              <a:t>ступеню </a:t>
            </a:r>
            <a:r>
              <a:rPr lang="uk-UA" dirty="0"/>
              <a:t>працівника та </a:t>
            </a:r>
            <a:r>
              <a:rPr lang="uk-UA" b="1" dirty="0"/>
              <a:t>способу </a:t>
            </a:r>
            <a:r>
              <a:rPr lang="uk-UA" b="1" dirty="0" smtClean="0"/>
              <a:t>звільнення 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161993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0624" y="1946548"/>
            <a:ext cx="7024744" cy="1143000"/>
          </a:xfrm>
        </p:spPr>
        <p:txBody>
          <a:bodyPr/>
          <a:lstStyle/>
          <a:p>
            <a:pPr algn="ctr"/>
            <a:r>
              <a:rPr lang="uk-UA" dirty="0" smtClean="0"/>
              <a:t>Дякую за увагу!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2189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2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168</TotalTime>
  <Words>510</Words>
  <Application>Microsoft Office PowerPoint</Application>
  <PresentationFormat>Экран (4:3)</PresentationFormat>
  <Paragraphs>43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Остин</vt:lpstr>
      <vt:lpstr>Визначення моральної шкоди в США</vt:lpstr>
      <vt:lpstr>Презентация PowerPoint</vt:lpstr>
      <vt:lpstr>Поточний біль і страждання </vt:lpstr>
      <vt:lpstr>суди та регулятори розраховують відшкодування болів і страждань за допомогою кількох методів.</vt:lpstr>
      <vt:lpstr>Презентация PowerPoint</vt:lpstr>
      <vt:lpstr>При обчисленні моральної шкоди використовується такий метод, який називається «добова норма».</vt:lpstr>
      <vt:lpstr>моральна шкода за незаконне звільнення працівників  роботодавцями</vt:lpstr>
      <vt:lpstr>Дякую за увагу!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Визначення моральної шкоди в США</dc:title>
  <dc:creator>NATALI</dc:creator>
  <cp:lastModifiedBy>NATALI</cp:lastModifiedBy>
  <cp:revision>10</cp:revision>
  <dcterms:created xsi:type="dcterms:W3CDTF">2017-11-28T06:57:12Z</dcterms:created>
  <dcterms:modified xsi:type="dcterms:W3CDTF">2017-12-04T18:42:22Z</dcterms:modified>
</cp:coreProperties>
</file>