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469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50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439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0754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21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3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8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081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058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8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66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812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070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75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675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2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4AEC5-6C2E-4488-8CB7-4C35F977BA9E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75729-26BE-461E-88F2-C897D5AF7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973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Медична документація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2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086" y="499305"/>
            <a:ext cx="10353761" cy="1326321"/>
          </a:xfrm>
        </p:spPr>
        <p:txBody>
          <a:bodyPr>
            <a:normAutofit/>
          </a:bodyPr>
          <a:lstStyle/>
          <a:p>
            <a:r>
              <a:rPr lang="uk-UA" dirty="0" smtClean="0"/>
              <a:t>Дякую за увагу!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512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996" y="1299153"/>
            <a:ext cx="5073939" cy="50739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720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665018"/>
            <a:ext cx="10353762" cy="5126182"/>
          </a:xfrm>
        </p:spPr>
        <p:txBody>
          <a:bodyPr/>
          <a:lstStyle/>
          <a:p>
            <a:r>
              <a:rPr lang="ru-RU">
                <a:effectLst/>
              </a:rPr>
              <a:t>Медична документація - система документів встановленої форми, призначених для записів даних, необхідних для правильної організації медичного обслуговування населення, діяльності медичних установ та вивчення стану здоров'я населення.</a:t>
            </a:r>
          </a:p>
        </p:txBody>
      </p:sp>
      <p:pic>
        <p:nvPicPr>
          <p:cNvPr id="1026" name="Picture 2" descr="Картинки по запросу Документац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096" y="2200275"/>
            <a:ext cx="6665160" cy="40280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27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5779" y="893747"/>
            <a:ext cx="10353762" cy="5493198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effectLst/>
              </a:rPr>
              <a:t>Основи</a:t>
            </a:r>
            <a:r>
              <a:rPr lang="ru-RU" sz="2400" b="1" dirty="0" smtClean="0">
                <a:effectLst/>
              </a:rPr>
              <a:t> </a:t>
            </a:r>
            <a:r>
              <a:rPr lang="ru-RU" sz="2400" b="1" dirty="0" err="1" smtClean="0">
                <a:effectLst/>
              </a:rPr>
              <a:t>законодавства</a:t>
            </a:r>
            <a:r>
              <a:rPr lang="ru-RU" sz="2400" b="1" dirty="0" smtClean="0">
                <a:effectLst/>
              </a:rPr>
              <a:t> </a:t>
            </a:r>
            <a:r>
              <a:rPr lang="ru-RU" sz="2400" b="1" dirty="0" err="1" smtClean="0">
                <a:effectLst/>
              </a:rPr>
              <a:t>України</a:t>
            </a:r>
            <a:r>
              <a:rPr lang="ru-RU" sz="2400" b="1" dirty="0" smtClean="0">
                <a:effectLst/>
              </a:rPr>
              <a:t> про </a:t>
            </a:r>
            <a:r>
              <a:rPr lang="ru-RU" sz="2400" b="1" dirty="0" err="1" smtClean="0">
                <a:effectLst/>
              </a:rPr>
              <a:t>охорону</a:t>
            </a:r>
            <a:r>
              <a:rPr lang="ru-RU" sz="2400" b="1" dirty="0" smtClean="0">
                <a:effectLst/>
              </a:rPr>
              <a:t> </a:t>
            </a:r>
            <a:r>
              <a:rPr lang="ru-RU" sz="2400" b="1" dirty="0" err="1" smtClean="0">
                <a:effectLst/>
              </a:rPr>
              <a:t>здоров'я</a:t>
            </a:r>
            <a:endParaRPr lang="uk-UA" sz="2400" b="1" dirty="0" smtClean="0">
              <a:effectLst/>
            </a:endParaRPr>
          </a:p>
          <a:p>
            <a:r>
              <a:rPr lang="uk-UA" b="1" dirty="0" smtClean="0">
                <a:effectLst/>
              </a:rPr>
              <a:t>Стаття 39.</a:t>
            </a:r>
            <a:r>
              <a:rPr lang="ru-RU" dirty="0" smtClean="0">
                <a:effectLst/>
              </a:rPr>
              <a:t> </a:t>
            </a:r>
            <a:r>
              <a:rPr lang="uk-UA" dirty="0" smtClean="0">
                <a:effectLst/>
              </a:rPr>
              <a:t>Обов'язок надання медичної інформації</a:t>
            </a:r>
            <a:endParaRPr lang="ru-RU" dirty="0" smtClean="0">
              <a:effectLst/>
            </a:endParaRPr>
          </a:p>
          <a:p>
            <a:r>
              <a:rPr lang="uk-UA" dirty="0" smtClean="0">
                <a:effectLst/>
              </a:rPr>
              <a:t>Пацієнт</a:t>
            </a:r>
            <a:r>
              <a:rPr lang="uk-UA" dirty="0">
                <a:effectLst/>
              </a:rPr>
              <a:t>, який досяг повноліття, має право на отримання достовірної і повної інформації про стан свого здоров'я, у тому числі на ознайомлення з відповідними медичними документами, що стосуються його здоров'я.</a:t>
            </a:r>
            <a:endParaRPr lang="ru-RU" dirty="0">
              <a:effectLst/>
            </a:endParaRPr>
          </a:p>
          <a:p>
            <a:r>
              <a:rPr lang="ru-RU" dirty="0" err="1">
                <a:effectLst/>
              </a:rPr>
              <a:t>Медичний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працівник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зобов'язаний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надати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пацієнтові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доступній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формі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інформацію</a:t>
            </a:r>
            <a:r>
              <a:rPr lang="ru-RU" dirty="0">
                <a:effectLst/>
              </a:rPr>
              <a:t> про стан </a:t>
            </a:r>
            <a:r>
              <a:rPr lang="ru-RU" dirty="0" err="1">
                <a:effectLst/>
              </a:rPr>
              <a:t>його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здоров'я</a:t>
            </a:r>
            <a:r>
              <a:rPr lang="ru-RU" dirty="0">
                <a:effectLst/>
              </a:rPr>
              <a:t>, мету </a:t>
            </a:r>
            <a:r>
              <a:rPr lang="ru-RU" dirty="0" err="1">
                <a:effectLst/>
              </a:rPr>
              <a:t>проведення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запропонованих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досліджень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лікувальних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заходів</a:t>
            </a:r>
            <a:r>
              <a:rPr lang="ru-RU" dirty="0">
                <a:effectLst/>
              </a:rPr>
              <a:t>, прогноз </a:t>
            </a:r>
            <a:r>
              <a:rPr lang="ru-RU" dirty="0" err="1">
                <a:effectLst/>
              </a:rPr>
              <a:t>можливого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розвитку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захворювання</a:t>
            </a:r>
            <a:r>
              <a:rPr lang="ru-RU" dirty="0">
                <a:effectLst/>
              </a:rPr>
              <a:t>, у тому </a:t>
            </a:r>
            <a:r>
              <a:rPr lang="ru-RU" dirty="0" err="1">
                <a:effectLst/>
              </a:rPr>
              <a:t>числі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наявність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ризику</a:t>
            </a:r>
            <a:r>
              <a:rPr lang="ru-RU" dirty="0">
                <a:effectLst/>
              </a:rPr>
              <a:t> для </a:t>
            </a:r>
            <a:r>
              <a:rPr lang="ru-RU" dirty="0" err="1">
                <a:effectLst/>
              </a:rPr>
              <a:t>життя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здоров'я</a:t>
            </a:r>
            <a:r>
              <a:rPr lang="ru-RU" dirty="0">
                <a:effectLst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613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ЛІЦЕНЗІЙНІ УМОВИ 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effectLst/>
              </a:rPr>
              <a:t>провадження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господарської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діяльності</a:t>
            </a:r>
            <a:r>
              <a:rPr lang="ru-RU" dirty="0">
                <a:effectLst/>
              </a:rPr>
              <a:t> з </a:t>
            </a:r>
            <a:r>
              <a:rPr lang="ru-RU" dirty="0" err="1">
                <a:effectLst/>
              </a:rPr>
              <a:t>медичної</a:t>
            </a:r>
            <a:r>
              <a:rPr lang="ru-RU" dirty="0">
                <a:effectLst/>
              </a:rPr>
              <a:t>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effectLst/>
              </a:rPr>
              <a:t>Ліцензіат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зобов’язаний</a:t>
            </a:r>
            <a:r>
              <a:rPr lang="ru-RU" dirty="0">
                <a:effectLst/>
              </a:rPr>
              <a:t>:</a:t>
            </a:r>
          </a:p>
          <a:p>
            <a:r>
              <a:rPr lang="ru-RU" dirty="0">
                <a:effectLst/>
              </a:rPr>
              <a:t>11) вести </a:t>
            </a:r>
            <a:r>
              <a:rPr lang="ru-RU" dirty="0" err="1">
                <a:effectLst/>
              </a:rPr>
              <a:t>обліково-звітні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статистичні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форми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сфері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охорони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здоров’я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відповідно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заявлених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спеціальностей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подавати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статистичні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звіти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установлені</a:t>
            </a:r>
            <a:r>
              <a:rPr lang="ru-RU" dirty="0">
                <a:effectLst/>
              </a:rPr>
              <a:t> строки до </a:t>
            </a:r>
            <a:r>
              <a:rPr lang="ru-RU" dirty="0" err="1">
                <a:effectLst/>
              </a:rPr>
              <a:t>органів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державної</a:t>
            </a:r>
            <a:r>
              <a:rPr lang="ru-RU" dirty="0">
                <a:effectLst/>
              </a:rPr>
              <a:t> статистики </a:t>
            </a:r>
            <a:r>
              <a:rPr lang="ru-RU" dirty="0" err="1">
                <a:effectLst/>
              </a:rPr>
              <a:t>відповідно</a:t>
            </a:r>
            <a:r>
              <a:rPr lang="ru-RU" dirty="0">
                <a:effectLst/>
              </a:rPr>
              <a:t> до статей 13 та 18 Закону </a:t>
            </a:r>
            <a:r>
              <a:rPr lang="ru-RU" dirty="0" err="1" smtClean="0">
                <a:effectLst/>
              </a:rPr>
              <a:t>України</a:t>
            </a:r>
            <a:r>
              <a:rPr lang="ru-RU" dirty="0" smtClean="0">
                <a:effectLst/>
              </a:rPr>
              <a:t> “</a:t>
            </a:r>
            <a:r>
              <a:rPr lang="ru-RU" dirty="0">
                <a:effectLst/>
              </a:rPr>
              <a:t>Про </a:t>
            </a:r>
            <a:r>
              <a:rPr lang="ru-RU" dirty="0" err="1">
                <a:effectLst/>
              </a:rPr>
              <a:t>державну</a:t>
            </a:r>
            <a:r>
              <a:rPr lang="ru-RU" dirty="0">
                <a:effectLst/>
              </a:rPr>
              <a:t> статистику”;</a:t>
            </a:r>
          </a:p>
          <a:p>
            <a:r>
              <a:rPr lang="ru-RU" dirty="0">
                <a:effectLst/>
              </a:rPr>
              <a:t>22) </a:t>
            </a:r>
            <a:r>
              <a:rPr lang="ru-RU" dirty="0" err="1">
                <a:effectLst/>
              </a:rPr>
              <a:t>дотримуватися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вимог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ведення</a:t>
            </a:r>
            <a:r>
              <a:rPr lang="ru-RU" dirty="0">
                <a:effectLst/>
              </a:rPr>
              <a:t> форм </a:t>
            </a:r>
            <a:r>
              <a:rPr lang="ru-RU" dirty="0" err="1">
                <a:effectLst/>
              </a:rPr>
              <a:t>первинної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облікової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документації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затверджені</a:t>
            </a:r>
            <a:r>
              <a:rPr lang="ru-RU" dirty="0">
                <a:effectLst/>
              </a:rPr>
              <a:t> МОЗ;</a:t>
            </a:r>
          </a:p>
          <a:p>
            <a:r>
              <a:rPr lang="ru-RU" dirty="0">
                <a:effectLst/>
              </a:rPr>
              <a:t>24) </a:t>
            </a:r>
            <a:r>
              <a:rPr lang="ru-RU" dirty="0" err="1">
                <a:effectLst/>
              </a:rPr>
              <a:t>дотримуватися</a:t>
            </a:r>
            <a:r>
              <a:rPr lang="ru-RU" dirty="0">
                <a:effectLst/>
              </a:rPr>
              <a:t> порядку </a:t>
            </a:r>
            <a:r>
              <a:rPr lang="ru-RU" dirty="0" err="1">
                <a:effectLst/>
              </a:rPr>
              <a:t>видачі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документів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засвідчують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тимчасову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непрацездатність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громадян</a:t>
            </a:r>
            <a:r>
              <a:rPr lang="ru-RU" dirty="0">
                <a:effectLst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849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734291"/>
            <a:ext cx="10353761" cy="1326321"/>
          </a:xfrm>
        </p:spPr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ІНСТРУКЦІЯ</a:t>
            </a:r>
            <a:r>
              <a:rPr lang="ru-RU" dirty="0">
                <a:effectLst/>
              </a:rPr>
              <a:t> 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dirty="0">
                <a:effectLst/>
              </a:rPr>
              <a:t>щодо заповнення форми первинної облікової документації № 039-2/о «Щоденник обліку роботи лікаря-стоматолога (стоматологічної поліклініки, відділення, кабінету)»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4" y="2733373"/>
            <a:ext cx="10353762" cy="3695136"/>
          </a:xfrm>
        </p:spPr>
        <p:txBody>
          <a:bodyPr/>
          <a:lstStyle/>
          <a:p>
            <a:r>
              <a:rPr lang="uk-UA" dirty="0">
                <a:effectLst/>
              </a:rPr>
              <a:t>Форма № 039-2/о заповнюється лікарями-стоматологами стоматологічних </a:t>
            </a:r>
            <a:r>
              <a:rPr lang="uk-UA" dirty="0" err="1">
                <a:effectLst/>
              </a:rPr>
              <a:t>поліклінік</a:t>
            </a:r>
            <a:r>
              <a:rPr lang="uk-UA" dirty="0">
                <a:effectLst/>
              </a:rPr>
              <a:t>, стоматологічних відділень і кабінетів амбулаторій, </a:t>
            </a:r>
            <a:r>
              <a:rPr lang="uk-UA" dirty="0" err="1">
                <a:effectLst/>
              </a:rPr>
              <a:t>поліклінік</a:t>
            </a:r>
            <a:r>
              <a:rPr lang="uk-UA" dirty="0">
                <a:effectLst/>
              </a:rPr>
              <a:t>, лікарень, диспансерів, науково-дослідних інститутів, вищих навчальних закладів ІІІ-І</a:t>
            </a:r>
            <a:r>
              <a:rPr lang="ru-RU" dirty="0">
                <a:effectLst/>
              </a:rPr>
              <a:t>V</a:t>
            </a:r>
            <a:r>
              <a:rPr lang="uk-UA" dirty="0">
                <a:effectLst/>
              </a:rPr>
              <a:t> рівнів акредитації, госпіталів для інвалідів війни, жіночих консультацій, лікарських пунктів охорони здоров’я, які надають стоматологічну допомогу дорослому і дитячому населенню, незалежно</a:t>
            </a:r>
            <a:r>
              <a:rPr lang="ru-RU" dirty="0">
                <a:effectLst/>
              </a:rPr>
              <a:t> </a:t>
            </a:r>
            <a:r>
              <a:rPr lang="uk-UA" dirty="0">
                <a:effectLst/>
              </a:rPr>
              <a:t> від підпорядкування та форми власності.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42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41" y="336534"/>
            <a:ext cx="8354895" cy="5551647"/>
          </a:xfrm>
        </p:spPr>
        <p:txBody>
          <a:bodyPr>
            <a:normAutofit lnSpcReduction="10000"/>
          </a:bodyPr>
          <a:lstStyle/>
          <a:p>
            <a:r>
              <a:rPr lang="ru-RU" dirty="0" err="1">
                <a:effectLst/>
              </a:rPr>
              <a:t>Акредитацію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медичних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закладів</a:t>
            </a:r>
            <a:r>
              <a:rPr lang="ru-RU" dirty="0">
                <a:effectLst/>
              </a:rPr>
              <a:t> </a:t>
            </a:r>
            <a:r>
              <a:rPr lang="ru-RU" dirty="0" err="1">
                <a:effectLst/>
              </a:rPr>
              <a:t>проводять</a:t>
            </a:r>
            <a:r>
              <a:rPr lang="ru-RU" dirty="0">
                <a:effectLst/>
              </a:rPr>
              <a:t> для того, </a:t>
            </a:r>
            <a:r>
              <a:rPr lang="ru-RU" dirty="0" err="1">
                <a:effectLst/>
              </a:rPr>
              <a:t>щоб</a:t>
            </a:r>
            <a:r>
              <a:rPr lang="ru-RU" dirty="0">
                <a:effectLst/>
              </a:rPr>
              <a:t>: </a:t>
            </a:r>
            <a:endParaRPr lang="ru-RU" dirty="0" smtClean="0">
              <a:effectLst/>
            </a:endParaRPr>
          </a:p>
          <a:p>
            <a:r>
              <a:rPr lang="ru-RU" dirty="0" err="1" smtClean="0">
                <a:effectLst/>
              </a:rPr>
              <a:t>проаналізувати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діяльність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лікувальних</a:t>
            </a:r>
            <a:r>
              <a:rPr lang="ru-RU" dirty="0">
                <a:effectLst/>
              </a:rPr>
              <a:t> </a:t>
            </a:r>
            <a:r>
              <a:rPr lang="ru-RU" dirty="0" err="1">
                <a:effectLst/>
              </a:rPr>
              <a:t>закладів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різного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рівня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визначити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оптимальний</a:t>
            </a:r>
            <a:r>
              <a:rPr lang="ru-RU" dirty="0">
                <a:effectLst/>
              </a:rPr>
              <a:t> для них порядок та </a:t>
            </a:r>
            <a:r>
              <a:rPr lang="ru-RU" dirty="0" err="1">
                <a:effectLst/>
              </a:rPr>
              <a:t>обсяг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медичної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діяльності</a:t>
            </a:r>
            <a:r>
              <a:rPr lang="ru-RU" dirty="0">
                <a:effectLst/>
              </a:rPr>
              <a:t> за умов </a:t>
            </a:r>
            <a:r>
              <a:rPr lang="ru-RU" dirty="0" err="1">
                <a:effectLst/>
              </a:rPr>
              <a:t>ефективного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використання</a:t>
            </a:r>
            <a:r>
              <a:rPr lang="ru-RU" dirty="0">
                <a:effectLst/>
              </a:rPr>
              <a:t> кадрового </a:t>
            </a:r>
            <a:r>
              <a:rPr lang="ru-RU" dirty="0" err="1">
                <a:effectLst/>
              </a:rPr>
              <a:t>потенціалу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матеріально-технічної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бази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впровадження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сучасних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медичних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технологій</a:t>
            </a:r>
            <a:r>
              <a:rPr lang="ru-RU" dirty="0">
                <a:effectLst/>
              </a:rPr>
              <a:t>; </a:t>
            </a:r>
            <a:endParaRPr lang="ru-RU" dirty="0" smtClean="0">
              <a:effectLst/>
            </a:endParaRPr>
          </a:p>
          <a:p>
            <a:r>
              <a:rPr lang="ru-RU" dirty="0" err="1" smtClean="0">
                <a:effectLst/>
              </a:rPr>
              <a:t>забезпечити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захист</a:t>
            </a:r>
            <a:r>
              <a:rPr lang="ru-RU" dirty="0">
                <a:effectLst/>
              </a:rPr>
              <a:t> прав </a:t>
            </a:r>
            <a:r>
              <a:rPr lang="ru-RU" dirty="0" err="1">
                <a:effectLst/>
              </a:rPr>
              <a:t>пацієнтів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отримання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якісної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медичної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допомоги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необхідного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обсягу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контролювати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обсяги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діяльності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медичних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закладів</a:t>
            </a:r>
            <a:r>
              <a:rPr lang="ru-RU" dirty="0">
                <a:effectLst/>
              </a:rPr>
              <a:t>; </a:t>
            </a:r>
            <a:endParaRPr lang="ru-RU" dirty="0" smtClean="0">
              <a:effectLst/>
            </a:endParaRPr>
          </a:p>
          <a:p>
            <a:r>
              <a:rPr lang="ru-RU" dirty="0" err="1" smtClean="0">
                <a:effectLst/>
              </a:rPr>
              <a:t>підготувати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підґрунтя</a:t>
            </a:r>
            <a:r>
              <a:rPr lang="ru-RU" dirty="0">
                <a:effectLst/>
              </a:rPr>
              <a:t> для </a:t>
            </a:r>
            <a:r>
              <a:rPr lang="ru-RU" dirty="0" err="1">
                <a:effectLst/>
              </a:rPr>
              <a:t>поступового</a:t>
            </a:r>
            <a:r>
              <a:rPr lang="ru-RU" dirty="0">
                <a:effectLst/>
              </a:rPr>
              <a:t> переходу до </a:t>
            </a:r>
            <a:r>
              <a:rPr lang="ru-RU" dirty="0" err="1">
                <a:effectLst/>
              </a:rPr>
              <a:t>роботи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умовах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медичного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страхування</a:t>
            </a:r>
            <a:r>
              <a:rPr lang="ru-RU" dirty="0">
                <a:effectLst/>
              </a:rPr>
              <a:t>; </a:t>
            </a:r>
            <a:endParaRPr lang="ru-RU" dirty="0" smtClean="0">
              <a:effectLst/>
            </a:endParaRPr>
          </a:p>
          <a:p>
            <a:r>
              <a:rPr lang="ru-RU" dirty="0" err="1" smtClean="0">
                <a:effectLst/>
              </a:rPr>
              <a:t>оптимізувати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мережу </a:t>
            </a:r>
            <a:r>
              <a:rPr lang="ru-RU" dirty="0" err="1">
                <a:effectLst/>
              </a:rPr>
              <a:t>медичних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закладів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відповідно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існуючих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матеріальних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кадрових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ресурсів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галузі</a:t>
            </a:r>
            <a:r>
              <a:rPr lang="ru-RU" dirty="0">
                <a:effectLst/>
              </a:rPr>
              <a:t> шляхом </a:t>
            </a:r>
            <a:r>
              <a:rPr lang="ru-RU" dirty="0" err="1">
                <a:effectLst/>
              </a:rPr>
              <a:t>припинення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їх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діяльності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реорганізації</a:t>
            </a:r>
            <a:endParaRPr lang="ru-RU" dirty="0"/>
          </a:p>
        </p:txBody>
      </p:sp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636" y="1870364"/>
            <a:ext cx="2857500" cy="2660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479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138546"/>
            <a:ext cx="10353761" cy="1326321"/>
          </a:xfrm>
        </p:spPr>
        <p:txBody>
          <a:bodyPr/>
          <a:lstStyle/>
          <a:p>
            <a:r>
              <a:rPr lang="uk-UA" dirty="0">
                <a:effectLst/>
              </a:rPr>
              <a:t>ЗУ «про захист </a:t>
            </a:r>
            <a:r>
              <a:rPr lang="uk-UA" dirty="0" smtClean="0">
                <a:effectLst/>
              </a:rPr>
              <a:t>споживачів»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094509"/>
            <a:ext cx="10353762" cy="5126182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У </a:t>
            </a:r>
            <a:r>
              <a:rPr lang="ru-RU" dirty="0" err="1">
                <a:effectLst/>
              </a:rPr>
              <a:t>разі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виявлення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недоліків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виконаній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роботі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наданій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послузі</a:t>
            </a:r>
            <a:r>
              <a:rPr lang="ru-RU" dirty="0">
                <a:effectLst/>
              </a:rPr>
              <a:t>) </a:t>
            </a:r>
            <a:r>
              <a:rPr lang="ru-RU" dirty="0" err="1">
                <a:effectLst/>
              </a:rPr>
              <a:t>споживач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має</a:t>
            </a:r>
            <a:r>
              <a:rPr lang="ru-RU" dirty="0">
                <a:effectLst/>
              </a:rPr>
              <a:t> право на </a:t>
            </a:r>
            <a:r>
              <a:rPr lang="ru-RU" dirty="0" err="1">
                <a:effectLst/>
              </a:rPr>
              <a:t>свій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вибір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вимагати</a:t>
            </a:r>
            <a:r>
              <a:rPr lang="ru-RU" dirty="0">
                <a:effectLst/>
              </a:rPr>
              <a:t>:</a:t>
            </a:r>
          </a:p>
          <a:p>
            <a:r>
              <a:rPr lang="ru-RU" dirty="0">
                <a:effectLst/>
              </a:rPr>
              <a:t>1) </a:t>
            </a:r>
            <a:r>
              <a:rPr lang="ru-RU" dirty="0" err="1">
                <a:effectLst/>
              </a:rPr>
              <a:t>безоплатного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усунення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недоліків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виконаній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роботі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наданій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послузі</a:t>
            </a:r>
            <a:r>
              <a:rPr lang="ru-RU" dirty="0">
                <a:effectLst/>
              </a:rPr>
              <a:t>) у </a:t>
            </a:r>
            <a:r>
              <a:rPr lang="ru-RU" dirty="0" err="1">
                <a:effectLst/>
              </a:rPr>
              <a:t>розумний</a:t>
            </a:r>
            <a:r>
              <a:rPr lang="ru-RU" dirty="0">
                <a:effectLst/>
              </a:rPr>
              <a:t> строк;</a:t>
            </a:r>
          </a:p>
          <a:p>
            <a:r>
              <a:rPr lang="ru-RU" dirty="0">
                <a:effectLst/>
              </a:rPr>
              <a:t>2) </a:t>
            </a:r>
            <a:r>
              <a:rPr lang="ru-RU" dirty="0" err="1">
                <a:effectLst/>
              </a:rPr>
              <a:t>відповідного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зменшення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ціни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виконаної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роботи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наданої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послуги</a:t>
            </a:r>
            <a:r>
              <a:rPr lang="ru-RU" dirty="0">
                <a:effectLst/>
              </a:rPr>
              <a:t>);</a:t>
            </a:r>
          </a:p>
          <a:p>
            <a:r>
              <a:rPr lang="ru-RU" dirty="0">
                <a:effectLst/>
              </a:rPr>
              <a:t>3) </a:t>
            </a:r>
            <a:r>
              <a:rPr lang="ru-RU" dirty="0" err="1">
                <a:effectLst/>
              </a:rPr>
              <a:t>безоплатного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виготовлення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іншої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речі</a:t>
            </a:r>
            <a:r>
              <a:rPr lang="ru-RU" dirty="0">
                <a:effectLst/>
              </a:rPr>
              <a:t> з такого ж </a:t>
            </a:r>
            <a:r>
              <a:rPr lang="ru-RU" dirty="0" err="1">
                <a:effectLst/>
              </a:rPr>
              <a:t>матеріалу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такої</a:t>
            </a:r>
            <a:r>
              <a:rPr lang="ru-RU" dirty="0">
                <a:effectLst/>
              </a:rPr>
              <a:t> ж </a:t>
            </a:r>
            <a:r>
              <a:rPr lang="ru-RU" dirty="0" err="1">
                <a:effectLst/>
              </a:rPr>
              <a:t>якості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повторного </a:t>
            </a:r>
            <a:r>
              <a:rPr lang="ru-RU" dirty="0" err="1">
                <a:effectLst/>
              </a:rPr>
              <a:t>виконання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роботи</a:t>
            </a:r>
            <a:r>
              <a:rPr lang="ru-RU" dirty="0">
                <a:effectLst/>
              </a:rPr>
              <a:t>;</a:t>
            </a:r>
          </a:p>
          <a:p>
            <a:r>
              <a:rPr lang="ru-RU" dirty="0">
                <a:effectLst/>
              </a:rPr>
              <a:t>4) </a:t>
            </a:r>
            <a:r>
              <a:rPr lang="ru-RU" dirty="0" err="1">
                <a:effectLst/>
              </a:rPr>
              <a:t>відшкодування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завданих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йому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збитків</a:t>
            </a:r>
            <a:r>
              <a:rPr lang="ru-RU" dirty="0">
                <a:effectLst/>
              </a:rPr>
              <a:t> з </a:t>
            </a:r>
            <a:r>
              <a:rPr lang="ru-RU" dirty="0" err="1">
                <a:effectLst/>
              </a:rPr>
              <a:t>усуненням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недоліків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виконаної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роботи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наданої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послуги</a:t>
            </a:r>
            <a:r>
              <a:rPr lang="ru-RU" dirty="0">
                <a:effectLst/>
              </a:rPr>
              <a:t>) </a:t>
            </a:r>
            <a:r>
              <a:rPr lang="ru-RU" dirty="0" err="1">
                <a:effectLst/>
              </a:rPr>
              <a:t>своїми</a:t>
            </a:r>
            <a:r>
              <a:rPr lang="ru-RU" dirty="0">
                <a:effectLst/>
              </a:rPr>
              <a:t> силами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із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залученням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третьої</a:t>
            </a:r>
            <a:r>
              <a:rPr lang="ru-RU" dirty="0">
                <a:effectLst/>
              </a:rPr>
              <a:t> особи;</a:t>
            </a:r>
          </a:p>
          <a:p>
            <a:r>
              <a:rPr lang="ru-RU" dirty="0">
                <a:effectLst/>
              </a:rPr>
              <a:t>5) </a:t>
            </a:r>
            <a:r>
              <a:rPr lang="ru-RU" dirty="0" err="1">
                <a:effectLst/>
              </a:rPr>
              <a:t>реалізації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інших</a:t>
            </a:r>
            <a:r>
              <a:rPr lang="ru-RU" dirty="0">
                <a:effectLst/>
              </a:rPr>
              <a:t> прав,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передбачені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чинним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законодавством</a:t>
            </a:r>
            <a:r>
              <a:rPr lang="ru-RU" dirty="0">
                <a:effectLst/>
              </a:rPr>
              <a:t> на день </a:t>
            </a:r>
            <a:r>
              <a:rPr lang="ru-RU" dirty="0" err="1">
                <a:effectLst/>
              </a:rPr>
              <a:t>укладення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відповідного</a:t>
            </a:r>
            <a:r>
              <a:rPr lang="ru-RU" dirty="0">
                <a:effectLst/>
              </a:rPr>
              <a:t> договору.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505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609601"/>
            <a:ext cx="10353762" cy="584661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effectLst/>
              </a:rPr>
              <a:t>Стаття</a:t>
            </a:r>
            <a:r>
              <a:rPr lang="ru-RU" b="1" dirty="0" smtClean="0">
                <a:effectLst/>
              </a:rPr>
              <a:t> </a:t>
            </a:r>
            <a:r>
              <a:rPr lang="ru-RU" b="1" dirty="0">
                <a:effectLst/>
              </a:rPr>
              <a:t>358. </a:t>
            </a:r>
            <a:r>
              <a:rPr lang="ru-RU" b="1" dirty="0" err="1">
                <a:effectLst/>
              </a:rPr>
              <a:t>Підроблення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документів</a:t>
            </a:r>
            <a:r>
              <a:rPr lang="ru-RU" b="1" dirty="0">
                <a:effectLst/>
              </a:rPr>
              <a:t>, печаток, </a:t>
            </a:r>
            <a:r>
              <a:rPr lang="ru-RU" b="1" dirty="0" err="1">
                <a:effectLst/>
              </a:rPr>
              <a:t>штампів</a:t>
            </a:r>
            <a:r>
              <a:rPr lang="ru-RU" b="1" dirty="0">
                <a:effectLst/>
              </a:rPr>
              <a:t> та </a:t>
            </a:r>
            <a:r>
              <a:rPr lang="ru-RU" b="1" dirty="0" err="1">
                <a:effectLst/>
              </a:rPr>
              <a:t>бланків</a:t>
            </a:r>
            <a:r>
              <a:rPr lang="ru-RU" b="1" dirty="0">
                <a:effectLst/>
              </a:rPr>
              <a:t>, </a:t>
            </a:r>
            <a:r>
              <a:rPr lang="ru-RU" b="1" dirty="0" err="1">
                <a:effectLst/>
              </a:rPr>
              <a:t>їх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збут</a:t>
            </a:r>
            <a:r>
              <a:rPr lang="ru-RU" b="1" dirty="0">
                <a:effectLst/>
              </a:rPr>
              <a:t>, </a:t>
            </a:r>
            <a:r>
              <a:rPr lang="ru-RU" b="1" dirty="0" err="1">
                <a:effectLst/>
              </a:rPr>
              <a:t>використання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підроблених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документів</a:t>
            </a:r>
            <a:endParaRPr lang="ru-RU" b="1" dirty="0">
              <a:effectLst/>
            </a:endParaRPr>
          </a:p>
          <a:p>
            <a:r>
              <a:rPr lang="ru-RU" dirty="0" err="1">
                <a:effectLst/>
              </a:rPr>
              <a:t>Підроблення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посвідчення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іншого</a:t>
            </a:r>
            <a:r>
              <a:rPr lang="ru-RU" dirty="0">
                <a:effectLst/>
              </a:rPr>
              <a:t> документа, </a:t>
            </a:r>
            <a:r>
              <a:rPr lang="ru-RU" dirty="0" err="1">
                <a:effectLst/>
              </a:rPr>
              <a:t>який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видається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посвічується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підприємством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установою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організацією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громадянином-підприємцем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приватним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нотаріусом</a:t>
            </a:r>
            <a:r>
              <a:rPr lang="ru-RU" dirty="0">
                <a:effectLst/>
              </a:rPr>
              <a:t>, аудитором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іншою</a:t>
            </a:r>
            <a:r>
              <a:rPr lang="ru-RU" dirty="0">
                <a:effectLst/>
              </a:rPr>
              <a:t> особою, яка </a:t>
            </a:r>
            <a:r>
              <a:rPr lang="ru-RU" dirty="0" err="1">
                <a:effectLst/>
              </a:rPr>
              <a:t>має</a:t>
            </a:r>
            <a:r>
              <a:rPr lang="ru-RU" dirty="0">
                <a:effectLst/>
              </a:rPr>
              <a:t> право </a:t>
            </a:r>
            <a:r>
              <a:rPr lang="ru-RU" dirty="0" err="1">
                <a:effectLst/>
              </a:rPr>
              <a:t>видавати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посвідчувати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такі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документи</a:t>
            </a:r>
            <a:r>
              <a:rPr lang="ru-RU" dirty="0">
                <a:effectLst/>
              </a:rPr>
              <a:t>, і </a:t>
            </a:r>
            <a:r>
              <a:rPr lang="ru-RU" dirty="0" err="1">
                <a:effectLst/>
              </a:rPr>
              <a:t>який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надає</a:t>
            </a:r>
            <a:r>
              <a:rPr lang="ru-RU" dirty="0">
                <a:effectLst/>
              </a:rPr>
              <a:t> права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звільняє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обов'язків</a:t>
            </a:r>
            <a:r>
              <a:rPr lang="ru-RU" dirty="0">
                <a:effectLst/>
              </a:rPr>
              <a:t>, з метою </a:t>
            </a:r>
            <a:r>
              <a:rPr lang="ru-RU" dirty="0" err="1">
                <a:effectLst/>
              </a:rPr>
              <a:t>використання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його</a:t>
            </a:r>
            <a:r>
              <a:rPr lang="ru-RU" dirty="0">
                <a:effectLst/>
              </a:rPr>
              <a:t> як </a:t>
            </a:r>
            <a:r>
              <a:rPr lang="ru-RU" dirty="0" err="1">
                <a:effectLst/>
              </a:rPr>
              <a:t>підроблювачем</a:t>
            </a:r>
            <a:r>
              <a:rPr lang="ru-RU" dirty="0">
                <a:effectLst/>
              </a:rPr>
              <a:t>, так і </a:t>
            </a:r>
            <a:r>
              <a:rPr lang="ru-RU" dirty="0" err="1">
                <a:effectLst/>
              </a:rPr>
              <a:t>іншою</a:t>
            </a:r>
            <a:r>
              <a:rPr lang="ru-RU" dirty="0">
                <a:effectLst/>
              </a:rPr>
              <a:t> особою,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збут</a:t>
            </a:r>
            <a:r>
              <a:rPr lang="ru-RU" dirty="0">
                <a:effectLst/>
              </a:rPr>
              <a:t> такого документа, а </a:t>
            </a:r>
            <a:r>
              <a:rPr lang="ru-RU" dirty="0" err="1">
                <a:effectLst/>
              </a:rPr>
              <a:t>також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виготовлення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підроблених</a:t>
            </a:r>
            <a:r>
              <a:rPr lang="ru-RU" dirty="0">
                <a:effectLst/>
              </a:rPr>
              <a:t> печаток, </a:t>
            </a:r>
            <a:r>
              <a:rPr lang="ru-RU" dirty="0" err="1">
                <a:effectLst/>
              </a:rPr>
              <a:t>штампів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бланків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підприємств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установ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організацій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незалежно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форми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власності</a:t>
            </a:r>
            <a:r>
              <a:rPr lang="ru-RU" dirty="0">
                <a:effectLst/>
              </a:rPr>
              <a:t>, а так само </a:t>
            </a:r>
            <a:r>
              <a:rPr lang="ru-RU" dirty="0" err="1">
                <a:effectLst/>
              </a:rPr>
              <a:t>інших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офіційних</a:t>
            </a:r>
            <a:r>
              <a:rPr lang="ru-RU" dirty="0">
                <a:effectLst/>
              </a:rPr>
              <a:t> печаток, </a:t>
            </a:r>
            <a:r>
              <a:rPr lang="ru-RU" dirty="0" err="1">
                <a:effectLst/>
              </a:rPr>
              <a:t>штампів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бланків</a:t>
            </a:r>
            <a:r>
              <a:rPr lang="ru-RU" dirty="0">
                <a:effectLst/>
              </a:rPr>
              <a:t> з </a:t>
            </a:r>
            <a:r>
              <a:rPr lang="ru-RU" dirty="0" err="1">
                <a:effectLst/>
              </a:rPr>
              <a:t>тією</a:t>
            </a:r>
            <a:r>
              <a:rPr lang="ru-RU" dirty="0">
                <a:effectLst/>
              </a:rPr>
              <a:t> самою метою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їх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збут</a:t>
            </a:r>
            <a:r>
              <a:rPr lang="ru-RU" dirty="0">
                <a:effectLst/>
              </a:rPr>
              <a:t> -</a:t>
            </a:r>
          </a:p>
          <a:p>
            <a:r>
              <a:rPr lang="ru-RU" dirty="0" err="1">
                <a:effectLst/>
              </a:rPr>
              <a:t>караються</a:t>
            </a:r>
            <a:r>
              <a:rPr lang="ru-RU" dirty="0">
                <a:effectLst/>
              </a:rPr>
              <a:t> штрафом до </a:t>
            </a:r>
            <a:r>
              <a:rPr lang="ru-RU" dirty="0" err="1">
                <a:effectLst/>
              </a:rPr>
              <a:t>сімдесяти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неоподатковуваних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мінімумів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доходів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громадян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арештом</a:t>
            </a:r>
            <a:r>
              <a:rPr lang="ru-RU" dirty="0">
                <a:effectLst/>
              </a:rPr>
              <a:t> на строк до шести </a:t>
            </a:r>
            <a:r>
              <a:rPr lang="ru-RU" dirty="0" err="1">
                <a:effectLst/>
              </a:rPr>
              <a:t>місяців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обмеженням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волі</a:t>
            </a:r>
            <a:r>
              <a:rPr lang="ru-RU" dirty="0">
                <a:effectLst/>
              </a:rPr>
              <a:t> на строк до </a:t>
            </a:r>
            <a:r>
              <a:rPr lang="ru-RU" dirty="0" err="1">
                <a:effectLst/>
              </a:rPr>
              <a:t>трьох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років</a:t>
            </a:r>
            <a:r>
              <a:rPr lang="ru-RU" dirty="0">
                <a:effectLst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79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7649" y="360219"/>
            <a:ext cx="10353762" cy="5569527"/>
          </a:xfrm>
        </p:spPr>
        <p:txBody>
          <a:bodyPr/>
          <a:lstStyle/>
          <a:p>
            <a:r>
              <a:rPr lang="ru-RU" b="1" dirty="0" err="1">
                <a:effectLst/>
              </a:rPr>
              <a:t>С</a:t>
            </a:r>
            <a:r>
              <a:rPr lang="ru-RU" b="1" dirty="0" err="1" smtClean="0">
                <a:effectLst/>
              </a:rPr>
              <a:t>таття</a:t>
            </a:r>
            <a:r>
              <a:rPr lang="ru-RU" b="1" dirty="0" smtClean="0">
                <a:effectLst/>
              </a:rPr>
              <a:t> </a:t>
            </a:r>
            <a:r>
              <a:rPr lang="ru-RU" b="1" dirty="0">
                <a:effectLst/>
              </a:rPr>
              <a:t>140. </a:t>
            </a:r>
            <a:r>
              <a:rPr lang="ru-RU" b="1" dirty="0" err="1">
                <a:effectLst/>
              </a:rPr>
              <a:t>Неналежне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виконання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професійних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обов'язків</a:t>
            </a:r>
            <a:endParaRPr lang="ru-RU" b="1" dirty="0">
              <a:effectLst/>
            </a:endParaRPr>
          </a:p>
          <a:p>
            <a:r>
              <a:rPr lang="ru-RU" dirty="0">
                <a:effectLst/>
              </a:rPr>
              <a:t>1. </a:t>
            </a:r>
            <a:r>
              <a:rPr lang="ru-RU" dirty="0" err="1">
                <a:effectLst/>
              </a:rPr>
              <a:t>Невиконання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неналежне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виконання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медичним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фармацевтичним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працівником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своїх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професійних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обов'язків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внаслідок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недбалого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несумлінного</a:t>
            </a:r>
            <a:r>
              <a:rPr lang="ru-RU" dirty="0">
                <a:effectLst/>
              </a:rPr>
              <a:t> до них </a:t>
            </a:r>
            <a:r>
              <a:rPr lang="ru-RU" dirty="0" err="1">
                <a:effectLst/>
              </a:rPr>
              <a:t>ставлення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якщо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це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спричинило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тяжкі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наслідки</a:t>
            </a:r>
            <a:r>
              <a:rPr lang="ru-RU" dirty="0">
                <a:effectLst/>
              </a:rPr>
              <a:t> для хворого, -</a:t>
            </a:r>
          </a:p>
          <a:p>
            <a:r>
              <a:rPr lang="ru-RU" dirty="0" err="1">
                <a:effectLst/>
              </a:rPr>
              <a:t>карається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позбавленням</a:t>
            </a:r>
            <a:r>
              <a:rPr lang="ru-RU" dirty="0">
                <a:effectLst/>
              </a:rPr>
              <a:t> права </a:t>
            </a:r>
            <a:r>
              <a:rPr lang="ru-RU" dirty="0" err="1">
                <a:effectLst/>
              </a:rPr>
              <a:t>обіймати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певні</a:t>
            </a:r>
            <a:r>
              <a:rPr lang="ru-RU" dirty="0">
                <a:effectLst/>
              </a:rPr>
              <a:t> посади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займатися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певною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діяльністю</a:t>
            </a:r>
            <a:r>
              <a:rPr lang="ru-RU" dirty="0">
                <a:effectLst/>
              </a:rPr>
              <a:t> на строк до </a:t>
            </a:r>
            <a:r>
              <a:rPr lang="ru-RU" dirty="0" err="1">
                <a:effectLst/>
              </a:rPr>
              <a:t>п'яти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років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виправними</a:t>
            </a:r>
            <a:r>
              <a:rPr lang="ru-RU" dirty="0">
                <a:effectLst/>
              </a:rPr>
              <a:t> роботами на строк до </a:t>
            </a:r>
            <a:r>
              <a:rPr lang="ru-RU" dirty="0" err="1">
                <a:effectLst/>
              </a:rPr>
              <a:t>двох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років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обмеженням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волі</a:t>
            </a:r>
            <a:r>
              <a:rPr lang="ru-RU" dirty="0">
                <a:effectLst/>
              </a:rPr>
              <a:t> на строк до </a:t>
            </a:r>
            <a:r>
              <a:rPr lang="ru-RU" dirty="0" err="1">
                <a:effectLst/>
              </a:rPr>
              <a:t>двох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років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позбавленням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волі</a:t>
            </a:r>
            <a:r>
              <a:rPr lang="ru-RU" dirty="0">
                <a:effectLst/>
              </a:rPr>
              <a:t> на той </a:t>
            </a:r>
            <a:r>
              <a:rPr lang="ru-RU" dirty="0" err="1">
                <a:effectLst/>
              </a:rPr>
              <a:t>самий</a:t>
            </a:r>
            <a:r>
              <a:rPr lang="ru-RU" dirty="0">
                <a:effectLst/>
              </a:rPr>
              <a:t> строк.</a:t>
            </a:r>
          </a:p>
          <a:p>
            <a:endParaRPr lang="ru-RU" dirty="0"/>
          </a:p>
        </p:txBody>
      </p:sp>
      <p:pic>
        <p:nvPicPr>
          <p:cNvPr id="4098" name="Picture 2" descr="Картинки по запросу ст.358 кк украї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966" y="3435928"/>
            <a:ext cx="3893127" cy="2493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179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52</TotalTime>
  <Words>468</Words>
  <Application>Microsoft Office PowerPoint</Application>
  <PresentationFormat>Широкоэкранный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Медична документація</vt:lpstr>
      <vt:lpstr>Презентация PowerPoint</vt:lpstr>
      <vt:lpstr>Презентация PowerPoint</vt:lpstr>
      <vt:lpstr>ЛІЦЕНЗІЙНІ УМОВИ  провадження господарської діяльності з медичної практики</vt:lpstr>
      <vt:lpstr>ІНСТРУКЦІЯ  щодо заповнення форми первинної облікової документації № 039-2/о «Щоденник обліку роботи лікаря-стоматолога (стоматологічної поліклініки, відділення, кабінету)»</vt:lpstr>
      <vt:lpstr>Презентация PowerPoint</vt:lpstr>
      <vt:lpstr>ЗУ «про захист споживачів»</vt:lpstr>
      <vt:lpstr>Презентация PowerPoint</vt:lpstr>
      <vt:lpstr>Презентация PowerPoint</vt:lpstr>
      <vt:lpstr>Дякую за увагу!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Медична документація</dc:title>
  <dc:creator>Пользователь</dc:creator>
  <cp:lastModifiedBy>Пользователь</cp:lastModifiedBy>
  <cp:revision>6</cp:revision>
  <dcterms:created xsi:type="dcterms:W3CDTF">2017-12-07T18:30:01Z</dcterms:created>
  <dcterms:modified xsi:type="dcterms:W3CDTF">2017-12-07T19:22:47Z</dcterms:modified>
</cp:coreProperties>
</file>