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3" r:id="rId7"/>
    <p:sldId id="262" r:id="rId8"/>
    <p:sldId id="264" r:id="rId9"/>
    <p:sldId id="259"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62C53274-65C6-4677-A59D-8D22B2942C5D}" type="datetimeFigureOut">
              <a:rPr lang="ru-RU" smtClean="0"/>
              <a:t>04.11.2017</a:t>
            </a:fld>
            <a:endParaRPr lang="ru-RU" dirty="0"/>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dirty="0"/>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5C820971-A831-4488-9941-45B8978E3F7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2C53274-65C6-4677-A59D-8D22B2942C5D}" type="datetimeFigureOut">
              <a:rPr lang="ru-RU" smtClean="0"/>
              <a:t>04.11.2017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C820971-A831-4488-9941-45B8978E3F7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2C53274-65C6-4677-A59D-8D22B2942C5D}" type="datetimeFigureOut">
              <a:rPr lang="ru-RU" smtClean="0"/>
              <a:t>04.11.2017</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5C820971-A831-4488-9941-45B8978E3F7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62C53274-65C6-4677-A59D-8D22B2942C5D}" type="datetimeFigureOut">
              <a:rPr lang="ru-RU" smtClean="0"/>
              <a:t>04.11.2017</a:t>
            </a:fld>
            <a:endParaRPr lang="ru-RU" dirty="0"/>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dirty="0"/>
          </a:p>
        </p:txBody>
      </p:sp>
      <p:sp>
        <p:nvSpPr>
          <p:cNvPr id="6" name="Номер слайда 5"/>
          <p:cNvSpPr>
            <a:spLocks noGrp="1"/>
          </p:cNvSpPr>
          <p:nvPr>
            <p:ph type="sldNum" sz="quarter" idx="12"/>
          </p:nvPr>
        </p:nvSpPr>
        <p:spPr/>
        <p:txBody>
          <a:bodyPr/>
          <a:lstStyle/>
          <a:p>
            <a:fld id="{5C820971-A831-4488-9941-45B8978E3F7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Дата 3"/>
          <p:cNvSpPr>
            <a:spLocks noGrp="1"/>
          </p:cNvSpPr>
          <p:nvPr>
            <p:ph type="dt" sz="half" idx="10"/>
          </p:nvPr>
        </p:nvSpPr>
        <p:spPr>
          <a:xfrm>
            <a:off x="6955632" y="6477000"/>
            <a:ext cx="2133600" cy="304800"/>
          </a:xfrm>
        </p:spPr>
        <p:txBody>
          <a:bodyPr/>
          <a:lstStyle/>
          <a:p>
            <a:fld id="{62C53274-65C6-4677-A59D-8D22B2942C5D}" type="datetimeFigureOut">
              <a:rPr lang="ru-RU" smtClean="0"/>
              <a:t>04.11.2017</a:t>
            </a:fld>
            <a:endParaRPr lang="ru-RU" dirty="0"/>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dirty="0"/>
          </a:p>
        </p:txBody>
      </p:sp>
      <p:sp>
        <p:nvSpPr>
          <p:cNvPr id="6" name="Номер слайда 5"/>
          <p:cNvSpPr>
            <a:spLocks noGrp="1"/>
          </p:cNvSpPr>
          <p:nvPr>
            <p:ph type="sldNum" sz="quarter" idx="12"/>
          </p:nvPr>
        </p:nvSpPr>
        <p:spPr>
          <a:xfrm>
            <a:off x="8451056" y="809624"/>
            <a:ext cx="502920" cy="300831"/>
          </a:xfrm>
        </p:spPr>
        <p:txBody>
          <a:bodyPr/>
          <a:lstStyle/>
          <a:p>
            <a:fld id="{5C820971-A831-4488-9941-45B8978E3F70}" type="slidenum">
              <a:rPr lang="ru-RU" smtClean="0"/>
              <a:t>‹#›</a:t>
            </a:fld>
            <a:endParaRPr lang="ru-RU" dirty="0"/>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62C53274-65C6-4677-A59D-8D22B2942C5D}" type="datetimeFigureOut">
              <a:rPr lang="ru-RU" smtClean="0"/>
              <a:t>04.11.2017</a:t>
            </a:fld>
            <a:endParaRPr lang="ru-RU" dirty="0"/>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dirty="0"/>
          </a:p>
        </p:txBody>
      </p:sp>
      <p:sp>
        <p:nvSpPr>
          <p:cNvPr id="7" name="Номер слайда 6"/>
          <p:cNvSpPr>
            <a:spLocks noGrp="1"/>
          </p:cNvSpPr>
          <p:nvPr>
            <p:ph type="sldNum" sz="quarter" idx="12"/>
          </p:nvPr>
        </p:nvSpPr>
        <p:spPr>
          <a:xfrm>
            <a:off x="7589520" y="6480969"/>
            <a:ext cx="502920" cy="301752"/>
          </a:xfrm>
        </p:spPr>
        <p:txBody>
          <a:bodyPr/>
          <a:lstStyle/>
          <a:p>
            <a:fld id="{5C820971-A831-4488-9941-45B8978E3F7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62C53274-65C6-4677-A59D-8D22B2942C5D}" type="datetimeFigureOut">
              <a:rPr lang="ru-RU" smtClean="0"/>
              <a:t>04.11.2017</a:t>
            </a:fld>
            <a:endParaRPr lang="ru-RU" dirty="0"/>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dirty="0"/>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5C820971-A831-4488-9941-45B8978E3F70}"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62C53274-65C6-4677-A59D-8D22B2942C5D}" type="datetimeFigureOut">
              <a:rPr lang="ru-RU" smtClean="0"/>
              <a:t>04.11.2017</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5C820971-A831-4488-9941-45B8978E3F7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62C53274-65C6-4677-A59D-8D22B2942C5D}" type="datetimeFigureOut">
              <a:rPr lang="ru-RU" smtClean="0"/>
              <a:t>04.11.2017</a:t>
            </a:fld>
            <a:endParaRPr lang="ru-RU" dirty="0"/>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dirty="0"/>
          </a:p>
        </p:txBody>
      </p:sp>
      <p:sp>
        <p:nvSpPr>
          <p:cNvPr id="4" name="Номер слайда 3"/>
          <p:cNvSpPr>
            <a:spLocks noGrp="1"/>
          </p:cNvSpPr>
          <p:nvPr>
            <p:ph type="sldNum" sz="quarter" idx="12"/>
          </p:nvPr>
        </p:nvSpPr>
        <p:spPr>
          <a:xfrm>
            <a:off x="7589520" y="6480969"/>
            <a:ext cx="502920" cy="301752"/>
          </a:xfrm>
        </p:spPr>
        <p:txBody>
          <a:bodyPr/>
          <a:lstStyle/>
          <a:p>
            <a:fld id="{5C820971-A831-4488-9941-45B8978E3F7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62C53274-65C6-4677-A59D-8D22B2942C5D}" type="datetimeFigureOut">
              <a:rPr lang="ru-RU" smtClean="0"/>
              <a:t>04.11.2017</a:t>
            </a:fld>
            <a:endParaRPr lang="ru-RU" dirty="0"/>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5C820971-A831-4488-9941-45B8978E3F70}"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62C53274-65C6-4677-A59D-8D22B2942C5D}" type="datetimeFigureOut">
              <a:rPr lang="ru-RU" smtClean="0"/>
              <a:t>04.11.2017</a:t>
            </a:fld>
            <a:endParaRPr lang="ru-RU" dirty="0"/>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dirty="0"/>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5C820971-A831-4488-9941-45B8978E3F70}" type="slidenum">
              <a:rPr lang="ru-RU" smtClean="0"/>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62C53274-65C6-4677-A59D-8D22B2942C5D}" type="datetimeFigureOut">
              <a:rPr lang="ru-RU" smtClean="0"/>
              <a:t>04.11.2017</a:t>
            </a:fld>
            <a:endParaRPr lang="ru-RU" dirty="0"/>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dirty="0"/>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5C820971-A831-4488-9941-45B8978E3F70}" type="slidenum">
              <a:rPr lang="ru-RU" smtClean="0"/>
              <a:t>‹#›</a:t>
            </a:fld>
            <a:endParaRPr lang="ru-RU"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9552" y="2060848"/>
            <a:ext cx="8062912" cy="1470025"/>
          </a:xfrm>
        </p:spPr>
        <p:txBody>
          <a:bodyPr>
            <a:noAutofit/>
          </a:bodyPr>
          <a:lstStyle/>
          <a:p>
            <a:pPr algn="ctr"/>
            <a:r>
              <a:rPr lang="uk-UA" sz="4800" b="1" i="1" dirty="0" smtClean="0"/>
              <a:t>Дослідження проблемних питань аборту</a:t>
            </a:r>
            <a:endParaRPr lang="uk-UA" sz="4800" i="1" dirty="0"/>
          </a:p>
        </p:txBody>
      </p:sp>
      <p:sp>
        <p:nvSpPr>
          <p:cNvPr id="3" name="Подзаголовок 2"/>
          <p:cNvSpPr>
            <a:spLocks noGrp="1"/>
          </p:cNvSpPr>
          <p:nvPr>
            <p:ph type="subTitle" idx="1"/>
          </p:nvPr>
        </p:nvSpPr>
        <p:spPr>
          <a:xfrm>
            <a:off x="285720" y="4857760"/>
            <a:ext cx="8062912" cy="1752600"/>
          </a:xfrm>
        </p:spPr>
        <p:txBody>
          <a:bodyPr/>
          <a:lstStyle/>
          <a:p>
            <a:r>
              <a:rPr lang="uk-UA" b="1" dirty="0" smtClean="0"/>
              <a:t>Підготувала</a:t>
            </a:r>
          </a:p>
          <a:p>
            <a:r>
              <a:rPr lang="uk-UA" b="1" dirty="0" smtClean="0"/>
              <a:t>Студентка 45 групи</a:t>
            </a:r>
          </a:p>
          <a:p>
            <a:r>
              <a:rPr lang="uk-UA" b="1" dirty="0" smtClean="0"/>
              <a:t>Шаптала Владислава</a:t>
            </a:r>
            <a:endParaRPr lang="ru-RU" b="1" dirty="0"/>
          </a:p>
        </p:txBody>
      </p:sp>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44624"/>
            <a:ext cx="5842992" cy="3312368"/>
          </a:xfrm>
        </p:spPr>
        <p:txBody>
          <a:bodyPr>
            <a:normAutofit fontScale="77500" lnSpcReduction="20000"/>
          </a:bodyPr>
          <a:lstStyle/>
          <a:p>
            <a:pPr marL="64008" indent="0">
              <a:lnSpc>
                <a:spcPct val="115000"/>
              </a:lnSpc>
              <a:spcAft>
                <a:spcPts val="1000"/>
              </a:spcAft>
              <a:buNone/>
            </a:pPr>
            <a:r>
              <a:rPr lang="uk-UA" sz="3200" dirty="0" smtClean="0">
                <a:latin typeface="Calibri"/>
                <a:ea typeface="Calibri"/>
                <a:cs typeface="Times New Roman"/>
              </a:rPr>
              <a:t>У медицині відрізняють два види аборту:</a:t>
            </a:r>
          </a:p>
          <a:p>
            <a:pPr>
              <a:lnSpc>
                <a:spcPct val="115000"/>
              </a:lnSpc>
              <a:spcAft>
                <a:spcPts val="1000"/>
              </a:spcAft>
            </a:pPr>
            <a:r>
              <a:rPr lang="uk-UA" sz="3200" dirty="0" smtClean="0">
                <a:latin typeface="Calibri"/>
                <a:ea typeface="Calibri"/>
                <a:cs typeface="Times New Roman"/>
              </a:rPr>
              <a:t>1. Патологічний — вагітність припиняється внаслідок захворювання вагітної жінки; </a:t>
            </a:r>
          </a:p>
          <a:p>
            <a:pPr>
              <a:lnSpc>
                <a:spcPct val="115000"/>
              </a:lnSpc>
              <a:spcAft>
                <a:spcPts val="1000"/>
              </a:spcAft>
            </a:pPr>
            <a:r>
              <a:rPr lang="uk-UA" sz="3200" dirty="0" smtClean="0">
                <a:latin typeface="Calibri"/>
                <a:ea typeface="Calibri"/>
                <a:cs typeface="Times New Roman"/>
              </a:rPr>
              <a:t>2. Штучний — вагітність припиняється побічним втручанням в організм вагітної жінки.</a:t>
            </a:r>
          </a:p>
          <a:p>
            <a:endParaRPr lang="ru-RU" dirty="0"/>
          </a:p>
        </p:txBody>
      </p:sp>
      <p:pic>
        <p:nvPicPr>
          <p:cNvPr id="9218" name="Picture 2" descr="Картинки по запросу за аборт і проти аборт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852936"/>
            <a:ext cx="6096000" cy="3429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Переривання небажаної вагітності у строк до 12 тижнів вагітності</a:t>
            </a:r>
          </a:p>
        </p:txBody>
      </p:sp>
      <p:sp>
        <p:nvSpPr>
          <p:cNvPr id="3" name="Содержимое 2"/>
          <p:cNvSpPr>
            <a:spLocks noGrp="1"/>
          </p:cNvSpPr>
          <p:nvPr>
            <p:ph idx="1"/>
          </p:nvPr>
        </p:nvSpPr>
        <p:spPr/>
        <p:txBody>
          <a:bodyPr/>
          <a:lstStyle/>
          <a:p>
            <a:r>
              <a:rPr lang="uk-UA" sz="3200" dirty="0" smtClean="0">
                <a:latin typeface="Calibri"/>
                <a:ea typeface="Calibri"/>
                <a:cs typeface="Times New Roman"/>
              </a:rPr>
              <a:t>Операція (процедура) штучного переривання небажаної вагітності проводиться за місцем звернення вагітної жінки в акредитованих закладах охорони здоров’я ІІ та ІІІ рівнів із застосуванням безпечних методик відповідно до клінічного протоколу.</a:t>
            </a:r>
            <a:endParaRPr lang="uk-UA" dirty="0"/>
          </a:p>
        </p:txBody>
      </p:sp>
    </p:spTree>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nSpc>
                <a:spcPct val="115000"/>
              </a:lnSpc>
              <a:spcAft>
                <a:spcPts val="1000"/>
              </a:spcAft>
            </a:pPr>
            <a:r>
              <a:rPr lang="ru-RU" sz="3200" b="1" dirty="0">
                <a:effectLst/>
                <a:latin typeface="Calibri"/>
                <a:ea typeface="Calibri"/>
                <a:cs typeface="Times New Roman"/>
              </a:rPr>
              <a:t>Переривання вагітності, строк якої становить від 12 до 22 тижнів вагітності</a:t>
            </a:r>
            <a:r>
              <a:rPr lang="ru-RU" sz="3200" dirty="0">
                <a:effectLst/>
                <a:latin typeface="Calibri"/>
                <a:ea typeface="Calibri"/>
                <a:cs typeface="Times New Roman"/>
              </a:rPr>
              <a:t/>
            </a:r>
            <a:br>
              <a:rPr lang="ru-RU" sz="3200" dirty="0">
                <a:effectLst/>
                <a:latin typeface="Calibri"/>
                <a:ea typeface="Calibri"/>
                <a:cs typeface="Times New Roman"/>
              </a:rPr>
            </a:br>
            <a:endParaRPr lang="ru-RU" sz="3200" dirty="0"/>
          </a:p>
        </p:txBody>
      </p:sp>
      <p:sp>
        <p:nvSpPr>
          <p:cNvPr id="3" name="Содержимое 2"/>
          <p:cNvSpPr>
            <a:spLocks noGrp="1"/>
          </p:cNvSpPr>
          <p:nvPr>
            <p:ph idx="1"/>
          </p:nvPr>
        </p:nvSpPr>
        <p:spPr/>
        <p:txBody>
          <a:bodyPr/>
          <a:lstStyle/>
          <a:p>
            <a:r>
              <a:rPr lang="uk-UA" sz="3200" dirty="0" smtClean="0">
                <a:latin typeface="Calibri"/>
                <a:ea typeface="Calibri"/>
                <a:cs typeface="Times New Roman"/>
              </a:rPr>
              <a:t>Штучне переривання небажаної вагітності здійснюється відповідно до Переліку підстав, за наявності яких можливе штучне переривання вагітності, строк якої становить від 12 до 22 тижнів, затвердженого постановою Кабінету Міністрів України від 15 лютого 2006 року № 144 </a:t>
            </a:r>
            <a:endParaRPr lang="uk-UA"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116632"/>
            <a:ext cx="5554960" cy="4320480"/>
          </a:xfrm>
        </p:spPr>
        <p:txBody>
          <a:bodyPr>
            <a:normAutofit fontScale="85000" lnSpcReduction="20000"/>
          </a:bodyPr>
          <a:lstStyle/>
          <a:p>
            <a:pPr marL="64008" indent="0">
              <a:buNone/>
            </a:pPr>
            <a:r>
              <a:rPr lang="uk-UA" dirty="0" smtClean="0"/>
              <a:t>Крім позбавлення життя маленького плоду, аборт може обернутися великими проблемами для жінки, яка зважилася на такий крок. Аналізуючи усі негативні наслідки аборту, слід звернути увагу, що в першу чергу завдається шкода здоров’ю та психіці людини. Штучне переривання вагітності завжди приховує в собі фізичне і психічне травмування жінки</a:t>
            </a:r>
            <a:endParaRPr lang="uk-UA" dirty="0"/>
          </a:p>
        </p:txBody>
      </p:sp>
      <p:pic>
        <p:nvPicPr>
          <p:cNvPr id="10242" name="Picture 2" descr="Картинки по запросу за аборт і проти аборт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620688"/>
            <a:ext cx="3556488" cy="219486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Картинки по запросу за аборт і проти аборт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717032"/>
            <a:ext cx="3916528" cy="2609387"/>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Картинки по запросу за аборт і проти аборту"/>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437112"/>
            <a:ext cx="3384376" cy="22548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fade">
                                      <p:cBhvr>
                                        <p:cTn id="7" dur="500"/>
                                        <p:tgtEl>
                                          <p:spTgt spid="10246"/>
                                        </p:tgtEl>
                                      </p:cBhvr>
                                    </p:animEffect>
                                  </p:childTnLst>
                                </p:cTn>
                              </p:par>
                              <p:par>
                                <p:cTn id="8" presetID="2" presetClass="entr" presetSubtype="4"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 calcmode="lin" valueType="num">
                                      <p:cBhvr additive="base">
                                        <p:cTn id="10" dur="500" fill="hold"/>
                                        <p:tgtEl>
                                          <p:spTgt spid="10242"/>
                                        </p:tgtEl>
                                        <p:attrNameLst>
                                          <p:attrName>ppt_x</p:attrName>
                                        </p:attrNameLst>
                                      </p:cBhvr>
                                      <p:tavLst>
                                        <p:tav tm="0">
                                          <p:val>
                                            <p:strVal val="#ppt_x"/>
                                          </p:val>
                                        </p:tav>
                                        <p:tav tm="100000">
                                          <p:val>
                                            <p:strVal val="#ppt_x"/>
                                          </p:val>
                                        </p:tav>
                                      </p:tavLst>
                                    </p:anim>
                                    <p:anim calcmode="lin" valueType="num">
                                      <p:cBhvr additive="base">
                                        <p:cTn id="11" dur="500" fill="hold"/>
                                        <p:tgtEl>
                                          <p:spTgt spid="10242"/>
                                        </p:tgtEl>
                                        <p:attrNameLst>
                                          <p:attrName>ppt_y</p:attrName>
                                        </p:attrNameLst>
                                      </p:cBhvr>
                                      <p:tavLst>
                                        <p:tav tm="0">
                                          <p:val>
                                            <p:strVal val="1+#ppt_h/2"/>
                                          </p:val>
                                        </p:tav>
                                        <p:tav tm="100000">
                                          <p:val>
                                            <p:strVal val="#ppt_y"/>
                                          </p:val>
                                        </p:tav>
                                      </p:tavLst>
                                    </p:anim>
                                  </p:childTnLst>
                                </p:cTn>
                              </p:par>
                              <p:par>
                                <p:cTn id="12" presetID="53" presetClass="entr" presetSubtype="16" fill="hold" nodeType="withEffect">
                                  <p:stCondLst>
                                    <p:cond delay="0"/>
                                  </p:stCondLst>
                                  <p:childTnLst>
                                    <p:set>
                                      <p:cBhvr>
                                        <p:cTn id="13" dur="1" fill="hold">
                                          <p:stCondLst>
                                            <p:cond delay="0"/>
                                          </p:stCondLst>
                                        </p:cTn>
                                        <p:tgtEl>
                                          <p:spTgt spid="10244"/>
                                        </p:tgtEl>
                                        <p:attrNameLst>
                                          <p:attrName>style.visibility</p:attrName>
                                        </p:attrNameLst>
                                      </p:cBhvr>
                                      <p:to>
                                        <p:strVal val="visible"/>
                                      </p:to>
                                    </p:set>
                                    <p:anim calcmode="lin" valueType="num">
                                      <p:cBhvr>
                                        <p:cTn id="14" dur="500" fill="hold"/>
                                        <p:tgtEl>
                                          <p:spTgt spid="10244"/>
                                        </p:tgtEl>
                                        <p:attrNameLst>
                                          <p:attrName>ppt_w</p:attrName>
                                        </p:attrNameLst>
                                      </p:cBhvr>
                                      <p:tavLst>
                                        <p:tav tm="0">
                                          <p:val>
                                            <p:fltVal val="0"/>
                                          </p:val>
                                        </p:tav>
                                        <p:tav tm="100000">
                                          <p:val>
                                            <p:strVal val="#ppt_w"/>
                                          </p:val>
                                        </p:tav>
                                      </p:tavLst>
                                    </p:anim>
                                    <p:anim calcmode="lin" valueType="num">
                                      <p:cBhvr>
                                        <p:cTn id="15" dur="500" fill="hold"/>
                                        <p:tgtEl>
                                          <p:spTgt spid="10244"/>
                                        </p:tgtEl>
                                        <p:attrNameLst>
                                          <p:attrName>ppt_h</p:attrName>
                                        </p:attrNameLst>
                                      </p:cBhvr>
                                      <p:tavLst>
                                        <p:tav tm="0">
                                          <p:val>
                                            <p:fltVal val="0"/>
                                          </p:val>
                                        </p:tav>
                                        <p:tav tm="100000">
                                          <p:val>
                                            <p:strVal val="#ppt_h"/>
                                          </p:val>
                                        </p:tav>
                                      </p:tavLst>
                                    </p:anim>
                                    <p:animEffect transition="in" filter="fade">
                                      <p:cBhvr>
                                        <p:cTn id="16"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60648"/>
            <a:ext cx="4464496" cy="6597352"/>
          </a:xfrm>
        </p:spPr>
        <p:txBody>
          <a:bodyPr>
            <a:normAutofit fontScale="62500" lnSpcReduction="20000"/>
          </a:bodyPr>
          <a:lstStyle/>
          <a:p>
            <a:pPr>
              <a:lnSpc>
                <a:spcPct val="115000"/>
              </a:lnSpc>
              <a:spcAft>
                <a:spcPts val="1000"/>
              </a:spcAft>
            </a:pPr>
            <a:r>
              <a:rPr lang="uk-UA" sz="3200" dirty="0" smtClean="0">
                <a:latin typeface="Calibri"/>
                <a:ea typeface="Calibri"/>
                <a:cs typeface="Times New Roman"/>
              </a:rPr>
              <a:t>На думку Г. </a:t>
            </a:r>
            <a:r>
              <a:rPr lang="uk-UA" sz="3200" dirty="0" err="1" smtClean="0">
                <a:latin typeface="Calibri"/>
                <a:ea typeface="Calibri"/>
                <a:cs typeface="Times New Roman"/>
              </a:rPr>
              <a:t>Романовського</a:t>
            </a:r>
            <a:r>
              <a:rPr lang="uk-UA" sz="3200" dirty="0" smtClean="0">
                <a:latin typeface="Calibri"/>
                <a:ea typeface="Calibri"/>
                <a:cs typeface="Times New Roman"/>
              </a:rPr>
              <a:t>, питання щодо надання можливості кожній жінці зробити аборт є настільки важливим, що іноді відповідно до його вирішення державою оцінюють ступінь демократичності суспільства. Як зазначає Б. </a:t>
            </a:r>
            <a:r>
              <a:rPr lang="uk-UA" sz="3200" dirty="0" err="1" smtClean="0">
                <a:latin typeface="Calibri"/>
                <a:ea typeface="Calibri"/>
                <a:cs typeface="Times New Roman"/>
              </a:rPr>
              <a:t>Тобес</a:t>
            </a:r>
            <a:r>
              <a:rPr lang="uk-UA" sz="3200" dirty="0" smtClean="0">
                <a:latin typeface="Calibri"/>
                <a:ea typeface="Calibri"/>
                <a:cs typeface="Times New Roman"/>
              </a:rPr>
              <a:t>: «Проблема абортів у правозахисному контексті дуже суперечлива. З одного боку, виникає питання, у якій мірі ненароджена дитина має право на життя. З іншого, необхідно зрозуміти, чи має право мати сама розпоряджатися своїм тілом і чи має вона внаслідок цього право на фізичну недоторканість та особисте життя. Унаслідок такої невизначеності дуже важко урівноважити права ненародженої дитини і матері, зробити вибір між ними».</a:t>
            </a:r>
          </a:p>
          <a:p>
            <a:endParaRPr lang="ru-RU" dirty="0"/>
          </a:p>
        </p:txBody>
      </p:sp>
      <p:pic>
        <p:nvPicPr>
          <p:cNvPr id="11266" name="Picture 2" descr="Картинки по запросу знак вопроса"/>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692696"/>
            <a:ext cx="3888432"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0658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arn(inVertical)">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988840"/>
            <a:ext cx="8229600" cy="1399032"/>
          </a:xfrm>
        </p:spPr>
        <p:txBody>
          <a:bodyPr>
            <a:normAutofit/>
          </a:bodyPr>
          <a:lstStyle/>
          <a:p>
            <a:r>
              <a:rPr lang="uk-UA" sz="6600" dirty="0" smtClean="0"/>
              <a:t>Дякую за увагу</a:t>
            </a:r>
            <a:endParaRPr lang="ru-RU" sz="6600" dirty="0"/>
          </a:p>
        </p:txBody>
      </p:sp>
    </p:spTree>
    <p:extLst>
      <p:ext uri="{BB962C8B-B14F-4D97-AF65-F5344CB8AC3E}">
        <p14:creationId xmlns:p14="http://schemas.microsoft.com/office/powerpoint/2010/main" val="21696399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Актуальність теми</a:t>
            </a:r>
            <a:r>
              <a:rPr lang="ru-RU" dirty="0" smtClean="0"/>
              <a:t/>
            </a:r>
            <a:br>
              <a:rPr lang="ru-RU" dirty="0" smtClean="0"/>
            </a:br>
            <a:endParaRPr lang="ru-RU" dirty="0"/>
          </a:p>
        </p:txBody>
      </p:sp>
      <p:sp>
        <p:nvSpPr>
          <p:cNvPr id="3" name="Содержимое 2"/>
          <p:cNvSpPr>
            <a:spLocks noGrp="1"/>
          </p:cNvSpPr>
          <p:nvPr>
            <p:ph idx="1"/>
          </p:nvPr>
        </p:nvSpPr>
        <p:spPr>
          <a:xfrm>
            <a:off x="457200" y="1340768"/>
            <a:ext cx="4042792" cy="4032448"/>
          </a:xfrm>
        </p:spPr>
        <p:txBody>
          <a:bodyPr>
            <a:normAutofit fontScale="77500" lnSpcReduction="20000"/>
          </a:bodyPr>
          <a:lstStyle/>
          <a:p>
            <a:pPr>
              <a:buNone/>
            </a:pPr>
            <a:r>
              <a:rPr lang="uk-UA" dirty="0" smtClean="0"/>
              <a:t>       Штучне переривання вагітності поширено в наші дні більш ніж коли-небудь в попередній історії. Щодня в світі реєструється близько 100 млн. статевих актів, у 910 тис. випадків відбувається зачаття, у 10% цих випадків вагітність закінчується штучним абортом. </a:t>
            </a:r>
            <a:endParaRPr lang="uk-UA" dirty="0"/>
          </a:p>
        </p:txBody>
      </p:sp>
      <p:pic>
        <p:nvPicPr>
          <p:cNvPr id="1026" name="Picture 2" descr="Картинки по запросу аборт мульти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70437">
            <a:off x="5183764" y="1525212"/>
            <a:ext cx="3558147" cy="23762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Картинки по запросу аборт мультики"/>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437112"/>
            <a:ext cx="2694951" cy="17966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par>
                                <p:cTn id="8" presetID="16" presetClass="entr" presetSubtype="21"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barn(inVertical)">
                                      <p:cBhvr>
                                        <p:cTn id="10"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357166"/>
            <a:ext cx="6805420" cy="2351754"/>
          </a:xfrm>
        </p:spPr>
        <p:txBody>
          <a:bodyPr>
            <a:normAutofit fontScale="77500" lnSpcReduction="20000"/>
          </a:bodyPr>
          <a:lstStyle/>
          <a:p>
            <a:pPr>
              <a:buNone/>
            </a:pPr>
            <a:r>
              <a:rPr lang="ru-RU" dirty="0" smtClean="0"/>
              <a:t>        </a:t>
            </a:r>
            <a:r>
              <a:rPr lang="uk-UA" dirty="0" smtClean="0"/>
              <a:t>На даний момент заклопотаність викликають як медичні наслідки абортів - материнська захворюваність (нерідко призводить до безпліддя) і смертність, так і морально-правові - проблеми його допустимості на ранніх термінах вагітності і законодавчої регламентації.</a:t>
            </a:r>
          </a:p>
          <a:p>
            <a:pPr>
              <a:buNone/>
            </a:pPr>
            <a:endParaRPr lang="uk-UA" dirty="0"/>
          </a:p>
        </p:txBody>
      </p:sp>
      <p:pic>
        <p:nvPicPr>
          <p:cNvPr id="2050" name="Picture 2" descr="Картинки по запросу аборт мультик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852936"/>
            <a:ext cx="5400600" cy="36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643306" y="436217"/>
            <a:ext cx="5500694" cy="4857760"/>
          </a:xfrm>
        </p:spPr>
        <p:txBody>
          <a:bodyPr>
            <a:normAutofit fontScale="85000" lnSpcReduction="20000"/>
          </a:bodyPr>
          <a:lstStyle/>
          <a:p>
            <a:pPr>
              <a:buNone/>
            </a:pPr>
            <a:r>
              <a:rPr lang="ru-RU" dirty="0" smtClean="0"/>
              <a:t>       </a:t>
            </a:r>
            <a:r>
              <a:rPr lang="uk-UA" dirty="0" smtClean="0"/>
              <a:t>В Україні офіційно в рік роблять 250 тисяч абортів. Країна вже увійшла в п'ятірку держав , що лідирують за кількістю переривань вагітності. Фахівці відзначають масовість цього явища. Попри деяке поступове зниження , з року в рік в Україні все одно фіксують 200-250 тисяч випадків штучного переривання вагітності - за офіційною статистикою.</a:t>
            </a:r>
            <a:endParaRPr lang="uk-UA" dirty="0"/>
          </a:p>
        </p:txBody>
      </p:sp>
      <p:pic>
        <p:nvPicPr>
          <p:cNvPr id="3074"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71" y="1124744"/>
            <a:ext cx="3624337" cy="216998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Картинки по запросу черги в лікарні вагітних"/>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009864"/>
            <a:ext cx="3433564" cy="25465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ipe(down)">
                                      <p:cBhvr>
                                        <p:cTn id="7" dur="500"/>
                                        <p:tgtEl>
                                          <p:spTgt spid="3076"/>
                                        </p:tgtEl>
                                      </p:cBhvr>
                                    </p:animEffect>
                                  </p:childTnLst>
                                </p:cTn>
                              </p:par>
                              <p:par>
                                <p:cTn id="8" presetID="42"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1000"/>
                                        <p:tgtEl>
                                          <p:spTgt spid="3074"/>
                                        </p:tgtEl>
                                      </p:cBhvr>
                                    </p:animEffect>
                                    <p:anim calcmode="lin" valueType="num">
                                      <p:cBhvr>
                                        <p:cTn id="11" dur="1000" fill="hold"/>
                                        <p:tgtEl>
                                          <p:spTgt spid="3074"/>
                                        </p:tgtEl>
                                        <p:attrNameLst>
                                          <p:attrName>ppt_x</p:attrName>
                                        </p:attrNameLst>
                                      </p:cBhvr>
                                      <p:tavLst>
                                        <p:tav tm="0">
                                          <p:val>
                                            <p:strVal val="#ppt_x"/>
                                          </p:val>
                                        </p:tav>
                                        <p:tav tm="100000">
                                          <p:val>
                                            <p:strVal val="#ppt_x"/>
                                          </p:val>
                                        </p:tav>
                                      </p:tavLst>
                                    </p:anim>
                                    <p:anim calcmode="lin" valueType="num">
                                      <p:cBhvr>
                                        <p:cTn id="12"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25144" y="188640"/>
            <a:ext cx="4618856" cy="6266168"/>
          </a:xfrm>
        </p:spPr>
        <p:txBody>
          <a:bodyPr>
            <a:normAutofit fontScale="77500" lnSpcReduction="20000"/>
          </a:bodyPr>
          <a:lstStyle/>
          <a:p>
            <a:pPr>
              <a:buNone/>
            </a:pPr>
            <a:r>
              <a:rPr lang="ru-RU" dirty="0" smtClean="0"/>
              <a:t>       </a:t>
            </a:r>
            <a:r>
              <a:rPr lang="uk-UA" dirty="0" smtClean="0"/>
              <a:t>У світі триває дискусія і суперечки щодо морального та правового статусу аборту. Дві основні групи, що дискутують називають себе «за вибір» (з притиском на право жінок вибирати) і «за життя» (з притиском на права ненародженої дитини на життя). Кожна група, з різними результатами, прагне впливати на громадську думку і добитися правової підтримки своєї позиції. У деяких випадках полеміка призвела до використання насильства.</a:t>
            </a:r>
            <a:endParaRPr lang="uk-UA" dirty="0"/>
          </a:p>
        </p:txBody>
      </p:sp>
      <p:pic>
        <p:nvPicPr>
          <p:cNvPr id="4098" name="Picture 2" descr="Картинки по запросу за аборт і проти аборт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38675">
            <a:off x="323528" y="476672"/>
            <a:ext cx="4129981" cy="295959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Картинки по запросу за аборт і проти аборт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13044">
            <a:off x="1195056" y="4043606"/>
            <a:ext cx="3038764" cy="22879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par>
                                <p:cTn id="10" presetID="26" presetClass="entr" presetSubtype="0" fill="hold" nodeType="with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wipe(down)">
                                      <p:cBhvr>
                                        <p:cTn id="12" dur="580">
                                          <p:stCondLst>
                                            <p:cond delay="0"/>
                                          </p:stCondLst>
                                        </p:cTn>
                                        <p:tgtEl>
                                          <p:spTgt spid="4100"/>
                                        </p:tgtEl>
                                      </p:cBhvr>
                                    </p:animEffect>
                                    <p:anim calcmode="lin" valueType="num">
                                      <p:cBhvr>
                                        <p:cTn id="13" dur="1822" tmFilter="0,0; 0.14,0.36; 0.43,0.73; 0.71,0.91; 1.0,1.0">
                                          <p:stCondLst>
                                            <p:cond delay="0"/>
                                          </p:stCondLst>
                                        </p:cTn>
                                        <p:tgtEl>
                                          <p:spTgt spid="410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10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10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10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100"/>
                                        </p:tgtEl>
                                        <p:attrNameLst>
                                          <p:attrName>ppt_y</p:attrName>
                                        </p:attrNameLst>
                                      </p:cBhvr>
                                      <p:tavLst>
                                        <p:tav tm="0" fmla="#ppt_y-sin(pi*$)/81">
                                          <p:val>
                                            <p:fltVal val="0"/>
                                          </p:val>
                                        </p:tav>
                                        <p:tav tm="100000">
                                          <p:val>
                                            <p:fltVal val="1"/>
                                          </p:val>
                                        </p:tav>
                                      </p:tavLst>
                                    </p:anim>
                                    <p:animScale>
                                      <p:cBhvr>
                                        <p:cTn id="18" dur="26">
                                          <p:stCondLst>
                                            <p:cond delay="650"/>
                                          </p:stCondLst>
                                        </p:cTn>
                                        <p:tgtEl>
                                          <p:spTgt spid="4100"/>
                                        </p:tgtEl>
                                      </p:cBhvr>
                                      <p:to x="100000" y="60000"/>
                                    </p:animScale>
                                    <p:animScale>
                                      <p:cBhvr>
                                        <p:cTn id="19" dur="166" decel="50000">
                                          <p:stCondLst>
                                            <p:cond delay="676"/>
                                          </p:stCondLst>
                                        </p:cTn>
                                        <p:tgtEl>
                                          <p:spTgt spid="4100"/>
                                        </p:tgtEl>
                                      </p:cBhvr>
                                      <p:to x="100000" y="100000"/>
                                    </p:animScale>
                                    <p:animScale>
                                      <p:cBhvr>
                                        <p:cTn id="20" dur="26">
                                          <p:stCondLst>
                                            <p:cond delay="1312"/>
                                          </p:stCondLst>
                                        </p:cTn>
                                        <p:tgtEl>
                                          <p:spTgt spid="4100"/>
                                        </p:tgtEl>
                                      </p:cBhvr>
                                      <p:to x="100000" y="80000"/>
                                    </p:animScale>
                                    <p:animScale>
                                      <p:cBhvr>
                                        <p:cTn id="21" dur="166" decel="50000">
                                          <p:stCondLst>
                                            <p:cond delay="1338"/>
                                          </p:stCondLst>
                                        </p:cTn>
                                        <p:tgtEl>
                                          <p:spTgt spid="4100"/>
                                        </p:tgtEl>
                                      </p:cBhvr>
                                      <p:to x="100000" y="100000"/>
                                    </p:animScale>
                                    <p:animScale>
                                      <p:cBhvr>
                                        <p:cTn id="22" dur="26">
                                          <p:stCondLst>
                                            <p:cond delay="1642"/>
                                          </p:stCondLst>
                                        </p:cTn>
                                        <p:tgtEl>
                                          <p:spTgt spid="4100"/>
                                        </p:tgtEl>
                                      </p:cBhvr>
                                      <p:to x="100000" y="90000"/>
                                    </p:animScale>
                                    <p:animScale>
                                      <p:cBhvr>
                                        <p:cTn id="23" dur="166" decel="50000">
                                          <p:stCondLst>
                                            <p:cond delay="1668"/>
                                          </p:stCondLst>
                                        </p:cTn>
                                        <p:tgtEl>
                                          <p:spTgt spid="4100"/>
                                        </p:tgtEl>
                                      </p:cBhvr>
                                      <p:to x="100000" y="100000"/>
                                    </p:animScale>
                                    <p:animScale>
                                      <p:cBhvr>
                                        <p:cTn id="24" dur="26">
                                          <p:stCondLst>
                                            <p:cond delay="1808"/>
                                          </p:stCondLst>
                                        </p:cTn>
                                        <p:tgtEl>
                                          <p:spTgt spid="4100"/>
                                        </p:tgtEl>
                                      </p:cBhvr>
                                      <p:to x="100000" y="95000"/>
                                    </p:animScale>
                                    <p:animScale>
                                      <p:cBhvr>
                                        <p:cTn id="25" dur="166" decel="50000">
                                          <p:stCondLst>
                                            <p:cond delay="1834"/>
                                          </p:stCondLst>
                                        </p:cTn>
                                        <p:tgtEl>
                                          <p:spTgt spid="410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5842992" cy="1399032"/>
          </a:xfrm>
        </p:spPr>
        <p:txBody>
          <a:bodyPr/>
          <a:lstStyle/>
          <a:p>
            <a:r>
              <a:rPr lang="ru-RU" dirty="0" smtClean="0"/>
              <a:t>Аборт в інших країнах</a:t>
            </a:r>
            <a:endParaRPr lang="ru-RU" dirty="0"/>
          </a:p>
        </p:txBody>
      </p:sp>
      <p:sp>
        <p:nvSpPr>
          <p:cNvPr id="3" name="Содержимое 2"/>
          <p:cNvSpPr>
            <a:spLocks noGrp="1"/>
          </p:cNvSpPr>
          <p:nvPr>
            <p:ph idx="1"/>
          </p:nvPr>
        </p:nvSpPr>
        <p:spPr>
          <a:xfrm>
            <a:off x="457200" y="1916832"/>
            <a:ext cx="3538736" cy="4537976"/>
          </a:xfrm>
        </p:spPr>
        <p:txBody>
          <a:bodyPr>
            <a:normAutofit fontScale="77500" lnSpcReduction="20000"/>
          </a:bodyPr>
          <a:lstStyle/>
          <a:p>
            <a:pPr marL="64008" indent="0">
              <a:buNone/>
            </a:pPr>
            <a:r>
              <a:rPr lang="uk-UA" dirty="0" smtClean="0"/>
              <a:t>Для того, щоб краще зрозуміти проблему застосування штучного переривання вагітності потрібно проникнути в неї з середини. Для цього варто, ознайомитися з тим, як вирішують або не вирішують цю проблему в інших країнах світу.</a:t>
            </a:r>
            <a:endParaRPr lang="uk-UA" dirty="0"/>
          </a:p>
        </p:txBody>
      </p:sp>
      <p:pic>
        <p:nvPicPr>
          <p:cNvPr id="5122" name="Picture 2" descr="Картинки по запросу за аборт і проти аборт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8071" y="188640"/>
            <a:ext cx="2639994" cy="321623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Картинки по запросу за аборт і проти аборт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789040"/>
            <a:ext cx="3956073" cy="26353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barn(inVertical)">
                                      <p:cBhvr>
                                        <p:cTn id="7" dur="500"/>
                                        <p:tgtEl>
                                          <p:spTgt spid="5124"/>
                                        </p:tgtEl>
                                      </p:cBhvr>
                                    </p:animEffect>
                                  </p:childTnLst>
                                </p:cTn>
                              </p:par>
                              <p:par>
                                <p:cTn id="8" presetID="26"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wipe(down)">
                                      <p:cBhvr>
                                        <p:cTn id="10" dur="580">
                                          <p:stCondLst>
                                            <p:cond delay="0"/>
                                          </p:stCondLst>
                                        </p:cTn>
                                        <p:tgtEl>
                                          <p:spTgt spid="5122"/>
                                        </p:tgtEl>
                                      </p:cBhvr>
                                    </p:animEffect>
                                    <p:anim calcmode="lin" valueType="num">
                                      <p:cBhvr>
                                        <p:cTn id="11" dur="1822" tmFilter="0,0; 0.14,0.36; 0.43,0.73; 0.71,0.91; 1.0,1.0">
                                          <p:stCondLst>
                                            <p:cond delay="0"/>
                                          </p:stCondLst>
                                        </p:cTn>
                                        <p:tgtEl>
                                          <p:spTgt spid="5122"/>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122"/>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122"/>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122"/>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122"/>
                                        </p:tgtEl>
                                        <p:attrNameLst>
                                          <p:attrName>ppt_y</p:attrName>
                                        </p:attrNameLst>
                                      </p:cBhvr>
                                      <p:tavLst>
                                        <p:tav tm="0" fmla="#ppt_y-sin(pi*$)/81">
                                          <p:val>
                                            <p:fltVal val="0"/>
                                          </p:val>
                                        </p:tav>
                                        <p:tav tm="100000">
                                          <p:val>
                                            <p:fltVal val="1"/>
                                          </p:val>
                                        </p:tav>
                                      </p:tavLst>
                                    </p:anim>
                                    <p:animScale>
                                      <p:cBhvr>
                                        <p:cTn id="16" dur="26">
                                          <p:stCondLst>
                                            <p:cond delay="650"/>
                                          </p:stCondLst>
                                        </p:cTn>
                                        <p:tgtEl>
                                          <p:spTgt spid="5122"/>
                                        </p:tgtEl>
                                      </p:cBhvr>
                                      <p:to x="100000" y="60000"/>
                                    </p:animScale>
                                    <p:animScale>
                                      <p:cBhvr>
                                        <p:cTn id="17" dur="166" decel="50000">
                                          <p:stCondLst>
                                            <p:cond delay="676"/>
                                          </p:stCondLst>
                                        </p:cTn>
                                        <p:tgtEl>
                                          <p:spTgt spid="5122"/>
                                        </p:tgtEl>
                                      </p:cBhvr>
                                      <p:to x="100000" y="100000"/>
                                    </p:animScale>
                                    <p:animScale>
                                      <p:cBhvr>
                                        <p:cTn id="18" dur="26">
                                          <p:stCondLst>
                                            <p:cond delay="1312"/>
                                          </p:stCondLst>
                                        </p:cTn>
                                        <p:tgtEl>
                                          <p:spTgt spid="5122"/>
                                        </p:tgtEl>
                                      </p:cBhvr>
                                      <p:to x="100000" y="80000"/>
                                    </p:animScale>
                                    <p:animScale>
                                      <p:cBhvr>
                                        <p:cTn id="19" dur="166" decel="50000">
                                          <p:stCondLst>
                                            <p:cond delay="1338"/>
                                          </p:stCondLst>
                                        </p:cTn>
                                        <p:tgtEl>
                                          <p:spTgt spid="5122"/>
                                        </p:tgtEl>
                                      </p:cBhvr>
                                      <p:to x="100000" y="100000"/>
                                    </p:animScale>
                                    <p:animScale>
                                      <p:cBhvr>
                                        <p:cTn id="20" dur="26">
                                          <p:stCondLst>
                                            <p:cond delay="1642"/>
                                          </p:stCondLst>
                                        </p:cTn>
                                        <p:tgtEl>
                                          <p:spTgt spid="5122"/>
                                        </p:tgtEl>
                                      </p:cBhvr>
                                      <p:to x="100000" y="90000"/>
                                    </p:animScale>
                                    <p:animScale>
                                      <p:cBhvr>
                                        <p:cTn id="21" dur="166" decel="50000">
                                          <p:stCondLst>
                                            <p:cond delay="1668"/>
                                          </p:stCondLst>
                                        </p:cTn>
                                        <p:tgtEl>
                                          <p:spTgt spid="5122"/>
                                        </p:tgtEl>
                                      </p:cBhvr>
                                      <p:to x="100000" y="100000"/>
                                    </p:animScale>
                                    <p:animScale>
                                      <p:cBhvr>
                                        <p:cTn id="22" dur="26">
                                          <p:stCondLst>
                                            <p:cond delay="1808"/>
                                          </p:stCondLst>
                                        </p:cTn>
                                        <p:tgtEl>
                                          <p:spTgt spid="5122"/>
                                        </p:tgtEl>
                                      </p:cBhvr>
                                      <p:to x="100000" y="95000"/>
                                    </p:animScale>
                                    <p:animScale>
                                      <p:cBhvr>
                                        <p:cTn id="23" dur="166" decel="50000">
                                          <p:stCondLst>
                                            <p:cond delay="1834"/>
                                          </p:stCondLst>
                                        </p:cTn>
                                        <p:tgtEl>
                                          <p:spTgt spid="51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352" y="25260"/>
            <a:ext cx="8813119" cy="3043700"/>
          </a:xfrm>
        </p:spPr>
        <p:txBody>
          <a:bodyPr>
            <a:normAutofit fontScale="92500" lnSpcReduction="20000"/>
          </a:bodyPr>
          <a:lstStyle/>
          <a:p>
            <a:pPr>
              <a:lnSpc>
                <a:spcPct val="115000"/>
              </a:lnSpc>
              <a:spcAft>
                <a:spcPts val="1000"/>
              </a:spcAft>
            </a:pPr>
            <a:r>
              <a:rPr lang="uk-UA" sz="3200" dirty="0" smtClean="0">
                <a:latin typeface="Calibri"/>
                <a:ea typeface="Calibri"/>
                <a:cs typeface="Times New Roman"/>
              </a:rPr>
              <a:t>Законодавство європейських країн в переважній більшості дозволяє вільне здійснення абортів за бажанням жінки, та в Польщі, Ісландії, Фінляндії, Люксембурзі, Швейцарії, Іспанії, Потртугалії, Мальті, Кіпрі, Великій Британії та Ірландії є обмеженим.</a:t>
            </a:r>
          </a:p>
          <a:p>
            <a:pPr>
              <a:buNone/>
            </a:pPr>
            <a:endParaRPr lang="ru-RU" dirty="0"/>
          </a:p>
        </p:txBody>
      </p:sp>
      <p:pic>
        <p:nvPicPr>
          <p:cNvPr id="6146" name="Picture 2" descr="Похожее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924944"/>
            <a:ext cx="5792281" cy="36839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anim calcmode="lin" valueType="num">
                                      <p:cBhvr>
                                        <p:cTn id="8" dur="2000" fill="hold"/>
                                        <p:tgtEl>
                                          <p:spTgt spid="6146"/>
                                        </p:tgtEl>
                                        <p:attrNameLst>
                                          <p:attrName>ppt_w</p:attrName>
                                        </p:attrNameLst>
                                      </p:cBhvr>
                                      <p:tavLst>
                                        <p:tav tm="0" fmla="#ppt_w*sin(2.5*pi*$)">
                                          <p:val>
                                            <p:fltVal val="0"/>
                                          </p:val>
                                        </p:tav>
                                        <p:tav tm="100000">
                                          <p:val>
                                            <p:fltVal val="1"/>
                                          </p:val>
                                        </p:tav>
                                      </p:tavLst>
                                    </p:anim>
                                    <p:anim calcmode="lin" valueType="num">
                                      <p:cBhvr>
                                        <p:cTn id="9" dur="2000" fill="hold"/>
                                        <p:tgtEl>
                                          <p:spTgt spid="61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6640" y="476672"/>
            <a:ext cx="6084168" cy="3312368"/>
          </a:xfrm>
        </p:spPr>
        <p:txBody>
          <a:bodyPr>
            <a:normAutofit fontScale="62500" lnSpcReduction="20000"/>
          </a:bodyPr>
          <a:lstStyle/>
          <a:p>
            <a:pPr>
              <a:lnSpc>
                <a:spcPct val="115000"/>
              </a:lnSpc>
              <a:spcAft>
                <a:spcPts val="1000"/>
              </a:spcAft>
            </a:pPr>
            <a:r>
              <a:rPr lang="uk-UA" sz="3200" dirty="0" smtClean="0">
                <a:latin typeface="Calibri"/>
                <a:ea typeface="Calibri"/>
                <a:cs typeface="Times New Roman"/>
              </a:rPr>
              <a:t>Практика застосування штучного переривання вагітності в кожній із країн є різноманітною. В даному випадку спробуємо розглянути усі недоліки та позитиви, якщо такі існують в проблемі штучного переривання вагітності в Україні, а також розглянемо в подальшому всі можливі медичні, соціальні, релігійні та інші чинники цієї проблеми. Доцільно буде також обґрунтувати позиції щодо закріплення права на народження та життя ненародженого зародка.</a:t>
            </a:r>
          </a:p>
          <a:p>
            <a:endParaRPr lang="ru-RU" dirty="0"/>
          </a:p>
        </p:txBody>
      </p:sp>
      <p:pic>
        <p:nvPicPr>
          <p:cNvPr id="7170" name="Picture 2" descr="Картинки по запросу за аборт і проти аборту"/>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3789040"/>
            <a:ext cx="4248472" cy="296331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Картинки по запросу за аборт і проти аборт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3573016"/>
            <a:ext cx="4322635" cy="269403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Картинки по запросу за аборт і проти аборту"/>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908720"/>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fade">
                                      <p:cBhvr>
                                        <p:cTn id="12" dur="500"/>
                                        <p:tgtEl>
                                          <p:spTgt spid="7172"/>
                                        </p:tgtEl>
                                      </p:cBhvr>
                                    </p:animEffect>
                                  </p:childTnLst>
                                </p:cTn>
                              </p:par>
                              <p:par>
                                <p:cTn id="13" presetID="1" presetClass="entr" presetSubtype="0" fill="hold" nodeType="withEffect">
                                  <p:stCondLst>
                                    <p:cond delay="0"/>
                                  </p:stCondLst>
                                  <p:childTnLst>
                                    <p:set>
                                      <p:cBhvr>
                                        <p:cTn id="14" dur="1" fill="hold">
                                          <p:stCondLst>
                                            <p:cond delay="0"/>
                                          </p:stCondLst>
                                        </p:cTn>
                                        <p:tgtEl>
                                          <p:spTgt spid="7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4" y="476672"/>
            <a:ext cx="8640960" cy="2592288"/>
          </a:xfrm>
        </p:spPr>
        <p:txBody>
          <a:bodyPr>
            <a:normAutofit fontScale="62500" lnSpcReduction="20000"/>
          </a:bodyPr>
          <a:lstStyle/>
          <a:p>
            <a:pPr>
              <a:buNone/>
            </a:pPr>
            <a:r>
              <a:rPr lang="uk-UA" dirty="0" smtClean="0"/>
              <a:t>       Аборт при вагітності від 12 до 22 тижнів за соціальними і медичними показаннями може бути зроблено в випадках і в порядку, що встановлюється законодавством (ст. 50 Закону України "Основи законодавства України про охорону здоров'я" №2801-XII, ст. 281 Цивільного Кодексу України). </a:t>
            </a:r>
          </a:p>
          <a:p>
            <a:pPr>
              <a:buNone/>
            </a:pPr>
            <a:r>
              <a:rPr lang="uk-UA" dirty="0" smtClean="0"/>
              <a:t>      Порядок проведення аборту встановлений Наказом Міністерства охорони здоров'я «Про затвердження Порядку надання комплексної медичної допомоги вагітній жінці під час небажаної вагітності, форм первинної облікової документації та інструкцій щодо їх заповнення» від 24.05.2013  № 423</a:t>
            </a:r>
          </a:p>
          <a:p>
            <a:pPr>
              <a:buNone/>
            </a:pPr>
            <a:endParaRPr lang="ru-RU" dirty="0"/>
          </a:p>
        </p:txBody>
      </p:sp>
      <p:pic>
        <p:nvPicPr>
          <p:cNvPr id="8194" name="Picture 2" descr="Картинки по запросу зако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3146702"/>
            <a:ext cx="3816424" cy="254428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Картинки по запросу закон"/>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3861048"/>
            <a:ext cx="4212467" cy="28083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ppt_w</p:attrName>
                                        </p:attrNameLst>
                                      </p:cBhvr>
                                      <p:tavLst>
                                        <p:tav tm="0">
                                          <p:val>
                                            <p:fltVal val="0"/>
                                          </p:val>
                                        </p:tav>
                                        <p:tav tm="100000">
                                          <p:val>
                                            <p:strVal val="#ppt_w"/>
                                          </p:val>
                                        </p:tav>
                                      </p:tavLst>
                                    </p:anim>
                                    <p:anim calcmode="lin" valueType="num">
                                      <p:cBhvr>
                                        <p:cTn id="8" dur="500" fill="hold"/>
                                        <p:tgtEl>
                                          <p:spTgt spid="8194"/>
                                        </p:tgtEl>
                                        <p:attrNameLst>
                                          <p:attrName>ppt_h</p:attrName>
                                        </p:attrNameLst>
                                      </p:cBhvr>
                                      <p:tavLst>
                                        <p:tav tm="0">
                                          <p:val>
                                            <p:fltVal val="0"/>
                                          </p:val>
                                        </p:tav>
                                        <p:tav tm="100000">
                                          <p:val>
                                            <p:strVal val="#ppt_h"/>
                                          </p:val>
                                        </p:tav>
                                      </p:tavLst>
                                    </p:anim>
                                    <p:animEffect transition="in" filter="fade">
                                      <p:cBhvr>
                                        <p:cTn id="9" dur="500"/>
                                        <p:tgtEl>
                                          <p:spTgt spid="8194"/>
                                        </p:tgtEl>
                                      </p:cBhvr>
                                    </p:animEffect>
                                  </p:childTnLst>
                                </p:cTn>
                              </p:par>
                              <p:par>
                                <p:cTn id="10" presetID="45" presetClass="entr" presetSubtype="0" fill="hold" nodeType="with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fade">
                                      <p:cBhvr>
                                        <p:cTn id="12" dur="2000"/>
                                        <p:tgtEl>
                                          <p:spTgt spid="8196"/>
                                        </p:tgtEl>
                                      </p:cBhvr>
                                    </p:animEffect>
                                    <p:anim calcmode="lin" valueType="num">
                                      <p:cBhvr>
                                        <p:cTn id="13" dur="2000" fill="hold"/>
                                        <p:tgtEl>
                                          <p:spTgt spid="8196"/>
                                        </p:tgtEl>
                                        <p:attrNameLst>
                                          <p:attrName>ppt_w</p:attrName>
                                        </p:attrNameLst>
                                      </p:cBhvr>
                                      <p:tavLst>
                                        <p:tav tm="0" fmla="#ppt_w*sin(2.5*pi*$)">
                                          <p:val>
                                            <p:fltVal val="0"/>
                                          </p:val>
                                        </p:tav>
                                        <p:tav tm="100000">
                                          <p:val>
                                            <p:fltVal val="1"/>
                                          </p:val>
                                        </p:tav>
                                      </p:tavLst>
                                    </p:anim>
                                    <p:anim calcmode="lin" valueType="num">
                                      <p:cBhvr>
                                        <p:cTn id="14" dur="2000" fill="hold"/>
                                        <p:tgtEl>
                                          <p:spTgt spid="819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163</TotalTime>
  <Words>676</Words>
  <Application>Microsoft Office PowerPoint</Application>
  <PresentationFormat>Экран (4:3)</PresentationFormat>
  <Paragraphs>25</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Яркая</vt:lpstr>
      <vt:lpstr>Дослідження проблемних питань аборту</vt:lpstr>
      <vt:lpstr>Актуальність теми </vt:lpstr>
      <vt:lpstr>Презентация PowerPoint</vt:lpstr>
      <vt:lpstr>Презентация PowerPoint</vt:lpstr>
      <vt:lpstr>Презентация PowerPoint</vt:lpstr>
      <vt:lpstr>Аборт в інших країнах</vt:lpstr>
      <vt:lpstr>Презентация PowerPoint</vt:lpstr>
      <vt:lpstr>Презентация PowerPoint</vt:lpstr>
      <vt:lpstr>Презентация PowerPoint</vt:lpstr>
      <vt:lpstr>Презентация PowerPoint</vt:lpstr>
      <vt:lpstr>Переривання небажаної вагітності у строк до 12 тижнів вагітності</vt:lpstr>
      <vt:lpstr>Переривання вагітності, строк якої становить від 12 до 22 тижнів вагітності </vt:lpstr>
      <vt:lpstr>Презентация PowerPoint</vt:lpstr>
      <vt:lpstr>Презентация PowerPoint</vt:lpstr>
      <vt:lpstr>Дякую за увагу</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Дослідження проблемних питань аборту</dc:title>
  <dc:creator>Пользователь Windows</dc:creator>
  <cp:lastModifiedBy>МОЙ</cp:lastModifiedBy>
  <cp:revision>16</cp:revision>
  <dcterms:created xsi:type="dcterms:W3CDTF">2017-11-02T20:18:13Z</dcterms:created>
  <dcterms:modified xsi:type="dcterms:W3CDTF">2017-11-04T19:00:17Z</dcterms:modified>
</cp:coreProperties>
</file>