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6" r:id="rId4"/>
    <p:sldId id="263" r:id="rId5"/>
    <p:sldId id="265" r:id="rId6"/>
    <p:sldId id="264" r:id="rId7"/>
    <p:sldId id="278" r:id="rId8"/>
    <p:sldId id="267" r:id="rId9"/>
    <p:sldId id="269" r:id="rId10"/>
    <p:sldId id="268" r:id="rId11"/>
    <p:sldId id="277" r:id="rId12"/>
    <p:sldId id="271" r:id="rId13"/>
    <p:sldId id="273" r:id="rId14"/>
    <p:sldId id="272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hildrenandclinicalstudies.org/Why-Its-Important/Why-Do-Research-In-Childre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222375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effectLst/>
              </a:rPr>
              <a:t>КЛІНІЧНІ ДОСЛІДЖЕННЯ ТА ЕКСПЕРИМЕНТИ ЗА УЧАСТЮ ДІТЕЙ: ЗА ЧИ </a:t>
            </a:r>
            <a:r>
              <a:rPr lang="uk-UA" sz="3200" b="1" dirty="0" smtClean="0">
                <a:effectLst/>
              </a:rPr>
              <a:t>ПРОТИ 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47750" y="5831605"/>
            <a:ext cx="359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Виконала:</a:t>
            </a:r>
          </a:p>
          <a:p>
            <a:r>
              <a:rPr lang="uk-UA" sz="2000" b="1" i="1" dirty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с</a:t>
            </a:r>
            <a:r>
              <a:rPr lang="uk-UA" sz="2000" b="1" i="1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тудентка 4 курсу 44 групи</a:t>
            </a:r>
          </a:p>
          <a:p>
            <a:r>
              <a:rPr lang="uk-UA" sz="2000" b="1" i="1" dirty="0" err="1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Нагайник</a:t>
            </a:r>
            <a:r>
              <a:rPr lang="uk-UA" sz="2000" b="1" i="1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 О.М.</a:t>
            </a:r>
            <a:r>
              <a:rPr lang="ru-RU" sz="2000" b="1" i="1" dirty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" name="AutoShape 4" descr="Картинки по запросу оренда земл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88538"/>
            <a:ext cx="6912768" cy="3963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44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088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84" b="4692"/>
          <a:stretch/>
        </p:blipFill>
        <p:spPr bwMode="auto">
          <a:xfrm>
            <a:off x="4498567" y="1340768"/>
            <a:ext cx="4623720" cy="5473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104456" cy="5473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" t="30926" r="-415" b="2958"/>
          <a:stretch/>
        </p:blipFill>
        <p:spPr bwMode="auto">
          <a:xfrm>
            <a:off x="1421992" y="2526"/>
            <a:ext cx="6153150" cy="1385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61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44610" y="3077197"/>
            <a:ext cx="8820472" cy="3600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 fontAlgn="base">
              <a:buFont typeface="Arial" pitchFamily="34" charset="0"/>
              <a:buChar char="•"/>
            </a:pP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гармонізований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електронний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процес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подання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оцінки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клінічних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випробувань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проведений у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кількох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державах-членах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  <a:p>
            <a:pPr marL="285750" indent="-285750" algn="ctr" fontAlgn="base">
              <a:buFont typeface="Arial" pitchFamily="34" charset="0"/>
              <a:buChar char="•"/>
            </a:pP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85750" indent="-285750" algn="ctr" fontAlgn="base">
              <a:buFont typeface="Arial" pitchFamily="34" charset="0"/>
              <a:buChar char="•"/>
            </a:pP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поліпшення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співпраці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обміну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інформацією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прийняття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рішень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між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державами-членами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  <a:p>
            <a:pPr marL="285750" indent="-285750" algn="ctr" fontAlgn="base">
              <a:buFont typeface="Arial" pitchFamily="34" charset="0"/>
              <a:buChar char="•"/>
            </a:pP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85750" indent="-285750" algn="ctr" fontAlgn="base">
              <a:buFont typeface="Arial" pitchFamily="34" charset="0"/>
              <a:buChar char="•"/>
            </a:pP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підвищена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прозорість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інформації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клінічні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випробування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  <a:p>
            <a:pPr marL="285750" indent="-285750" algn="ctr" fontAlgn="base">
              <a:buFont typeface="Arial" pitchFamily="34" charset="0"/>
              <a:buChar char="•"/>
            </a:pP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85750" indent="-285750" algn="ctr" fontAlgn="base">
              <a:buFont typeface="Arial" pitchFamily="34" charset="0"/>
              <a:buChar char="•"/>
            </a:pP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найвищі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стандарти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безпеки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всіх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учасників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клінічних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досліджень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ЄС;</a:t>
            </a:r>
          </a:p>
          <a:p>
            <a:pPr marL="285750" indent="-285750" algn="ctr" fontAlgn="base">
              <a:buFont typeface="Arial" pitchFamily="34" charset="0"/>
              <a:buChar char="•"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портал та база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даних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клінічного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випробування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ЄС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4088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" t="30926" r="-415" b="2958"/>
          <a:stretch/>
        </p:blipFill>
        <p:spPr bwMode="auto">
          <a:xfrm>
            <a:off x="1421992" y="2526"/>
            <a:ext cx="6153150" cy="1385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44610" y="1577060"/>
            <a:ext cx="8707913" cy="11115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Положення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Клінічні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випробування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Trial Regulation )</a:t>
            </a:r>
          </a:p>
        </p:txBody>
      </p:sp>
    </p:spTree>
    <p:extLst>
      <p:ext uri="{BB962C8B-B14F-4D97-AF65-F5344CB8AC3E}">
        <p14:creationId xmlns:p14="http://schemas.microsoft.com/office/powerpoint/2010/main" val="35501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088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0" y="2882"/>
            <a:ext cx="9144000" cy="1222375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effectLst/>
              </a:rPr>
              <a:t>КЛІНІЧНІ ДОСЛІДЖЕННЯ ТА ЕКСПЕРИМЕНТИ ЗА УЧАСТЮ ДІТЕЙ: ЗА ЧИ </a:t>
            </a:r>
            <a:r>
              <a:rPr lang="uk-UA" sz="2800" b="1" dirty="0" smtClean="0">
                <a:effectLst/>
              </a:rPr>
              <a:t>ПРОТИ ?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1412776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Неможливість проведення </a:t>
            </a:r>
            <a:r>
              <a:rPr lang="uk-UA" sz="2400" b="1" dirty="0"/>
              <a:t>клінічного </a:t>
            </a:r>
            <a:r>
              <a:rPr lang="uk-UA" sz="2400" b="1" dirty="0" smtClean="0"/>
              <a:t>експерименту</a:t>
            </a:r>
            <a:r>
              <a:rPr lang="uk-UA" sz="2400" b="1" dirty="0"/>
              <a:t> </a:t>
            </a:r>
            <a:r>
              <a:rPr lang="uk-UA" sz="2400" b="1" dirty="0" smtClean="0"/>
              <a:t>на дітях, </a:t>
            </a:r>
            <a:r>
              <a:rPr lang="uk-UA" sz="2400" b="1" dirty="0"/>
              <a:t>якщо його не було випробувано попередньо на тваринах чи людині. </a:t>
            </a:r>
            <a:endParaRPr lang="ru-RU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9" y="2708920"/>
            <a:ext cx="6667500" cy="361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60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088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2237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effectLst/>
              </a:rPr>
              <a:t>Рішення</a:t>
            </a:r>
            <a:r>
              <a:rPr lang="ru-RU" sz="2800" b="1" dirty="0">
                <a:effectLst/>
              </a:rPr>
              <a:t> ЄСПЛ «Гард та </a:t>
            </a:r>
            <a:r>
              <a:rPr lang="ru-RU" sz="2800" b="1" dirty="0" err="1">
                <a:effectLst/>
              </a:rPr>
              <a:t>інші</a:t>
            </a:r>
            <a:r>
              <a:rPr lang="ru-RU" sz="2800" b="1" dirty="0">
                <a:effectLst/>
              </a:rPr>
              <a:t> </a:t>
            </a:r>
            <a:r>
              <a:rPr lang="ru-RU" sz="2800" b="1" dirty="0" err="1">
                <a:effectLst/>
              </a:rPr>
              <a:t>проти</a:t>
            </a:r>
            <a:r>
              <a:rPr lang="ru-RU" sz="2800" b="1" dirty="0">
                <a:effectLst/>
              </a:rPr>
              <a:t> </a:t>
            </a:r>
            <a:r>
              <a:rPr lang="ru-RU" sz="2800" b="1" dirty="0" err="1">
                <a:effectLst/>
              </a:rPr>
              <a:t>Сполученого</a:t>
            </a:r>
            <a:r>
              <a:rPr lang="ru-RU" sz="2800" b="1" dirty="0">
                <a:effectLst/>
              </a:rPr>
              <a:t> </a:t>
            </a:r>
            <a:r>
              <a:rPr lang="ru-RU" sz="2800" b="1" dirty="0" err="1">
                <a:effectLst/>
              </a:rPr>
              <a:t>Королівства</a:t>
            </a:r>
            <a:r>
              <a:rPr lang="ru-RU" sz="2800" b="1" dirty="0">
                <a:effectLst/>
              </a:rPr>
              <a:t>» (</a:t>
            </a:r>
            <a:r>
              <a:rPr lang="ru-RU" sz="2800" b="1" dirty="0" err="1">
                <a:effectLst/>
              </a:rPr>
              <a:t>Заява</a:t>
            </a:r>
            <a:r>
              <a:rPr lang="ru-RU" sz="2800" b="1" dirty="0">
                <a:effectLst/>
              </a:rPr>
              <a:t> № 39793/17)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543175"/>
            <a:ext cx="5810250" cy="4314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1" r="12946"/>
          <a:stretch/>
        </p:blipFill>
        <p:spPr bwMode="auto">
          <a:xfrm>
            <a:off x="107504" y="980728"/>
            <a:ext cx="4835231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2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0183" y1="8108" x2="49084" y2="82703"/>
                        <a14:foregroundMark x1="22344" y1="28108" x2="35165" y2="52432"/>
                        <a14:foregroundMark x1="19780" y1="56216" x2="29670" y2="25946"/>
                        <a14:foregroundMark x1="19048" y1="54595" x2="30769" y2="55135"/>
                        <a14:foregroundMark x1="35531" y1="60541" x2="15385" y2="49189"/>
                        <a14:foregroundMark x1="58608" y1="42703" x2="83883" y2="72973"/>
                        <a14:foregroundMark x1="80586" y1="49189" x2="60806" y2="70270"/>
                        <a14:foregroundMark x1="45421" y1="83784" x2="55678" y2="83784"/>
                        <a14:backgroundMark x1="35531" y1="58378" x2="23077" y2="60541"/>
                        <a14:backgroundMark x1="18315" y1="57297" x2="35531" y2="61081"/>
                        <a14:backgroundMark x1="36996" y1="60000" x2="30403" y2="57297"/>
                        <a14:backgroundMark x1="62271" y1="65946" x2="60806" y2="74054"/>
                        <a14:backgroundMark x1="65934" y1="45405" x2="53846" y2="51892"/>
                        <a14:backgroundMark x1="65568" y1="46486" x2="64835" y2="54054"/>
                        <a14:backgroundMark x1="58242" y1="43243" x2="66667" y2="53514"/>
                        <a14:backgroundMark x1="81319" y1="48108" x2="77656" y2="52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5184576" cy="351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0" y="2882"/>
            <a:ext cx="9144000" cy="1222375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effectLst/>
              </a:rPr>
              <a:t>КЛІНІЧНІ ДОСЛІДЖЕННЯ ТА ЕКСПЕРИМЕНТИ ЗА УЧАСТЮ ДІТЕЙ: ЗА ЧИ </a:t>
            </a:r>
            <a:r>
              <a:rPr lang="uk-UA" sz="2800" b="1" dirty="0" smtClean="0">
                <a:effectLst/>
              </a:rPr>
              <a:t>ПРОТИ ?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179512" y="3933055"/>
            <a:ext cx="3600400" cy="228015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 err="1"/>
              <a:t>призначати</a:t>
            </a:r>
            <a:r>
              <a:rPr lang="ru-RU" sz="2000" i="1" dirty="0"/>
              <a:t> </a:t>
            </a:r>
            <a:r>
              <a:rPr lang="ru-RU" sz="2000" i="1" dirty="0" err="1"/>
              <a:t>дітям</a:t>
            </a:r>
            <a:r>
              <a:rPr lang="ru-RU" sz="2000" i="1" dirty="0"/>
              <a:t> </a:t>
            </a:r>
            <a:r>
              <a:rPr lang="ru-RU" sz="2000" i="1" dirty="0" err="1"/>
              <a:t>лікарські</a:t>
            </a:r>
            <a:r>
              <a:rPr lang="ru-RU" sz="2000" i="1" dirty="0"/>
              <a:t> </a:t>
            </a:r>
            <a:r>
              <a:rPr lang="ru-RU" sz="2000" i="1" dirty="0" err="1"/>
              <a:t>засоби</a:t>
            </a:r>
            <a:r>
              <a:rPr lang="ru-RU" sz="2000" i="1" dirty="0"/>
              <a:t>, </a:t>
            </a:r>
            <a:r>
              <a:rPr lang="ru-RU" sz="2000" i="1" dirty="0" err="1"/>
              <a:t>які</a:t>
            </a:r>
            <a:r>
              <a:rPr lang="ru-RU" sz="2000" i="1" dirty="0"/>
              <a:t> в </a:t>
            </a:r>
            <a:r>
              <a:rPr lang="ru-RU" sz="2000" i="1" dirty="0" err="1"/>
              <a:t>педіатрії</a:t>
            </a:r>
            <a:r>
              <a:rPr lang="ru-RU" sz="2000" i="1" dirty="0"/>
              <a:t> </a:t>
            </a:r>
            <a:r>
              <a:rPr lang="ru-RU" sz="2000" i="1" dirty="0" err="1"/>
              <a:t>взагалі</a:t>
            </a:r>
            <a:r>
              <a:rPr lang="ru-RU" sz="2000" i="1" dirty="0"/>
              <a:t> не </a:t>
            </a:r>
            <a:r>
              <a:rPr lang="ru-RU" sz="2000" i="1" dirty="0" err="1" smtClean="0"/>
              <a:t>досліджували</a:t>
            </a:r>
            <a:endParaRPr lang="ru-RU" sz="2000" i="1" dirty="0"/>
          </a:p>
        </p:txBody>
      </p:sp>
      <p:sp>
        <p:nvSpPr>
          <p:cNvPr id="6" name="Овал 5"/>
          <p:cNvSpPr/>
          <p:nvPr/>
        </p:nvSpPr>
        <p:spPr>
          <a:xfrm>
            <a:off x="5364088" y="4077072"/>
            <a:ext cx="3600400" cy="228015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 err="1"/>
              <a:t>проводити</a:t>
            </a:r>
            <a:r>
              <a:rPr lang="ru-RU" sz="2000" i="1" dirty="0"/>
              <a:t> </a:t>
            </a:r>
            <a:r>
              <a:rPr lang="ru-RU" sz="2000" i="1" dirty="0" err="1"/>
              <a:t>клінічні</a:t>
            </a:r>
            <a:r>
              <a:rPr lang="ru-RU" sz="2000" i="1" dirty="0"/>
              <a:t> </a:t>
            </a:r>
            <a:r>
              <a:rPr lang="ru-RU" sz="2000" i="1" dirty="0" err="1"/>
              <a:t>дослідження</a:t>
            </a:r>
            <a:r>
              <a:rPr lang="ru-RU" sz="2000" i="1" dirty="0"/>
              <a:t> таких </a:t>
            </a:r>
            <a:r>
              <a:rPr lang="ru-RU" sz="2000" i="1" dirty="0" err="1"/>
              <a:t>препаратів</a:t>
            </a:r>
            <a:r>
              <a:rPr lang="ru-RU" sz="2000" i="1" dirty="0"/>
              <a:t> за </a:t>
            </a:r>
            <a:r>
              <a:rPr lang="ru-RU" sz="2000" i="1" dirty="0" err="1"/>
              <a:t>участю</a:t>
            </a:r>
            <a:r>
              <a:rPr lang="ru-RU" sz="2000" i="1" dirty="0"/>
              <a:t> </a:t>
            </a:r>
            <a:r>
              <a:rPr lang="ru-RU" sz="2000" i="1" dirty="0" err="1"/>
              <a:t>дітей</a:t>
            </a:r>
            <a:endParaRPr lang="ru-RU" sz="2000" i="1" dirty="0"/>
          </a:p>
          <a:p>
            <a:pPr algn="ctr"/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9222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088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0" y="2882"/>
            <a:ext cx="9144000" cy="1222375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effectLst/>
              </a:rPr>
              <a:t>КЛІНІЧНІ ДОСЛІДЖЕННЯ ТА ЕКСПЕРИМЕНТИ ЗА УЧАСТЮ ДІТЕЙ: ЗА ЧИ </a:t>
            </a:r>
            <a:r>
              <a:rPr lang="uk-UA" sz="2800" b="1" dirty="0" smtClean="0">
                <a:effectLst/>
              </a:rPr>
              <a:t>ПРОТИ ?</a:t>
            </a:r>
            <a:endParaRPr lang="ru-RU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37" y="1772816"/>
            <a:ext cx="4536504" cy="45365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05" y="1772816"/>
            <a:ext cx="2206561" cy="22065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2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088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0" y="2215917"/>
            <a:ext cx="9144000" cy="1222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effectLst/>
              </a:rPr>
              <a:t>клінічні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>
                <a:effectLst/>
              </a:rPr>
              <a:t>дослідження</a:t>
            </a:r>
            <a:r>
              <a:rPr lang="ru-RU" sz="2400" b="1" dirty="0">
                <a:effectLst/>
              </a:rPr>
              <a:t> та </a:t>
            </a:r>
            <a:r>
              <a:rPr lang="ru-RU" sz="2400" b="1" dirty="0" err="1">
                <a:effectLst/>
              </a:rPr>
              <a:t>експерименти</a:t>
            </a:r>
            <a:r>
              <a:rPr lang="ru-RU" sz="2400" b="1" dirty="0">
                <a:effectLst/>
              </a:rPr>
              <a:t> за </a:t>
            </a:r>
            <a:r>
              <a:rPr lang="ru-RU" sz="2400" b="1" dirty="0" err="1">
                <a:effectLst/>
              </a:rPr>
              <a:t>участю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необхідно</a:t>
            </a:r>
            <a:r>
              <a:rPr lang="ru-RU" sz="2400" b="1" dirty="0">
                <a:effectLst/>
              </a:rPr>
              <a:t>. </a:t>
            </a:r>
            <a:r>
              <a:rPr lang="ru-RU" sz="2400" b="1" dirty="0" err="1" smtClean="0">
                <a:effectLst/>
              </a:rPr>
              <a:t>Це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>
                <a:effectLst/>
              </a:rPr>
              <a:t>в свою </a:t>
            </a:r>
            <a:r>
              <a:rPr lang="ru-RU" sz="2400" b="1" dirty="0" err="1">
                <a:effectLst/>
              </a:rPr>
              <a:t>чергу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 err="1">
                <a:effectLst/>
              </a:rPr>
              <a:t>забезпечить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 err="1">
                <a:effectLst/>
              </a:rPr>
              <a:t>створення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 err="1">
                <a:effectLst/>
              </a:rPr>
              <a:t>нових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 err="1">
                <a:effectLst/>
              </a:rPr>
              <a:t>педіатричних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 err="1">
                <a:effectLst/>
              </a:rPr>
              <a:t>препаратів</a:t>
            </a:r>
            <a:r>
              <a:rPr lang="ru-RU" sz="2400" b="1" dirty="0">
                <a:effectLst/>
              </a:rPr>
              <a:t> та </a:t>
            </a:r>
            <a:r>
              <a:rPr lang="ru-RU" sz="2400" b="1" dirty="0" err="1">
                <a:effectLst/>
              </a:rPr>
              <a:t>ліків</a:t>
            </a:r>
            <a:r>
              <a:rPr lang="ru-RU" sz="2400" b="1" dirty="0">
                <a:effectLst/>
              </a:rPr>
              <a:t> для </a:t>
            </a:r>
            <a:r>
              <a:rPr lang="ru-RU" sz="2400" b="1" dirty="0" err="1">
                <a:effectLst/>
              </a:rPr>
              <a:t>боротьби</a:t>
            </a:r>
            <a:r>
              <a:rPr lang="ru-RU" sz="2400" b="1" dirty="0">
                <a:effectLst/>
              </a:rPr>
              <a:t> з </a:t>
            </a:r>
            <a:r>
              <a:rPr lang="ru-RU" sz="2400" b="1" dirty="0" err="1">
                <a:effectLst/>
              </a:rPr>
              <a:t>невиліковними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 err="1">
                <a:effectLst/>
              </a:rPr>
              <a:t>захворюваннями</a:t>
            </a:r>
            <a:r>
              <a:rPr lang="ru-RU" sz="2400" b="1" dirty="0">
                <a:effectLst/>
              </a:rPr>
              <a:t>.  </a:t>
            </a:r>
            <a:r>
              <a:rPr lang="ru-RU" sz="2400" b="1" dirty="0" smtClean="0">
                <a:effectLst/>
              </a:rPr>
              <a:t/>
            </a:r>
            <a:br>
              <a:rPr lang="ru-RU" sz="2400" b="1" dirty="0" smtClean="0">
                <a:effectLst/>
              </a:rPr>
            </a:br>
            <a:r>
              <a:rPr lang="ru-RU" sz="2400" b="1" dirty="0" err="1" smtClean="0">
                <a:effectLst/>
              </a:rPr>
              <a:t>Крім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>
                <a:effectLst/>
              </a:rPr>
              <a:t>того, </a:t>
            </a:r>
            <a:r>
              <a:rPr lang="ru-RU" sz="2400" b="1" dirty="0" err="1">
                <a:effectLst/>
              </a:rPr>
              <a:t>можна</a:t>
            </a:r>
            <a:r>
              <a:rPr lang="ru-RU" sz="2400" b="1" dirty="0">
                <a:effectLst/>
              </a:rPr>
              <a:t> без </a:t>
            </a:r>
            <a:r>
              <a:rPr lang="ru-RU" sz="2400" b="1" dirty="0" err="1">
                <a:effectLst/>
              </a:rPr>
              <a:t>вагань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 err="1">
                <a:effectLst/>
              </a:rPr>
              <a:t>стверджувати,що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 err="1">
                <a:effectLst/>
              </a:rPr>
              <a:t>клінічні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 err="1">
                <a:effectLst/>
              </a:rPr>
              <a:t>експерименти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 err="1">
                <a:effectLst/>
              </a:rPr>
              <a:t>можуть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 err="1">
                <a:effectLst/>
              </a:rPr>
              <a:t>врятувати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 err="1">
                <a:effectLst/>
              </a:rPr>
              <a:t>життя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 err="1">
                <a:effectLst/>
              </a:rPr>
              <a:t>дитини</a:t>
            </a:r>
            <a:r>
              <a:rPr lang="ru-RU" sz="2400" b="1" dirty="0">
                <a:effectLst/>
              </a:rPr>
              <a:t>.</a:t>
            </a:r>
            <a:endParaRPr lang="ru-RU" sz="24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2882"/>
            <a:ext cx="9144000" cy="1222375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 smtClean="0">
                <a:effectLst/>
              </a:rPr>
              <a:t>Висновок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222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088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25508" y="4005064"/>
            <a:ext cx="9144000" cy="1222375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effectLst/>
              </a:rPr>
              <a:t>ДЯКУЮ ЗА УВАГУ!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53559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088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0" y="2882"/>
            <a:ext cx="9144000" cy="122237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effectLst/>
              </a:rPr>
              <a:t>Why It's </a:t>
            </a:r>
            <a:r>
              <a:rPr lang="en-US" sz="4000" b="1" dirty="0" smtClean="0">
                <a:effectLst/>
              </a:rPr>
              <a:t>Important</a:t>
            </a:r>
            <a:r>
              <a:rPr lang="uk-UA" sz="4000" b="1" dirty="0" smtClean="0">
                <a:effectLst/>
              </a:rPr>
              <a:t>?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0593" y="1525320"/>
            <a:ext cx="4499101" cy="11115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Do Research in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Children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2765" y1="91887" x2="48341" y2="91887"/>
                        <a14:foregroundMark x1="86098" y1="62268" x2="86098" y2="62268"/>
                        <a14:foregroundMark x1="21643" y1="11339" x2="21643" y2="11339"/>
                        <a14:foregroundMark x1="13744" y1="16813" x2="36019" y2="7918"/>
                        <a14:foregroundMark x1="38231" y1="12023" x2="14850" y2="14076"/>
                        <a14:foregroundMark x1="13744" y1="16813" x2="3791" y2="24438"/>
                        <a14:foregroundMark x1="13744" y1="14761" x2="7109" y2="14076"/>
                        <a14:foregroundMark x1="64929" y1="59531" x2="80569" y2="58847"/>
                        <a14:foregroundMark x1="76145" y1="67742" x2="62717" y2="60899"/>
                        <a14:foregroundMark x1="93839" y1="54643" x2="79463" y2="58847"/>
                        <a14:foregroundMark x1="87204" y1="19550" x2="77251" y2="25122"/>
                        <a14:foregroundMark x1="86098" y1="19550" x2="86098" y2="19550"/>
                        <a14:foregroundMark x1="86098" y1="15445" x2="86098" y2="15445"/>
                        <a14:foregroundMark x1="60506" y1="8602" x2="60506" y2="8602"/>
                        <a14:foregroundMark x1="59400" y1="14076" x2="57188" y2="23754"/>
                        <a14:foregroundMark x1="67141" y1="22385" x2="50553" y2="7918"/>
                        <a14:foregroundMark x1="36019" y1="8602" x2="38231" y2="11339"/>
                        <a14:foregroundMark x1="23855" y1="22385" x2="14850" y2="22385"/>
                        <a14:foregroundMark x1="79463" y1="33333" x2="88310" y2="1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13" y="801547"/>
            <a:ext cx="971055" cy="156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39553" y="2852936"/>
            <a:ext cx="4824536" cy="9959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uk-UA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fontAlgn="base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Clinical Studies are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Important</a:t>
            </a:r>
            <a:endParaRPr lang="uk-UA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fontAlgn="base"/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26286" y="4118317"/>
            <a:ext cx="4824536" cy="9959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800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Research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vs. Care</a:t>
            </a:r>
          </a:p>
          <a:p>
            <a:pPr algn="ctr"/>
            <a:endParaRPr lang="ru-RU" sz="2800" dirty="0">
              <a:ln w="12700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81468" y="5414461"/>
            <a:ext cx="4824536" cy="9959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Children Benefit</a:t>
            </a:r>
          </a:p>
          <a:p>
            <a:pPr algn="ctr"/>
            <a:endParaRPr lang="ru-RU" sz="28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2765" y1="91887" x2="48341" y2="91887"/>
                        <a14:foregroundMark x1="86098" y1="62268" x2="86098" y2="62268"/>
                        <a14:foregroundMark x1="21643" y1="11339" x2="21643" y2="11339"/>
                        <a14:foregroundMark x1="13744" y1="16813" x2="36019" y2="7918"/>
                        <a14:foregroundMark x1="38231" y1="12023" x2="14850" y2="14076"/>
                        <a14:foregroundMark x1="13744" y1="16813" x2="3791" y2="24438"/>
                        <a14:foregroundMark x1="13744" y1="14761" x2="7109" y2="14076"/>
                        <a14:foregroundMark x1="64929" y1="59531" x2="80569" y2="58847"/>
                        <a14:foregroundMark x1="76145" y1="67742" x2="62717" y2="60899"/>
                        <a14:foregroundMark x1="93839" y1="54643" x2="79463" y2="58847"/>
                        <a14:foregroundMark x1="87204" y1="19550" x2="77251" y2="25122"/>
                        <a14:foregroundMark x1="86098" y1="19550" x2="86098" y2="19550"/>
                        <a14:foregroundMark x1="86098" y1="15445" x2="86098" y2="15445"/>
                        <a14:foregroundMark x1="60506" y1="8602" x2="60506" y2="8602"/>
                        <a14:foregroundMark x1="59400" y1="14076" x2="57188" y2="23754"/>
                        <a14:foregroundMark x1="67141" y1="22385" x2="50553" y2="7918"/>
                        <a14:foregroundMark x1="36019" y1="8602" x2="38231" y2="11339"/>
                        <a14:foregroundMark x1="23855" y1="22385" x2="14850" y2="22385"/>
                        <a14:foregroundMark x1="79463" y1="33333" x2="88310" y2="1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819" y="2464124"/>
            <a:ext cx="971055" cy="156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2765" y1="91887" x2="48341" y2="91887"/>
                        <a14:foregroundMark x1="86098" y1="62268" x2="86098" y2="62268"/>
                        <a14:foregroundMark x1="21643" y1="11339" x2="21643" y2="11339"/>
                        <a14:foregroundMark x1="13744" y1="16813" x2="36019" y2="7918"/>
                        <a14:foregroundMark x1="38231" y1="12023" x2="14850" y2="14076"/>
                        <a14:foregroundMark x1="13744" y1="16813" x2="3791" y2="24438"/>
                        <a14:foregroundMark x1="13744" y1="14761" x2="7109" y2="14076"/>
                        <a14:foregroundMark x1="64929" y1="59531" x2="80569" y2="58847"/>
                        <a14:foregroundMark x1="76145" y1="67742" x2="62717" y2="60899"/>
                        <a14:foregroundMark x1="93839" y1="54643" x2="79463" y2="58847"/>
                        <a14:foregroundMark x1="87204" y1="19550" x2="77251" y2="25122"/>
                        <a14:foregroundMark x1="86098" y1="19550" x2="86098" y2="19550"/>
                        <a14:foregroundMark x1="86098" y1="15445" x2="86098" y2="15445"/>
                        <a14:foregroundMark x1="60506" y1="8602" x2="60506" y2="8602"/>
                        <a14:foregroundMark x1="59400" y1="14076" x2="57188" y2="23754"/>
                        <a14:foregroundMark x1="67141" y1="22385" x2="50553" y2="7918"/>
                        <a14:foregroundMark x1="36019" y1="8602" x2="38231" y2="11339"/>
                        <a14:foregroundMark x1="23855" y1="22385" x2="14850" y2="22385"/>
                        <a14:foregroundMark x1="79463" y1="33333" x2="88310" y2="1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761" y="3544915"/>
            <a:ext cx="971055" cy="156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2765" y1="91887" x2="48341" y2="91887"/>
                        <a14:foregroundMark x1="86098" y1="62268" x2="86098" y2="62268"/>
                        <a14:foregroundMark x1="21643" y1="11339" x2="21643" y2="11339"/>
                        <a14:foregroundMark x1="13744" y1="16813" x2="36019" y2="7918"/>
                        <a14:foregroundMark x1="38231" y1="12023" x2="14850" y2="14076"/>
                        <a14:foregroundMark x1="13744" y1="16813" x2="3791" y2="24438"/>
                        <a14:foregroundMark x1="13744" y1="14761" x2="7109" y2="14076"/>
                        <a14:foregroundMark x1="64929" y1="59531" x2="80569" y2="58847"/>
                        <a14:foregroundMark x1="76145" y1="67742" x2="62717" y2="60899"/>
                        <a14:foregroundMark x1="93839" y1="54643" x2="79463" y2="58847"/>
                        <a14:foregroundMark x1="87204" y1="19550" x2="77251" y2="25122"/>
                        <a14:foregroundMark x1="86098" y1="19550" x2="86098" y2="19550"/>
                        <a14:foregroundMark x1="86098" y1="15445" x2="86098" y2="15445"/>
                        <a14:foregroundMark x1="60506" y1="8602" x2="60506" y2="8602"/>
                        <a14:foregroundMark x1="59400" y1="14076" x2="57188" y2="23754"/>
                        <a14:foregroundMark x1="67141" y1="22385" x2="50553" y2="7918"/>
                        <a14:foregroundMark x1="36019" y1="8602" x2="38231" y2="11339"/>
                        <a14:foregroundMark x1="23855" y1="22385" x2="14850" y2="22385"/>
                        <a14:foregroundMark x1="79463" y1="33333" x2="88310" y2="1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83" y="5068947"/>
            <a:ext cx="971055" cy="156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86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088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0" y="2882"/>
            <a:ext cx="9144000" cy="1222375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effectLst/>
              </a:rPr>
              <a:t>КЛІНІЧНІ ДОСЛІДЖЕННЯ ТА ЕКСПЕРИМЕНТИ ЗА УЧАСТЮ ДІТЕЙ: ЗА ЧИ </a:t>
            </a:r>
            <a:r>
              <a:rPr lang="uk-UA" sz="2800" b="1" dirty="0" smtClean="0">
                <a:effectLst/>
              </a:rPr>
              <a:t>ПРОТИ ?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0593" y="1525320"/>
            <a:ext cx="4689439" cy="11115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/>
              </a:rPr>
              <a:t>Why Do Research in Children?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fontAlgn="base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Children are given a medicine, and 70% of those medicines have only been tested in adults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0593" y="3027714"/>
            <a:ext cx="5378226" cy="10493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Clinical Studies are </a:t>
            </a:r>
            <a:r>
              <a:rPr lang="en-US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Important</a:t>
            </a:r>
            <a:r>
              <a:rPr lang="uk-UA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pPr fontAlgn="base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research in children helps us to treat our children like children, rather than as little adults.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4293096"/>
            <a:ext cx="6011269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Research vs. </a:t>
            </a:r>
            <a:r>
              <a:rPr lang="en-US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Care</a:t>
            </a:r>
            <a:endParaRPr lang="en-US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fontAlgn="base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research can look a lot like regular, or standard, medical care. Sometimes it is hard to tell the difference.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15616" y="5589240"/>
            <a:ext cx="6590387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Children </a:t>
            </a:r>
            <a:r>
              <a:rPr lang="en-US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Benefit</a:t>
            </a:r>
            <a:endParaRPr lang="en-US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fontAlgn="base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Research is done to gain information about a disease, condition, drug, or treatment to benefit future children.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761" r="98673">
                        <a14:foregroundMark x1="9292" y1="62757" x2="46239" y2="95894"/>
                        <a14:foregroundMark x1="66814" y1="77713" x2="48230" y2="76833"/>
                        <a14:foregroundMark x1="38938" y1="80841" x2="70796" y2="74976"/>
                        <a14:foregroundMark x1="67699" y1="78104" x2="60619" y2="93548"/>
                        <a14:foregroundMark x1="11283" y1="64125" x2="3982" y2="71750"/>
                        <a14:foregroundMark x1="85177" y1="92180" x2="92478" y2="93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994" y="1111040"/>
            <a:ext cx="674188" cy="152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761" r="98673">
                        <a14:foregroundMark x1="9292" y1="62757" x2="46239" y2="95894"/>
                        <a14:foregroundMark x1="66814" y1="77713" x2="48230" y2="76833"/>
                        <a14:foregroundMark x1="38938" y1="80841" x2="70796" y2="74976"/>
                        <a14:foregroundMark x1="67699" y1="78104" x2="60619" y2="93548"/>
                        <a14:foregroundMark x1="11283" y1="64125" x2="3982" y2="71750"/>
                        <a14:foregroundMark x1="85177" y1="92180" x2="92478" y2="93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582" y="2322997"/>
            <a:ext cx="674188" cy="152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761" r="98673">
                        <a14:foregroundMark x1="9292" y1="62757" x2="46239" y2="95894"/>
                        <a14:foregroundMark x1="66814" y1="77713" x2="48230" y2="76833"/>
                        <a14:foregroundMark x1="38938" y1="80841" x2="70796" y2="74976"/>
                        <a14:foregroundMark x1="67699" y1="78104" x2="60619" y2="93548"/>
                        <a14:foregroundMark x1="11283" y1="64125" x2="3982" y2="71750"/>
                        <a14:foregroundMark x1="85177" y1="92180" x2="92478" y2="93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33554"/>
            <a:ext cx="674188" cy="152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761" r="98673">
                        <a14:foregroundMark x1="9292" y1="62757" x2="46239" y2="95894"/>
                        <a14:foregroundMark x1="66814" y1="77713" x2="48230" y2="76833"/>
                        <a14:foregroundMark x1="38938" y1="80841" x2="70796" y2="74976"/>
                        <a14:foregroundMark x1="67699" y1="78104" x2="60619" y2="93548"/>
                        <a14:foregroundMark x1="11283" y1="64125" x2="3982" y2="71750"/>
                        <a14:foregroundMark x1="85177" y1="92180" x2="92478" y2="93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884522"/>
            <a:ext cx="674188" cy="152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61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255568" y="1988840"/>
            <a:ext cx="3888432" cy="417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chemeClr val="bg1"/>
                </a:solidFill>
              </a:rPr>
              <a:t>Д</a:t>
            </a:r>
            <a:r>
              <a:rPr lang="ru-RU" b="1" i="1" dirty="0" err="1" smtClean="0">
                <a:solidFill>
                  <a:schemeClr val="bg1"/>
                </a:solidFill>
              </a:rPr>
              <a:t>ержави-учасниці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визнають</a:t>
            </a:r>
            <a:r>
              <a:rPr lang="ru-RU" b="1" i="1" dirty="0">
                <a:solidFill>
                  <a:schemeClr val="bg1"/>
                </a:solidFill>
              </a:rPr>
              <a:t> право </a:t>
            </a:r>
            <a:r>
              <a:rPr lang="ru-RU" b="1" i="1" dirty="0" err="1">
                <a:solidFill>
                  <a:schemeClr val="bg1"/>
                </a:solidFill>
              </a:rPr>
              <a:t>дитини</a:t>
            </a:r>
            <a:r>
              <a:rPr lang="ru-RU" b="1" i="1" dirty="0">
                <a:solidFill>
                  <a:schemeClr val="bg1"/>
                </a:solidFill>
              </a:rPr>
              <a:t> на </a:t>
            </a:r>
            <a:r>
              <a:rPr lang="ru-RU" b="1" i="1" dirty="0" err="1">
                <a:solidFill>
                  <a:schemeClr val="bg1"/>
                </a:solidFill>
              </a:rPr>
              <a:t>користування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найбільш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досконалими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послугами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системи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охорони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здоров'я</a:t>
            </a:r>
            <a:r>
              <a:rPr lang="ru-RU" b="1" i="1" dirty="0">
                <a:solidFill>
                  <a:schemeClr val="bg1"/>
                </a:solidFill>
              </a:rPr>
              <a:t> та </a:t>
            </a:r>
            <a:r>
              <a:rPr lang="ru-RU" b="1" i="1" dirty="0" err="1">
                <a:solidFill>
                  <a:schemeClr val="bg1"/>
                </a:solidFill>
              </a:rPr>
              <a:t>засобами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лікування</a:t>
            </a:r>
            <a:r>
              <a:rPr lang="ru-RU" b="1" i="1" dirty="0">
                <a:solidFill>
                  <a:schemeClr val="bg1"/>
                </a:solidFill>
              </a:rPr>
              <a:t> хвороб і </a:t>
            </a:r>
            <a:r>
              <a:rPr lang="ru-RU" b="1" i="1" dirty="0" err="1">
                <a:solidFill>
                  <a:schemeClr val="bg1"/>
                </a:solidFill>
              </a:rPr>
              <a:t>відновлення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здоров'я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b="1" i="1" dirty="0" err="1">
                <a:solidFill>
                  <a:schemeClr val="bg1"/>
                </a:solidFill>
              </a:rPr>
              <a:t>Держави-учасниці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намагаються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забезпечити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щоб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жодна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дитина</a:t>
            </a:r>
            <a:r>
              <a:rPr lang="ru-RU" b="1" i="1" dirty="0">
                <a:solidFill>
                  <a:schemeClr val="bg1"/>
                </a:solidFill>
              </a:rPr>
              <a:t> не </a:t>
            </a:r>
            <a:r>
              <a:rPr lang="ru-RU" b="1" i="1" dirty="0" err="1">
                <a:solidFill>
                  <a:schemeClr val="bg1"/>
                </a:solidFill>
              </a:rPr>
              <a:t>була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позбавлена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свого</a:t>
            </a:r>
            <a:r>
              <a:rPr lang="ru-RU" b="1" i="1" dirty="0">
                <a:solidFill>
                  <a:schemeClr val="bg1"/>
                </a:solidFill>
              </a:rPr>
              <a:t> права на доступ до </a:t>
            </a:r>
            <a:r>
              <a:rPr lang="ru-RU" b="1" i="1" dirty="0" err="1">
                <a:solidFill>
                  <a:schemeClr val="bg1"/>
                </a:solidFill>
              </a:rPr>
              <a:t>подібних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послуг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системи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охорони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здоров'я</a:t>
            </a:r>
            <a:r>
              <a:rPr lang="ru-RU" b="1" i="1" dirty="0" smtClean="0">
                <a:solidFill>
                  <a:schemeClr val="bg1"/>
                </a:solidFill>
              </a:rPr>
              <a:t>. (</a:t>
            </a:r>
            <a:r>
              <a:rPr lang="ru-RU" b="1" i="1" dirty="0" err="1">
                <a:solidFill>
                  <a:schemeClr val="bg1"/>
                </a:solidFill>
              </a:rPr>
              <a:t>Стаття</a:t>
            </a:r>
            <a:r>
              <a:rPr lang="ru-RU" b="1" i="1" dirty="0">
                <a:solidFill>
                  <a:schemeClr val="bg1"/>
                </a:solidFill>
              </a:rPr>
              <a:t> 24 </a:t>
            </a:r>
            <a:r>
              <a:rPr lang="ru-RU" b="1" i="1" dirty="0" err="1">
                <a:solidFill>
                  <a:schemeClr val="bg1"/>
                </a:solidFill>
              </a:rPr>
              <a:t>Конвенції</a:t>
            </a:r>
            <a:r>
              <a:rPr lang="ru-RU" b="1" i="1" dirty="0">
                <a:solidFill>
                  <a:schemeClr val="bg1"/>
                </a:solidFill>
              </a:rPr>
              <a:t> ОО</a:t>
            </a:r>
            <a:r>
              <a:rPr lang="uk-UA" b="1" i="1" dirty="0">
                <a:solidFill>
                  <a:schemeClr val="bg1"/>
                </a:solidFill>
              </a:rPr>
              <a:t>Н </a:t>
            </a:r>
            <a:r>
              <a:rPr lang="ru-RU" b="1" i="1" dirty="0">
                <a:solidFill>
                  <a:schemeClr val="bg1"/>
                </a:solidFill>
              </a:rPr>
              <a:t>про права </a:t>
            </a:r>
            <a:r>
              <a:rPr lang="ru-RU" b="1" i="1" dirty="0" err="1">
                <a:solidFill>
                  <a:schemeClr val="bg1"/>
                </a:solidFill>
              </a:rPr>
              <a:t>дитини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)</a:t>
            </a:r>
            <a:endParaRPr lang="ru-RU" b="1" i="1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3103"/>
            <a:ext cx="4729467" cy="4839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4729466" y="3613667"/>
            <a:ext cx="526101" cy="638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0" y="2882"/>
            <a:ext cx="9144000" cy="1222375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effectLst/>
              </a:rPr>
              <a:t>КЛІНІЧНІ ДОСЛІДЖЕННЯ ТА ЕКСПЕРИМЕНТИ ЗА УЧАСТЮ ДІТЕЙ: ЗА ЧИ </a:t>
            </a:r>
            <a:r>
              <a:rPr lang="uk-UA" sz="2800" b="1" dirty="0" smtClean="0">
                <a:effectLst/>
              </a:rPr>
              <a:t>ПРОТИ 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6902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088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0" y="2882"/>
            <a:ext cx="9144000" cy="1222375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effectLst/>
              </a:rPr>
              <a:t>КЛІНІЧНІ ДОСЛІДЖЕННЯ ТА ЕКСПЕРИМЕНТИ ЗА УЧАСТЮ ДІТЕЙ: ЗА ЧИ </a:t>
            </a:r>
            <a:r>
              <a:rPr lang="uk-UA" sz="2800" b="1" dirty="0" smtClean="0">
                <a:effectLst/>
              </a:rPr>
              <a:t>ПРОТИ ?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9682"/>
            <a:ext cx="4779661" cy="2659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74" y="1056167"/>
            <a:ext cx="4193221" cy="2588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0" y="5166484"/>
            <a:ext cx="9144000" cy="15748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Велика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кількість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«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дитячих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»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лікарських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препаратів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, </a:t>
            </a:r>
            <a:r>
              <a:rPr lang="ru-RU" sz="2000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взагалі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не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мали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клінічних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досліджень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на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дітях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.</a:t>
            </a:r>
          </a:p>
          <a:p>
            <a:pPr algn="ctr" fontAlgn="base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В той час, як «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дорослі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»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лікарські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препарати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до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їх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реєстрації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проходять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ru-RU" sz="2000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ретельну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перевірку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та </a:t>
            </a:r>
            <a:r>
              <a:rPr lang="ru-RU" sz="2000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всі</a:t>
            </a:r>
            <a:r>
              <a:rPr lang="ru-RU" sz="20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ru-RU" sz="2000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етапи</a:t>
            </a:r>
            <a:r>
              <a:rPr lang="ru-RU" sz="20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клінічного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дослідження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1737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088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22375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effectLst/>
              </a:rPr>
              <a:t>КЛІНІЧНІ ДОСЛІДЖЕННЯ ТА ЕКСПЕРИМЕНТИ ЗА УЧАСТЮ ДІТЕЙ: ЗА ЧИ </a:t>
            </a:r>
            <a:r>
              <a:rPr lang="uk-UA" sz="2800" b="1" dirty="0" smtClean="0">
                <a:effectLst/>
              </a:rPr>
              <a:t>ПРОТИ ?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89938"/>
            <a:ext cx="4560507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942213"/>
            <a:ext cx="4392194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52159" y="1853981"/>
            <a:ext cx="3888432" cy="417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ru-RU" b="1" i="1" dirty="0" err="1" smtClean="0">
                <a:solidFill>
                  <a:schemeClr val="bg1"/>
                </a:solidFill>
              </a:rPr>
              <a:t>Інформацію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щодо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дії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дитячих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лікарських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засобів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нерідко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запозичують</a:t>
            </a:r>
            <a:r>
              <a:rPr lang="ru-RU" b="1" i="1" dirty="0">
                <a:solidFill>
                  <a:schemeClr val="bg1"/>
                </a:solidFill>
              </a:rPr>
              <a:t> з </a:t>
            </a:r>
            <a:r>
              <a:rPr lang="ru-RU" b="1" i="1" dirty="0" err="1">
                <a:solidFill>
                  <a:schemeClr val="bg1"/>
                </a:solidFill>
              </a:rPr>
              <a:t>досліджень</a:t>
            </a:r>
            <a:r>
              <a:rPr lang="ru-RU" b="1" i="1" dirty="0">
                <a:solidFill>
                  <a:schemeClr val="bg1"/>
                </a:solidFill>
              </a:rPr>
              <a:t> за </a:t>
            </a:r>
            <a:r>
              <a:rPr lang="ru-RU" b="1" i="1" dirty="0" err="1">
                <a:solidFill>
                  <a:schemeClr val="bg1"/>
                </a:solidFill>
              </a:rPr>
              <a:t>участю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дорослих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endParaRPr lang="ru-RU" b="1" i="1" dirty="0" smtClean="0">
              <a:solidFill>
                <a:schemeClr val="bg1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ru-RU" b="1" i="1" dirty="0" err="1">
                <a:solidFill>
                  <a:schemeClr val="bg1"/>
                </a:solidFill>
              </a:rPr>
              <a:t>П</a:t>
            </a:r>
            <a:r>
              <a:rPr lang="ru-RU" b="1" i="1" dirty="0" err="1" smtClean="0">
                <a:solidFill>
                  <a:schemeClr val="bg1"/>
                </a:solidFill>
              </a:rPr>
              <a:t>ереносити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таку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інформацію</a:t>
            </a:r>
            <a:r>
              <a:rPr lang="ru-RU" b="1" i="1" dirty="0">
                <a:solidFill>
                  <a:schemeClr val="bg1"/>
                </a:solidFill>
              </a:rPr>
              <a:t> на препарат, </a:t>
            </a:r>
            <a:r>
              <a:rPr lang="ru-RU" b="1" i="1" dirty="0" err="1">
                <a:solidFill>
                  <a:schemeClr val="bg1"/>
                </a:solidFill>
              </a:rPr>
              <a:t>призначений</a:t>
            </a:r>
            <a:r>
              <a:rPr lang="ru-RU" b="1" i="1" dirty="0">
                <a:solidFill>
                  <a:schemeClr val="bg1"/>
                </a:solidFill>
              </a:rPr>
              <a:t> для </a:t>
            </a:r>
            <a:r>
              <a:rPr lang="ru-RU" b="1" i="1" dirty="0" err="1">
                <a:solidFill>
                  <a:schemeClr val="bg1"/>
                </a:solidFill>
              </a:rPr>
              <a:t>дитини</a:t>
            </a:r>
            <a:r>
              <a:rPr lang="ru-RU" b="1" i="1" u="sng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i="1" u="sng" dirty="0" err="1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неможливо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адже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такі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лікарські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засоби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мають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іншуі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профілі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ефективності</a:t>
            </a:r>
            <a:r>
              <a:rPr lang="ru-RU" b="1" i="1" dirty="0">
                <a:solidFill>
                  <a:schemeClr val="bg1"/>
                </a:solidFill>
              </a:rPr>
              <a:t> та </a:t>
            </a:r>
            <a:r>
              <a:rPr lang="ru-RU" b="1" i="1" dirty="0" err="1">
                <a:solidFill>
                  <a:schemeClr val="bg1"/>
                </a:solidFill>
              </a:rPr>
              <a:t>безпеки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іншу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фармакокінетику</a:t>
            </a:r>
            <a:r>
              <a:rPr lang="ru-RU" b="1" i="1" dirty="0">
                <a:solidFill>
                  <a:schemeClr val="bg1"/>
                </a:solidFill>
              </a:rPr>
              <a:t> і </a:t>
            </a:r>
            <a:r>
              <a:rPr lang="ru-RU" b="1" i="1" dirty="0" err="1" smtClean="0">
                <a:solidFill>
                  <a:schemeClr val="bg1"/>
                </a:solidFill>
              </a:rPr>
              <a:t>фармакодинаміку</a:t>
            </a:r>
            <a:r>
              <a:rPr lang="ru-RU" b="1" i="1" dirty="0" smtClean="0">
                <a:solidFill>
                  <a:schemeClr val="bg1"/>
                </a:solidFill>
              </a:rPr>
              <a:t>!</a:t>
            </a:r>
            <a:endParaRPr lang="ru-RU" b="1" i="1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72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088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2158" y="0"/>
            <a:ext cx="8991842" cy="685799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ru-RU" b="1" i="1" dirty="0" err="1">
                <a:solidFill>
                  <a:schemeClr val="bg1"/>
                </a:solidFill>
              </a:rPr>
              <a:t>Клінічні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дослідження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включають</a:t>
            </a:r>
            <a:r>
              <a:rPr lang="ru-RU" b="1" i="1" dirty="0">
                <a:solidFill>
                  <a:schemeClr val="bg1"/>
                </a:solidFill>
              </a:rPr>
              <a:t> 4 </a:t>
            </a:r>
            <a:r>
              <a:rPr lang="ru-RU" b="1" i="1" dirty="0" err="1">
                <a:solidFill>
                  <a:schemeClr val="bg1"/>
                </a:solidFill>
              </a:rPr>
              <a:t>фази</a:t>
            </a:r>
            <a:r>
              <a:rPr lang="ru-RU" b="1" i="1" dirty="0">
                <a:solidFill>
                  <a:schemeClr val="bg1"/>
                </a:solidFill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ru-RU" b="1" i="1" dirty="0">
                <a:solidFill>
                  <a:schemeClr val="bg1"/>
                </a:solidFill>
              </a:rPr>
              <a:t>•	</a:t>
            </a:r>
            <a:r>
              <a:rPr lang="en-US" b="1" i="1" dirty="0">
                <a:solidFill>
                  <a:schemeClr val="bg1"/>
                </a:solidFill>
              </a:rPr>
              <a:t>I </a:t>
            </a:r>
            <a:r>
              <a:rPr lang="ru-RU" b="1" i="1" dirty="0">
                <a:solidFill>
                  <a:schemeClr val="bg1"/>
                </a:solidFill>
              </a:rPr>
              <a:t>фаза: </a:t>
            </a:r>
            <a:r>
              <a:rPr lang="ru-RU" b="1" i="1" dirty="0" err="1">
                <a:solidFill>
                  <a:schemeClr val="bg1"/>
                </a:solidFill>
              </a:rPr>
              <a:t>початкове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вивчення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профілю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безпеки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лікарських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засобів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фармакокінетичних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показників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виявлення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побічних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реакцій</a:t>
            </a:r>
            <a:r>
              <a:rPr lang="ru-RU" b="1" i="1" dirty="0">
                <a:solidFill>
                  <a:schemeClr val="bg1"/>
                </a:solidFill>
              </a:rPr>
              <a:t> і </a:t>
            </a:r>
            <a:r>
              <a:rPr lang="ru-RU" b="1" i="1" dirty="0" err="1">
                <a:solidFill>
                  <a:schemeClr val="bg1"/>
                </a:solidFill>
              </a:rPr>
              <a:t>впливу</a:t>
            </a:r>
            <a:r>
              <a:rPr lang="ru-RU" b="1" i="1" dirty="0">
                <a:solidFill>
                  <a:schemeClr val="bg1"/>
                </a:solidFill>
              </a:rPr>
              <a:t> на систему </a:t>
            </a:r>
            <a:r>
              <a:rPr lang="ru-RU" b="1" i="1" dirty="0" err="1">
                <a:solidFill>
                  <a:schemeClr val="bg1"/>
                </a:solidFill>
              </a:rPr>
              <a:t>травлення</a:t>
            </a:r>
            <a:r>
              <a:rPr lang="ru-RU" b="1" i="1" dirty="0">
                <a:solidFill>
                  <a:schemeClr val="bg1"/>
                </a:solidFill>
              </a:rPr>
              <a:t>. На </a:t>
            </a:r>
            <a:r>
              <a:rPr lang="ru-RU" b="1" i="1" dirty="0" err="1">
                <a:solidFill>
                  <a:schemeClr val="bg1"/>
                </a:solidFill>
              </a:rPr>
              <a:t>цьому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етапі</a:t>
            </a:r>
            <a:r>
              <a:rPr lang="ru-RU" b="1" i="1" dirty="0">
                <a:solidFill>
                  <a:schemeClr val="bg1"/>
                </a:solidFill>
              </a:rPr>
              <a:t>, як правило, </a:t>
            </a:r>
            <a:r>
              <a:rPr lang="ru-RU" b="1" i="1" dirty="0" err="1">
                <a:solidFill>
                  <a:schemeClr val="bg1"/>
                </a:solidFill>
              </a:rPr>
              <a:t>задіяна</a:t>
            </a:r>
            <a:r>
              <a:rPr lang="ru-RU" b="1" i="1" dirty="0">
                <a:solidFill>
                  <a:schemeClr val="bg1"/>
                </a:solidFill>
              </a:rPr>
              <a:t> невелика </a:t>
            </a:r>
            <a:r>
              <a:rPr lang="ru-RU" b="1" i="1" dirty="0" err="1">
                <a:solidFill>
                  <a:schemeClr val="bg1"/>
                </a:solidFill>
              </a:rPr>
              <a:t>кількість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здорових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добровольців</a:t>
            </a:r>
            <a:r>
              <a:rPr lang="ru-RU" b="1" i="1" dirty="0">
                <a:solidFill>
                  <a:schemeClr val="bg1"/>
                </a:solidFill>
              </a:rPr>
              <a:t> (в </a:t>
            </a:r>
            <a:r>
              <a:rPr lang="ru-RU" b="1" i="1" dirty="0" err="1">
                <a:solidFill>
                  <a:schemeClr val="bg1"/>
                </a:solidFill>
              </a:rPr>
              <a:t>середньому</a:t>
            </a:r>
            <a:r>
              <a:rPr lang="ru-RU" b="1" i="1" dirty="0">
                <a:solidFill>
                  <a:schemeClr val="bg1"/>
                </a:solidFill>
              </a:rPr>
              <a:t> 50-100</a:t>
            </a:r>
            <a:r>
              <a:rPr lang="ru-RU" b="1" i="1" dirty="0" smtClean="0">
                <a:solidFill>
                  <a:schemeClr val="bg1"/>
                </a:solidFill>
              </a:rPr>
              <a:t>);</a:t>
            </a:r>
          </a:p>
          <a:p>
            <a:pPr>
              <a:spcBef>
                <a:spcPts val="1200"/>
              </a:spcBef>
            </a:pPr>
            <a:r>
              <a:rPr lang="en-US" b="1" i="1" dirty="0">
                <a:solidFill>
                  <a:schemeClr val="bg1"/>
                </a:solidFill>
              </a:rPr>
              <a:t>•	II </a:t>
            </a:r>
            <a:r>
              <a:rPr lang="ru-RU" b="1" i="1" dirty="0">
                <a:solidFill>
                  <a:schemeClr val="bg1"/>
                </a:solidFill>
              </a:rPr>
              <a:t>фаза: </a:t>
            </a:r>
            <a:r>
              <a:rPr lang="ru-RU" b="1" i="1" dirty="0" err="1">
                <a:solidFill>
                  <a:schemeClr val="bg1"/>
                </a:solidFill>
              </a:rPr>
              <a:t>більш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детальне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вивчення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профілю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безпеки</a:t>
            </a:r>
            <a:r>
              <a:rPr lang="ru-RU" b="1" i="1" dirty="0">
                <a:solidFill>
                  <a:schemeClr val="bg1"/>
                </a:solidFill>
              </a:rPr>
              <a:t> і характеристик препарату </a:t>
            </a:r>
            <a:r>
              <a:rPr lang="ru-RU" b="1" i="1" dirty="0" err="1">
                <a:solidFill>
                  <a:schemeClr val="bg1"/>
                </a:solidFill>
              </a:rPr>
              <a:t>залежно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від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дози</a:t>
            </a:r>
            <a:r>
              <a:rPr lang="ru-RU" b="1" i="1" dirty="0">
                <a:solidFill>
                  <a:schemeClr val="bg1"/>
                </a:solidFill>
              </a:rPr>
              <a:t>. На </a:t>
            </a:r>
            <a:r>
              <a:rPr lang="ru-RU" b="1" i="1" dirty="0" err="1">
                <a:solidFill>
                  <a:schemeClr val="bg1"/>
                </a:solidFill>
              </a:rPr>
              <a:t>цьому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етапі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також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проводяться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перші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порівняльні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дослідження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наприклад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результати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застосування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досліджуваного</a:t>
            </a:r>
            <a:r>
              <a:rPr lang="ru-RU" b="1" i="1" dirty="0">
                <a:solidFill>
                  <a:schemeClr val="bg1"/>
                </a:solidFill>
              </a:rPr>
              <a:t> препарату в </a:t>
            </a:r>
            <a:r>
              <a:rPr lang="ru-RU" b="1" i="1" dirty="0" err="1">
                <a:solidFill>
                  <a:schemeClr val="bg1"/>
                </a:solidFill>
              </a:rPr>
              <a:t>порівнянні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стандартним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лікуванням</a:t>
            </a:r>
            <a:r>
              <a:rPr lang="ru-RU" b="1" i="1" dirty="0" smtClean="0">
                <a:solidFill>
                  <a:schemeClr val="bg1"/>
                </a:solidFill>
              </a:rPr>
              <a:t>. </a:t>
            </a:r>
            <a:r>
              <a:rPr lang="ru-RU" b="1" i="1" dirty="0" err="1" smtClean="0">
                <a:solidFill>
                  <a:schemeClr val="bg1"/>
                </a:solidFill>
              </a:rPr>
              <a:t>Механізм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дії</a:t>
            </a:r>
            <a:r>
              <a:rPr lang="ru-RU" b="1" i="1" dirty="0">
                <a:solidFill>
                  <a:schemeClr val="bg1"/>
                </a:solidFill>
              </a:rPr>
              <a:t> препарату і </a:t>
            </a:r>
            <a:r>
              <a:rPr lang="ru-RU" b="1" i="1" dirty="0" err="1">
                <a:solidFill>
                  <a:schemeClr val="bg1"/>
                </a:solidFill>
              </a:rPr>
              <a:t>його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профіль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безпеки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вивчаються</a:t>
            </a:r>
            <a:r>
              <a:rPr lang="ru-RU" b="1" i="1" dirty="0">
                <a:solidFill>
                  <a:schemeClr val="bg1"/>
                </a:solidFill>
              </a:rPr>
              <a:t> в рамках </a:t>
            </a:r>
            <a:r>
              <a:rPr lang="ru-RU" b="1" i="1" dirty="0" err="1">
                <a:solidFill>
                  <a:schemeClr val="bg1"/>
                </a:solidFill>
              </a:rPr>
              <a:t>невеликої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групи</a:t>
            </a:r>
            <a:r>
              <a:rPr lang="ru-RU" b="1" i="1" dirty="0">
                <a:solidFill>
                  <a:schemeClr val="bg1"/>
                </a:solidFill>
              </a:rPr>
              <a:t> (300-600 </a:t>
            </a:r>
            <a:r>
              <a:rPr lang="ru-RU" b="1" i="1" dirty="0" err="1">
                <a:solidFill>
                  <a:schemeClr val="bg1"/>
                </a:solidFill>
              </a:rPr>
              <a:t>пацієнтів</a:t>
            </a:r>
            <a:r>
              <a:rPr lang="ru-RU" b="1" i="1" dirty="0" smtClean="0">
                <a:solidFill>
                  <a:schemeClr val="bg1"/>
                </a:solidFill>
              </a:rPr>
              <a:t>);</a:t>
            </a:r>
          </a:p>
          <a:p>
            <a:pPr>
              <a:spcBef>
                <a:spcPts val="1200"/>
              </a:spcBef>
            </a:pPr>
            <a:r>
              <a:rPr lang="en-US" b="1" i="1" dirty="0">
                <a:solidFill>
                  <a:schemeClr val="bg1"/>
                </a:solidFill>
              </a:rPr>
              <a:t>•	III </a:t>
            </a:r>
            <a:r>
              <a:rPr lang="ru-RU" b="1" i="1" dirty="0">
                <a:solidFill>
                  <a:schemeClr val="bg1"/>
                </a:solidFill>
              </a:rPr>
              <a:t>фаза: </a:t>
            </a:r>
            <a:r>
              <a:rPr lang="ru-RU" b="1" i="1" dirty="0" err="1" smtClean="0">
                <a:solidFill>
                  <a:schemeClr val="bg1"/>
                </a:solidFill>
              </a:rPr>
              <a:t>отримання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остаточних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даних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>про </a:t>
            </a:r>
            <a:r>
              <a:rPr lang="ru-RU" b="1" i="1" dirty="0" err="1">
                <a:solidFill>
                  <a:schemeClr val="bg1"/>
                </a:solidFill>
              </a:rPr>
              <a:t>ефективність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препарату. </a:t>
            </a:r>
            <a:r>
              <a:rPr lang="ru-RU" b="1" i="1" dirty="0" err="1" smtClean="0">
                <a:solidFill>
                  <a:schemeClr val="bg1"/>
                </a:solidFill>
              </a:rPr>
              <a:t>Зазвичай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кількість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пацієнтів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задіяних</a:t>
            </a:r>
            <a:r>
              <a:rPr lang="ru-RU" b="1" i="1" dirty="0">
                <a:solidFill>
                  <a:schemeClr val="bg1"/>
                </a:solidFill>
              </a:rPr>
              <a:t> у </a:t>
            </a:r>
            <a:r>
              <a:rPr lang="ru-RU" b="1" i="1" dirty="0" err="1">
                <a:solidFill>
                  <a:schemeClr val="bg1"/>
                </a:solidFill>
              </a:rPr>
              <a:t>дослідженні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набагато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більше</a:t>
            </a:r>
            <a:r>
              <a:rPr lang="ru-RU" b="1" i="1" dirty="0">
                <a:solidFill>
                  <a:schemeClr val="bg1"/>
                </a:solidFill>
              </a:rPr>
              <a:t> - </a:t>
            </a:r>
            <a:r>
              <a:rPr lang="ru-RU" b="1" i="1" dirty="0" err="1">
                <a:solidFill>
                  <a:schemeClr val="bg1"/>
                </a:solidFill>
              </a:rPr>
              <a:t>воно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може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варіювати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від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декількох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сотень</a:t>
            </a:r>
            <a:r>
              <a:rPr lang="ru-RU" b="1" i="1" dirty="0">
                <a:solidFill>
                  <a:schemeClr val="bg1"/>
                </a:solidFill>
              </a:rPr>
              <a:t> до </a:t>
            </a:r>
            <a:r>
              <a:rPr lang="ru-RU" b="1" i="1" dirty="0" err="1">
                <a:solidFill>
                  <a:schemeClr val="bg1"/>
                </a:solidFill>
              </a:rPr>
              <a:t>декількох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тисяч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чоловік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b="1" i="1" dirty="0" err="1">
                <a:solidFill>
                  <a:schemeClr val="bg1"/>
                </a:solidFill>
              </a:rPr>
              <a:t>Успішне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завершення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en-US" b="1" i="1" dirty="0">
                <a:solidFill>
                  <a:schemeClr val="bg1"/>
                </a:solidFill>
              </a:rPr>
              <a:t>III </a:t>
            </a:r>
            <a:r>
              <a:rPr lang="ru-RU" b="1" i="1" dirty="0" err="1">
                <a:solidFill>
                  <a:schemeClr val="bg1"/>
                </a:solidFill>
              </a:rPr>
              <a:t>фази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клінічних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досліджень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дозволяє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подавати</a:t>
            </a:r>
            <a:r>
              <a:rPr lang="ru-RU" b="1" i="1" dirty="0">
                <a:solidFill>
                  <a:schemeClr val="bg1"/>
                </a:solidFill>
              </a:rPr>
              <a:t> заявку на </a:t>
            </a:r>
            <a:r>
              <a:rPr lang="ru-RU" b="1" i="1" dirty="0" err="1">
                <a:solidFill>
                  <a:schemeClr val="bg1"/>
                </a:solidFill>
              </a:rPr>
              <a:t>реєстрацію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лікарського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засобу</a:t>
            </a:r>
            <a:endParaRPr lang="ru-RU" b="1" i="1" dirty="0" smtClean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en-US" b="1" i="1" dirty="0">
                <a:solidFill>
                  <a:schemeClr val="bg1"/>
                </a:solidFill>
              </a:rPr>
              <a:t>•	IV </a:t>
            </a:r>
            <a:r>
              <a:rPr lang="ru-RU" b="1" i="1" dirty="0">
                <a:solidFill>
                  <a:schemeClr val="bg1"/>
                </a:solidFill>
              </a:rPr>
              <a:t>фаза: </a:t>
            </a:r>
            <a:r>
              <a:rPr lang="ru-RU" b="1" i="1" dirty="0" err="1">
                <a:solidFill>
                  <a:schemeClr val="bg1"/>
                </a:solidFill>
              </a:rPr>
              <a:t>д</a:t>
            </a:r>
            <a:r>
              <a:rPr lang="ru-RU" b="1" i="1" dirty="0" err="1" smtClean="0">
                <a:solidFill>
                  <a:schemeClr val="bg1"/>
                </a:solidFill>
              </a:rPr>
              <a:t>одаткові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дослідження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які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проводяться</a:t>
            </a:r>
            <a:r>
              <a:rPr lang="ru-RU" b="1" i="1" dirty="0">
                <a:solidFill>
                  <a:schemeClr val="bg1"/>
                </a:solidFill>
              </a:rPr>
              <a:t> з метою </a:t>
            </a:r>
            <a:r>
              <a:rPr lang="ru-RU" b="1" i="1" dirty="0" err="1">
                <a:solidFill>
                  <a:schemeClr val="bg1"/>
                </a:solidFill>
              </a:rPr>
              <a:t>підтвердження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ефективності</a:t>
            </a:r>
            <a:r>
              <a:rPr lang="ru-RU" b="1" i="1" dirty="0">
                <a:solidFill>
                  <a:schemeClr val="bg1"/>
                </a:solidFill>
              </a:rPr>
              <a:t> препарату при </a:t>
            </a:r>
            <a:r>
              <a:rPr lang="ru-RU" b="1" i="1" dirty="0" err="1">
                <a:solidFill>
                  <a:schemeClr val="bg1"/>
                </a:solidFill>
              </a:rPr>
              <a:t>додаткових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свідченнях</a:t>
            </a:r>
            <a:r>
              <a:rPr lang="ru-RU" b="1" i="1" dirty="0">
                <a:solidFill>
                  <a:schemeClr val="bg1"/>
                </a:solidFill>
              </a:rPr>
              <a:t>, а </a:t>
            </a:r>
            <a:r>
              <a:rPr lang="ru-RU" b="1" i="1" dirty="0" err="1">
                <a:solidFill>
                  <a:schemeClr val="bg1"/>
                </a:solidFill>
              </a:rPr>
              <a:t>також</a:t>
            </a:r>
            <a:r>
              <a:rPr lang="ru-RU" b="1" i="1" dirty="0">
                <a:solidFill>
                  <a:schemeClr val="bg1"/>
                </a:solidFill>
              </a:rPr>
              <a:t> для </a:t>
            </a:r>
            <a:r>
              <a:rPr lang="ru-RU" b="1" i="1" dirty="0" err="1">
                <a:solidFill>
                  <a:schemeClr val="bg1"/>
                </a:solidFill>
              </a:rPr>
              <a:t>підтвердження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достовірності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раніше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отриманих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даних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підтвердження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ефективності</a:t>
            </a:r>
            <a:r>
              <a:rPr lang="ru-RU" b="1" i="1" dirty="0">
                <a:solidFill>
                  <a:schemeClr val="bg1"/>
                </a:solidFill>
              </a:rPr>
              <a:t> препарату в </a:t>
            </a:r>
            <a:r>
              <a:rPr lang="ru-RU" b="1" i="1" dirty="0" err="1">
                <a:solidFill>
                  <a:schemeClr val="bg1"/>
                </a:solidFill>
              </a:rPr>
              <a:t>довгостроковій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перспективі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587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232910" y="1874104"/>
            <a:ext cx="2736304" cy="41158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64088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0" y="2882"/>
            <a:ext cx="9144000" cy="122237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/>
              </a:rPr>
              <a:t>«ICH </a:t>
            </a:r>
            <a:r>
              <a:rPr lang="en-US" sz="3200" b="1" dirty="0" err="1">
                <a:effectLst/>
              </a:rPr>
              <a:t>Harmonised</a:t>
            </a:r>
            <a:r>
              <a:rPr lang="en-US" sz="3200" b="1" dirty="0">
                <a:effectLst/>
              </a:rPr>
              <a:t> Tripartite Guideline. Guideline for Good Clinical Practice»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736" y="2113923"/>
            <a:ext cx="2394651" cy="3598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0593" y="1525320"/>
            <a:ext cx="5769559" cy="11115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Клінічні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випробування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слід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проводити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відповідно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етичних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принципів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Гельсінської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декларації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правилами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GCP.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0593" y="2818264"/>
            <a:ext cx="5769559" cy="11115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Клінічне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випробування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може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бути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розпочато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продовжено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тільки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тому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випадку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якщо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очікувана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користь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виправдовує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можливий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ризик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0592" y="4121123"/>
            <a:ext cx="5769559" cy="11115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Права,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безпека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благополуччя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суб'єктів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випробування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важливіші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інтереси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науки і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суспільства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0593" y="5566615"/>
            <a:ext cx="5769559" cy="11115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До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включення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суб'єкта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клінічне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випробування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необхідно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отримати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добровільну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інформовану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згоду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461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088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0" y="2882"/>
            <a:ext cx="9144000" cy="1222375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effectLst/>
              </a:rPr>
              <a:t>КЛІНІЧНІ ДОСЛІДЖЕННЯ ТА ЕКСПЕРИМЕНТИ ЗА УЧАСТЮ ДІТЕЙ: ЗА ЧИ </a:t>
            </a:r>
            <a:r>
              <a:rPr lang="uk-UA" sz="2800" b="1" dirty="0" smtClean="0">
                <a:effectLst/>
              </a:rPr>
              <a:t>ПРОТИ ?</a:t>
            </a:r>
            <a:endParaRPr lang="ru-RU" sz="2800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95462" y="1124745"/>
            <a:ext cx="8741033" cy="417646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400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Рекомендації</a:t>
            </a:r>
            <a:r>
              <a:rPr lang="ru-RU" sz="24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щодо</a:t>
            </a:r>
            <a:r>
              <a:rPr lang="ru-RU" sz="2400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дослідження</a:t>
            </a:r>
            <a:r>
              <a:rPr lang="ru-RU" sz="2400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дитячих</a:t>
            </a:r>
            <a:r>
              <a:rPr lang="ru-RU" sz="2400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ліків</a:t>
            </a:r>
            <a:r>
              <a:rPr lang="ru-RU" sz="2400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i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розроблені</a:t>
            </a:r>
            <a:r>
              <a:rPr lang="ru-RU" sz="2400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Міжнародною</a:t>
            </a:r>
            <a:r>
              <a:rPr lang="ru-RU" sz="2400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конференцією</a:t>
            </a:r>
            <a:r>
              <a:rPr lang="ru-RU" sz="2400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400" i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гармонізації</a:t>
            </a:r>
            <a:r>
              <a:rPr lang="ru-RU" sz="2400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en-US" sz="2400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ICH)</a:t>
            </a:r>
            <a:r>
              <a:rPr lang="uk-UA" sz="24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 algn="ctr"/>
            <a:endParaRPr lang="ru-RU" sz="2400" i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учасники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відповідного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дослідження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повинні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особисто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підписати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надати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письмову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інформовану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згоду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lvl="0" indent="-285750" algn="ctr">
              <a:buFont typeface="Wingdings" pitchFamily="2" charset="2"/>
              <a:buChar char="ü"/>
            </a:pP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потрібна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обгрунтована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згода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дорослої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особи на участь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дитини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дослідженні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оскільки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 правило, не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відповідної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компетенції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надавати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згоду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lvl="0"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919" y="4844148"/>
            <a:ext cx="4700117" cy="2013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61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227</TotalTime>
  <Words>652</Words>
  <Application>Microsoft Office PowerPoint</Application>
  <PresentationFormat>Экран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КЛІНІЧНІ ДОСЛІДЖЕННЯ ТА ЕКСПЕРИМЕНТИ ЗА УЧАСТЮ ДІТЕЙ: ЗА ЧИ ПРОТИ ?</vt:lpstr>
      <vt:lpstr>Why It's Important?</vt:lpstr>
      <vt:lpstr>КЛІНІЧНІ ДОСЛІДЖЕННЯ ТА ЕКСПЕРИМЕНТИ ЗА УЧАСТЮ ДІТЕЙ: ЗА ЧИ ПРОТИ ?</vt:lpstr>
      <vt:lpstr>КЛІНІЧНІ ДОСЛІДЖЕННЯ ТА ЕКСПЕРИМЕНТИ ЗА УЧАСТЮ ДІТЕЙ: ЗА ЧИ ПРОТИ ?</vt:lpstr>
      <vt:lpstr>КЛІНІЧНІ ДОСЛІДЖЕННЯ ТА ЕКСПЕРИМЕНТИ ЗА УЧАСТЮ ДІТЕЙ: ЗА ЧИ ПРОТИ ?</vt:lpstr>
      <vt:lpstr>КЛІНІЧНІ ДОСЛІДЖЕННЯ ТА ЕКСПЕРИМЕНТИ ЗА УЧАСТЮ ДІТЕЙ: ЗА ЧИ ПРОТИ ?</vt:lpstr>
      <vt:lpstr>Презентация PowerPoint</vt:lpstr>
      <vt:lpstr>«ICH Harmonised Tripartite Guideline. Guideline for Good Clinical Practice»</vt:lpstr>
      <vt:lpstr>КЛІНІЧНІ ДОСЛІДЖЕННЯ ТА ЕКСПЕРИМЕНТИ ЗА УЧАСТЮ ДІТЕЙ: ЗА ЧИ ПРОТИ ?</vt:lpstr>
      <vt:lpstr>Презентация PowerPoint</vt:lpstr>
      <vt:lpstr>Презентация PowerPoint</vt:lpstr>
      <vt:lpstr>КЛІНІЧНІ ДОСЛІДЖЕННЯ ТА ЕКСПЕРИМЕНТИ ЗА УЧАСТЮ ДІТЕЙ: ЗА ЧИ ПРОТИ ?</vt:lpstr>
      <vt:lpstr>Рішення ЄСПЛ «Гард та інші проти Сполученого Королівства» (Заява № 39793/17)</vt:lpstr>
      <vt:lpstr>КЛІНІЧНІ ДОСЛІДЖЕННЯ ТА ЕКСПЕРИМЕНТИ ЗА УЧАСТЮ ДІТЕЙ: ЗА ЧИ ПРОТИ ?</vt:lpstr>
      <vt:lpstr>КЛІНІЧНІ ДОСЛІДЖЕННЯ ТА ЕКСПЕРИМЕНТИ ЗА УЧАСТЮ ДІТЕЙ: ЗА ЧИ ПРОТИ ?</vt:lpstr>
      <vt:lpstr>клінічні дослідження та експерименти за участю необхідно. Це в свою чергу забезпечить створення нових педіатричних препаратів та ліків для боротьби з невиліковними захворюваннями.   Крім того, можна без вагань стверджувати,що клінічні експерименти можуть врятувати життя дитини.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ПРАВОВИЙ АНАЛІЗ ІСТОТНИХ УМОВ ДОГОВОРУ ОРЕНДИ ЗЕМЛІ В УКРАЇНІ</dc:title>
  <dc:creator>Olga</dc:creator>
  <cp:lastModifiedBy>Olga</cp:lastModifiedBy>
  <cp:revision>24</cp:revision>
  <dcterms:created xsi:type="dcterms:W3CDTF">2017-10-20T16:50:10Z</dcterms:created>
  <dcterms:modified xsi:type="dcterms:W3CDTF">2017-11-10T07:17:12Z</dcterms:modified>
</cp:coreProperties>
</file>