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9" r:id="rId4"/>
    <p:sldId id="270" r:id="rId5"/>
    <p:sldId id="258" r:id="rId6"/>
    <p:sldId id="271" r:id="rId7"/>
    <p:sldId id="272" r:id="rId8"/>
    <p:sldId id="273" r:id="rId9"/>
    <p:sldId id="274" r:id="rId10"/>
    <p:sldId id="262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2093"/>
    <a:srgbClr val="94165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5"/>
    <p:restoredTop sz="92396"/>
  </p:normalViewPr>
  <p:slideViewPr>
    <p:cSldViewPr snapToGrid="0" snapToObjects="1">
      <p:cViewPr>
        <p:scale>
          <a:sx n="66" d="100"/>
          <a:sy n="66" d="100"/>
        </p:scale>
        <p:origin x="-552" y="-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5347" y="1227221"/>
            <a:ext cx="9001009" cy="4103248"/>
          </a:xfrm>
        </p:spPr>
        <p:txBody>
          <a:bodyPr/>
          <a:lstStyle/>
          <a:p>
            <a:r>
              <a:rPr lang="ru-RU" b="1" cap="none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Відшкодування</a:t>
            </a:r>
            <a:r>
              <a:rPr lang="ru-RU" b="1" cap="none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ru-RU" b="1" cap="none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моральної</a:t>
            </a:r>
            <a:r>
              <a:rPr lang="ru-RU" b="1" cap="none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ru-RU" b="1" cap="none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компенсації</a:t>
            </a:r>
            <a:r>
              <a:rPr lang="ru-RU" b="1" cap="none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в </a:t>
            </a:r>
            <a:r>
              <a:rPr lang="ru-RU" b="1" cap="none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І</a:t>
            </a:r>
            <a:r>
              <a:rPr lang="ru-RU" b="1" cap="none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талії</a:t>
            </a:r>
            <a:endParaRPr lang="ru-RU" b="1" cap="none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2679906" y="6160167"/>
            <a:ext cx="1410831" cy="16844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67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800" b="1" dirty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uk-UA" sz="4800" b="1" dirty="0" smtClean="0">
                <a:solidFill>
                  <a:schemeClr val="accent6">
                    <a:lumMod val="50000"/>
                  </a:schemeClr>
                </a:solidFill>
              </a:rPr>
              <a:t>авдана </a:t>
            </a:r>
            <a:r>
              <a:rPr lang="uk-UA" sz="4800" b="1" dirty="0">
                <a:solidFill>
                  <a:schemeClr val="accent6">
                    <a:lumMod val="50000"/>
                  </a:schemeClr>
                </a:solidFill>
              </a:rPr>
              <a:t>шкода класифікується в залежності від</a:t>
            </a: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983831" y="2240546"/>
            <a:ext cx="409074" cy="1128296"/>
          </a:xfrm>
          <a:prstGeom prst="straightConnector1">
            <a:avLst/>
          </a:prstGeom>
          <a:ln w="76200" cap="sq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8650706" y="2291347"/>
            <a:ext cx="517357" cy="1077495"/>
          </a:xfrm>
          <a:prstGeom prst="straightConnector1">
            <a:avLst/>
          </a:prstGeom>
          <a:ln w="76200" cap="sq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Альтернативный процесс 7"/>
          <p:cNvSpPr/>
          <p:nvPr/>
        </p:nvSpPr>
        <p:spPr>
          <a:xfrm>
            <a:off x="1212181" y="3368842"/>
            <a:ext cx="3543300" cy="21971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характеру</a:t>
            </a: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Альтернативный процесс 8"/>
          <p:cNvSpPr/>
          <p:nvPr/>
        </p:nvSpPr>
        <p:spPr>
          <a:xfrm>
            <a:off x="7903410" y="3368842"/>
            <a:ext cx="3543300" cy="21971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стійкості пошкоджень</a:t>
            </a:r>
            <a:endParaRPr lang="ru-RU" sz="32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9060" y="5473005"/>
            <a:ext cx="6096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800" b="1" i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uk-UA" sz="2400" b="1" i="1" dirty="0">
                <a:solidFill>
                  <a:schemeClr val="accent6">
                    <a:lumMod val="50000"/>
                  </a:schemeClr>
                </a:solidFill>
              </a:rPr>
              <a:t>визначаються лікарем у кожному конкретному випадку) на незначну (1-9%) та значну (10-100%)</a:t>
            </a:r>
            <a:endParaRPr lang="ru-RU" sz="28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19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733926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uk-UA" b="1" i="1" dirty="0">
                <a:solidFill>
                  <a:schemeClr val="accent6">
                    <a:lumMod val="75000"/>
                  </a:schemeClr>
                </a:solidFill>
              </a:rPr>
              <a:t>З </a:t>
            </a:r>
            <a:r>
              <a:rPr lang="uk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 до 9%</a:t>
            </a:r>
            <a:r>
              <a:rPr lang="uk-UA" b="1" i="1" dirty="0">
                <a:solidFill>
                  <a:schemeClr val="accent6">
                    <a:lumMod val="75000"/>
                  </a:schemeClr>
                </a:solidFill>
              </a:rPr>
              <a:t> інвалідності моральна шкода становить фіксовані 25% </a:t>
            </a: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b="1" i="1" dirty="0">
                <a:solidFill>
                  <a:schemeClr val="accent6">
                    <a:lumMod val="75000"/>
                  </a:schemeClr>
                </a:solidFill>
              </a:rPr>
              <a:t>- З </a:t>
            </a:r>
            <a:r>
              <a:rPr lang="uk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 до 34% </a:t>
            </a:r>
            <a:r>
              <a:rPr lang="uk-UA" b="1" i="1" dirty="0">
                <a:solidFill>
                  <a:schemeClr val="accent6">
                    <a:lumMod val="75000"/>
                  </a:schemeClr>
                </a:solidFill>
              </a:rPr>
              <a:t>інвалідності моральна шкода становить від 26% до 50%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b="1" i="1" dirty="0">
                <a:solidFill>
                  <a:schemeClr val="accent6">
                    <a:lumMod val="75000"/>
                  </a:schemeClr>
                </a:solidFill>
              </a:rPr>
              <a:t>- З </a:t>
            </a:r>
            <a:r>
              <a:rPr lang="uk-UA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35 до 100% </a:t>
            </a:r>
            <a:r>
              <a:rPr lang="uk-UA" b="1" i="1" dirty="0">
                <a:solidFill>
                  <a:schemeClr val="accent6">
                    <a:lumMod val="75000"/>
                  </a:schemeClr>
                </a:solidFill>
              </a:rPr>
              <a:t>непрацездатності, моральна шкода знову встановлюється на рівні фіксованих 50%,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327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1" y="1335506"/>
            <a:ext cx="10868526" cy="4391526"/>
          </a:xfrm>
        </p:spPr>
        <p:txBody>
          <a:bodyPr>
            <a:normAutofit fontScale="90000"/>
          </a:bodyPr>
          <a:lstStyle/>
          <a:p>
            <a:r>
              <a:rPr lang="ru-RU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/>
            </a:r>
            <a:br>
              <a:rPr lang="ru-RU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ru-RU" sz="115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ДЯКУЮ ЗА УВАГУ !</a:t>
            </a:r>
            <a:endParaRPr lang="ru-RU" sz="8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0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9432" y="490323"/>
            <a:ext cx="9601200" cy="1485900"/>
          </a:xfrm>
        </p:spPr>
        <p:txBody>
          <a:bodyPr/>
          <a:lstStyle/>
          <a:p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Основні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нормативні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документи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14800" y="6047967"/>
            <a:ext cx="1010653" cy="766011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799432" y="1348733"/>
            <a:ext cx="540000" cy="108000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614109" y="1348733"/>
            <a:ext cx="24064" cy="3265899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23453" y="2558320"/>
            <a:ext cx="2646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>
                <a:solidFill>
                  <a:schemeClr val="accent6">
                    <a:lumMod val="75000"/>
                  </a:schemeClr>
                </a:solidFill>
              </a:rPr>
              <a:t>Кодекс про страхування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91327" y="4614632"/>
            <a:ext cx="30687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У</a:t>
            </a:r>
            <a:r>
              <a:rPr lang="uk-UA" sz="2800" b="1" dirty="0" smtClean="0">
                <a:solidFill>
                  <a:srgbClr val="FF0000"/>
                </a:solidFill>
              </a:rPr>
              <a:t>кази </a:t>
            </a:r>
            <a:r>
              <a:rPr lang="uk-UA" sz="2800" b="1" dirty="0">
                <a:solidFill>
                  <a:srgbClr val="FF0000"/>
                </a:solidFill>
              </a:rPr>
              <a:t>та декрети Уряду і Міністерства соціального розвитку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106734" y="1329484"/>
            <a:ext cx="430129" cy="1893612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66871" y="3432370"/>
            <a:ext cx="34771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941651"/>
                </a:solidFill>
              </a:rPr>
              <a:t>С</a:t>
            </a:r>
            <a:r>
              <a:rPr lang="uk-UA" sz="2800" b="1" dirty="0" smtClean="0">
                <a:solidFill>
                  <a:srgbClr val="941651"/>
                </a:solidFill>
              </a:rPr>
              <a:t>удова </a:t>
            </a:r>
            <a:r>
              <a:rPr lang="uk-UA" sz="2800" b="1" dirty="0">
                <a:solidFill>
                  <a:srgbClr val="941651"/>
                </a:solidFill>
              </a:rPr>
              <a:t>практика палат цивільного судочинства судів Мілану та Риму</a:t>
            </a:r>
            <a:endParaRPr lang="ru-RU" sz="2800" dirty="0">
              <a:solidFill>
                <a:srgbClr val="94165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9155321" y="1269442"/>
            <a:ext cx="806825" cy="2146076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558733" y="3432370"/>
            <a:ext cx="263326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942093"/>
                </a:solidFill>
              </a:rPr>
              <a:t>Обсерваторії цивільного судочинства Мілану та інших органів державної влади</a:t>
            </a:r>
            <a:endParaRPr lang="ru-RU" sz="2800" dirty="0">
              <a:solidFill>
                <a:srgbClr val="942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118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9715" y="261258"/>
            <a:ext cx="445769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14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липня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1986 року в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справі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</a:t>
            </a:r>
            <a:r>
              <a:rPr lang="ru-RU" sz="2000" b="1" dirty="0" smtClean="0">
                <a:latin typeface="Ayuthaya" charset="-34"/>
                <a:ea typeface="Ayuthaya" charset="-34"/>
                <a:cs typeface="Ayuthaya" charset="-34"/>
              </a:rPr>
              <a:t>КСІ № 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184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було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визначено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,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що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моральні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або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немайнові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збитки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можуть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існувати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, але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тільки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як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наслідок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існування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шкоди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завданої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</a:t>
            </a:r>
            <a:r>
              <a:rPr lang="ru-RU" sz="2000" b="1" dirty="0" smtClean="0">
                <a:latin typeface="Ayuthaya" charset="-34"/>
                <a:ea typeface="Ayuthaya" charset="-34"/>
                <a:cs typeface="Ayuthaya" charset="-34"/>
              </a:rPr>
              <a:t>здоров</a:t>
            </a:r>
            <a:r>
              <a:rPr lang="en-GB" sz="2000" b="1" dirty="0" smtClean="0">
                <a:latin typeface="Ayuthaya" charset="-34"/>
                <a:ea typeface="Ayuthaya" charset="-34"/>
                <a:cs typeface="Ayuthaya" charset="-34"/>
              </a:rPr>
              <a:t>’</a:t>
            </a:r>
            <a:r>
              <a:rPr lang="ru-RU" sz="2000" b="1" dirty="0" smtClean="0">
                <a:latin typeface="Ayuthaya" charset="-34"/>
                <a:ea typeface="Ayuthaya" charset="-34"/>
                <a:cs typeface="Ayuthaya" charset="-34"/>
              </a:rPr>
              <a:t>ю, яка </a:t>
            </a:r>
            <a:r>
              <a:rPr lang="ru-RU" sz="2000" b="1" dirty="0" err="1" smtClean="0">
                <a:latin typeface="Ayuthaya" charset="-34"/>
                <a:ea typeface="Ayuthaya" charset="-34"/>
                <a:cs typeface="Ayuthaya" charset="-34"/>
              </a:rPr>
              <a:t>потребує</a:t>
            </a:r>
            <a:r>
              <a:rPr lang="ru-RU" sz="2000" b="1" dirty="0" smtClean="0">
                <a:latin typeface="Ayuthaya" charset="-34"/>
                <a:ea typeface="Ayuthaya" charset="-34"/>
                <a:cs typeface="Ayuthaya" charset="-34"/>
              </a:rPr>
              <a:t>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доведення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.</a:t>
            </a:r>
            <a:endParaRPr lang="ru-RU" sz="2000" dirty="0">
              <a:latin typeface="Ayuthaya" charset="-34"/>
              <a:ea typeface="Ayuthaya" charset="-34"/>
              <a:cs typeface="Ayuthaya" charset="-34"/>
            </a:endParaRPr>
          </a:p>
          <a:p>
            <a:endParaRPr lang="ru-RU" dirty="0"/>
          </a:p>
        </p:txBody>
      </p:sp>
      <p:sp>
        <p:nvSpPr>
          <p:cNvPr id="9" name="Штриховая стрелка вправо 8"/>
          <p:cNvSpPr/>
          <p:nvPr/>
        </p:nvSpPr>
        <p:spPr>
          <a:xfrm>
            <a:off x="5747655" y="996043"/>
            <a:ext cx="2008415" cy="79775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142514" y="391885"/>
            <a:ext cx="404948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latin typeface="Ayuthaya" charset="-34"/>
                <a:ea typeface="Ayuthaya" charset="-34"/>
                <a:cs typeface="Ayuthaya" charset="-34"/>
              </a:rPr>
              <a:t>Всього</a:t>
            </a:r>
            <a:r>
              <a:rPr lang="ru-RU" sz="2000" b="1" dirty="0" smtClean="0">
                <a:latin typeface="Ayuthaya" charset="-34"/>
                <a:ea typeface="Ayuthaya" charset="-34"/>
                <a:cs typeface="Ayuthaya" charset="-34"/>
              </a:rPr>
              <a:t> три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види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</a:t>
            </a:r>
            <a:r>
              <a:rPr lang="ru-RU" sz="2000" b="1" dirty="0" err="1" smtClean="0">
                <a:latin typeface="Ayuthaya" charset="-34"/>
                <a:ea typeface="Ayuthaya" charset="-34"/>
                <a:cs typeface="Ayuthaya" charset="-34"/>
              </a:rPr>
              <a:t>збитків</a:t>
            </a:r>
            <a:r>
              <a:rPr lang="ru-RU" sz="2000" b="1" dirty="0" smtClean="0">
                <a:latin typeface="Ayuthaya" charset="-34"/>
                <a:ea typeface="Ayuthaya" charset="-34"/>
                <a:cs typeface="Ayuthaya" charset="-34"/>
              </a:rPr>
              <a:t>.</a:t>
            </a:r>
          </a:p>
          <a:p>
            <a:r>
              <a:rPr lang="ru-RU" sz="2000" b="1" dirty="0" err="1" smtClean="0">
                <a:latin typeface="Ayuthaya" charset="-34"/>
                <a:ea typeface="Ayuthaya" charset="-34"/>
                <a:cs typeface="Ayuthaya" charset="-34"/>
              </a:rPr>
              <a:t>Єдиний</a:t>
            </a:r>
            <a:r>
              <a:rPr lang="ru-RU" sz="2000" b="1" dirty="0" smtClean="0">
                <a:latin typeface="Ayuthaya" charset="-34"/>
                <a:ea typeface="Ayuthaya" charset="-34"/>
                <a:cs typeface="Ayuthaya" charset="-34"/>
              </a:rPr>
              <a:t> вид </a:t>
            </a:r>
            <a:r>
              <a:rPr lang="ru-RU" sz="2000" b="1" dirty="0" err="1" smtClean="0">
                <a:latin typeface="Ayuthaya" charset="-34"/>
                <a:ea typeface="Ayuthaya" charset="-34"/>
                <a:cs typeface="Ayuthaya" charset="-34"/>
              </a:rPr>
              <a:t>нетрадиційного</a:t>
            </a:r>
            <a:r>
              <a:rPr lang="ru-RU" sz="2000" b="1" dirty="0" smtClean="0">
                <a:latin typeface="Ayuthaya" charset="-34"/>
                <a:ea typeface="Ayuthaya" charset="-34"/>
                <a:cs typeface="Ayuthaya" charset="-34"/>
              </a:rPr>
              <a:t>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збитку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є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чистий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моральний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збиток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,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який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слід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розуміти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як "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порушення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</a:t>
            </a:r>
            <a:r>
              <a:rPr lang="ru-RU" sz="2000" b="1" dirty="0" err="1">
                <a:latin typeface="Ayuthaya" charset="-34"/>
                <a:ea typeface="Ayuthaya" charset="-34"/>
                <a:cs typeface="Ayuthaya" charset="-34"/>
              </a:rPr>
              <a:t>емоційного</a:t>
            </a:r>
            <a:r>
              <a:rPr lang="ru-RU" sz="2000" b="1" dirty="0">
                <a:latin typeface="Ayuthaya" charset="-34"/>
                <a:ea typeface="Ayuthaya" charset="-34"/>
                <a:cs typeface="Ayuthaya" charset="-34"/>
              </a:rPr>
              <a:t> стану"</a:t>
            </a:r>
            <a:endParaRPr lang="ru-RU" sz="2000" dirty="0">
              <a:latin typeface="Ayuthaya" charset="-34"/>
              <a:ea typeface="Ayuthaya" charset="-34"/>
              <a:cs typeface="Ayuthaya" charset="-34"/>
            </a:endParaRPr>
          </a:p>
          <a:p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488619" y="195944"/>
            <a:ext cx="2710543" cy="23466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148440" y="349889"/>
            <a:ext cx="2988129" cy="22159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8414657" y="326571"/>
            <a:ext cx="2988129" cy="22159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673194" y="221609"/>
            <a:ext cx="2710543" cy="23466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888668" y="2946430"/>
            <a:ext cx="9514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err="1" smtClean="0">
                <a:solidFill>
                  <a:schemeClr val="accent6">
                    <a:lumMod val="50000"/>
                  </a:schemeClr>
                </a:solidFill>
              </a:rPr>
              <a:t>Конституційний</a:t>
            </a:r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</a:rPr>
              <a:t> Суд, у </a:t>
            </a:r>
            <a:r>
              <a:rPr lang="ru-RU" sz="2400" b="1" u="sng" dirty="0" err="1" smtClean="0">
                <a:solidFill>
                  <a:schemeClr val="accent6">
                    <a:lumMod val="50000"/>
                  </a:schemeClr>
                </a:solidFill>
              </a:rPr>
              <a:t>справі</a:t>
            </a:r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</a:rPr>
              <a:t> 233 </a:t>
            </a:r>
            <a:r>
              <a:rPr lang="ru-RU" sz="2400" b="1" u="sng" dirty="0" err="1" smtClean="0">
                <a:solidFill>
                  <a:schemeClr val="accent6">
                    <a:lumMod val="50000"/>
                  </a:schemeClr>
                </a:solidFill>
              </a:rPr>
              <a:t>від</a:t>
            </a:r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</a:rPr>
              <a:t> 11 </a:t>
            </a:r>
            <a:r>
              <a:rPr lang="ru-RU" sz="2400" b="1" u="sng" dirty="0" err="1" smtClean="0">
                <a:solidFill>
                  <a:schemeClr val="accent6">
                    <a:lumMod val="50000"/>
                  </a:schemeClr>
                </a:solidFill>
              </a:rPr>
              <a:t>липня</a:t>
            </a:r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</a:rPr>
              <a:t> 2003 р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488619" y="3937662"/>
            <a:ext cx="897799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3200" b="1" i="1" dirty="0" err="1" smtClean="0">
                <a:solidFill>
                  <a:schemeClr val="accent6">
                    <a:lumMod val="50000"/>
                  </a:schemeClr>
                </a:solidFill>
              </a:rPr>
              <a:t>біологічні</a:t>
            </a:r>
            <a:endParaRPr lang="ru-RU" sz="32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3200" b="1" i="1" dirty="0" err="1">
                <a:solidFill>
                  <a:schemeClr val="accent6">
                    <a:lumMod val="50000"/>
                  </a:schemeClr>
                </a:solidFill>
              </a:rPr>
              <a:t>м</a:t>
            </a:r>
            <a:r>
              <a:rPr lang="ru-RU" sz="3200" b="1" i="1" dirty="0" err="1" smtClean="0">
                <a:solidFill>
                  <a:schemeClr val="accent6">
                    <a:lumMod val="50000"/>
                  </a:schemeClr>
                </a:solidFill>
              </a:rPr>
              <a:t>оральні</a:t>
            </a:r>
            <a:endParaRPr lang="ru-RU" sz="32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3200" b="1" i="1" dirty="0" err="1">
                <a:solidFill>
                  <a:schemeClr val="accent6">
                    <a:lumMod val="50000"/>
                  </a:schemeClr>
                </a:solidFill>
              </a:rPr>
              <a:t>е</a:t>
            </a:r>
            <a:r>
              <a:rPr lang="ru-RU" sz="3200" b="1" i="1" dirty="0" err="1" smtClean="0">
                <a:solidFill>
                  <a:schemeClr val="accent6">
                    <a:lumMod val="50000"/>
                  </a:schemeClr>
                </a:solidFill>
              </a:rPr>
              <a:t>кзистенційні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i="1" dirty="0" err="1" smtClean="0">
                <a:solidFill>
                  <a:schemeClr val="accent6">
                    <a:lumMod val="50000"/>
                  </a:schemeClr>
                </a:solidFill>
              </a:rPr>
              <a:t>збитки</a:t>
            </a:r>
            <a:endParaRPr lang="ru-RU" sz="32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492955" y="2719903"/>
            <a:ext cx="5700031" cy="30644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2554057" y="2965235"/>
            <a:ext cx="6387196" cy="27801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486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/>
      <p:bldP spid="20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3243" y="156415"/>
            <a:ext cx="9290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У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справі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. 26972/2008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КСІ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4643" y="1371600"/>
            <a:ext cx="105809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2800" b="1" dirty="0" err="1"/>
              <a:t>широке</a:t>
            </a:r>
            <a:r>
              <a:rPr lang="ru-RU" sz="2800" b="1" dirty="0"/>
              <a:t> </a:t>
            </a:r>
            <a:r>
              <a:rPr lang="ru-RU" sz="2800" b="1" dirty="0" err="1"/>
              <a:t>визначення</a:t>
            </a:r>
            <a:r>
              <a:rPr lang="ru-RU" sz="2800" b="1" dirty="0"/>
              <a:t> </a:t>
            </a:r>
            <a:r>
              <a:rPr lang="ru-RU" sz="2800" b="1" dirty="0" err="1"/>
              <a:t>біологічного</a:t>
            </a:r>
            <a:r>
              <a:rPr lang="ru-RU" sz="2800" b="1" dirty="0"/>
              <a:t> </a:t>
            </a:r>
            <a:r>
              <a:rPr lang="ru-RU" sz="2800" b="1" dirty="0" err="1"/>
              <a:t>збитку</a:t>
            </a:r>
            <a:r>
              <a:rPr lang="ru-RU" sz="2800" dirty="0"/>
              <a:t> </a:t>
            </a:r>
            <a:endParaRPr lang="ru-RU" sz="2800" dirty="0" smtClean="0"/>
          </a:p>
          <a:p>
            <a:pPr marL="285750" indent="-285750">
              <a:buFont typeface="Arial" charset="0"/>
              <a:buChar char="•"/>
            </a:pPr>
            <a:r>
              <a:rPr lang="ru-RU" sz="2800" b="1" dirty="0" err="1"/>
              <a:t>відмовився</a:t>
            </a:r>
            <a:r>
              <a:rPr lang="ru-RU" sz="2800" b="1" dirty="0"/>
              <a:t> </a:t>
            </a:r>
            <a:r>
              <a:rPr lang="ru-RU" sz="2800" b="1" dirty="0" err="1"/>
              <a:t>від</a:t>
            </a:r>
            <a:r>
              <a:rPr lang="ru-RU" sz="2800" b="1" dirty="0"/>
              <a:t> </a:t>
            </a:r>
            <a:r>
              <a:rPr lang="ru-RU" sz="2800" b="1" dirty="0" err="1"/>
              <a:t>вузької</a:t>
            </a:r>
            <a:r>
              <a:rPr lang="ru-RU" sz="2800" b="1" dirty="0"/>
              <a:t> </a:t>
            </a:r>
            <a:r>
              <a:rPr lang="ru-RU" sz="2800" b="1" dirty="0" err="1"/>
              <a:t>інтерпретації</a:t>
            </a:r>
            <a:r>
              <a:rPr lang="ru-RU" sz="2800" b="1" dirty="0"/>
              <a:t> </a:t>
            </a:r>
            <a:r>
              <a:rPr lang="ru-RU" sz="2800" b="1" dirty="0" err="1"/>
              <a:t>біологічної</a:t>
            </a:r>
            <a:r>
              <a:rPr lang="ru-RU" sz="2800" b="1" dirty="0"/>
              <a:t> </a:t>
            </a:r>
            <a:r>
              <a:rPr lang="ru-RU" sz="2800" b="1" dirty="0" err="1"/>
              <a:t>шкоди</a:t>
            </a:r>
            <a:r>
              <a:rPr lang="ru-RU" sz="2800" b="1" dirty="0"/>
              <a:t>, </a:t>
            </a:r>
            <a:r>
              <a:rPr lang="ru-RU" sz="2800" b="1" dirty="0" err="1"/>
              <a:t>визначеної</a:t>
            </a:r>
            <a:r>
              <a:rPr lang="ru-RU" sz="2800" b="1" dirty="0"/>
              <a:t> в 2003 </a:t>
            </a:r>
            <a:r>
              <a:rPr lang="ru-RU" sz="2800" b="1" dirty="0" err="1"/>
              <a:t>році</a:t>
            </a:r>
            <a:r>
              <a:rPr lang="ru-RU" sz="2800" b="1" dirty="0"/>
              <a:t> </a:t>
            </a:r>
            <a:r>
              <a:rPr lang="ru-RU" sz="2800" b="1" dirty="0" err="1" smtClean="0"/>
              <a:t>Конституційним</a:t>
            </a:r>
            <a:r>
              <a:rPr lang="ru-RU" sz="2800" b="1" dirty="0" smtClean="0"/>
              <a:t> </a:t>
            </a:r>
            <a:r>
              <a:rPr lang="ru-RU" sz="2800" b="1" dirty="0"/>
              <a:t>судом</a:t>
            </a:r>
            <a:r>
              <a:rPr lang="ru-RU" sz="2800" dirty="0"/>
              <a:t> </a:t>
            </a:r>
            <a:endParaRPr lang="ru-RU" sz="2800" dirty="0" smtClean="0"/>
          </a:p>
          <a:p>
            <a:pPr marL="285750" indent="-285750">
              <a:buFont typeface="Arial" charset="0"/>
              <a:buChar char="•"/>
            </a:pPr>
            <a:r>
              <a:rPr lang="ru-RU" sz="2800" b="1" u="sng" dirty="0" err="1"/>
              <a:t>більше</a:t>
            </a:r>
            <a:r>
              <a:rPr lang="ru-RU" sz="2800" b="1" u="sng" dirty="0"/>
              <a:t> не </a:t>
            </a:r>
            <a:r>
              <a:rPr lang="ru-RU" sz="2800" b="1" u="sng" dirty="0" err="1"/>
              <a:t>затверджував</a:t>
            </a:r>
            <a:r>
              <a:rPr lang="ru-RU" sz="2800" b="1" u="sng" dirty="0"/>
              <a:t> </a:t>
            </a:r>
            <a:r>
              <a:rPr lang="ru-RU" sz="2800" b="1" u="sng" dirty="0" err="1"/>
              <a:t>створення</a:t>
            </a:r>
            <a:r>
              <a:rPr lang="ru-RU" sz="2800" b="1" u="sng" dirty="0"/>
              <a:t> </a:t>
            </a:r>
            <a:r>
              <a:rPr lang="ru-RU" sz="2800" b="1" u="sng" dirty="0" err="1"/>
              <a:t>підкатегорій</a:t>
            </a:r>
            <a:r>
              <a:rPr lang="ru-RU" sz="2800" b="1" u="sng" dirty="0"/>
              <a:t> у </a:t>
            </a:r>
            <a:r>
              <a:rPr lang="ru-RU" sz="2800" b="1" u="sng" dirty="0" err="1"/>
              <a:t>сфері</a:t>
            </a:r>
            <a:r>
              <a:rPr lang="ru-RU" sz="2800" b="1" u="sng" dirty="0"/>
              <a:t> </a:t>
            </a:r>
            <a:r>
              <a:rPr lang="ru-RU" sz="2800" b="1" u="sng" dirty="0" err="1"/>
              <a:t>немайнових</a:t>
            </a:r>
            <a:r>
              <a:rPr lang="ru-RU" sz="2800" b="1" u="sng" dirty="0"/>
              <a:t> </a:t>
            </a:r>
            <a:r>
              <a:rPr lang="ru-RU" sz="2800" b="1" u="sng" dirty="0" err="1"/>
              <a:t>збитків</a:t>
            </a:r>
            <a:r>
              <a:rPr lang="ru-RU" sz="2800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53243" y="4294414"/>
            <a:ext cx="9601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uk-UA" sz="2800" b="1" dirty="0" err="1" smtClean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. 3.13 КСІ зазначає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b="1" i="1" u="sng" dirty="0" err="1" smtClean="0"/>
              <a:t>Нематеріальне</a:t>
            </a:r>
            <a:r>
              <a:rPr lang="ru-RU" sz="2800" b="1" i="1" u="sng" dirty="0" smtClean="0"/>
              <a:t> </a:t>
            </a:r>
            <a:r>
              <a:rPr lang="ru-RU" sz="2800" b="1" i="1" u="sng" dirty="0" err="1"/>
              <a:t>ушкодження</a:t>
            </a:r>
            <a:r>
              <a:rPr lang="ru-RU" sz="2800" b="1" i="1" u="sng" dirty="0"/>
              <a:t> </a:t>
            </a:r>
            <a:r>
              <a:rPr lang="ru-RU" sz="2800" b="1" i="1" u="sng" dirty="0" err="1"/>
              <a:t>є</a:t>
            </a:r>
            <a:r>
              <a:rPr lang="ru-RU" sz="2800" b="1" i="1" u="sng" dirty="0"/>
              <a:t> </a:t>
            </a:r>
            <a:r>
              <a:rPr lang="ru-RU" sz="2800" b="1" i="1" u="sng" dirty="0" err="1"/>
              <a:t>загальною</a:t>
            </a:r>
            <a:r>
              <a:rPr lang="ru-RU" sz="2800" b="1" i="1" u="sng" dirty="0"/>
              <a:t> </a:t>
            </a:r>
            <a:r>
              <a:rPr lang="ru-RU" sz="2800" b="1" i="1" u="sng" dirty="0" err="1"/>
              <a:t>категорією</a:t>
            </a:r>
            <a:r>
              <a:rPr lang="ru-RU" sz="2800" b="1" i="1" u="sng" dirty="0"/>
              <a:t> і не </a:t>
            </a:r>
            <a:r>
              <a:rPr lang="ru-RU" sz="2800" b="1" i="1" u="sng" dirty="0" err="1"/>
              <a:t>піддається</a:t>
            </a:r>
            <a:r>
              <a:rPr lang="ru-RU" sz="2800" b="1" i="1" u="sng" dirty="0"/>
              <a:t> </a:t>
            </a:r>
            <a:r>
              <a:rPr lang="ru-RU" sz="2800" b="1" i="1" u="sng" dirty="0" err="1"/>
              <a:t>поділу</a:t>
            </a:r>
            <a:r>
              <a:rPr lang="ru-RU" sz="2800" b="1" i="1" u="sng" dirty="0"/>
              <a:t> на </a:t>
            </a:r>
            <a:r>
              <a:rPr lang="ru-RU" sz="2800" b="1" i="1" u="sng" dirty="0" err="1"/>
              <a:t>різні</a:t>
            </a:r>
            <a:r>
              <a:rPr lang="ru-RU" sz="2800" b="1" i="1" u="sng" dirty="0"/>
              <a:t> </a:t>
            </a:r>
            <a:r>
              <a:rPr lang="ru-RU" sz="2800" b="1" i="1" u="sng" dirty="0" err="1"/>
              <a:t>підкатегорії</a:t>
            </a:r>
            <a:r>
              <a:rPr lang="en-US" sz="2800" b="1" i="1" u="sng" dirty="0"/>
              <a:t>. </a:t>
            </a:r>
            <a:r>
              <a:rPr lang="ru-RU" sz="2800" b="1" i="1" u="sng" dirty="0" err="1"/>
              <a:t>Отже</a:t>
            </a:r>
            <a:r>
              <a:rPr lang="ru-RU" sz="2800" b="1" i="1" u="sng" dirty="0"/>
              <a:t>, не </a:t>
            </a:r>
            <a:r>
              <a:rPr lang="ru-RU" sz="2800" b="1" i="1" u="sng" dirty="0" err="1"/>
              <a:t>можна</a:t>
            </a:r>
            <a:r>
              <a:rPr lang="ru-RU" sz="2800" b="1" i="1" u="sng" dirty="0"/>
              <a:t> </a:t>
            </a:r>
            <a:r>
              <a:rPr lang="ru-RU" sz="2800" b="1" i="1" u="sng" dirty="0" err="1"/>
              <a:t>вказати</a:t>
            </a:r>
            <a:r>
              <a:rPr lang="ru-RU" sz="2800" b="1" i="1" u="sng" dirty="0"/>
              <a:t> на </a:t>
            </a:r>
            <a:r>
              <a:rPr lang="ru-RU" sz="2800" b="1" i="1" u="sng" dirty="0" err="1"/>
              <a:t>загальну</a:t>
            </a:r>
            <a:r>
              <a:rPr lang="ru-RU" sz="2800" b="1" i="1" u="sng" dirty="0"/>
              <a:t> </a:t>
            </a:r>
            <a:r>
              <a:rPr lang="ru-RU" sz="2800" b="1" i="1" u="sng" dirty="0" err="1" smtClean="0"/>
              <a:t>підкатегорію</a:t>
            </a:r>
            <a:r>
              <a:rPr lang="ru-RU" sz="2800" b="1" i="1" u="sng" dirty="0"/>
              <a:t>  </a:t>
            </a:r>
            <a:r>
              <a:rPr lang="ru-RU" sz="2800" b="1" i="1" u="sng" dirty="0" smtClean="0"/>
              <a:t>«</a:t>
            </a:r>
            <a:r>
              <a:rPr lang="ru-RU" sz="2800" b="1" i="1" u="sng" dirty="0" err="1" smtClean="0"/>
              <a:t>екзистенційний</a:t>
            </a:r>
            <a:r>
              <a:rPr lang="ru-RU" sz="2800" b="1" i="1" u="sng" dirty="0" smtClean="0"/>
              <a:t> </a:t>
            </a:r>
            <a:r>
              <a:rPr lang="ru-RU" sz="2800" b="1" i="1" u="sng" dirty="0" err="1" smtClean="0"/>
              <a:t>збиток</a:t>
            </a:r>
            <a:r>
              <a:rPr lang="ru-RU" sz="2800" b="1" i="1" u="sng" dirty="0" smtClean="0"/>
              <a:t>».</a:t>
            </a:r>
            <a:endParaRPr lang="ru-RU" sz="28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8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79962"/>
            <a:ext cx="10126494" cy="114300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Законодавча основа таких </a:t>
            </a:r>
            <a:r>
              <a:rPr lang="uk-UA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відшкодувань</a:t>
            </a:r>
            <a:endParaRPr lang="ru-RU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10511"/>
            <a:ext cx="10126494" cy="544748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v"/>
            </a:pPr>
            <a:r>
              <a:rPr lang="uk-UA" sz="3300" b="1" i="1" u="sng" dirty="0">
                <a:solidFill>
                  <a:schemeClr val="accent6">
                    <a:lumMod val="50000"/>
                  </a:schemeClr>
                </a:solidFill>
              </a:rPr>
              <a:t>Стаття 138 Нематеріальний збиток за </a:t>
            </a:r>
            <a:r>
              <a:rPr lang="uk-UA" sz="3300" b="1" i="1" u="sng" dirty="0" smtClean="0">
                <a:solidFill>
                  <a:schemeClr val="accent6">
                    <a:lumMod val="50000"/>
                  </a:schemeClr>
                </a:solidFill>
              </a:rPr>
              <a:t>значні </a:t>
            </a:r>
            <a:r>
              <a:rPr lang="uk-UA" sz="3300" b="1" i="1" u="sng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3300" b="1" i="1" u="sng" dirty="0">
                <a:solidFill>
                  <a:schemeClr val="accent6">
                    <a:lumMod val="50000"/>
                  </a:schemeClr>
                </a:solidFill>
              </a:rPr>
              <a:t>non</a:t>
            </a:r>
            <a:r>
              <a:rPr lang="ru-RU" sz="3300" b="1" i="1" u="sng" dirty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en-US" sz="3300" b="1" i="1" u="sng" dirty="0">
                <a:solidFill>
                  <a:schemeClr val="accent6">
                    <a:lumMod val="50000"/>
                  </a:schemeClr>
                </a:solidFill>
              </a:rPr>
              <a:t>minor</a:t>
            </a:r>
            <a:r>
              <a:rPr lang="uk-UA" sz="3300" b="1" i="1" u="sng" dirty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uk-UA" sz="3300" b="1" i="1" u="sng" dirty="0" smtClean="0">
                <a:solidFill>
                  <a:schemeClr val="accent6">
                    <a:lumMod val="50000"/>
                  </a:schemeClr>
                </a:solidFill>
              </a:rPr>
              <a:t>травми</a:t>
            </a:r>
            <a:endParaRPr lang="ru-RU" sz="33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dirty="0" smtClean="0"/>
              <a:t>    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uk-UA" sz="2800" b="1" dirty="0" smtClean="0"/>
              <a:t>Значними </a:t>
            </a:r>
            <a:r>
              <a:rPr lang="uk-UA" sz="2800" b="1" dirty="0"/>
              <a:t>травмами вважаються пошкодження </a:t>
            </a:r>
            <a:r>
              <a:rPr lang="uk-UA" sz="2800" b="1" dirty="0" smtClean="0"/>
              <a:t>      психофізичної </a:t>
            </a:r>
            <a:r>
              <a:rPr lang="uk-UA" sz="2800" b="1" dirty="0"/>
              <a:t>цілісності між 10 і 100 пунктами (10-100%)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uk-UA" sz="2800" b="1" dirty="0"/>
              <a:t>С</a:t>
            </a:r>
            <a:r>
              <a:rPr lang="uk-UA" sz="2800" b="1" dirty="0" smtClean="0"/>
              <a:t>уди </a:t>
            </a:r>
            <a:r>
              <a:rPr lang="uk-UA" sz="2800" b="1" dirty="0"/>
              <a:t>користуються таблицями, розробленими Обсерваторією цивільного судочинства Мілану </a:t>
            </a:r>
            <a:endParaRPr lang="uk-UA" sz="28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600" b="1" dirty="0"/>
              <a:t>Стаття 138 дає поняття </a:t>
            </a:r>
            <a:r>
              <a:rPr lang="uk-UA" sz="2600" b="1" i="1" u="sng" dirty="0"/>
              <a:t>біологічного збитку </a:t>
            </a:r>
            <a:r>
              <a:rPr lang="uk-UA" sz="2600" b="1" dirty="0"/>
              <a:t>– ним є тимчасове або постійне пошкодження психофізичної недоторканності особи, сприйнятливої </a:t>
            </a:r>
            <a:r>
              <a:rPr lang="uk-UA" sz="2600" b="1" dirty="0" smtClean="0"/>
              <a:t>до </a:t>
            </a:r>
            <a:r>
              <a:rPr lang="uk-UA" sz="2600" b="1" dirty="0"/>
              <a:t>медико-правової оцінки, що негативно впливає на повсякденну діяльність та на динамічні та реляційні аспекти життя потерпілого, незалежно від будь-якого впливу на його здатність виробляти дохід.</a:t>
            </a:r>
            <a:endParaRPr lang="ru-RU" sz="2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uk-UA" sz="2800" b="1" i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v"/>
            </a:pPr>
            <a:endParaRPr lang="ru-RU" sz="2800" b="1" i="1" u="sng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uk-UA" sz="2800" b="1" i="1" u="sng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821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u="sng" dirty="0">
                <a:solidFill>
                  <a:schemeClr val="accent6">
                    <a:lumMod val="50000"/>
                  </a:schemeClr>
                </a:solidFill>
              </a:rPr>
              <a:t>Стаття 139. Біологічна шкода від незначних травм</a:t>
            </a:r>
            <a:br>
              <a:rPr lang="uk-UA" b="1" i="1" u="sng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2171700"/>
            <a:ext cx="1061287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uk-UA" sz="3200" dirty="0"/>
              <a:t>таким є пошкодження від 1 до 9 пунктів (1-9</a:t>
            </a:r>
            <a:r>
              <a:rPr lang="uk-UA" sz="3200" dirty="0" smtClean="0"/>
              <a:t>%)</a:t>
            </a:r>
          </a:p>
          <a:p>
            <a:endParaRPr lang="uk-UA" sz="3200" dirty="0" smtClean="0"/>
          </a:p>
          <a:p>
            <a:pPr marL="285750" indent="-285750">
              <a:buFont typeface="Arial" charset="0"/>
              <a:buChar char="•"/>
            </a:pPr>
            <a:r>
              <a:rPr lang="uk-UA" sz="3200" dirty="0" smtClean="0"/>
              <a:t>вартість </a:t>
            </a:r>
            <a:r>
              <a:rPr lang="uk-UA" sz="3200" dirty="0"/>
              <a:t>базового пункту відшкодування зменшується з віком особи на 0,5% за рік </a:t>
            </a:r>
            <a:r>
              <a:rPr lang="uk-UA" sz="3200" dirty="0" smtClean="0"/>
              <a:t>життя</a:t>
            </a:r>
          </a:p>
          <a:p>
            <a:endParaRPr lang="uk-UA" sz="3200" dirty="0" smtClean="0"/>
          </a:p>
          <a:p>
            <a:pPr marL="285750" indent="-285750">
              <a:buFont typeface="Arial" charset="0"/>
              <a:buChar char="•"/>
            </a:pPr>
            <a:r>
              <a:rPr lang="uk-UA" sz="3200" dirty="0" smtClean="0"/>
              <a:t>вартість </a:t>
            </a:r>
            <a:r>
              <a:rPr lang="uk-UA" sz="3200" dirty="0"/>
              <a:t>базових пунктів відшкодування за незначні збитки встановлюється щорічними урядовими </a:t>
            </a:r>
            <a:r>
              <a:rPr lang="uk-UA" sz="3200" dirty="0" smtClean="0"/>
              <a:t>декретами</a:t>
            </a:r>
          </a:p>
          <a:p>
            <a:r>
              <a:rPr lang="ru-RU" sz="3200" dirty="0" smtClean="0"/>
              <a:t> 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576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2310319"/>
          </a:xfrm>
        </p:spPr>
        <p:txBody>
          <a:bodyPr>
            <a:normAutofit fontScale="90000"/>
          </a:bodyPr>
          <a:lstStyle/>
          <a:p>
            <a:r>
              <a:rPr lang="uk-UA" i="1" dirty="0"/>
              <a:t>З</a:t>
            </a:r>
            <a:r>
              <a:rPr lang="uk-UA" i="1" dirty="0" smtClean="0"/>
              <a:t> </a:t>
            </a:r>
            <a:r>
              <a:rPr lang="uk-UA" i="1" dirty="0"/>
              <a:t>квітня 2017 року суми</a:t>
            </a:r>
            <a:r>
              <a:rPr lang="ru-RU" i="1" dirty="0"/>
              <a:t> </a:t>
            </a:r>
            <a:r>
              <a:rPr lang="uk-UA" i="1" dirty="0"/>
              <a:t>оновлюються за такими заходами: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383277"/>
            <a:ext cx="9601200" cy="3581400"/>
          </a:xfrm>
        </p:spPr>
        <p:txBody>
          <a:bodyPr>
            <a:normAutofit/>
          </a:bodyPr>
          <a:lstStyle/>
          <a:p>
            <a:pPr>
              <a:buFont typeface="Courier New" charset="0"/>
              <a:buChar char="o"/>
            </a:pPr>
            <a:r>
              <a:rPr lang="uk-UA" sz="3200" b="1" i="1" u="sng" dirty="0">
                <a:solidFill>
                  <a:schemeClr val="accent6">
                    <a:lumMod val="50000"/>
                  </a:schemeClr>
                </a:solidFill>
              </a:rPr>
              <a:t>вісімсот сімдесят євро </a:t>
            </a:r>
            <a:r>
              <a:rPr lang="uk-UA" sz="3200" b="1" i="1" dirty="0">
                <a:solidFill>
                  <a:schemeClr val="accent6">
                    <a:lumMod val="50000"/>
                  </a:schemeClr>
                </a:solidFill>
              </a:rPr>
              <a:t>за вартістю першої точки інвалідності</a:t>
            </a:r>
            <a:r>
              <a:rPr lang="uk-UA" sz="3200" b="1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uk-UA" sz="32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Courier New" charset="0"/>
              <a:buChar char="o"/>
            </a:pPr>
            <a:r>
              <a:rPr lang="uk-UA" sz="3200" b="1" i="1" u="sng" dirty="0" smtClean="0">
                <a:solidFill>
                  <a:schemeClr val="accent6">
                    <a:lumMod val="50000"/>
                  </a:schemeClr>
                </a:solidFill>
              </a:rPr>
              <a:t>сорок </a:t>
            </a:r>
            <a:r>
              <a:rPr lang="uk-UA" sz="3200" b="1" i="1" u="sng" dirty="0">
                <a:solidFill>
                  <a:schemeClr val="accent6">
                    <a:lumMod val="50000"/>
                  </a:schemeClr>
                </a:solidFill>
              </a:rPr>
              <a:t>чотири євро та вісімдесят вісім центів </a:t>
            </a:r>
            <a:r>
              <a:rPr lang="uk-UA" sz="3200" b="1" i="1" dirty="0">
                <a:solidFill>
                  <a:schemeClr val="accent6">
                    <a:lumMod val="50000"/>
                  </a:schemeClr>
                </a:solidFill>
              </a:rPr>
              <a:t>у розмірі, що відноситься до кожного дня абсолютної інвалідності.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008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Ф</a:t>
            </a:r>
            <a:r>
              <a:rPr lang="uk-UA" b="1" dirty="0" smtClean="0"/>
              <a:t>ормула </a:t>
            </a:r>
            <a:r>
              <a:rPr lang="uk-UA" b="1" dirty="0"/>
              <a:t>вирахування </a:t>
            </a: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</a:rPr>
              <a:t>danno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6">
                    <a:lumMod val="50000"/>
                  </a:schemeClr>
                </a:solidFill>
              </a:rPr>
              <a:t>biologico</a:t>
            </a:r>
            <a:r>
              <a:rPr lang="ru-RU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770" y="2067128"/>
            <a:ext cx="10820400" cy="3581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3200" b="1" dirty="0">
                <a:solidFill>
                  <a:srgbClr val="FF0000"/>
                </a:solidFill>
              </a:rPr>
              <a:t>870 * множник віку (до 11 років незмінний) </a:t>
            </a:r>
            <a:r>
              <a:rPr lang="uk-UA" sz="3200" b="1" dirty="0"/>
              <a:t>* </a:t>
            </a:r>
            <a:r>
              <a:rPr lang="uk-UA" sz="3200" b="1" dirty="0">
                <a:solidFill>
                  <a:srgbClr val="7030A0"/>
                </a:solidFill>
              </a:rPr>
              <a:t>множник пункту інвалідності </a:t>
            </a:r>
            <a:r>
              <a:rPr lang="uk-UA" sz="3200" b="1" dirty="0" smtClean="0">
                <a:solidFill>
                  <a:srgbClr val="00B0F0"/>
                </a:solidFill>
              </a:rPr>
              <a:t>* </a:t>
            </a:r>
            <a:r>
              <a:rPr lang="uk-UA" sz="3200" b="1" dirty="0">
                <a:solidFill>
                  <a:srgbClr val="00B0F0"/>
                </a:solidFill>
              </a:rPr>
              <a:t>кількість пунктів непрацездатності </a:t>
            </a:r>
            <a:r>
              <a:rPr lang="uk-UA" sz="3200" b="1" dirty="0">
                <a:solidFill>
                  <a:srgbClr val="0070C0"/>
                </a:solidFill>
              </a:rPr>
              <a:t>+ 44,88 </a:t>
            </a:r>
            <a:r>
              <a:rPr lang="uk-UA" sz="3200" b="1" dirty="0"/>
              <a:t>* </a:t>
            </a:r>
            <a:r>
              <a:rPr lang="uk-UA" sz="3200" b="1" dirty="0">
                <a:solidFill>
                  <a:srgbClr val="00B050"/>
                </a:solidFill>
              </a:rPr>
              <a:t>кількість днів абсолютної </a:t>
            </a:r>
            <a:r>
              <a:rPr lang="uk-UA" sz="3200" b="1" dirty="0" smtClean="0">
                <a:solidFill>
                  <a:srgbClr val="00B050"/>
                </a:solidFill>
              </a:rPr>
              <a:t>непрацездатності</a:t>
            </a:r>
          </a:p>
          <a:p>
            <a:pPr marL="0" indent="0">
              <a:buNone/>
            </a:pPr>
            <a:endParaRPr lang="uk-UA" sz="32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uk-UA" sz="3200" b="1" i="1" dirty="0"/>
              <a:t>Моральна шкода буде становити </a:t>
            </a:r>
            <a:r>
              <a:rPr lang="uk-UA" sz="3200" b="1" i="1" dirty="0">
                <a:solidFill>
                  <a:schemeClr val="accent6">
                    <a:lumMod val="50000"/>
                  </a:schemeClr>
                </a:solidFill>
              </a:rPr>
              <a:t>25%</a:t>
            </a:r>
            <a:r>
              <a:rPr lang="uk-UA" sz="3200" b="1" i="1" dirty="0"/>
              <a:t> вирахуваної суми.</a:t>
            </a:r>
            <a:endParaRPr lang="ru-RU" sz="3200" i="1" dirty="0"/>
          </a:p>
          <a:p>
            <a:pPr marL="0" indent="0">
              <a:buNone/>
            </a:pPr>
            <a:endParaRPr lang="ru-RU" sz="32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754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Д</a:t>
            </a:r>
            <a:r>
              <a:rPr lang="uk-UA" b="1" u="sng" dirty="0" smtClean="0">
                <a:solidFill>
                  <a:schemeClr val="accent6">
                    <a:lumMod val="50000"/>
                  </a:schemeClr>
                </a:solidFill>
              </a:rPr>
              <a:t>ва класифікаційних критерії</a:t>
            </a:r>
            <a:endParaRPr lang="ru-RU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428750"/>
            <a:ext cx="105739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uk-UA" sz="3200" b="1" i="1" dirty="0">
                <a:solidFill>
                  <a:schemeClr val="accent6">
                    <a:lumMod val="50000"/>
                  </a:schemeClr>
                </a:solidFill>
              </a:rPr>
              <a:t>критерій часу</a:t>
            </a: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dirty="0" smtClean="0"/>
              <a:t>(</a:t>
            </a:r>
            <a:r>
              <a:rPr lang="uk-UA" sz="3200" dirty="0" smtClean="0"/>
              <a:t>періоди </a:t>
            </a:r>
            <a:r>
              <a:rPr lang="uk-UA" sz="3200" dirty="0"/>
              <a:t>до 2008 року і після 2008 </a:t>
            </a:r>
            <a:r>
              <a:rPr lang="uk-UA" sz="3200" dirty="0" smtClean="0"/>
              <a:t>року)</a:t>
            </a:r>
          </a:p>
          <a:p>
            <a:r>
              <a:rPr lang="uk-UA" sz="3200" b="1" u="sng" dirty="0"/>
              <a:t>М</a:t>
            </a:r>
            <a:r>
              <a:rPr lang="uk-UA" sz="3200" b="1" u="sng" dirty="0" smtClean="0"/>
              <a:t>оральна </a:t>
            </a:r>
            <a:r>
              <a:rPr lang="uk-UA" sz="3200" b="1" u="sng" dirty="0"/>
              <a:t>шкода перестала вираховувати як власне шкода, а стала відсотковою надбавкою при вирахуванні кінцевої суми </a:t>
            </a:r>
            <a:r>
              <a:rPr lang="en-US" sz="3200" b="1" i="1" u="sng" dirty="0" err="1"/>
              <a:t>danno</a:t>
            </a:r>
            <a:r>
              <a:rPr lang="en-US" sz="3200" b="1" i="1" u="sng" dirty="0"/>
              <a:t> </a:t>
            </a:r>
            <a:r>
              <a:rPr lang="en-US" sz="3200" b="1" i="1" u="sng" dirty="0" err="1"/>
              <a:t>biologico</a:t>
            </a:r>
            <a:r>
              <a:rPr lang="uk-UA" sz="3200" b="1" u="sng" dirty="0" smtClean="0"/>
              <a:t>.</a:t>
            </a:r>
          </a:p>
          <a:p>
            <a:endParaRPr lang="ru-RU" sz="3200" b="1" u="sng" dirty="0"/>
          </a:p>
          <a:p>
            <a:pPr marL="457200" indent="-457200">
              <a:buFont typeface="Wingdings" charset="2"/>
              <a:buChar char="§"/>
            </a:pP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</a:rPr>
              <a:t>к</a:t>
            </a:r>
            <a:r>
              <a:rPr lang="uk-UA" sz="3200" b="1" i="1" dirty="0" err="1" smtClean="0">
                <a:solidFill>
                  <a:schemeClr val="accent6">
                    <a:lumMod val="50000"/>
                  </a:schemeClr>
                </a:solidFill>
              </a:rPr>
              <a:t>ритерій</a:t>
            </a:r>
            <a:r>
              <a:rPr lang="uk-UA" sz="32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sz="3200" b="1" i="1" dirty="0">
                <a:solidFill>
                  <a:schemeClr val="accent6">
                    <a:lumMod val="50000"/>
                  </a:schemeClr>
                </a:solidFill>
              </a:rPr>
              <a:t>сили завданої біологічної шкоди</a:t>
            </a: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uk-UA" sz="3200" b="1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028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резка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7026</TotalTime>
  <Words>464</Words>
  <Application>Microsoft Office PowerPoint</Application>
  <PresentationFormat>Произвольный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Обрезка</vt:lpstr>
      <vt:lpstr>Відшкодування моральної компенсації в Італії</vt:lpstr>
      <vt:lpstr>Основні нормативні документи</vt:lpstr>
      <vt:lpstr>Слайд 3</vt:lpstr>
      <vt:lpstr>Слайд 4</vt:lpstr>
      <vt:lpstr>Законодавча основа таких відшкодувань</vt:lpstr>
      <vt:lpstr>Стаття 139. Біологічна шкода від незначних травм </vt:lpstr>
      <vt:lpstr>З квітня 2017 року суми оновлюються за такими заходами:   </vt:lpstr>
      <vt:lpstr>Формула вирахування danno biologico </vt:lpstr>
      <vt:lpstr>Два класифікаційних критерії</vt:lpstr>
      <vt:lpstr>Завдана шкода класифікується в залежності від</vt:lpstr>
      <vt:lpstr>- З 1 до 9% інвалідності моральна шкода становить фіксовані 25% ; - З 10 до 34% інвалідності моральна шкода становить від 26% до 50% - З 35 до 100% непрацездатності, моральна шкода знову встановлюється на рівні фіксованих 50%,  </vt:lpstr>
      <vt:lpstr> ДЯКУЮ ЗА УВАГУ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Відшкодування моральної компенсації в італії</dc:title>
  <dc:creator>пользователь Microsoft Office</dc:creator>
  <cp:lastModifiedBy>Студент</cp:lastModifiedBy>
  <cp:revision>22</cp:revision>
  <dcterms:created xsi:type="dcterms:W3CDTF">2017-11-30T16:26:06Z</dcterms:created>
  <dcterms:modified xsi:type="dcterms:W3CDTF">2017-12-05T13:44:52Z</dcterms:modified>
</cp:coreProperties>
</file>