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11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FF1B3-D206-4E42-B5C5-D13CE13038A2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B41C7-4605-41BE-A534-4B2CFBA875A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587175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41C7-4605-41BE-A534-4B2CFBA875AD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799690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B41C7-4605-41BE-A534-4B2CFBA875AD}" type="slidenum">
              <a:rPr lang="uk-UA" smtClean="0"/>
              <a:pPr/>
              <a:t>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722382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5470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94330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261375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001102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65531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06242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482605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88349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94998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78404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86388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80636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52791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55964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09805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5782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0016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3372CCC-EBDC-4F2F-A652-8D7BF851A3D9}" type="datetimeFigureOut">
              <a:rPr lang="uk-UA" smtClean="0"/>
              <a:pPr/>
              <a:t>05.12.2017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DF0D983-2E5E-4EFE-AA44-2DBEEA263EC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1331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  <p:sldLayoutId id="214748382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1807" y="1825831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uk-UA" u="sng" dirty="0" smtClean="0">
                <a:ln w="3175" cmpd="sng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Оглядовий аналіз виплати моральної шкоди. Зарубіжний досвід </a:t>
            </a:r>
            <a:endParaRPr lang="uk-UA" u="sng" dirty="0">
              <a:ln w="3175" cmpd="sng"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Австрія</a:t>
            </a:r>
            <a:endParaRPr lang="uk-UA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Денна ставка – </a:t>
            </a:r>
            <a:r>
              <a:rPr lang="uk-UA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від 100 до 300 євро</a:t>
            </a:r>
            <a:r>
              <a:rPr lang="uk-UA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endParaRPr lang="uk-UA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uk-UA" dirty="0" smtClean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uk-UA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Найбільший розмір компенсації – </a:t>
            </a:r>
            <a:r>
              <a:rPr lang="uk-UA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217 тис. євро</a:t>
            </a:r>
            <a:r>
              <a:rPr lang="uk-UA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uk-UA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1856" y="406254"/>
            <a:ext cx="2020562" cy="13497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51623" y="201240"/>
            <a:ext cx="1668023" cy="17597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7585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Німеччина </a:t>
            </a:r>
            <a:endParaRPr lang="uk-UA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9645" y="394891"/>
            <a:ext cx="2381250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21423" y="99218"/>
            <a:ext cx="1428750" cy="18573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37561" y="3134165"/>
            <a:ext cx="97168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Максимальна компенсація за моральну шкоду з 2001 року склала </a:t>
            </a:r>
            <a:r>
              <a:rPr lang="ru-RU" sz="2800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600 тис. </a:t>
            </a:r>
            <a:r>
              <a:rPr lang="ru-RU" sz="2800" u="sng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є</a:t>
            </a:r>
            <a:r>
              <a:rPr lang="ru-RU" sz="2800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вро. </a:t>
            </a:r>
            <a:endParaRPr lang="uk-UA" sz="2800" u="sng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305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Англія</a:t>
            </a:r>
            <a:endParaRPr lang="uk-UA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Мінімальний розмір компенсації встановлений на рівні </a:t>
            </a:r>
            <a:r>
              <a:rPr lang="ru-RU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1000 фунтів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, максимальний - </a:t>
            </a:r>
            <a:r>
              <a:rPr lang="ru-RU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20000 фунтів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</a:p>
          <a:p>
            <a:pPr marL="0" indent="0" algn="just">
              <a:buNone/>
            </a:pPr>
            <a:endParaRPr lang="ru-RU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endParaRPr lang="ru-RU" dirty="0" smtClean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Найбільша сума компенсації склала </a:t>
            </a:r>
            <a:r>
              <a:rPr lang="ru-RU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330 тис. євро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  <a:endParaRPr lang="uk-UA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1337" y="457200"/>
            <a:ext cx="2381250" cy="1428750"/>
          </a:xfrm>
          <a:prstGeom prst="rect">
            <a:avLst/>
          </a:prstGeom>
          <a:ln w="19050" cmpd="sng">
            <a:solidFill>
              <a:schemeClr val="tx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82977" y="159725"/>
            <a:ext cx="1682941" cy="19580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90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США</a:t>
            </a:r>
            <a:endParaRPr lang="uk-UA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788" y="2438399"/>
            <a:ext cx="10018713" cy="3124201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Виплачується грошова компенсація в сумі, що не перевищує </a:t>
            </a:r>
            <a:r>
              <a:rPr lang="ru-RU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250 000 $</a:t>
            </a:r>
            <a:endParaRPr lang="uk-UA" u="sng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88047" y="133809"/>
            <a:ext cx="2095500" cy="2095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8286" y="365125"/>
            <a:ext cx="2943225" cy="1552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345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Франція</a:t>
            </a:r>
            <a:endParaRPr lang="uk-UA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Фіксована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сума компенсації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моральної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шкоди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в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разі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повної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втрати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працездатності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– 600 євро в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місяць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</a:p>
          <a:p>
            <a:pPr marL="0" indent="0" algn="just">
              <a:buNone/>
            </a:pPr>
            <a:endParaRPr lang="ru-RU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just">
              <a:buNone/>
            </a:pPr>
            <a:r>
              <a:rPr lang="ru-RU" i="1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компенсація = </a:t>
            </a:r>
            <a:r>
              <a:rPr lang="ru-RU" i="1" u="sng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ступінь</a:t>
            </a:r>
            <a:r>
              <a:rPr lang="ru-RU" i="1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i="1" u="sng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інвалідності</a:t>
            </a:r>
            <a:r>
              <a:rPr lang="ru-RU" i="1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(в%) х </a:t>
            </a:r>
            <a:r>
              <a:rPr lang="ru-RU" i="1" u="sng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нормативний</a:t>
            </a:r>
            <a:r>
              <a:rPr lang="ru-RU" i="1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розмір компенсації </a:t>
            </a:r>
            <a:endParaRPr lang="uk-UA" i="1" u="sng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948" y="365125"/>
            <a:ext cx="2381250" cy="15906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86925" y="80168"/>
            <a:ext cx="1666875" cy="1895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282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5100766"/>
              </p:ext>
            </p:extLst>
          </p:nvPr>
        </p:nvGraphicFramePr>
        <p:xfrm>
          <a:off x="1972020" y="1861853"/>
          <a:ext cx="8380989" cy="3991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7428"/>
                <a:gridCol w="1255490"/>
                <a:gridCol w="1332874"/>
                <a:gridCol w="1338399"/>
                <a:gridCol w="1338399"/>
                <a:gridCol w="1338399"/>
              </a:tblGrid>
              <a:tr h="1380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Інвалідність \ вік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0 - 10 років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11 - 20 років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21 - 30 років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31 - 40 років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41 - 50 років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52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 – 5%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1200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1100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1000</a:t>
                      </a:r>
                      <a:endParaRPr lang="uk-UA" sz="110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950</a:t>
                      </a:r>
                      <a:endParaRPr lang="uk-UA" sz="110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900</a:t>
                      </a:r>
                      <a:endParaRPr lang="uk-UA" sz="110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52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6 – 10%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1400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1290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1180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1120</a:t>
                      </a:r>
                      <a:endParaRPr lang="uk-UA" sz="110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1050</a:t>
                      </a:r>
                      <a:endParaRPr lang="uk-UA" sz="110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52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11 – 15%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1600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1480</a:t>
                      </a:r>
                      <a:endParaRPr lang="uk-UA" sz="110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1360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1290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1200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52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16 – 20%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1800</a:t>
                      </a:r>
                      <a:endParaRPr lang="uk-UA" sz="110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1670</a:t>
                      </a:r>
                      <a:endParaRPr lang="uk-UA" sz="110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1540</a:t>
                      </a:r>
                      <a:endParaRPr lang="uk-UA" sz="110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1460</a:t>
                      </a:r>
                      <a:endParaRPr lang="uk-UA" sz="110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1350</a:t>
                      </a:r>
                      <a:endParaRPr lang="uk-UA" sz="1100" dirty="0">
                        <a:ln>
                          <a:solidFill>
                            <a:schemeClr val="tx1"/>
                          </a:solidFill>
                        </a:ln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90297" y="578252"/>
            <a:ext cx="1939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i="1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Приклад</a:t>
            </a:r>
            <a:endParaRPr lang="uk-UA" sz="2800" i="1" u="sng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412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Італія</a:t>
            </a:r>
            <a:endParaRPr lang="uk-UA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Розмір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компенсацій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фізичної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шкоди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за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менше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ніж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9%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інвалідності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встановлені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законодавчо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</a:p>
          <a:p>
            <a:pPr marL="0" indent="0">
              <a:buNone/>
            </a:pPr>
            <a:endParaRPr lang="ru-RU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dirty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а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більші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тілесні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ушкодження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розраховуються</a:t>
            </a:r>
            <a:r>
              <a:rPr lang="ru-RU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як </a:t>
            </a:r>
            <a:r>
              <a:rPr lang="ru-RU" i="1" u="sng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ступінь</a:t>
            </a:r>
            <a:r>
              <a:rPr lang="ru-RU" i="1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i="1" u="sng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інвалідності</a:t>
            </a:r>
            <a:r>
              <a:rPr lang="ru-RU" i="1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(в%) х </a:t>
            </a:r>
            <a:r>
              <a:rPr lang="ru-RU" i="1" u="sng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табличне</a:t>
            </a:r>
            <a:r>
              <a:rPr lang="ru-RU" i="1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i="1" u="sng" dirty="0" err="1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значення</a:t>
            </a:r>
            <a:r>
              <a:rPr lang="ru-RU" i="1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endParaRPr lang="uk-UA" i="1" u="sng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9742" y="365125"/>
            <a:ext cx="2398176" cy="159587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65012" y="154982"/>
            <a:ext cx="1990725" cy="22955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694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Порівняльний аналіз страхової компанії </a:t>
            </a:r>
            <a:r>
              <a:rPr lang="en-US" sz="2800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Swiss Re</a:t>
            </a:r>
            <a:endParaRPr lang="uk-UA" sz="2800" dirty="0">
              <a:ln>
                <a:solidFill>
                  <a:schemeClr val="bg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3710" y="1183113"/>
            <a:ext cx="6699696" cy="53717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8556" y="322482"/>
            <a:ext cx="689644" cy="68964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348440" y="323218"/>
            <a:ext cx="695004" cy="6889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810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46</TotalTime>
  <Words>204</Words>
  <Application>Microsoft Office PowerPoint</Application>
  <PresentationFormat>Произвольный</PresentationFormat>
  <Paragraphs>57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Параллакс</vt:lpstr>
      <vt:lpstr>Оглядовий аналіз виплати моральної шкоди. Зарубіжний досвід </vt:lpstr>
      <vt:lpstr>Австрія</vt:lpstr>
      <vt:lpstr>Німеччина </vt:lpstr>
      <vt:lpstr>Англія</vt:lpstr>
      <vt:lpstr>США</vt:lpstr>
      <vt:lpstr>Франція</vt:lpstr>
      <vt:lpstr>Слайд 7</vt:lpstr>
      <vt:lpstr>Італія</vt:lpstr>
      <vt:lpstr>Порівняльний аналіз страхової компанії Swiss Re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Австрія</dc:title>
  <dc:creator>Роман</dc:creator>
  <cp:lastModifiedBy>Студент</cp:lastModifiedBy>
  <cp:revision>8</cp:revision>
  <dcterms:created xsi:type="dcterms:W3CDTF">2017-11-26T15:10:36Z</dcterms:created>
  <dcterms:modified xsi:type="dcterms:W3CDTF">2017-12-05T12:51:20Z</dcterms:modified>
</cp:coreProperties>
</file>