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72" r:id="rId8"/>
    <p:sldId id="274" r:id="rId9"/>
    <p:sldId id="275" r:id="rId10"/>
    <p:sldId id="259" r:id="rId11"/>
    <p:sldId id="266" r:id="rId12"/>
    <p:sldId id="267" r:id="rId13"/>
    <p:sldId id="268" r:id="rId14"/>
    <p:sldId id="264" r:id="rId15"/>
    <p:sldId id="269" r:id="rId16"/>
    <p:sldId id="273" r:id="rId17"/>
    <p:sldId id="27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1F67C-74F0-49E3-AAB4-3876E181CF8C}" type="doc">
      <dgm:prSet loTypeId="urn:microsoft.com/office/officeart/2005/8/layout/chart3" loCatId="cycle" qsTypeId="urn:microsoft.com/office/officeart/2005/8/quickstyle/simple1" qsCatId="simple" csTypeId="urn:microsoft.com/office/officeart/2005/8/colors/accent1_4" csCatId="accent1" phldr="1"/>
      <dgm:spPr/>
    </dgm:pt>
    <dgm:pt modelId="{30A720CF-BC98-44FB-A548-CC464EEA6C4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1.Компенсація за ушкодження, які спричинили смерть</a:t>
          </a:r>
          <a:endParaRPr lang="uk-UA" sz="1400" b="1" dirty="0">
            <a:solidFill>
              <a:schemeClr val="tx1"/>
            </a:solidFill>
          </a:endParaRPr>
        </a:p>
      </dgm:t>
    </dgm:pt>
    <dgm:pt modelId="{B9726DD5-E9B1-4298-B70D-6CE4A2BD1FFD}" type="parTrans" cxnId="{20AC694D-8079-41B2-ADF4-13D5614E669D}">
      <dgm:prSet/>
      <dgm:spPr/>
      <dgm:t>
        <a:bodyPr/>
        <a:lstStyle/>
        <a:p>
          <a:endParaRPr lang="uk-UA"/>
        </a:p>
      </dgm:t>
    </dgm:pt>
    <dgm:pt modelId="{30923665-04D6-4EA1-ADF4-7611E5B04802}" type="sibTrans" cxnId="{20AC694D-8079-41B2-ADF4-13D5614E669D}">
      <dgm:prSet/>
      <dgm:spPr/>
      <dgm:t>
        <a:bodyPr/>
        <a:lstStyle/>
        <a:p>
          <a:endParaRPr lang="uk-UA"/>
        </a:p>
      </dgm:t>
    </dgm:pt>
    <dgm:pt modelId="{D82B4570-293F-479A-B7E5-DE97B5A3FC2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2.Компенсація за невиліковні поранення</a:t>
          </a:r>
          <a:endParaRPr lang="uk-UA" sz="1400" b="1" dirty="0">
            <a:solidFill>
              <a:schemeClr val="tx1"/>
            </a:solidFill>
          </a:endParaRPr>
        </a:p>
      </dgm:t>
    </dgm:pt>
    <dgm:pt modelId="{A918324E-8105-4E4F-ADDF-516BD1C636B3}" type="parTrans" cxnId="{A1293ED7-E7EF-4CD9-AF7A-AD3C8CE2AA3A}">
      <dgm:prSet/>
      <dgm:spPr/>
      <dgm:t>
        <a:bodyPr/>
        <a:lstStyle/>
        <a:p>
          <a:endParaRPr lang="uk-UA"/>
        </a:p>
      </dgm:t>
    </dgm:pt>
    <dgm:pt modelId="{651259D4-5419-4AEA-889F-0FD80A59353C}" type="sibTrans" cxnId="{A1293ED7-E7EF-4CD9-AF7A-AD3C8CE2AA3A}">
      <dgm:prSet/>
      <dgm:spPr/>
      <dgm:t>
        <a:bodyPr/>
        <a:lstStyle/>
        <a:p>
          <a:endParaRPr lang="uk-UA"/>
        </a:p>
      </dgm:t>
    </dgm:pt>
    <dgm:pt modelId="{3CF2A965-B7B0-446E-9515-68E3CDB0150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3.Компенсація за ушкодження, які носять тимчасовий характер, тобто за певний період непрацездатності.</a:t>
          </a:r>
          <a:endParaRPr lang="uk-UA" sz="1400" b="1" dirty="0">
            <a:solidFill>
              <a:schemeClr val="tx1"/>
            </a:solidFill>
          </a:endParaRPr>
        </a:p>
      </dgm:t>
    </dgm:pt>
    <dgm:pt modelId="{E0D0B450-302F-4EE1-9AED-2134654E34BC}" type="parTrans" cxnId="{B2B2C695-1390-44EE-9B9C-3F3EEC08E2C1}">
      <dgm:prSet/>
      <dgm:spPr/>
      <dgm:t>
        <a:bodyPr/>
        <a:lstStyle/>
        <a:p>
          <a:endParaRPr lang="uk-UA"/>
        </a:p>
      </dgm:t>
    </dgm:pt>
    <dgm:pt modelId="{9339ACB1-CA56-4D0A-8D21-FF205F2107EA}" type="sibTrans" cxnId="{B2B2C695-1390-44EE-9B9C-3F3EEC08E2C1}">
      <dgm:prSet/>
      <dgm:spPr/>
      <dgm:t>
        <a:bodyPr/>
        <a:lstStyle/>
        <a:p>
          <a:endParaRPr lang="uk-UA"/>
        </a:p>
      </dgm:t>
    </dgm:pt>
    <dgm:pt modelId="{57C37B36-D7E9-47D3-AB03-C46D1083BA7C}" type="pres">
      <dgm:prSet presAssocID="{4E01F67C-74F0-49E3-AAB4-3876E181CF8C}" presName="compositeShape" presStyleCnt="0">
        <dgm:presLayoutVars>
          <dgm:chMax val="7"/>
          <dgm:dir/>
          <dgm:resizeHandles val="exact"/>
        </dgm:presLayoutVars>
      </dgm:prSet>
      <dgm:spPr/>
    </dgm:pt>
    <dgm:pt modelId="{7DD0D541-F9D2-483A-96C6-3225E82C50F1}" type="pres">
      <dgm:prSet presAssocID="{4E01F67C-74F0-49E3-AAB4-3876E181CF8C}" presName="wedge1" presStyleLbl="node1" presStyleIdx="0" presStyleCnt="3" custScaleX="120164" custScaleY="111745"/>
      <dgm:spPr/>
      <dgm:t>
        <a:bodyPr/>
        <a:lstStyle/>
        <a:p>
          <a:endParaRPr lang="uk-UA"/>
        </a:p>
      </dgm:t>
    </dgm:pt>
    <dgm:pt modelId="{9C94108F-A193-497A-81E4-14D46C2B7F01}" type="pres">
      <dgm:prSet presAssocID="{4E01F67C-74F0-49E3-AAB4-3876E181CF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B67909-2ADA-4EE1-B365-69C34B903590}" type="pres">
      <dgm:prSet presAssocID="{4E01F67C-74F0-49E3-AAB4-3876E181CF8C}" presName="wedge2" presStyleLbl="node1" presStyleIdx="1" presStyleCnt="3" custScaleX="120164" custScaleY="111745"/>
      <dgm:spPr/>
      <dgm:t>
        <a:bodyPr/>
        <a:lstStyle/>
        <a:p>
          <a:endParaRPr lang="uk-UA"/>
        </a:p>
      </dgm:t>
    </dgm:pt>
    <dgm:pt modelId="{D5C4CE08-1698-4303-92A8-483483AA81CD}" type="pres">
      <dgm:prSet presAssocID="{4E01F67C-74F0-49E3-AAB4-3876E181CF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E8A774-91D8-4AF0-9181-72B87BE3D9E2}" type="pres">
      <dgm:prSet presAssocID="{4E01F67C-74F0-49E3-AAB4-3876E181CF8C}" presName="wedge3" presStyleLbl="node1" presStyleIdx="2" presStyleCnt="3" custScaleX="120164" custScaleY="111745"/>
      <dgm:spPr/>
      <dgm:t>
        <a:bodyPr/>
        <a:lstStyle/>
        <a:p>
          <a:endParaRPr lang="uk-UA"/>
        </a:p>
      </dgm:t>
    </dgm:pt>
    <dgm:pt modelId="{AB0EB1E8-A78D-4606-A1F5-46A649F86E07}" type="pres">
      <dgm:prSet presAssocID="{4E01F67C-74F0-49E3-AAB4-3876E181CF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0CE67A-1EFC-4A23-8862-714715FDD439}" type="presOf" srcId="{D82B4570-293F-479A-B7E5-DE97B5A3FC2E}" destId="{D5C4CE08-1698-4303-92A8-483483AA81CD}" srcOrd="1" destOrd="0" presId="urn:microsoft.com/office/officeart/2005/8/layout/chart3"/>
    <dgm:cxn modelId="{21115542-8587-46DF-BC2E-BF4728ADD0F1}" type="presOf" srcId="{3CF2A965-B7B0-446E-9515-68E3CDB0150D}" destId="{AB0EB1E8-A78D-4606-A1F5-46A649F86E07}" srcOrd="1" destOrd="0" presId="urn:microsoft.com/office/officeart/2005/8/layout/chart3"/>
    <dgm:cxn modelId="{A1293ED7-E7EF-4CD9-AF7A-AD3C8CE2AA3A}" srcId="{4E01F67C-74F0-49E3-AAB4-3876E181CF8C}" destId="{D82B4570-293F-479A-B7E5-DE97B5A3FC2E}" srcOrd="1" destOrd="0" parTransId="{A918324E-8105-4E4F-ADDF-516BD1C636B3}" sibTransId="{651259D4-5419-4AEA-889F-0FD80A59353C}"/>
    <dgm:cxn modelId="{B2B2C695-1390-44EE-9B9C-3F3EEC08E2C1}" srcId="{4E01F67C-74F0-49E3-AAB4-3876E181CF8C}" destId="{3CF2A965-B7B0-446E-9515-68E3CDB0150D}" srcOrd="2" destOrd="0" parTransId="{E0D0B450-302F-4EE1-9AED-2134654E34BC}" sibTransId="{9339ACB1-CA56-4D0A-8D21-FF205F2107EA}"/>
    <dgm:cxn modelId="{916BDD5E-11D4-4654-B30B-043B8D1D8387}" type="presOf" srcId="{D82B4570-293F-479A-B7E5-DE97B5A3FC2E}" destId="{D3B67909-2ADA-4EE1-B365-69C34B903590}" srcOrd="0" destOrd="0" presId="urn:microsoft.com/office/officeart/2005/8/layout/chart3"/>
    <dgm:cxn modelId="{DFD6DE7F-3943-4BFF-9E40-5B97B562FF30}" type="presOf" srcId="{30A720CF-BC98-44FB-A548-CC464EEA6C48}" destId="{9C94108F-A193-497A-81E4-14D46C2B7F01}" srcOrd="1" destOrd="0" presId="urn:microsoft.com/office/officeart/2005/8/layout/chart3"/>
    <dgm:cxn modelId="{679A7BCC-EC8A-413F-904C-6D2C10666015}" type="presOf" srcId="{4E01F67C-74F0-49E3-AAB4-3876E181CF8C}" destId="{57C37B36-D7E9-47D3-AB03-C46D1083BA7C}" srcOrd="0" destOrd="0" presId="urn:microsoft.com/office/officeart/2005/8/layout/chart3"/>
    <dgm:cxn modelId="{157540F3-C7B8-4F0E-96F0-800974FFC74B}" type="presOf" srcId="{3CF2A965-B7B0-446E-9515-68E3CDB0150D}" destId="{0CE8A774-91D8-4AF0-9181-72B87BE3D9E2}" srcOrd="0" destOrd="0" presId="urn:microsoft.com/office/officeart/2005/8/layout/chart3"/>
    <dgm:cxn modelId="{46A93677-33FE-437E-AB53-A5D40075B7FF}" type="presOf" srcId="{30A720CF-BC98-44FB-A548-CC464EEA6C48}" destId="{7DD0D541-F9D2-483A-96C6-3225E82C50F1}" srcOrd="0" destOrd="0" presId="urn:microsoft.com/office/officeart/2005/8/layout/chart3"/>
    <dgm:cxn modelId="{20AC694D-8079-41B2-ADF4-13D5614E669D}" srcId="{4E01F67C-74F0-49E3-AAB4-3876E181CF8C}" destId="{30A720CF-BC98-44FB-A548-CC464EEA6C48}" srcOrd="0" destOrd="0" parTransId="{B9726DD5-E9B1-4298-B70D-6CE4A2BD1FFD}" sibTransId="{30923665-04D6-4EA1-ADF4-7611E5B04802}"/>
    <dgm:cxn modelId="{2C8EA641-9F01-43C6-8058-3E401318370F}" type="presParOf" srcId="{57C37B36-D7E9-47D3-AB03-C46D1083BA7C}" destId="{7DD0D541-F9D2-483A-96C6-3225E82C50F1}" srcOrd="0" destOrd="0" presId="urn:microsoft.com/office/officeart/2005/8/layout/chart3"/>
    <dgm:cxn modelId="{A88D7F7A-8C5E-44DA-B8DE-E8CBDCA6F24A}" type="presParOf" srcId="{57C37B36-D7E9-47D3-AB03-C46D1083BA7C}" destId="{9C94108F-A193-497A-81E4-14D46C2B7F01}" srcOrd="1" destOrd="0" presId="urn:microsoft.com/office/officeart/2005/8/layout/chart3"/>
    <dgm:cxn modelId="{46E960BE-72A4-4E67-9253-1DF936D89881}" type="presParOf" srcId="{57C37B36-D7E9-47D3-AB03-C46D1083BA7C}" destId="{D3B67909-2ADA-4EE1-B365-69C34B903590}" srcOrd="2" destOrd="0" presId="urn:microsoft.com/office/officeart/2005/8/layout/chart3"/>
    <dgm:cxn modelId="{1AED09EE-1784-4A02-BE98-F1D07EBAA840}" type="presParOf" srcId="{57C37B36-D7E9-47D3-AB03-C46D1083BA7C}" destId="{D5C4CE08-1698-4303-92A8-483483AA81CD}" srcOrd="3" destOrd="0" presId="urn:microsoft.com/office/officeart/2005/8/layout/chart3"/>
    <dgm:cxn modelId="{AAE38A9E-DE83-4812-921D-9371326B83B6}" type="presParOf" srcId="{57C37B36-D7E9-47D3-AB03-C46D1083BA7C}" destId="{0CE8A774-91D8-4AF0-9181-72B87BE3D9E2}" srcOrd="4" destOrd="0" presId="urn:microsoft.com/office/officeart/2005/8/layout/chart3"/>
    <dgm:cxn modelId="{6C99AB04-B88F-4D6E-B640-912B2542BB36}" type="presParOf" srcId="{57C37B36-D7E9-47D3-AB03-C46D1083BA7C}" destId="{AB0EB1E8-A78D-4606-A1F5-46A649F86E0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A76EA-029A-4045-B407-01D8CF421BC3}" type="doc">
      <dgm:prSet loTypeId="urn:microsoft.com/office/officeart/2005/8/layout/pyramid2" loCatId="list" qsTypeId="urn:microsoft.com/office/officeart/2005/8/quickstyle/3d1" qsCatId="3D" csTypeId="urn:microsoft.com/office/officeart/2005/8/colors/accent1_4" csCatId="accent1" phldr="1"/>
      <dgm:spPr/>
    </dgm:pt>
    <dgm:pt modelId="{F2D182BC-AB55-4FDC-B36D-78555E0455D0}">
      <dgm:prSet phldrT="[Текст]" custT="1"/>
      <dgm:spPr/>
      <dgm:t>
        <a:bodyPr/>
        <a:lstStyle/>
        <a:p>
          <a:r>
            <a:rPr lang="uk-UA" sz="1600" b="1" dirty="0" smtClean="0"/>
            <a:t>А. «</a:t>
          </a:r>
          <a:r>
            <a:rPr lang="en-US" sz="1600" b="1" dirty="0" smtClean="0"/>
            <a:t>Basic non patrimonial</a:t>
          </a:r>
          <a:r>
            <a:rPr lang="uk-UA" sz="1600" b="1" dirty="0" smtClean="0"/>
            <a:t>» -(</a:t>
          </a:r>
          <a:r>
            <a:rPr lang="en-US" sz="1600" b="1" dirty="0" smtClean="0"/>
            <a:t>Basic</a:t>
          </a:r>
          <a:r>
            <a:rPr lang="uk-UA" sz="1600" b="1" dirty="0" smtClean="0"/>
            <a:t>) основний розмір відшкодування моральної шкоди. </a:t>
          </a:r>
          <a:endParaRPr lang="uk-UA" sz="1600" b="1" dirty="0"/>
        </a:p>
      </dgm:t>
    </dgm:pt>
    <dgm:pt modelId="{882E1FF6-4FCF-46E6-8C3F-97519F4E4A7C}" type="parTrans" cxnId="{894A9C7C-9903-4234-BB18-D80105D15A45}">
      <dgm:prSet/>
      <dgm:spPr/>
      <dgm:t>
        <a:bodyPr/>
        <a:lstStyle/>
        <a:p>
          <a:endParaRPr lang="uk-UA"/>
        </a:p>
      </dgm:t>
    </dgm:pt>
    <dgm:pt modelId="{7D02BBBD-CBB0-4ACA-8B3B-9C3A36A5B122}" type="sibTrans" cxnId="{894A9C7C-9903-4234-BB18-D80105D15A45}">
      <dgm:prSet/>
      <dgm:spPr/>
      <dgm:t>
        <a:bodyPr/>
        <a:lstStyle/>
        <a:p>
          <a:endParaRPr lang="uk-UA"/>
        </a:p>
      </dgm:t>
    </dgm:pt>
    <dgm:pt modelId="{6E0DBB02-F1FD-48A2-9907-8679E39EF446}">
      <dgm:prSet phldrT="[Текст]" custT="1"/>
      <dgm:spPr/>
      <dgm:t>
        <a:bodyPr/>
        <a:lstStyle/>
        <a:p>
          <a:r>
            <a:rPr lang="en-US" sz="1600" b="1" dirty="0" smtClean="0"/>
            <a:t>B. </a:t>
          </a:r>
          <a:r>
            <a:rPr lang="uk-UA" sz="1600" b="1" dirty="0" smtClean="0"/>
            <a:t>«</a:t>
          </a:r>
          <a:r>
            <a:rPr lang="en-US" sz="1600" b="1" dirty="0" err="1" smtClean="0"/>
            <a:t>Spesific</a:t>
          </a:r>
          <a:r>
            <a:rPr lang="en-US" sz="1600" b="1" dirty="0" smtClean="0"/>
            <a:t> non patrimonial</a:t>
          </a:r>
          <a:r>
            <a:rPr lang="uk-UA" sz="1600" b="1" dirty="0" smtClean="0"/>
            <a:t>» -(</a:t>
          </a:r>
          <a:r>
            <a:rPr lang="en-US" sz="1600" b="1" dirty="0" smtClean="0"/>
            <a:t>Individual</a:t>
          </a:r>
          <a:r>
            <a:rPr lang="uk-UA" sz="1600" b="1" dirty="0" smtClean="0"/>
            <a:t>) особливий (індивідуальний) розмір відшкодування моральної шкоди.</a:t>
          </a:r>
          <a:endParaRPr lang="uk-UA" sz="1600" b="1" dirty="0"/>
        </a:p>
      </dgm:t>
    </dgm:pt>
    <dgm:pt modelId="{E76D0C87-B3A5-48DC-AB52-7E50084A513E}" type="parTrans" cxnId="{CEE51BBB-3104-48A8-9489-6775C1EC0848}">
      <dgm:prSet/>
      <dgm:spPr/>
      <dgm:t>
        <a:bodyPr/>
        <a:lstStyle/>
        <a:p>
          <a:endParaRPr lang="uk-UA"/>
        </a:p>
      </dgm:t>
    </dgm:pt>
    <dgm:pt modelId="{5B16A0A1-874C-43E2-9825-A29EDB14BF62}" type="sibTrans" cxnId="{CEE51BBB-3104-48A8-9489-6775C1EC0848}">
      <dgm:prSet/>
      <dgm:spPr/>
      <dgm:t>
        <a:bodyPr/>
        <a:lstStyle/>
        <a:p>
          <a:endParaRPr lang="uk-UA"/>
        </a:p>
      </dgm:t>
    </dgm:pt>
    <dgm:pt modelId="{440A476D-3F0F-4BDF-8BE5-4458C15DE96C}">
      <dgm:prSet phldrT="[Текст]" custT="1"/>
      <dgm:spPr/>
      <dgm:t>
        <a:bodyPr/>
        <a:lstStyle/>
        <a:p>
          <a:r>
            <a:rPr lang="en-US" sz="1600" b="1" dirty="0" smtClean="0"/>
            <a:t>C. </a:t>
          </a:r>
          <a:r>
            <a:rPr lang="ru-RU" sz="1600" b="1" dirty="0" smtClean="0"/>
            <a:t>«</a:t>
          </a:r>
          <a:r>
            <a:rPr lang="en-US" sz="1600" b="1" dirty="0" smtClean="0"/>
            <a:t>Patrimonial</a:t>
          </a:r>
          <a:r>
            <a:rPr lang="ru-RU" sz="1600" b="1" dirty="0" smtClean="0"/>
            <a:t>» - </a:t>
          </a:r>
          <a:r>
            <a:rPr lang="uk-UA" sz="1600" b="1" dirty="0" smtClean="0"/>
            <a:t>розмір  матеріальної шкоди.</a:t>
          </a:r>
          <a:endParaRPr lang="uk-UA" sz="1600" b="1" dirty="0"/>
        </a:p>
      </dgm:t>
    </dgm:pt>
    <dgm:pt modelId="{7B3D71C3-6A10-4838-AE1D-626A2A2BFB92}" type="parTrans" cxnId="{CAEA9D6D-3FA2-4611-9FB0-A2E1A6CA031A}">
      <dgm:prSet/>
      <dgm:spPr/>
      <dgm:t>
        <a:bodyPr/>
        <a:lstStyle/>
        <a:p>
          <a:endParaRPr lang="uk-UA"/>
        </a:p>
      </dgm:t>
    </dgm:pt>
    <dgm:pt modelId="{7802EF3A-E77F-45F1-9A0B-3AD091CD429F}" type="sibTrans" cxnId="{CAEA9D6D-3FA2-4611-9FB0-A2E1A6CA031A}">
      <dgm:prSet/>
      <dgm:spPr/>
      <dgm:t>
        <a:bodyPr/>
        <a:lstStyle/>
        <a:p>
          <a:endParaRPr lang="uk-UA"/>
        </a:p>
      </dgm:t>
    </dgm:pt>
    <dgm:pt modelId="{1895AAC7-7EB6-4FB8-94ED-5511CAB77483}" type="pres">
      <dgm:prSet presAssocID="{112A76EA-029A-4045-B407-01D8CF421BC3}" presName="compositeShape" presStyleCnt="0">
        <dgm:presLayoutVars>
          <dgm:dir/>
          <dgm:resizeHandles/>
        </dgm:presLayoutVars>
      </dgm:prSet>
      <dgm:spPr/>
    </dgm:pt>
    <dgm:pt modelId="{2EF29888-1B13-44D9-9D05-96883338D768}" type="pres">
      <dgm:prSet presAssocID="{112A76EA-029A-4045-B407-01D8CF421BC3}" presName="pyramid" presStyleLbl="node1" presStyleIdx="0" presStyleCnt="1"/>
      <dgm:spPr/>
    </dgm:pt>
    <dgm:pt modelId="{3764C722-1C0C-4DDB-94EE-29F6F878CE09}" type="pres">
      <dgm:prSet presAssocID="{112A76EA-029A-4045-B407-01D8CF421BC3}" presName="theList" presStyleCnt="0"/>
      <dgm:spPr/>
    </dgm:pt>
    <dgm:pt modelId="{57E23392-2A71-427E-AB7E-95F8503850FF}" type="pres">
      <dgm:prSet presAssocID="{F2D182BC-AB55-4FDC-B36D-78555E0455D0}" presName="aNode" presStyleLbl="fgAcc1" presStyleIdx="0" presStyleCnt="3" custScaleX="160592" custScaleY="1896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8C6DE2-A650-4F58-9CEE-D513B04E98B4}" type="pres">
      <dgm:prSet presAssocID="{F2D182BC-AB55-4FDC-B36D-78555E0455D0}" presName="aSpace" presStyleCnt="0"/>
      <dgm:spPr/>
    </dgm:pt>
    <dgm:pt modelId="{B410D0E8-840B-42EB-B69D-E3ECAA08B1B5}" type="pres">
      <dgm:prSet presAssocID="{6E0DBB02-F1FD-48A2-9907-8679E39EF446}" presName="aNode" presStyleLbl="fgAcc1" presStyleIdx="1" presStyleCnt="3" custScaleX="163475" custScaleY="2228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79DB91-567A-496E-AE73-884BA64DD862}" type="pres">
      <dgm:prSet presAssocID="{6E0DBB02-F1FD-48A2-9907-8679E39EF446}" presName="aSpace" presStyleCnt="0"/>
      <dgm:spPr/>
    </dgm:pt>
    <dgm:pt modelId="{F79B6545-EC2E-4035-A19D-2E82867C1421}" type="pres">
      <dgm:prSet presAssocID="{440A476D-3F0F-4BDF-8BE5-4458C15DE96C}" presName="aNode" presStyleLbl="fgAcc1" presStyleIdx="2" presStyleCnt="3" custScaleX="165100" custScaleY="1933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86AD48-5315-4E04-8EB1-8AC4470D5B84}" type="pres">
      <dgm:prSet presAssocID="{440A476D-3F0F-4BDF-8BE5-4458C15DE96C}" presName="aSpace" presStyleCnt="0"/>
      <dgm:spPr/>
    </dgm:pt>
  </dgm:ptLst>
  <dgm:cxnLst>
    <dgm:cxn modelId="{DAC1B06A-6284-4936-93ED-69C8F814AE16}" type="presOf" srcId="{6E0DBB02-F1FD-48A2-9907-8679E39EF446}" destId="{B410D0E8-840B-42EB-B69D-E3ECAA08B1B5}" srcOrd="0" destOrd="0" presId="urn:microsoft.com/office/officeart/2005/8/layout/pyramid2"/>
    <dgm:cxn modelId="{CEE51BBB-3104-48A8-9489-6775C1EC0848}" srcId="{112A76EA-029A-4045-B407-01D8CF421BC3}" destId="{6E0DBB02-F1FD-48A2-9907-8679E39EF446}" srcOrd="1" destOrd="0" parTransId="{E76D0C87-B3A5-48DC-AB52-7E50084A513E}" sibTransId="{5B16A0A1-874C-43E2-9825-A29EDB14BF62}"/>
    <dgm:cxn modelId="{19C9E306-4CCF-461E-A516-0000A7574D9F}" type="presOf" srcId="{112A76EA-029A-4045-B407-01D8CF421BC3}" destId="{1895AAC7-7EB6-4FB8-94ED-5511CAB77483}" srcOrd="0" destOrd="0" presId="urn:microsoft.com/office/officeart/2005/8/layout/pyramid2"/>
    <dgm:cxn modelId="{CE59042C-2936-40C2-A7B8-54130CC751A0}" type="presOf" srcId="{F2D182BC-AB55-4FDC-B36D-78555E0455D0}" destId="{57E23392-2A71-427E-AB7E-95F8503850FF}" srcOrd="0" destOrd="0" presId="urn:microsoft.com/office/officeart/2005/8/layout/pyramid2"/>
    <dgm:cxn modelId="{894A9C7C-9903-4234-BB18-D80105D15A45}" srcId="{112A76EA-029A-4045-B407-01D8CF421BC3}" destId="{F2D182BC-AB55-4FDC-B36D-78555E0455D0}" srcOrd="0" destOrd="0" parTransId="{882E1FF6-4FCF-46E6-8C3F-97519F4E4A7C}" sibTransId="{7D02BBBD-CBB0-4ACA-8B3B-9C3A36A5B122}"/>
    <dgm:cxn modelId="{CAEA9D6D-3FA2-4611-9FB0-A2E1A6CA031A}" srcId="{112A76EA-029A-4045-B407-01D8CF421BC3}" destId="{440A476D-3F0F-4BDF-8BE5-4458C15DE96C}" srcOrd="2" destOrd="0" parTransId="{7B3D71C3-6A10-4838-AE1D-626A2A2BFB92}" sibTransId="{7802EF3A-E77F-45F1-9A0B-3AD091CD429F}"/>
    <dgm:cxn modelId="{275DC809-320E-4A1A-9302-6A795734CCEE}" type="presOf" srcId="{440A476D-3F0F-4BDF-8BE5-4458C15DE96C}" destId="{F79B6545-EC2E-4035-A19D-2E82867C1421}" srcOrd="0" destOrd="0" presId="urn:microsoft.com/office/officeart/2005/8/layout/pyramid2"/>
    <dgm:cxn modelId="{1AD9F753-FC2D-49DD-BAA5-2194E78BEF65}" type="presParOf" srcId="{1895AAC7-7EB6-4FB8-94ED-5511CAB77483}" destId="{2EF29888-1B13-44D9-9D05-96883338D768}" srcOrd="0" destOrd="0" presId="urn:microsoft.com/office/officeart/2005/8/layout/pyramid2"/>
    <dgm:cxn modelId="{E93A9210-21E5-4283-956A-50059F093E44}" type="presParOf" srcId="{1895AAC7-7EB6-4FB8-94ED-5511CAB77483}" destId="{3764C722-1C0C-4DDB-94EE-29F6F878CE09}" srcOrd="1" destOrd="0" presId="urn:microsoft.com/office/officeart/2005/8/layout/pyramid2"/>
    <dgm:cxn modelId="{AF945ADE-9AB8-4E7D-870A-ED070A4F8479}" type="presParOf" srcId="{3764C722-1C0C-4DDB-94EE-29F6F878CE09}" destId="{57E23392-2A71-427E-AB7E-95F8503850FF}" srcOrd="0" destOrd="0" presId="urn:microsoft.com/office/officeart/2005/8/layout/pyramid2"/>
    <dgm:cxn modelId="{7C2CF9F2-E7D4-4E0B-8FA2-061D6E73BAA5}" type="presParOf" srcId="{3764C722-1C0C-4DDB-94EE-29F6F878CE09}" destId="{1E8C6DE2-A650-4F58-9CEE-D513B04E98B4}" srcOrd="1" destOrd="0" presId="urn:microsoft.com/office/officeart/2005/8/layout/pyramid2"/>
    <dgm:cxn modelId="{55A03B2F-8EC3-4E95-A4D7-E87EF6F8EFA1}" type="presParOf" srcId="{3764C722-1C0C-4DDB-94EE-29F6F878CE09}" destId="{B410D0E8-840B-42EB-B69D-E3ECAA08B1B5}" srcOrd="2" destOrd="0" presId="urn:microsoft.com/office/officeart/2005/8/layout/pyramid2"/>
    <dgm:cxn modelId="{F22BDD69-5A60-4C59-A7C1-8D3A20D8446B}" type="presParOf" srcId="{3764C722-1C0C-4DDB-94EE-29F6F878CE09}" destId="{AA79DB91-567A-496E-AE73-884BA64DD862}" srcOrd="3" destOrd="0" presId="urn:microsoft.com/office/officeart/2005/8/layout/pyramid2"/>
    <dgm:cxn modelId="{D8855FF3-D91B-4E94-BC7F-FFB253DA015D}" type="presParOf" srcId="{3764C722-1C0C-4DDB-94EE-29F6F878CE09}" destId="{F79B6545-EC2E-4035-A19D-2E82867C1421}" srcOrd="4" destOrd="0" presId="urn:microsoft.com/office/officeart/2005/8/layout/pyramid2"/>
    <dgm:cxn modelId="{86073B5C-C8E5-41B2-A9B1-BC0BB7EBAD0B}" type="presParOf" srcId="{3764C722-1C0C-4DDB-94EE-29F6F878CE09}" destId="{2286AD48-5315-4E04-8EB1-8AC4470D5B8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0D541-F9D2-483A-96C6-3225E82C50F1}">
      <dsp:nvSpPr>
        <dsp:cNvPr id="0" name=""/>
        <dsp:cNvSpPr/>
      </dsp:nvSpPr>
      <dsp:spPr>
        <a:xfrm>
          <a:off x="1196747" y="85310"/>
          <a:ext cx="4738914" cy="440689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1.Компенсація за ушкодження, які спричинили смерть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3773250" y="898487"/>
        <a:ext cx="1607846" cy="1468964"/>
      </dsp:txXfrm>
    </dsp:sp>
    <dsp:sp modelId="{D3B67909-2ADA-4EE1-B365-69C34B903590}">
      <dsp:nvSpPr>
        <dsp:cNvPr id="0" name=""/>
        <dsp:cNvSpPr/>
      </dsp:nvSpPr>
      <dsp:spPr>
        <a:xfrm>
          <a:off x="993458" y="202683"/>
          <a:ext cx="4738914" cy="440689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-133464"/>
            <a:satOff val="40555"/>
            <a:lumOff val="221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2.Компенсація за невиліковні поранення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2291018" y="2983223"/>
        <a:ext cx="2143794" cy="1364038"/>
      </dsp:txXfrm>
    </dsp:sp>
    <dsp:sp modelId="{0CE8A774-91D8-4AF0-9181-72B87BE3D9E2}">
      <dsp:nvSpPr>
        <dsp:cNvPr id="0" name=""/>
        <dsp:cNvSpPr/>
      </dsp:nvSpPr>
      <dsp:spPr>
        <a:xfrm>
          <a:off x="993458" y="202683"/>
          <a:ext cx="4738914" cy="440689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-133464"/>
            <a:satOff val="40555"/>
            <a:lumOff val="221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3.Компенсація за ушкодження, які носять тимчасовий характер, тобто за певний період непрацездатності.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1501199" y="1068322"/>
        <a:ext cx="1607846" cy="146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29888-1B13-44D9-9D05-96883338D768}">
      <dsp:nvSpPr>
        <dsp:cNvPr id="0" name=""/>
        <dsp:cNvSpPr/>
      </dsp:nvSpPr>
      <dsp:spPr>
        <a:xfrm>
          <a:off x="2489595" y="0"/>
          <a:ext cx="3745049" cy="3745049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23392-2A71-427E-AB7E-95F8503850FF}">
      <dsp:nvSpPr>
        <dsp:cNvPr id="0" name=""/>
        <dsp:cNvSpPr/>
      </dsp:nvSpPr>
      <dsp:spPr>
        <a:xfrm>
          <a:off x="3624630" y="375921"/>
          <a:ext cx="3909261" cy="8824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А. «</a:t>
          </a:r>
          <a:r>
            <a:rPr lang="en-US" sz="1600" b="1" kern="1200" dirty="0" smtClean="0"/>
            <a:t>Basic non patrimonial</a:t>
          </a:r>
          <a:r>
            <a:rPr lang="uk-UA" sz="1600" b="1" kern="1200" dirty="0" smtClean="0"/>
            <a:t>» -(</a:t>
          </a:r>
          <a:r>
            <a:rPr lang="en-US" sz="1600" b="1" kern="1200" dirty="0" smtClean="0"/>
            <a:t>Basic</a:t>
          </a:r>
          <a:r>
            <a:rPr lang="uk-UA" sz="1600" b="1" kern="1200" dirty="0" smtClean="0"/>
            <a:t>) основний розмір відшкодування моральної шкоди. </a:t>
          </a:r>
          <a:endParaRPr lang="uk-UA" sz="1600" b="1" kern="1200" dirty="0"/>
        </a:p>
      </dsp:txBody>
      <dsp:txXfrm>
        <a:off x="3667708" y="418999"/>
        <a:ext cx="3823105" cy="796305"/>
      </dsp:txXfrm>
    </dsp:sp>
    <dsp:sp modelId="{B410D0E8-840B-42EB-B69D-E3ECAA08B1B5}">
      <dsp:nvSpPr>
        <dsp:cNvPr id="0" name=""/>
        <dsp:cNvSpPr/>
      </dsp:nvSpPr>
      <dsp:spPr>
        <a:xfrm>
          <a:off x="3589540" y="1316534"/>
          <a:ext cx="3979442" cy="10366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133464"/>
              <a:satOff val="40555"/>
              <a:lumOff val="221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B. </a:t>
          </a:r>
          <a:r>
            <a:rPr lang="uk-UA" sz="1600" b="1" kern="1200" dirty="0" smtClean="0"/>
            <a:t>«</a:t>
          </a:r>
          <a:r>
            <a:rPr lang="en-US" sz="1600" b="1" kern="1200" dirty="0" err="1" smtClean="0"/>
            <a:t>Spesific</a:t>
          </a:r>
          <a:r>
            <a:rPr lang="en-US" sz="1600" b="1" kern="1200" dirty="0" smtClean="0"/>
            <a:t> non patrimonial</a:t>
          </a:r>
          <a:r>
            <a:rPr lang="uk-UA" sz="1600" b="1" kern="1200" dirty="0" smtClean="0"/>
            <a:t>» -(</a:t>
          </a:r>
          <a:r>
            <a:rPr lang="en-US" sz="1600" b="1" kern="1200" dirty="0" smtClean="0"/>
            <a:t>Individual</a:t>
          </a:r>
          <a:r>
            <a:rPr lang="uk-UA" sz="1600" b="1" kern="1200" dirty="0" smtClean="0"/>
            <a:t>) особливий (індивідуальний) розмір відшкодування моральної шкоди.</a:t>
          </a:r>
          <a:endParaRPr lang="uk-UA" sz="1600" b="1" kern="1200" dirty="0"/>
        </a:p>
      </dsp:txBody>
      <dsp:txXfrm>
        <a:off x="3640144" y="1367138"/>
        <a:ext cx="3878234" cy="935418"/>
      </dsp:txXfrm>
    </dsp:sp>
    <dsp:sp modelId="{F79B6545-EC2E-4035-A19D-2E82867C1421}">
      <dsp:nvSpPr>
        <dsp:cNvPr id="0" name=""/>
        <dsp:cNvSpPr/>
      </dsp:nvSpPr>
      <dsp:spPr>
        <a:xfrm>
          <a:off x="3569761" y="2411311"/>
          <a:ext cx="4018999" cy="8996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133464"/>
              <a:satOff val="40555"/>
              <a:lumOff val="221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C. </a:t>
          </a:r>
          <a:r>
            <a:rPr lang="ru-RU" sz="1600" b="1" kern="1200" dirty="0" smtClean="0"/>
            <a:t>«</a:t>
          </a:r>
          <a:r>
            <a:rPr lang="en-US" sz="1600" b="1" kern="1200" dirty="0" smtClean="0"/>
            <a:t>Patrimonial</a:t>
          </a:r>
          <a:r>
            <a:rPr lang="ru-RU" sz="1600" b="1" kern="1200" dirty="0" smtClean="0"/>
            <a:t>» - </a:t>
          </a:r>
          <a:r>
            <a:rPr lang="uk-UA" sz="1600" b="1" kern="1200" dirty="0" smtClean="0"/>
            <a:t>розмір  матеріальної шкоди.</a:t>
          </a:r>
          <a:endParaRPr lang="uk-UA" sz="1600" b="1" kern="1200" dirty="0"/>
        </a:p>
      </dsp:txBody>
      <dsp:txXfrm>
        <a:off x="3613679" y="2455229"/>
        <a:ext cx="3931163" cy="81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217" y="1302899"/>
            <a:ext cx="8825658" cy="2677648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Розрахунок моральної шкоди в Іспанії за системою </a:t>
            </a:r>
            <a:r>
              <a:rPr lang="en-US" i="1" dirty="0" err="1" smtClean="0">
                <a:solidFill>
                  <a:schemeClr val="tx1"/>
                </a:solidFill>
                <a:latin typeface="Bodoni MT Black" pitchFamily="18" charset="0"/>
              </a:rPr>
              <a:t>Baremo</a:t>
            </a:r>
            <a:endParaRPr lang="en-US" i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7348" y="5130076"/>
            <a:ext cx="3200989" cy="1087843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Виконала студентка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групи пі-31 ПЮІ </a:t>
            </a:r>
            <a:r>
              <a:rPr lang="uk-UA" sz="1600" b="1" dirty="0" err="1" smtClean="0">
                <a:solidFill>
                  <a:schemeClr val="tx1"/>
                </a:solidFill>
              </a:rPr>
              <a:t>Нюу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Ярова Людмила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10343"/>
            <a:ext cx="9360646" cy="940525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Щодо другої тарифної групи: 2. Компенсація за невиліковні поранення (</a:t>
            </a:r>
            <a:r>
              <a:rPr lang="en-US" b="1" i="1" dirty="0" smtClean="0">
                <a:solidFill>
                  <a:schemeClr val="tx1"/>
                </a:solidFill>
              </a:rPr>
              <a:t>Basic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r>
              <a:rPr lang="uk-UA" b="1" i="1" dirty="0" smtClean="0">
                <a:solidFill>
                  <a:schemeClr val="tx1"/>
                </a:solidFill>
              </a:rPr>
              <a:t/>
            </a:r>
            <a:br>
              <a:rPr lang="uk-UA" b="1" i="1" dirty="0" smtClean="0">
                <a:solidFill>
                  <a:schemeClr val="tx1"/>
                </a:solidFill>
              </a:rPr>
            </a:b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2017-11-30 (6).png"/>
          <p:cNvPicPr>
            <a:picLocks noGrp="1"/>
          </p:cNvPicPr>
          <p:nvPr>
            <p:ph idx="1"/>
          </p:nvPr>
        </p:nvPicPr>
        <p:blipFill>
          <a:blip r:embed="rId2"/>
          <a:srcRect l="21928" t="10803" r="32349" b="40866"/>
          <a:stretch>
            <a:fillRect/>
          </a:stretch>
        </p:blipFill>
        <p:spPr>
          <a:xfrm>
            <a:off x="1632857" y="2181497"/>
            <a:ext cx="9248503" cy="444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10343"/>
            <a:ext cx="9360646" cy="940525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Щодо другої тарифної групи: 2. Компенсація за невиліковні поранення (</a:t>
            </a:r>
            <a:r>
              <a:rPr lang="en-US" b="1" i="1" dirty="0" smtClean="0">
                <a:solidFill>
                  <a:schemeClr val="tx1"/>
                </a:solidFill>
              </a:rPr>
              <a:t>Basic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r>
              <a:rPr lang="uk-UA" b="1" i="1" dirty="0" smtClean="0">
                <a:solidFill>
                  <a:schemeClr val="tx1"/>
                </a:solidFill>
              </a:rPr>
              <a:t/>
            </a:r>
            <a:br>
              <a:rPr lang="uk-UA" b="1" i="1" dirty="0" smtClean="0">
                <a:solidFill>
                  <a:schemeClr val="tx1"/>
                </a:solidFill>
              </a:rPr>
            </a:b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17-11-30 (4).png"/>
          <p:cNvPicPr>
            <a:picLocks noGrp="1"/>
          </p:cNvPicPr>
          <p:nvPr>
            <p:ph idx="1"/>
          </p:nvPr>
        </p:nvPicPr>
        <p:blipFill>
          <a:blip r:embed="rId2"/>
          <a:srcRect l="28927" t="4709" r="29549" b="68628"/>
          <a:stretch>
            <a:fillRect/>
          </a:stretch>
        </p:blipFill>
        <p:spPr>
          <a:xfrm>
            <a:off x="1941825" y="2377440"/>
            <a:ext cx="890034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10343"/>
            <a:ext cx="9360646" cy="940525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Щодо другої тарифної групи: 2. Компенсація за невиліковні поранення (</a:t>
            </a:r>
            <a:r>
              <a:rPr lang="en-US" b="1" i="1" dirty="0" smtClean="0">
                <a:solidFill>
                  <a:schemeClr val="tx1"/>
                </a:solidFill>
              </a:rPr>
              <a:t>Basic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r>
              <a:rPr lang="uk-UA" b="1" i="1" dirty="0" smtClean="0">
                <a:solidFill>
                  <a:schemeClr val="tx1"/>
                </a:solidFill>
              </a:rPr>
              <a:t/>
            </a:r>
            <a:br>
              <a:rPr lang="uk-UA" b="1" i="1" dirty="0" smtClean="0">
                <a:solidFill>
                  <a:schemeClr val="tx1"/>
                </a:solidFill>
              </a:rPr>
            </a:b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90978" y="3383281"/>
            <a:ext cx="9177765" cy="2495006"/>
          </a:xfrm>
        </p:spPr>
        <p:txBody>
          <a:bodyPr>
            <a:noAutofit/>
          </a:bodyPr>
          <a:lstStyle/>
          <a:p>
            <a:pPr lvl="0"/>
            <a:r>
              <a:rPr lang="uk-UA" sz="2800" b="1" dirty="0" smtClean="0"/>
              <a:t>Сам потерпілий;</a:t>
            </a:r>
          </a:p>
          <a:p>
            <a:pPr lvl="0"/>
            <a:r>
              <a:rPr lang="uk-UA" sz="2800" b="1" dirty="0" smtClean="0"/>
              <a:t>Виключно члени сім</a:t>
            </a:r>
            <a:r>
              <a:rPr lang="ru-RU" sz="2800" b="1" dirty="0" smtClean="0"/>
              <a:t>’</a:t>
            </a:r>
            <a:r>
              <a:rPr lang="uk-UA" sz="2800" b="1" dirty="0" smtClean="0"/>
              <a:t>ї потерпілої особи, яка має повну недієздатність за двома критеріями: медичним і психічним до 6 місяців.</a:t>
            </a:r>
          </a:p>
          <a:p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0527" y="2340317"/>
            <a:ext cx="85792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Особи, які мають право на відшкодування моральної шкоди:</a:t>
            </a:r>
            <a:endParaRPr lang="uk-UA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Результат пошуку зображень за запитом &quot;моральна шкода гроші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71549" y="5139825"/>
            <a:ext cx="3120451" cy="171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10343"/>
            <a:ext cx="9360646" cy="940525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Щодо другої тарифної групи: 2. Компенсація за невиліковні поранення (</a:t>
            </a:r>
            <a:r>
              <a:rPr lang="en-US" b="1" i="1" dirty="0" smtClean="0">
                <a:solidFill>
                  <a:schemeClr val="tx1"/>
                </a:solidFill>
              </a:rPr>
              <a:t>Basic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r>
              <a:rPr lang="uk-UA" b="1" i="1" dirty="0" smtClean="0">
                <a:solidFill>
                  <a:schemeClr val="tx1"/>
                </a:solidFill>
              </a:rPr>
              <a:t/>
            </a:r>
            <a:br>
              <a:rPr lang="uk-UA" b="1" i="1" dirty="0" smtClean="0">
                <a:solidFill>
                  <a:schemeClr val="tx1"/>
                </a:solidFill>
              </a:rPr>
            </a:b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2017-11-30 (2).png"/>
          <p:cNvPicPr>
            <a:picLocks noGrp="1"/>
          </p:cNvPicPr>
          <p:nvPr>
            <p:ph idx="1"/>
          </p:nvPr>
        </p:nvPicPr>
        <p:blipFill>
          <a:blip r:embed="rId2"/>
          <a:srcRect l="25039" t="14404" r="25816" b="44406"/>
          <a:stretch>
            <a:fillRect/>
          </a:stretch>
        </p:blipFill>
        <p:spPr>
          <a:xfrm>
            <a:off x="522514" y="2076994"/>
            <a:ext cx="11482454" cy="42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194" y="986730"/>
            <a:ext cx="9713343" cy="1024949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Розрахунок компенсації за невиліковні поранення (</a:t>
            </a:r>
            <a:r>
              <a:rPr lang="en-US" b="1" i="1" dirty="0" smtClean="0">
                <a:solidFill>
                  <a:schemeClr val="tx1"/>
                </a:solidFill>
              </a:rPr>
              <a:t>Basic</a:t>
            </a:r>
            <a:r>
              <a:rPr lang="ru-RU" b="1" i="1" dirty="0" smtClean="0">
                <a:solidFill>
                  <a:schemeClr val="tx1"/>
                </a:solidFill>
              </a:rPr>
              <a:t>) проводиться за </a:t>
            </a:r>
            <a:r>
              <a:rPr lang="uk-UA" b="1" i="1" dirty="0" smtClean="0">
                <a:solidFill>
                  <a:schemeClr val="tx1"/>
                </a:solidFill>
              </a:rPr>
              <a:t>наступною формулою:</a:t>
            </a:r>
            <a:br>
              <a:rPr lang="uk-UA" b="1" i="1" dirty="0" smtClean="0">
                <a:solidFill>
                  <a:schemeClr val="tx1"/>
                </a:solidFill>
              </a:rPr>
            </a:b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7-11-30 (3).png"/>
          <p:cNvPicPr>
            <a:picLocks noGrp="1"/>
          </p:cNvPicPr>
          <p:nvPr>
            <p:ph idx="1"/>
          </p:nvPr>
        </p:nvPicPr>
        <p:blipFill>
          <a:blip r:embed="rId2"/>
          <a:srcRect l="45101" t="41828" r="43701" b="50139"/>
          <a:stretch>
            <a:fillRect/>
          </a:stretch>
        </p:blipFill>
        <p:spPr>
          <a:xfrm>
            <a:off x="3768406" y="2573384"/>
            <a:ext cx="4043184" cy="156754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2412" y="4480558"/>
            <a:ext cx="96012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найбільш можливе значення балів, встановлене за невиліковне поранення;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 можливе значення балів, встановлене за невиліковне поранення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666206"/>
            <a:ext cx="11247120" cy="177654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Щодо другої тарифної групи:Компенсація за невиліковні поранення(«</a:t>
            </a:r>
            <a:r>
              <a:rPr lang="en-US" b="1" dirty="0" err="1" smtClean="0">
                <a:solidFill>
                  <a:schemeClr val="tx1"/>
                </a:solidFill>
              </a:rPr>
              <a:t>Spesific</a:t>
            </a:r>
            <a:r>
              <a:rPr lang="en-US" b="1" dirty="0" smtClean="0">
                <a:solidFill>
                  <a:schemeClr val="tx1"/>
                </a:solidFill>
              </a:rPr>
              <a:t> non patrimonial</a:t>
            </a:r>
            <a:r>
              <a:rPr lang="uk-UA" b="1" dirty="0" smtClean="0">
                <a:solidFill>
                  <a:schemeClr val="tx1"/>
                </a:solidFill>
              </a:rPr>
              <a:t>» -(</a:t>
            </a:r>
            <a:r>
              <a:rPr lang="en-US" b="1" dirty="0" smtClean="0">
                <a:solidFill>
                  <a:schemeClr val="tx1"/>
                </a:solidFill>
              </a:rPr>
              <a:t>Individual</a:t>
            </a:r>
            <a:r>
              <a:rPr lang="uk-UA" b="1" dirty="0" smtClean="0">
                <a:solidFill>
                  <a:schemeClr val="tx1"/>
                </a:solidFill>
              </a:rPr>
              <a:t>))</a:t>
            </a:r>
            <a:r>
              <a:rPr lang="en-US" b="1" dirty="0" smtClean="0">
                <a:solidFill>
                  <a:schemeClr val="tx1"/>
                </a:solidFill>
              </a:rPr>
              <a:t>Tariff</a:t>
            </a:r>
            <a:r>
              <a:rPr lang="uk-UA" b="1" dirty="0" smtClean="0">
                <a:solidFill>
                  <a:schemeClr val="tx1"/>
                </a:solidFill>
              </a:rPr>
              <a:t> 2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br>
              <a:rPr lang="uk-UA" b="1" dirty="0" smtClean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7-11-30 (7).png"/>
          <p:cNvPicPr>
            <a:picLocks noGrp="1"/>
          </p:cNvPicPr>
          <p:nvPr>
            <p:ph idx="1"/>
          </p:nvPr>
        </p:nvPicPr>
        <p:blipFill>
          <a:blip r:embed="rId2"/>
          <a:srcRect l="9487" t="36011" r="25039" b="18283"/>
          <a:stretch>
            <a:fillRect/>
          </a:stretch>
        </p:blipFill>
        <p:spPr>
          <a:xfrm>
            <a:off x="487682" y="2116183"/>
            <a:ext cx="11416935" cy="474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68" y="783770"/>
            <a:ext cx="10261983" cy="1175657"/>
          </a:xfrm>
        </p:spPr>
        <p:txBody>
          <a:bodyPr/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ПРИКЛАД ВИЗНАЧЕННЯ МОРАЛЬНОЇ ШКОДИ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ДРУГОЇ ТАРИФНОЇ ГРУПИ: КОМПЕНСАЦІЯ ЗА НЕВИЛІКОВНІ ПОРАНЕННЯ(«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SPESIFIC NON PATRIMONIAL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 -(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INDIVIDUAL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))</a:t>
            </a:r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2" y="2420620"/>
            <a:ext cx="11312435" cy="2582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000" b="1" u="sng" dirty="0" smtClean="0"/>
              <a:t>Жертва</a:t>
            </a:r>
            <a:r>
              <a:rPr lang="uk-UA" sz="2000" b="1" dirty="0" smtClean="0"/>
              <a:t>: жінка</a:t>
            </a:r>
          </a:p>
          <a:p>
            <a:r>
              <a:rPr lang="uk-UA" sz="2000" b="1" dirty="0" smtClean="0"/>
              <a:t>Вік: 40 років</a:t>
            </a:r>
          </a:p>
          <a:p>
            <a:r>
              <a:rPr lang="uk-UA" sz="2000" b="1" dirty="0" smtClean="0"/>
              <a:t>Тілесні ушкодження: необхідність протезування ліктьового суглоба і втрата вагітності тривалістю до 12 тижнів.</a:t>
            </a:r>
          </a:p>
          <a:p>
            <a:pPr algn="ctr">
              <a:buNone/>
            </a:pPr>
            <a:r>
              <a:rPr lang="uk-UA" sz="1900" b="1" i="1" dirty="0" smtClean="0">
                <a:solidFill>
                  <a:schemeClr val="accent6">
                    <a:lumMod val="75000"/>
                  </a:schemeClr>
                </a:solidFill>
              </a:rPr>
              <a:t>За  нижчезазначеною формулою, де:</a:t>
            </a:r>
          </a:p>
          <a:p>
            <a:r>
              <a:rPr lang="uk-UA" sz="1600" dirty="0" smtClean="0"/>
              <a:t> </a:t>
            </a:r>
            <a:r>
              <a:rPr lang="en-US" sz="1900" b="1" dirty="0" smtClean="0"/>
              <a:t>M </a:t>
            </a:r>
            <a:r>
              <a:rPr lang="uk-UA" sz="1900" b="1" dirty="0" smtClean="0"/>
              <a:t>– найбільш можливе значення балів, встановлене за невиліковне поранення;</a:t>
            </a:r>
          </a:p>
          <a:p>
            <a:r>
              <a:rPr lang="en-US" sz="1900" b="1" dirty="0" smtClean="0"/>
              <a:t>m</a:t>
            </a:r>
            <a:r>
              <a:rPr lang="ru-RU" sz="1900" b="1" dirty="0" smtClean="0"/>
              <a:t> – </a:t>
            </a:r>
            <a:r>
              <a:rPr lang="uk-UA" sz="1900" b="1" dirty="0" smtClean="0"/>
              <a:t>найменш можливе значення балів, встановлене за невиліковне поранення</a:t>
            </a:r>
          </a:p>
          <a:p>
            <a:endParaRPr lang="uk-UA" sz="1600" b="1" dirty="0"/>
          </a:p>
        </p:txBody>
      </p:sp>
      <p:pic>
        <p:nvPicPr>
          <p:cNvPr id="4" name="Рисунок 3" descr="2017-11-30 (3).png"/>
          <p:cNvPicPr/>
          <p:nvPr/>
        </p:nvPicPr>
        <p:blipFill>
          <a:blip r:embed="rId2"/>
          <a:srcRect l="45101" t="41828" r="43701" b="50139"/>
          <a:stretch>
            <a:fillRect/>
          </a:stretch>
        </p:blipFill>
        <p:spPr>
          <a:xfrm>
            <a:off x="4807132" y="5146766"/>
            <a:ext cx="2573383" cy="13977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281" y="444137"/>
            <a:ext cx="9034074" cy="1763485"/>
          </a:xfrm>
        </p:spPr>
        <p:txBody>
          <a:bodyPr/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ПРИКЛАД ВИЗНАЧЕННЯ МОРАЛЬНОЇ ШКОДИ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ДРУГОЇ ТАРИФНОЇ ГРУПИ: КОМПЕНСАЦІЯ ЗА НЕВИЛІКОВНІ ПОРАНЕННЯ(«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SPESIFIC NON PATRIMONIAL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 -(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INDIVIDUAL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))</a:t>
            </a:r>
            <a:endParaRPr lang="uk-UA" sz="2800" dirty="0"/>
          </a:p>
        </p:txBody>
      </p:sp>
      <p:pic>
        <p:nvPicPr>
          <p:cNvPr id="4" name="Содержимое 3" descr="2017-12-04.png"/>
          <p:cNvPicPr>
            <a:picLocks noGrp="1" noChangeAspect="1"/>
          </p:cNvPicPr>
          <p:nvPr>
            <p:ph idx="1"/>
          </p:nvPr>
        </p:nvPicPr>
        <p:blipFill>
          <a:blip r:embed="rId2"/>
          <a:srcRect l="29883" t="25237" r="48915" b="65335"/>
          <a:stretch>
            <a:fillRect/>
          </a:stretch>
        </p:blipFill>
        <p:spPr>
          <a:xfrm>
            <a:off x="1175656" y="2586445"/>
            <a:ext cx="5172893" cy="129322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2234" y="3902452"/>
            <a:ext cx="108437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 жертві було 40 років і враховуючи кількість балів відповідно до  таблиці вона отримає компенсацію моральної шкоди в розмірі</a:t>
            </a:r>
            <a:r>
              <a:rPr lang="uk-UA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 €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51.324,74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Basic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 втраченої вагітності, то відповідно до системи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Baremo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відшкодування моральної шкоди  за перші 12 тижнів вагітності становить </a:t>
            </a:r>
            <a:r>
              <a:rPr lang="uk-UA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€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15.000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Individual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сума відшкодування становить: </a:t>
            </a:r>
            <a:r>
              <a:rPr lang="uk-UA" sz="2400" b="1" u="sng" dirty="0" smtClean="0">
                <a:latin typeface="Calibri"/>
                <a:ea typeface="Times New Roman" pitchFamily="18" charset="0"/>
                <a:cs typeface="Times New Roman" pitchFamily="18" charset="0"/>
              </a:rPr>
              <a:t>€</a:t>
            </a:r>
            <a:r>
              <a:rPr lang="uk-UA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51.324,74 + </a:t>
            </a:r>
            <a:r>
              <a:rPr lang="uk-UA" sz="2400" b="1" u="sng" dirty="0" smtClean="0">
                <a:latin typeface="Calibri"/>
                <a:ea typeface="Times New Roman" pitchFamily="18" charset="0"/>
                <a:cs typeface="Times New Roman" pitchFamily="18" charset="0"/>
              </a:rPr>
              <a:t>€</a:t>
            </a:r>
            <a:r>
              <a:rPr lang="uk-UA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15.000=</a:t>
            </a:r>
            <a:r>
              <a:rPr lang="uk-UA" sz="2400" b="1" u="sng" dirty="0" smtClean="0">
                <a:latin typeface="Calibri"/>
                <a:ea typeface="Times New Roman" pitchFamily="18" charset="0"/>
                <a:cs typeface="Times New Roman" pitchFamily="18" charset="0"/>
              </a:rPr>
              <a:t> €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66.324,74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2453" y="1556545"/>
            <a:ext cx="7659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96" y="2920674"/>
            <a:ext cx="2411156" cy="2487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9714" y="2198550"/>
            <a:ext cx="10319657" cy="43851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/>
              <a:t>Ключові характеристики:</a:t>
            </a:r>
          </a:p>
          <a:p>
            <a:pPr lvl="0"/>
            <a:r>
              <a:rPr lang="uk-UA" sz="2400" b="1" dirty="0" smtClean="0"/>
              <a:t>Передбачає компенсацію моральної шкоди як за смерть так і за різні види тілесних ушкоджень завданих внаслідок ДТП.</a:t>
            </a:r>
          </a:p>
          <a:p>
            <a:pPr lvl="0"/>
            <a:r>
              <a:rPr lang="uk-UA" sz="2400" b="1" dirty="0" smtClean="0"/>
              <a:t>Не виключає можливості подання окремого позову про відшкодування моральної шкоди не пов’язаної безпосередньо з тілесними ушкодженнями.</a:t>
            </a:r>
          </a:p>
          <a:p>
            <a:pPr lvl="0"/>
            <a:r>
              <a:rPr lang="uk-UA" sz="2400" b="1" dirty="0" smtClean="0"/>
              <a:t>«</a:t>
            </a:r>
            <a:r>
              <a:rPr lang="en-US" sz="2400" b="1" dirty="0" smtClean="0"/>
              <a:t>New </a:t>
            </a:r>
            <a:r>
              <a:rPr lang="en-US" sz="2400" b="1" dirty="0" err="1" smtClean="0"/>
              <a:t>Baremo</a:t>
            </a:r>
            <a:r>
              <a:rPr lang="uk-UA" sz="2400" b="1" dirty="0" smtClean="0"/>
              <a:t>» є більш спрощеним та діє за принципом «</a:t>
            </a:r>
            <a:r>
              <a:rPr lang="en-US" sz="2400" b="1" dirty="0" smtClean="0"/>
              <a:t>full </a:t>
            </a:r>
            <a:r>
              <a:rPr lang="en-US" sz="2400" b="1" dirty="0" err="1" smtClean="0"/>
              <a:t>compencation</a:t>
            </a:r>
            <a:r>
              <a:rPr lang="uk-UA" sz="2400" b="1" dirty="0" smtClean="0"/>
              <a:t>».</a:t>
            </a:r>
          </a:p>
          <a:p>
            <a:r>
              <a:rPr lang="uk-UA" sz="2400" b="1" dirty="0" smtClean="0"/>
              <a:t>Крім цього, право на компенсацію мають і особи, які проживали разом, однак в зареєстрованому шлюбі не перебували.</a:t>
            </a:r>
          </a:p>
          <a:p>
            <a:pPr lvl="0"/>
            <a:endParaRPr lang="uk-UA" sz="2400" b="1" dirty="0" smtClean="0"/>
          </a:p>
          <a:p>
            <a:pPr lvl="0"/>
            <a:endParaRPr lang="uk-UA" sz="2400" b="1" dirty="0" smtClean="0"/>
          </a:p>
          <a:p>
            <a:pPr>
              <a:buNone/>
            </a:pPr>
            <a:endParaRPr lang="uk-UA" sz="2400" b="1" dirty="0" smtClean="0"/>
          </a:p>
          <a:p>
            <a:endParaRPr lang="uk-UA" sz="2400" b="1" dirty="0" smtClean="0"/>
          </a:p>
          <a:p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2151" y="942592"/>
            <a:ext cx="6848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Baremo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2" name="Picture 4" descr="Результат пошуку зображень за запитом &quot;іспанія прапо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79" y="404949"/>
            <a:ext cx="2388367" cy="159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Результат пошуку зображень за запитом &quot;моральна шкода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2376" y="5402956"/>
            <a:ext cx="2007556" cy="116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331" y="1261051"/>
            <a:ext cx="8761413" cy="706964"/>
          </a:xfrm>
        </p:spPr>
        <p:txBody>
          <a:bodyPr/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Baremo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672079" y="2163112"/>
          <a:ext cx="6929121" cy="469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331" y="1261051"/>
            <a:ext cx="8761413" cy="706964"/>
          </a:xfrm>
        </p:spPr>
        <p:txBody>
          <a:bodyPr/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Baremo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56146" y="2603499"/>
          <a:ext cx="10078357" cy="374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dirty="0"/>
          </a:p>
        </p:txBody>
      </p:sp>
      <p:pic>
        <p:nvPicPr>
          <p:cNvPr id="5" name="Содержимое 4" descr="2017-11-29.png"/>
          <p:cNvPicPr>
            <a:picLocks noGrp="1"/>
          </p:cNvPicPr>
          <p:nvPr>
            <p:ph idx="4294967295"/>
          </p:nvPr>
        </p:nvPicPr>
        <p:blipFill>
          <a:blip r:embed="rId2"/>
          <a:srcRect l="27216" t="27424" r="28149" b="21330"/>
          <a:stretch>
            <a:fillRect/>
          </a:stretch>
        </p:blipFill>
        <p:spPr>
          <a:xfrm>
            <a:off x="1828801" y="1698625"/>
            <a:ext cx="8177213" cy="51593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01782" y="509450"/>
            <a:ext cx="9281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Компенсація за ушкодження, які спричинили смерть</a:t>
            </a:r>
            <a:r>
              <a:rPr kumimoji="0" lang="ru-RU" sz="36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Basic</a:t>
            </a:r>
            <a:r>
              <a:rPr kumimoji="0" lang="ru-RU" sz="36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b="1" i="0" u="none" strike="noStrike" normalizeH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5" y="1005841"/>
            <a:ext cx="9804782" cy="100584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 Компенсація за ушкодження, які спричинили смерть(</a:t>
            </a:r>
            <a:r>
              <a:rPr lang="en-US" b="1" i="1" dirty="0" smtClean="0">
                <a:solidFill>
                  <a:schemeClr val="tx1"/>
                </a:solidFill>
              </a:rPr>
              <a:t>individual loses</a:t>
            </a:r>
            <a:r>
              <a:rPr lang="uk-UA" b="1" i="1" dirty="0" smtClean="0">
                <a:solidFill>
                  <a:schemeClr val="tx1"/>
                </a:solidFill>
              </a:rPr>
              <a:t>)</a:t>
            </a:r>
            <a:br>
              <a:rPr lang="uk-UA" b="1" i="1" dirty="0" smtClean="0">
                <a:solidFill>
                  <a:schemeClr val="tx1"/>
                </a:solidFill>
              </a:rPr>
            </a:b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2017-11-30.png"/>
          <p:cNvPicPr>
            <a:picLocks noGrp="1"/>
          </p:cNvPicPr>
          <p:nvPr>
            <p:ph idx="1"/>
          </p:nvPr>
        </p:nvPicPr>
        <p:blipFill>
          <a:blip r:embed="rId2"/>
          <a:srcRect l="26905" t="21713" r="27994" b="27424"/>
          <a:stretch>
            <a:fillRect/>
          </a:stretch>
        </p:blipFill>
        <p:spPr>
          <a:xfrm>
            <a:off x="1737360" y="1894114"/>
            <a:ext cx="8503919" cy="496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577" y="914400"/>
            <a:ext cx="8707503" cy="1171181"/>
          </a:xfrm>
        </p:spPr>
        <p:txBody>
          <a:bodyPr/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ПРИКЛАД ВИЗНАЧЕННЯ МОРАЛЬНОЇ ШКОДИ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ПЕРШОЇ ТАРИФНОЇ ГРУПИ:КОМПЕНСАЦІЯ ЗА УШКОДЖЕННЯ, ЯКІ СПРИЧИНИЛИ СМЕРТЬ:</a:t>
            </a:r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2198550"/>
            <a:ext cx="11312434" cy="465945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Потерпілий</a:t>
            </a:r>
            <a:r>
              <a:rPr lang="uk-UA" sz="2400" b="1" dirty="0" smtClean="0">
                <a:solidFill>
                  <a:schemeClr val="tx1"/>
                </a:solidFill>
              </a:rPr>
              <a:t>: чоловік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Вік: 40 років.</a:t>
            </a:r>
          </a:p>
          <a:p>
            <a:r>
              <a:rPr lang="uk-UA" sz="2400" b="1" i="1" dirty="0" smtClean="0">
                <a:solidFill>
                  <a:schemeClr val="tx1"/>
                </a:solidFill>
              </a:rPr>
              <a:t>Жертви</a:t>
            </a:r>
            <a:r>
              <a:rPr lang="uk-UA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- Вдова: 37 років, 16,5 </a:t>
            </a:r>
            <a:r>
              <a:rPr lang="uk-UA" sz="2400" b="1" dirty="0" err="1" smtClean="0">
                <a:solidFill>
                  <a:schemeClr val="tx1"/>
                </a:solidFill>
              </a:rPr>
              <a:t>років</a:t>
            </a:r>
            <a:r>
              <a:rPr lang="uk-UA" sz="2400" b="1" dirty="0" smtClean="0">
                <a:solidFill>
                  <a:schemeClr val="tx1"/>
                </a:solidFill>
              </a:rPr>
              <a:t> спільного проживання.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- Син: 12 років. 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- Мати: 70 років, проживала разом з потерпілим і була економічно залежна від нього.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- Брат: 45 років, не проживав разом з потерпілим і не був економічно залежним.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778" y="901337"/>
            <a:ext cx="8420120" cy="1249557"/>
          </a:xfrm>
        </p:spPr>
        <p:txBody>
          <a:bodyPr/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ПРИКЛАД ВИЗНАЧЕННЯ МОРАЛЬНОЇ ШКОДИ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ПЕРШОЇ ТАРИФНОЇ ГРУПИ:КОМПЕНСАЦІЯ ЗА УШКОДЖЕННЯ, ЯКІ СПРИЧИНИЛИ СМЕРТЬ:</a:t>
            </a:r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276930"/>
            <a:ext cx="11338560" cy="429368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000" b="1" u="sng" dirty="0" smtClean="0">
                <a:solidFill>
                  <a:schemeClr val="tx1"/>
                </a:solidFill>
              </a:rPr>
              <a:t>1. Вдова 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- Основний розмір моральної шкоди (</a:t>
            </a:r>
            <a:r>
              <a:rPr lang="uk-UA" sz="2000" b="1" dirty="0" err="1" smtClean="0">
                <a:solidFill>
                  <a:schemeClr val="tx1"/>
                </a:solidFill>
              </a:rPr>
              <a:t>Basic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personal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loss</a:t>
            </a:r>
            <a:r>
              <a:rPr lang="uk-UA" sz="2000" b="1" dirty="0" smtClean="0">
                <a:solidFill>
                  <a:schemeClr val="tx1"/>
                </a:solidFill>
              </a:rPr>
              <a:t>): €90,000 за перші 15 років спільного проживання + €1,000 за кожен додатковий  рік(1) чи період(1) = €92,000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- Особливий (індивідуальний) розмір відшкодування моральної шкоди (</a:t>
            </a:r>
            <a:r>
              <a:rPr lang="uk-UA" sz="2000" b="1" dirty="0" err="1" smtClean="0">
                <a:solidFill>
                  <a:schemeClr val="tx1"/>
                </a:solidFill>
              </a:rPr>
              <a:t>Individual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personal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loss</a:t>
            </a:r>
            <a:r>
              <a:rPr lang="uk-UA" sz="2000" b="1" dirty="0" smtClean="0">
                <a:solidFill>
                  <a:schemeClr val="tx1"/>
                </a:solidFill>
              </a:rPr>
              <a:t>): 0</a:t>
            </a:r>
          </a:p>
          <a:p>
            <a:pPr algn="just">
              <a:buNone/>
            </a:pPr>
            <a:r>
              <a:rPr lang="uk-UA" sz="2000" b="1" u="sng" dirty="0" smtClean="0">
                <a:solidFill>
                  <a:schemeClr val="tx1"/>
                </a:solidFill>
              </a:rPr>
              <a:t>2. Син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- Основний розмір моральної шкоди (</a:t>
            </a:r>
            <a:r>
              <a:rPr lang="uk-UA" sz="2000" b="1" dirty="0" err="1" smtClean="0">
                <a:solidFill>
                  <a:schemeClr val="tx1"/>
                </a:solidFill>
              </a:rPr>
              <a:t>Basic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personal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loss</a:t>
            </a:r>
            <a:r>
              <a:rPr lang="uk-UA" sz="2000" b="1" dirty="0" smtClean="0">
                <a:solidFill>
                  <a:schemeClr val="tx1"/>
                </a:solidFill>
              </a:rPr>
              <a:t>): 90.000€ (до 14 років)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- Особливий (індивідуальний) розмір відшкодування моральної шкоди (</a:t>
            </a:r>
            <a:r>
              <a:rPr lang="uk-UA" sz="2000" b="1" dirty="0" err="1" smtClean="0">
                <a:solidFill>
                  <a:schemeClr val="tx1"/>
                </a:solidFill>
              </a:rPr>
              <a:t>Individual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personal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loss</a:t>
            </a:r>
            <a:r>
              <a:rPr lang="uk-UA" sz="2000" b="1" dirty="0" smtClean="0">
                <a:solidFill>
                  <a:schemeClr val="tx1"/>
                </a:solidFill>
              </a:rPr>
              <a:t>): єдина жертва в межах цієї категорії, а отже має місце збільшення основного розміру моральної шкоди на 25%: €22,500</a:t>
            </a:r>
          </a:p>
          <a:p>
            <a:pPr>
              <a:buNone/>
            </a:pPr>
            <a:endParaRPr lang="uk-UA" sz="105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714" y="731520"/>
            <a:ext cx="8733629" cy="949112"/>
          </a:xfrm>
        </p:spPr>
        <p:txBody>
          <a:bodyPr/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ПРИКЛАД ВИЗНАЧЕННЯ МОРАЛЬНОЇ ШКОДИ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ПЕРШОЇ ТАРИФНОЇ ГРУПИ:КОМПЕНСАЦІЯ ЗА УШКОДЖЕННЯ, ЯКІ СПРИЧИНИЛИ СМЕРТЬ: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4" y="2429691"/>
            <a:ext cx="11586754" cy="40102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900" b="1" u="sng" dirty="0" smtClean="0">
                <a:solidFill>
                  <a:schemeClr val="tx1"/>
                </a:solidFill>
              </a:rPr>
              <a:t>3.Мати</a:t>
            </a:r>
            <a:endParaRPr lang="uk-UA" sz="2900" b="1" dirty="0" smtClean="0">
              <a:solidFill>
                <a:schemeClr val="tx1"/>
              </a:solidFill>
            </a:endParaRPr>
          </a:p>
          <a:p>
            <a:r>
              <a:rPr lang="uk-UA" sz="2900" b="1" dirty="0" smtClean="0">
                <a:solidFill>
                  <a:schemeClr val="tx1"/>
                </a:solidFill>
              </a:rPr>
              <a:t>- Основний розмір моральної шкоди (</a:t>
            </a:r>
            <a:r>
              <a:rPr lang="uk-UA" sz="2900" b="1" dirty="0" err="1" smtClean="0">
                <a:solidFill>
                  <a:schemeClr val="tx1"/>
                </a:solidFill>
              </a:rPr>
              <a:t>Basic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personal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loss</a:t>
            </a:r>
            <a:r>
              <a:rPr lang="uk-UA" sz="2900" b="1" dirty="0" smtClean="0">
                <a:solidFill>
                  <a:schemeClr val="tx1"/>
                </a:solidFill>
              </a:rPr>
              <a:t>): € 40.000  (син старший 30 років)</a:t>
            </a:r>
          </a:p>
          <a:p>
            <a:r>
              <a:rPr lang="uk-UA" sz="2900" b="1" dirty="0" smtClean="0">
                <a:solidFill>
                  <a:schemeClr val="tx1"/>
                </a:solidFill>
              </a:rPr>
              <a:t>- Особливий (індивідуальний) розмір відшкодування моральної шкоди (</a:t>
            </a:r>
            <a:r>
              <a:rPr lang="uk-UA" sz="2900" b="1" dirty="0" err="1" smtClean="0">
                <a:solidFill>
                  <a:schemeClr val="tx1"/>
                </a:solidFill>
              </a:rPr>
              <a:t>Individual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personal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loss</a:t>
            </a:r>
            <a:r>
              <a:rPr lang="uk-UA" sz="2900" b="1" dirty="0" smtClean="0">
                <a:solidFill>
                  <a:schemeClr val="tx1"/>
                </a:solidFill>
              </a:rPr>
              <a:t>): єдина жертва в межах цієї категорії, а отже має місце збільшення основного розміру моральної шкоди на 25%: €10,000. І ще за спільне проживання: €30,000</a:t>
            </a:r>
          </a:p>
          <a:p>
            <a:pPr>
              <a:buNone/>
            </a:pPr>
            <a:r>
              <a:rPr lang="uk-UA" sz="2900" b="1" u="sng" dirty="0" smtClean="0">
                <a:solidFill>
                  <a:schemeClr val="tx1"/>
                </a:solidFill>
              </a:rPr>
              <a:t>4.Брат</a:t>
            </a:r>
            <a:endParaRPr lang="uk-UA" sz="2900" b="1" dirty="0" smtClean="0">
              <a:solidFill>
                <a:schemeClr val="tx1"/>
              </a:solidFill>
            </a:endParaRPr>
          </a:p>
          <a:p>
            <a:r>
              <a:rPr lang="uk-UA" sz="2900" b="1" dirty="0" smtClean="0">
                <a:solidFill>
                  <a:schemeClr val="tx1"/>
                </a:solidFill>
              </a:rPr>
              <a:t>- Основний розмір моральної шкоди (</a:t>
            </a:r>
            <a:r>
              <a:rPr lang="uk-UA" sz="2900" b="1" dirty="0" err="1" smtClean="0">
                <a:solidFill>
                  <a:schemeClr val="tx1"/>
                </a:solidFill>
              </a:rPr>
              <a:t>Basic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personal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loss</a:t>
            </a:r>
            <a:r>
              <a:rPr lang="uk-UA" sz="2900" b="1" dirty="0" smtClean="0">
                <a:solidFill>
                  <a:schemeClr val="tx1"/>
                </a:solidFill>
              </a:rPr>
              <a:t>): €15,000 (старше 30 років)</a:t>
            </a:r>
          </a:p>
          <a:p>
            <a:r>
              <a:rPr lang="uk-UA" sz="2900" b="1" dirty="0" smtClean="0">
                <a:solidFill>
                  <a:schemeClr val="tx1"/>
                </a:solidFill>
              </a:rPr>
              <a:t>- Особливий (індивідуальний) розмір відшкодування моральної шкоди (</a:t>
            </a:r>
            <a:r>
              <a:rPr lang="uk-UA" sz="2900" b="1" dirty="0" err="1" smtClean="0">
                <a:solidFill>
                  <a:schemeClr val="tx1"/>
                </a:solidFill>
              </a:rPr>
              <a:t>Individual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personal</a:t>
            </a:r>
            <a:r>
              <a:rPr lang="uk-UA" sz="2900" b="1" dirty="0" smtClean="0">
                <a:solidFill>
                  <a:schemeClr val="tx1"/>
                </a:solidFill>
              </a:rPr>
              <a:t> </a:t>
            </a:r>
            <a:r>
              <a:rPr lang="uk-UA" sz="2900" b="1" dirty="0" err="1" smtClean="0">
                <a:solidFill>
                  <a:schemeClr val="tx1"/>
                </a:solidFill>
              </a:rPr>
              <a:t>loss</a:t>
            </a:r>
            <a:r>
              <a:rPr lang="uk-UA" sz="2900" b="1" dirty="0" smtClean="0">
                <a:solidFill>
                  <a:schemeClr val="tx1"/>
                </a:solidFill>
              </a:rPr>
              <a:t>): єдина жертва в межах цієї категорії, а отже має місце збільшення основного розміру моральної шкоди на 25%: €3,750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Другая 2">
      <a:dk1>
        <a:sysClr val="windowText" lastClr="000000"/>
      </a:dk1>
      <a:lt1>
        <a:sysClr val="window" lastClr="FFFFFF"/>
      </a:lt1>
      <a:dk2>
        <a:srgbClr val="FFCE8B"/>
      </a:dk2>
      <a:lt2>
        <a:srgbClr val="E7E6E6"/>
      </a:lt2>
      <a:accent1>
        <a:srgbClr val="FFCE8B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3175</TotalTime>
  <Words>825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Bodoni MT Black</vt:lpstr>
      <vt:lpstr>Calibri</vt:lpstr>
      <vt:lpstr>Century Gothic</vt:lpstr>
      <vt:lpstr>Times New Roman</vt:lpstr>
      <vt:lpstr>Wingdings 3</vt:lpstr>
      <vt:lpstr>Ion Boardroom</vt:lpstr>
      <vt:lpstr>Розрахунок моральної шкоди в Іспанії за системою Baremo</vt:lpstr>
      <vt:lpstr>Презентация PowerPoint</vt:lpstr>
      <vt:lpstr>Система «Baremo» </vt:lpstr>
      <vt:lpstr>Система «Baremo» </vt:lpstr>
      <vt:lpstr> </vt:lpstr>
      <vt:lpstr> Компенсація за ушкодження, які спричинили смерть(individual loses) </vt:lpstr>
      <vt:lpstr>ПРИКЛАД ВИЗНАЧЕННЯ МОРАЛЬНОЇ ШКОДИ ПЕРШОЇ ТАРИФНОЇ ГРУПИ:КОМПЕНСАЦІЯ ЗА УШКОДЖЕННЯ, ЯКІ СПРИЧИНИЛИ СМЕРТЬ: </vt:lpstr>
      <vt:lpstr>ПРИКЛАД ВИЗНАЧЕННЯ МОРАЛЬНОЇ ШКОДИ ПЕРШОЇ ТАРИФНОЇ ГРУПИ:КОМПЕНСАЦІЯ ЗА УШКОДЖЕННЯ, ЯКІ СПРИЧИНИЛИ СМЕРТЬ: </vt:lpstr>
      <vt:lpstr>ПРИКЛАД ВИЗНАЧЕННЯ МОРАЛЬНОЇ ШКОДИ ПЕРШОЇ ТАРИФНОЇ ГРУПИ:КОМПЕНСАЦІЯ ЗА УШКОДЖЕННЯ, ЯКІ СПРИЧИНИЛИ СМЕРТЬ:</vt:lpstr>
      <vt:lpstr>Щодо другої тарифної групи: 2. Компенсація за невиліковні поранення (Basic) </vt:lpstr>
      <vt:lpstr>Щодо другої тарифної групи: 2. Компенсація за невиліковні поранення (Basic) </vt:lpstr>
      <vt:lpstr>Щодо другої тарифної групи: 2. Компенсація за невиліковні поранення (Basic) </vt:lpstr>
      <vt:lpstr>Щодо другої тарифної групи: 2. Компенсація за невиліковні поранення (Basic) </vt:lpstr>
      <vt:lpstr>Розрахунок компенсації за невиліковні поранення (Basic) проводиться за наступною формулою: </vt:lpstr>
      <vt:lpstr>Щодо другої тарифної групи:Компенсація за невиліковні поранення(«Spesific non patrimonial» -(Individual))Tariff 2B. </vt:lpstr>
      <vt:lpstr>ПРИКЛАД ВИЗНАЧЕННЯ МОРАЛЬНОЇ ШКОДИ ДРУГОЇ ТАРИФНОЇ ГРУПИ: КОМПЕНСАЦІЯ ЗА НЕВИЛІКОВНІ ПОРАНЕННЯ(«SPESIFIC NON PATRIMONIAL» -(INDIVIDUAL)) </vt:lpstr>
      <vt:lpstr>ПРИКЛАД ВИЗНАЧЕННЯ МОРАЛЬНОЇ ШКОДИ ДРУГОЇ ТАРИФНОЇ ГРУПИ: КОМПЕНСАЦІЯ ЗА НЕВИЛІКОВНІ ПОРАНЕННЯ(«SPESIFIC NON PATRIMONIAL» -(INDIVIDUAL))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</dc:creator>
  <cp:lastModifiedBy>Евгений Греков</cp:lastModifiedBy>
  <cp:revision>19</cp:revision>
  <dcterms:created xsi:type="dcterms:W3CDTF">2014-09-12T02:10:31Z</dcterms:created>
  <dcterms:modified xsi:type="dcterms:W3CDTF">2017-12-06T17:27:27Z</dcterms:modified>
</cp:coreProperties>
</file>