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8" r:id="rId5"/>
    <p:sldId id="296" r:id="rId6"/>
    <p:sldId id="259" r:id="rId7"/>
    <p:sldId id="261" r:id="rId8"/>
    <p:sldId id="262" r:id="rId9"/>
    <p:sldId id="263" r:id="rId10"/>
    <p:sldId id="260" r:id="rId11"/>
    <p:sldId id="264" r:id="rId12"/>
    <p:sldId id="265" r:id="rId13"/>
    <p:sldId id="266" r:id="rId14"/>
    <p:sldId id="267" r:id="rId15"/>
    <p:sldId id="268" r:id="rId16"/>
    <p:sldId id="269" r:id="rId17"/>
    <p:sldId id="270" r:id="rId18"/>
    <p:sldId id="290" r:id="rId19"/>
    <p:sldId id="291" r:id="rId20"/>
    <p:sldId id="292" r:id="rId21"/>
    <p:sldId id="295"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8DC1"/>
    <a:srgbClr val="D2F357"/>
    <a:srgbClr val="A4D49E"/>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13.04.2018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13.04.2018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13.04.2018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13.04.2018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13.04.2018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артинки по запросу ТМ"/>
          <p:cNvPicPr>
            <a:picLocks noChangeAspect="1" noChangeArrowheads="1"/>
          </p:cNvPicPr>
          <p:nvPr/>
        </p:nvPicPr>
        <p:blipFill>
          <a:blip r:embed="rId2" cstate="print"/>
          <a:srcRect/>
          <a:stretch>
            <a:fillRect/>
          </a:stretch>
        </p:blipFill>
        <p:spPr bwMode="auto">
          <a:xfrm rot="363805">
            <a:off x="87475" y="276114"/>
            <a:ext cx="1748878" cy="1748878"/>
          </a:xfrm>
          <a:prstGeom prst="rect">
            <a:avLst/>
          </a:prstGeom>
          <a:noFill/>
        </p:spPr>
      </p:pic>
      <p:pic>
        <p:nvPicPr>
          <p:cNvPr id="2052" name="Picture 4" descr="Картинки по запросу фірмового найменування"/>
          <p:cNvPicPr>
            <a:picLocks noChangeAspect="1" noChangeArrowheads="1"/>
          </p:cNvPicPr>
          <p:nvPr/>
        </p:nvPicPr>
        <p:blipFill>
          <a:blip r:embed="rId3" cstate="print"/>
          <a:srcRect/>
          <a:stretch>
            <a:fillRect/>
          </a:stretch>
        </p:blipFill>
        <p:spPr bwMode="auto">
          <a:xfrm>
            <a:off x="1763688" y="3573016"/>
            <a:ext cx="5463704" cy="2904216"/>
          </a:xfrm>
          <a:prstGeom prst="rect">
            <a:avLst/>
          </a:prstGeom>
          <a:noFill/>
        </p:spPr>
      </p:pic>
      <p:sp>
        <p:nvSpPr>
          <p:cNvPr id="2" name="Заголовок 1"/>
          <p:cNvSpPr>
            <a:spLocks noGrp="1"/>
          </p:cNvSpPr>
          <p:nvPr>
            <p:ph type="ctrTitle"/>
          </p:nvPr>
        </p:nvSpPr>
        <p:spPr>
          <a:xfrm>
            <a:off x="685800" y="1340769"/>
            <a:ext cx="7772400" cy="2259682"/>
          </a:xfrm>
        </p:spPr>
        <p:txBody>
          <a:bodyPr>
            <a:normAutofit fontScale="90000"/>
          </a:bodyPr>
          <a:lstStyle/>
          <a:p>
            <a:r>
              <a:rPr lang="uk-UA" dirty="0" smtClean="0">
                <a:latin typeface="Times New Roman" pitchFamily="18" charset="0"/>
                <a:cs typeface="Times New Roman" pitchFamily="18" charset="0"/>
              </a:rPr>
              <a:t/>
            </a:r>
            <a:br>
              <a:rPr lang="uk-UA" dirty="0" smtClean="0">
                <a:latin typeface="Times New Roman" pitchFamily="18" charset="0"/>
                <a:cs typeface="Times New Roman" pitchFamily="18" charset="0"/>
              </a:rPr>
            </a:br>
            <a:r>
              <a:rPr lang="uk-UA" dirty="0" smtClean="0">
                <a:latin typeface="Times New Roman" pitchFamily="18" charset="0"/>
                <a:cs typeface="Times New Roman" pitchFamily="18" charset="0"/>
              </a:rPr>
              <a:t> </a:t>
            </a:r>
            <a:r>
              <a:rPr lang="uk-UA" dirty="0" err="1" smtClean="0">
                <a:latin typeface="Times New Roman" pitchFamily="18" charset="0"/>
                <a:cs typeface="Times New Roman" pitchFamily="18" charset="0"/>
              </a:rPr>
              <a:t>“</a:t>
            </a:r>
            <a:r>
              <a:rPr lang="uk-UA" b="1" dirty="0" err="1" smtClean="0"/>
              <a:t>Оформлення</a:t>
            </a:r>
            <a:r>
              <a:rPr lang="uk-UA" b="1" dirty="0" smtClean="0"/>
              <a:t> та захист прав на знаки для товарів та послуг (торговельні марки)</a:t>
            </a:r>
            <a:r>
              <a:rPr lang="ru-RU" dirty="0" smtClean="0"/>
              <a:t/>
            </a:r>
            <a:br>
              <a:rPr lang="ru-RU" dirty="0" smtClean="0"/>
            </a:br>
            <a:endParaRPr lang="uk-UA"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57600" y="4653136"/>
            <a:ext cx="5886400" cy="1938992"/>
          </a:xfrm>
          <a:prstGeom prst="rect">
            <a:avLst/>
          </a:prstGeom>
        </p:spPr>
        <p:txBody>
          <a:bodyPr wrap="square">
            <a:spAutoFit/>
          </a:bodyPr>
          <a:lstStyle/>
          <a:p>
            <a:pPr algn="ctr"/>
            <a:r>
              <a:rPr lang="ru-RU" sz="4000" b="1" dirty="0" err="1" smtClean="0">
                <a:latin typeface="Times New Roman" pitchFamily="18" charset="0"/>
                <a:cs typeface="Times New Roman" pitchFamily="18" charset="0"/>
              </a:rPr>
              <a:t>Правова</a:t>
            </a:r>
            <a:r>
              <a:rPr lang="ru-RU" sz="4000" b="1" dirty="0" smtClean="0">
                <a:latin typeface="Times New Roman" pitchFamily="18" charset="0"/>
                <a:cs typeface="Times New Roman" pitchFamily="18" charset="0"/>
              </a:rPr>
              <a:t> </a:t>
            </a:r>
            <a:r>
              <a:rPr lang="ru-RU" sz="4000" b="1" dirty="0" err="1" smtClean="0">
                <a:latin typeface="Times New Roman" pitchFamily="18" charset="0"/>
                <a:cs typeface="Times New Roman" pitchFamily="18" charset="0"/>
              </a:rPr>
              <a:t>охорона</a:t>
            </a:r>
            <a:r>
              <a:rPr lang="ru-RU" sz="4000" b="1" dirty="0" smtClean="0">
                <a:latin typeface="Times New Roman" pitchFamily="18" charset="0"/>
                <a:cs typeface="Times New Roman" pitchFamily="18" charset="0"/>
              </a:rPr>
              <a:t> добре </a:t>
            </a:r>
            <a:r>
              <a:rPr lang="ru-RU" sz="4000" b="1" dirty="0" err="1" smtClean="0">
                <a:latin typeface="Times New Roman" pitchFamily="18" charset="0"/>
                <a:cs typeface="Times New Roman" pitchFamily="18" charset="0"/>
              </a:rPr>
              <a:t>відомих</a:t>
            </a:r>
            <a:r>
              <a:rPr lang="ru-RU" sz="4000" b="1" dirty="0" smtClean="0">
                <a:latin typeface="Times New Roman" pitchFamily="18" charset="0"/>
                <a:cs typeface="Times New Roman" pitchFamily="18" charset="0"/>
              </a:rPr>
              <a:t> </a:t>
            </a:r>
            <a:r>
              <a:rPr lang="ru-RU" sz="4000" b="1" dirty="0" err="1" smtClean="0">
                <a:latin typeface="Times New Roman" pitchFamily="18" charset="0"/>
                <a:cs typeface="Times New Roman" pitchFamily="18" charset="0"/>
              </a:rPr>
              <a:t>торговельних</a:t>
            </a:r>
            <a:r>
              <a:rPr lang="ru-RU" sz="4000" b="1" dirty="0" smtClean="0">
                <a:latin typeface="Times New Roman" pitchFamily="18" charset="0"/>
                <a:cs typeface="Times New Roman" pitchFamily="18" charset="0"/>
              </a:rPr>
              <a:t> марок</a:t>
            </a:r>
            <a:endParaRPr lang="uk-UA" sz="4000" dirty="0">
              <a:latin typeface="Times New Roman" pitchFamily="18" charset="0"/>
              <a:cs typeface="Times New Roman" pitchFamily="18" charset="0"/>
            </a:endParaRPr>
          </a:p>
        </p:txBody>
      </p:sp>
      <p:pic>
        <p:nvPicPr>
          <p:cNvPr id="17410" name="Picture 2" descr="Картинки по запросу знак для товарів і послуг; без фона"/>
          <p:cNvPicPr>
            <a:picLocks noChangeAspect="1" noChangeArrowheads="1"/>
          </p:cNvPicPr>
          <p:nvPr/>
        </p:nvPicPr>
        <p:blipFill>
          <a:blip r:embed="rId2" cstate="print"/>
          <a:srcRect/>
          <a:stretch>
            <a:fillRect/>
          </a:stretch>
        </p:blipFill>
        <p:spPr bwMode="auto">
          <a:xfrm>
            <a:off x="323528" y="476672"/>
            <a:ext cx="4561087" cy="1584176"/>
          </a:xfrm>
          <a:prstGeom prst="rect">
            <a:avLst/>
          </a:prstGeom>
          <a:noFill/>
        </p:spPr>
      </p:pic>
      <p:pic>
        <p:nvPicPr>
          <p:cNvPr id="17412" name="Picture 4" descr="Картинки по запросу знак для товарів і послуг; без фона"/>
          <p:cNvPicPr>
            <a:picLocks noChangeAspect="1" noChangeArrowheads="1"/>
          </p:cNvPicPr>
          <p:nvPr/>
        </p:nvPicPr>
        <p:blipFill>
          <a:blip r:embed="rId3" cstate="print"/>
          <a:srcRect/>
          <a:stretch>
            <a:fillRect/>
          </a:stretch>
        </p:blipFill>
        <p:spPr bwMode="auto">
          <a:xfrm>
            <a:off x="3995936" y="2204864"/>
            <a:ext cx="4114800" cy="2114550"/>
          </a:xfrm>
          <a:prstGeom prst="rect">
            <a:avLst/>
          </a:prstGeom>
          <a:noFill/>
        </p:spPr>
      </p:pic>
      <p:pic>
        <p:nvPicPr>
          <p:cNvPr id="17414" name="Picture 6" descr="Картинки по запросу фейсбук"/>
          <p:cNvPicPr>
            <a:picLocks noChangeAspect="1" noChangeArrowheads="1"/>
          </p:cNvPicPr>
          <p:nvPr/>
        </p:nvPicPr>
        <p:blipFill>
          <a:blip r:embed="rId4" cstate="print"/>
          <a:srcRect/>
          <a:stretch>
            <a:fillRect/>
          </a:stretch>
        </p:blipFill>
        <p:spPr bwMode="auto">
          <a:xfrm>
            <a:off x="179512" y="4653136"/>
            <a:ext cx="3444222" cy="1345299"/>
          </a:xfrm>
          <a:prstGeom prst="rect">
            <a:avLst/>
          </a:prstGeom>
          <a:noFill/>
        </p:spPr>
      </p:pic>
      <p:pic>
        <p:nvPicPr>
          <p:cNvPr id="17416" name="Picture 8" descr="Картинки по запросу адидас"/>
          <p:cNvPicPr>
            <a:picLocks noChangeAspect="1" noChangeArrowheads="1"/>
          </p:cNvPicPr>
          <p:nvPr/>
        </p:nvPicPr>
        <p:blipFill>
          <a:blip r:embed="rId5" cstate="print"/>
          <a:srcRect/>
          <a:stretch>
            <a:fillRect/>
          </a:stretch>
        </p:blipFill>
        <p:spPr bwMode="auto">
          <a:xfrm>
            <a:off x="395536" y="2204864"/>
            <a:ext cx="2993010" cy="1683568"/>
          </a:xfrm>
          <a:prstGeom prst="rect">
            <a:avLst/>
          </a:prstGeom>
          <a:noFill/>
        </p:spPr>
      </p:pic>
      <p:pic>
        <p:nvPicPr>
          <p:cNvPr id="17418" name="Picture 10" descr="Картинки по запросу шанель"/>
          <p:cNvPicPr>
            <a:picLocks noChangeAspect="1" noChangeArrowheads="1"/>
          </p:cNvPicPr>
          <p:nvPr/>
        </p:nvPicPr>
        <p:blipFill>
          <a:blip r:embed="rId6" cstate="print"/>
          <a:srcRect/>
          <a:stretch>
            <a:fillRect/>
          </a:stretch>
        </p:blipFill>
        <p:spPr bwMode="auto">
          <a:xfrm>
            <a:off x="5048250" y="0"/>
            <a:ext cx="4095750" cy="1905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alpha val="37000"/>
          </a:srgbClr>
        </a:solidFill>
        <a:effectLst/>
      </p:bgPr>
    </p:bg>
    <p:spTree>
      <p:nvGrpSpPr>
        <p:cNvPr id="1" name=""/>
        <p:cNvGrpSpPr/>
        <p:nvPr/>
      </p:nvGrpSpPr>
      <p:grpSpPr>
        <a:xfrm>
          <a:off x="0" y="0"/>
          <a:ext cx="0" cy="0"/>
          <a:chOff x="0" y="0"/>
          <a:chExt cx="0" cy="0"/>
        </a:xfrm>
      </p:grpSpPr>
      <p:sp>
        <p:nvSpPr>
          <p:cNvPr id="2" name="Прямоугольник 1"/>
          <p:cNvSpPr/>
          <p:nvPr/>
        </p:nvSpPr>
        <p:spPr>
          <a:xfrm>
            <a:off x="0" y="404664"/>
            <a:ext cx="8964488" cy="461665"/>
          </a:xfrm>
          <a:prstGeom prst="rect">
            <a:avLst/>
          </a:prstGeom>
        </p:spPr>
        <p:txBody>
          <a:bodyPr wrap="square">
            <a:spAutoFit/>
          </a:bodyPr>
          <a:lstStyle/>
          <a:p>
            <a:pPr algn="ctr"/>
            <a:r>
              <a:rPr lang="ru-RU" sz="2400" b="1" dirty="0" err="1" smtClean="0">
                <a:latin typeface="Times New Roman" pitchFamily="18" charset="0"/>
                <a:cs typeface="Times New Roman" pitchFamily="18" charset="0"/>
              </a:rPr>
              <a:t>Суб'єкти</a:t>
            </a:r>
            <a:r>
              <a:rPr lang="ru-RU" sz="2400" b="1" dirty="0" smtClean="0">
                <a:latin typeface="Times New Roman" pitchFamily="18" charset="0"/>
                <a:cs typeface="Times New Roman" pitchFamily="18" charset="0"/>
              </a:rPr>
              <a:t> права на </a:t>
            </a:r>
            <a:r>
              <a:rPr lang="ru-RU" sz="2400" b="1" dirty="0" err="1" smtClean="0">
                <a:latin typeface="Times New Roman" pitchFamily="18" charset="0"/>
                <a:cs typeface="Times New Roman" pitchFamily="18" charset="0"/>
              </a:rPr>
              <a:t>торговельну</a:t>
            </a:r>
            <a:r>
              <a:rPr lang="ru-RU" sz="2400" b="1" dirty="0" smtClean="0">
                <a:latin typeface="Times New Roman" pitchFamily="18" charset="0"/>
                <a:cs typeface="Times New Roman" pitchFamily="18" charset="0"/>
              </a:rPr>
              <a:t> марку</a:t>
            </a:r>
            <a:endParaRPr lang="uk-UA" sz="2400" dirty="0">
              <a:latin typeface="Times New Roman" pitchFamily="18" charset="0"/>
              <a:cs typeface="Times New Roman" pitchFamily="18" charset="0"/>
            </a:endParaRPr>
          </a:p>
        </p:txBody>
      </p:sp>
      <p:pic>
        <p:nvPicPr>
          <p:cNvPr id="31746" name="Picture 2" descr="ÐÐ°ÑÑÐ¸Ð½ÐºÐ¸ Ð¿Ð¾ Ð·Ð°Ð¿ÑÐ¾ÑÑ ÑÑÐ±'ÑÐºÑÐ¸"/>
          <p:cNvPicPr>
            <a:picLocks noChangeAspect="1" noChangeArrowheads="1"/>
          </p:cNvPicPr>
          <p:nvPr/>
        </p:nvPicPr>
        <p:blipFill>
          <a:blip r:embed="rId2" cstate="print"/>
          <a:srcRect/>
          <a:stretch>
            <a:fillRect/>
          </a:stretch>
        </p:blipFill>
        <p:spPr bwMode="auto">
          <a:xfrm>
            <a:off x="2339752" y="1052736"/>
            <a:ext cx="4609550" cy="3168352"/>
          </a:xfrm>
          <a:prstGeom prst="rect">
            <a:avLst/>
          </a:prstGeom>
          <a:noFill/>
        </p:spPr>
      </p:pic>
      <p:sp>
        <p:nvSpPr>
          <p:cNvPr id="6" name="Прямоугольник 5"/>
          <p:cNvSpPr/>
          <p:nvPr/>
        </p:nvSpPr>
        <p:spPr>
          <a:xfrm>
            <a:off x="539552" y="4725144"/>
            <a:ext cx="8280920" cy="1384995"/>
          </a:xfrm>
          <a:prstGeom prst="rect">
            <a:avLst/>
          </a:prstGeom>
        </p:spPr>
        <p:txBody>
          <a:bodyPr wrap="square">
            <a:spAutoFit/>
          </a:bodyPr>
          <a:lstStyle/>
          <a:p>
            <a:pPr algn="just"/>
            <a:r>
              <a:rPr lang="uk-UA" sz="2800" dirty="0" smtClean="0">
                <a:latin typeface="Times New Roman" pitchFamily="18" charset="0"/>
                <a:cs typeface="Times New Roman" pitchFamily="18" charset="0"/>
              </a:rPr>
              <a:t>Відповідно до ч. 1 ст. 493 ЦКУ суб'єктами права інтелектуальної власності на торговельну марку є </a:t>
            </a:r>
            <a:r>
              <a:rPr lang="uk-UA" sz="2800" b="1" dirty="0" smtClean="0">
                <a:latin typeface="Times New Roman" pitchFamily="18" charset="0"/>
                <a:cs typeface="Times New Roman" pitchFamily="18" charset="0"/>
              </a:rPr>
              <a:t>фізичні та юридичні особи.</a:t>
            </a:r>
            <a:r>
              <a:rPr lang="uk-UA" sz="2800" dirty="0" smtClean="0">
                <a:latin typeface="Times New Roman" pitchFamily="18" charset="0"/>
                <a:cs typeface="Times New Roman" pitchFamily="18" charset="0"/>
              </a:rPr>
              <a:t> </a:t>
            </a:r>
            <a:endParaRPr lang="uk-UA"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66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0" y="0"/>
            <a:ext cx="9144000" cy="1754326"/>
          </a:xfrm>
          <a:prstGeom prst="rect">
            <a:avLst/>
          </a:prstGeom>
        </p:spPr>
        <p:txBody>
          <a:bodyPr wrap="square">
            <a:spAutoFit/>
          </a:bodyPr>
          <a:lstStyle/>
          <a:p>
            <a:pPr algn="ctr"/>
            <a:r>
              <a:rPr lang="ru-RU" sz="3600" b="1" dirty="0" err="1" smtClean="0">
                <a:latin typeface="Times New Roman" pitchFamily="18" charset="0"/>
                <a:cs typeface="Times New Roman" pitchFamily="18" charset="0"/>
              </a:rPr>
              <a:t>Майнові</a:t>
            </a:r>
            <a:r>
              <a:rPr lang="ru-RU" sz="3600" b="1" dirty="0" smtClean="0">
                <a:latin typeface="Times New Roman" pitchFamily="18" charset="0"/>
                <a:cs typeface="Times New Roman" pitchFamily="18" charset="0"/>
              </a:rPr>
              <a:t> права </a:t>
            </a:r>
            <a:r>
              <a:rPr lang="ru-RU" sz="3600" b="1" dirty="0" err="1" smtClean="0">
                <a:latin typeface="Times New Roman" pitchFamily="18" charset="0"/>
                <a:cs typeface="Times New Roman" pitchFamily="18" charset="0"/>
              </a:rPr>
              <a:t>інтелектуальної</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власності</a:t>
            </a:r>
            <a:r>
              <a:rPr lang="ru-RU" sz="3600" b="1" dirty="0" smtClean="0">
                <a:latin typeface="Times New Roman" pitchFamily="18" charset="0"/>
                <a:cs typeface="Times New Roman" pitchFamily="18" charset="0"/>
              </a:rPr>
              <a:t> на </a:t>
            </a:r>
            <a:r>
              <a:rPr lang="ru-RU" sz="3600" b="1" dirty="0" err="1" smtClean="0">
                <a:latin typeface="Times New Roman" pitchFamily="18" charset="0"/>
                <a:cs typeface="Times New Roman" pitchFamily="18" charset="0"/>
              </a:rPr>
              <a:t>торговельну</a:t>
            </a:r>
            <a:r>
              <a:rPr lang="ru-RU" sz="3600" b="1" dirty="0" smtClean="0">
                <a:latin typeface="Times New Roman" pitchFamily="18" charset="0"/>
                <a:cs typeface="Times New Roman" pitchFamily="18" charset="0"/>
              </a:rPr>
              <a:t> марку та строки </a:t>
            </a:r>
            <a:r>
              <a:rPr lang="ru-RU" sz="3600" b="1" dirty="0" err="1" smtClean="0">
                <a:latin typeface="Times New Roman" pitchFamily="18" charset="0"/>
                <a:cs typeface="Times New Roman" pitchFamily="18" charset="0"/>
              </a:rPr>
              <a:t>їх</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чинності</a:t>
            </a:r>
            <a:endParaRPr lang="uk-UA" sz="3600" dirty="0">
              <a:latin typeface="Times New Roman" pitchFamily="18" charset="0"/>
              <a:cs typeface="Times New Roman" pitchFamily="18" charset="0"/>
            </a:endParaRPr>
          </a:p>
        </p:txBody>
      </p:sp>
      <p:sp>
        <p:nvSpPr>
          <p:cNvPr id="30721" name="Rectangle 1"/>
          <p:cNvSpPr>
            <a:spLocks noChangeArrowheads="1"/>
          </p:cNvSpPr>
          <p:nvPr/>
        </p:nvSpPr>
        <p:spPr bwMode="auto">
          <a:xfrm>
            <a:off x="0" y="1917993"/>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Відповідно до ст. 495 ЦКУ </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майновими правами</a:t>
            </a:r>
            <a:r>
              <a:rPr kumimoji="0" lang="uk-UA"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інтелектуальної власності на торговельну марку є:</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право на використання торговельної марки;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виключне право дозволяти використання торговельної марки;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3)виключне право перешкоджати неправомірному використанню торговельної марки, в тому числі забороняти таке використання;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інші майнові права інтелектуальної власності, встановлені законом.</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0723" name="Picture 3" descr="ÐÐ°ÑÑÐ¸Ð½ÐºÐ¸ Ð¿Ð¾ Ð·Ð°Ð¿ÑÐ¾ÑÑ ÑÑÐ±'ÑÐºÑÐ¸"/>
          <p:cNvPicPr>
            <a:picLocks noChangeAspect="1" noChangeArrowheads="1"/>
          </p:cNvPicPr>
          <p:nvPr/>
        </p:nvPicPr>
        <p:blipFill>
          <a:blip r:embed="rId2" cstate="print"/>
          <a:srcRect/>
          <a:stretch>
            <a:fillRect/>
          </a:stretch>
        </p:blipFill>
        <p:spPr bwMode="auto">
          <a:xfrm rot="20715831">
            <a:off x="4560756" y="4406982"/>
            <a:ext cx="2206657" cy="220665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75000"/>
            <a:alpha val="64000"/>
          </a:schemeClr>
        </a:solidFill>
        <a:effectLst/>
      </p:bgPr>
    </p:bg>
    <p:spTree>
      <p:nvGrpSpPr>
        <p:cNvPr id="1" name=""/>
        <p:cNvGrpSpPr/>
        <p:nvPr/>
      </p:nvGrpSpPr>
      <p:grpSpPr>
        <a:xfrm>
          <a:off x="0" y="0"/>
          <a:ext cx="0" cy="0"/>
          <a:chOff x="0" y="0"/>
          <a:chExt cx="0" cy="0"/>
        </a:xfrm>
      </p:grpSpPr>
      <p:sp>
        <p:nvSpPr>
          <p:cNvPr id="4" name="Прямоугольник 3"/>
          <p:cNvSpPr/>
          <p:nvPr/>
        </p:nvSpPr>
        <p:spPr>
          <a:xfrm>
            <a:off x="827584" y="260648"/>
            <a:ext cx="7614592" cy="1815882"/>
          </a:xfrm>
          <a:prstGeom prst="rect">
            <a:avLst/>
          </a:prstGeom>
        </p:spPr>
        <p:txBody>
          <a:bodyPr wrap="square">
            <a:spAutoFit/>
          </a:bodyPr>
          <a:lstStyle/>
          <a:p>
            <a:pPr algn="ctr"/>
            <a:r>
              <a:rPr lang="uk-UA" sz="2800" dirty="0" smtClean="0">
                <a:latin typeface="Times New Roman" pitchFamily="18" charset="0"/>
                <a:cs typeface="Times New Roman" pitchFamily="18" charset="0"/>
              </a:rPr>
              <a:t>Майнові права є чинними протягом </a:t>
            </a:r>
            <a:r>
              <a:rPr lang="uk-UA" sz="2800" b="1" dirty="0" smtClean="0">
                <a:latin typeface="Times New Roman" pitchFamily="18" charset="0"/>
                <a:cs typeface="Times New Roman" pitchFamily="18" charset="0"/>
              </a:rPr>
              <a:t>десяти років</a:t>
            </a:r>
            <a:r>
              <a:rPr lang="uk-UA" sz="2800" dirty="0" smtClean="0">
                <a:latin typeface="Times New Roman" pitchFamily="18" charset="0"/>
                <a:cs typeface="Times New Roman" pitchFamily="18" charset="0"/>
              </a:rPr>
              <a:t> з дати, наступної за датою подання заявки на торговельну марку в установленому законом порядку, якщо інше не встановлено законом.</a:t>
            </a:r>
            <a:endParaRPr lang="uk-UA" sz="2800" dirty="0">
              <a:latin typeface="Times New Roman" pitchFamily="18" charset="0"/>
              <a:cs typeface="Times New Roman" pitchFamily="18" charset="0"/>
            </a:endParaRPr>
          </a:p>
        </p:txBody>
      </p:sp>
      <p:pic>
        <p:nvPicPr>
          <p:cNvPr id="29698" name="Picture 2" descr="ÐÐ°ÑÑÐ¸Ð½ÐºÐ¸ Ð¿Ð¾ Ð·Ð°Ð¿ÑÐ¾ÑÑ Ð§ÐÐ¡"/>
          <p:cNvPicPr>
            <a:picLocks noChangeAspect="1" noChangeArrowheads="1"/>
          </p:cNvPicPr>
          <p:nvPr/>
        </p:nvPicPr>
        <p:blipFill>
          <a:blip r:embed="rId2" cstate="print"/>
          <a:srcRect/>
          <a:stretch>
            <a:fillRect/>
          </a:stretch>
        </p:blipFill>
        <p:spPr bwMode="auto">
          <a:xfrm>
            <a:off x="1115616" y="2060848"/>
            <a:ext cx="6984776" cy="460995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5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0" y="0"/>
            <a:ext cx="9144000" cy="1077218"/>
          </a:xfrm>
          <a:prstGeom prst="rect">
            <a:avLst/>
          </a:prstGeom>
        </p:spPr>
        <p:txBody>
          <a:bodyPr wrap="square">
            <a:spAutoFit/>
          </a:bodyPr>
          <a:lstStyle/>
          <a:p>
            <a:pPr algn="ctr"/>
            <a:r>
              <a:rPr lang="ru-RU" sz="3200" b="1" dirty="0" smtClean="0">
                <a:latin typeface="Times New Roman" pitchFamily="18" charset="0"/>
                <a:cs typeface="Times New Roman" pitchFamily="18" charset="0"/>
              </a:rPr>
              <a:t>Право </a:t>
            </a:r>
            <a:r>
              <a:rPr lang="ru-RU" sz="3200" b="1" dirty="0" err="1" smtClean="0">
                <a:latin typeface="Times New Roman" pitchFamily="18" charset="0"/>
                <a:cs typeface="Times New Roman" pitchFamily="18" charset="0"/>
              </a:rPr>
              <a:t>попереднього</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користувача</a:t>
            </a:r>
            <a:r>
              <a:rPr lang="ru-RU" sz="3200" b="1" dirty="0" smtClean="0">
                <a:latin typeface="Times New Roman" pitchFamily="18" charset="0"/>
                <a:cs typeface="Times New Roman" pitchFamily="18" charset="0"/>
              </a:rPr>
              <a:t> на </a:t>
            </a:r>
            <a:r>
              <a:rPr lang="ru-RU" sz="3200" b="1" dirty="0" err="1" smtClean="0">
                <a:latin typeface="Times New Roman" pitchFamily="18" charset="0"/>
                <a:cs typeface="Times New Roman" pitchFamily="18" charset="0"/>
              </a:rPr>
              <a:t>торговельну</a:t>
            </a:r>
            <a:r>
              <a:rPr lang="ru-RU" sz="3200" b="1" dirty="0" smtClean="0">
                <a:latin typeface="Times New Roman" pitchFamily="18" charset="0"/>
                <a:cs typeface="Times New Roman" pitchFamily="18" charset="0"/>
              </a:rPr>
              <a:t> марку</a:t>
            </a:r>
            <a:endParaRPr lang="uk-UA" sz="3200" dirty="0">
              <a:latin typeface="Times New Roman" pitchFamily="18" charset="0"/>
              <a:cs typeface="Times New Roman" pitchFamily="18" charset="0"/>
            </a:endParaRPr>
          </a:p>
        </p:txBody>
      </p:sp>
      <p:pic>
        <p:nvPicPr>
          <p:cNvPr id="24578" name="Picture 2" descr="Картинки по запросу футболка левис"/>
          <p:cNvPicPr>
            <a:picLocks noChangeAspect="1" noChangeArrowheads="1"/>
          </p:cNvPicPr>
          <p:nvPr/>
        </p:nvPicPr>
        <p:blipFill>
          <a:blip r:embed="rId2" cstate="print"/>
          <a:srcRect/>
          <a:stretch>
            <a:fillRect/>
          </a:stretch>
        </p:blipFill>
        <p:spPr bwMode="auto">
          <a:xfrm rot="21114342">
            <a:off x="1803571" y="3602651"/>
            <a:ext cx="1636769" cy="2727950"/>
          </a:xfrm>
          <a:prstGeom prst="rect">
            <a:avLst/>
          </a:prstGeom>
          <a:noFill/>
        </p:spPr>
      </p:pic>
      <p:pic>
        <p:nvPicPr>
          <p:cNvPr id="24582" name="Picture 6" descr="Картинки по запросу реклама в интернете"/>
          <p:cNvPicPr>
            <a:picLocks noChangeAspect="1" noChangeArrowheads="1"/>
          </p:cNvPicPr>
          <p:nvPr/>
        </p:nvPicPr>
        <p:blipFill>
          <a:blip r:embed="rId3" cstate="print"/>
          <a:srcRect/>
          <a:stretch>
            <a:fillRect/>
          </a:stretch>
        </p:blipFill>
        <p:spPr bwMode="auto">
          <a:xfrm rot="473919">
            <a:off x="4788024" y="3953462"/>
            <a:ext cx="3312368" cy="2473236"/>
          </a:xfrm>
          <a:prstGeom prst="rect">
            <a:avLst/>
          </a:prstGeom>
          <a:noFill/>
        </p:spPr>
      </p:pic>
      <p:sp>
        <p:nvSpPr>
          <p:cNvPr id="5" name="Прямоугольник 4"/>
          <p:cNvSpPr/>
          <p:nvPr/>
        </p:nvSpPr>
        <p:spPr>
          <a:xfrm>
            <a:off x="179512" y="1124744"/>
            <a:ext cx="8568952" cy="1938992"/>
          </a:xfrm>
          <a:prstGeom prst="rect">
            <a:avLst/>
          </a:prstGeom>
        </p:spPr>
        <p:txBody>
          <a:bodyPr wrap="square">
            <a:spAutoFit/>
          </a:bodyPr>
          <a:lstStyle/>
          <a:p>
            <a:pPr algn="ctr"/>
            <a:r>
              <a:rPr lang="ru-RU"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Будь-яка</a:t>
            </a:r>
            <a:r>
              <a:rPr lang="ru-RU" sz="2000" dirty="0" smtClean="0">
                <a:latin typeface="Times New Roman" pitchFamily="18" charset="0"/>
                <a:cs typeface="Times New Roman" pitchFamily="18" charset="0"/>
              </a:rPr>
              <a:t> особа, яка до </a:t>
            </a:r>
            <a:r>
              <a:rPr lang="ru-RU" sz="2000" dirty="0" err="1" smtClean="0">
                <a:latin typeface="Times New Roman" pitchFamily="18" charset="0"/>
                <a:cs typeface="Times New Roman" pitchFamily="18" charset="0"/>
              </a:rPr>
              <a:t>дати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подання</a:t>
            </a:r>
            <a:r>
              <a:rPr lang="ru-RU" sz="2000" dirty="0" smtClean="0">
                <a:latin typeface="Times New Roman" pitchFamily="18" charset="0"/>
                <a:cs typeface="Times New Roman" pitchFamily="18" charset="0"/>
              </a:rPr>
              <a:t> заявки на </a:t>
            </a:r>
            <a:r>
              <a:rPr lang="ru-RU" sz="2000" dirty="0" err="1" smtClean="0">
                <a:latin typeface="Times New Roman" pitchFamily="18" charset="0"/>
                <a:cs typeface="Times New Roman" pitchFamily="18" charset="0"/>
              </a:rPr>
              <a:t>торговельну</a:t>
            </a:r>
            <a:r>
              <a:rPr lang="ru-RU" sz="2000" dirty="0" smtClean="0">
                <a:latin typeface="Times New Roman" pitchFamily="18" charset="0"/>
                <a:cs typeface="Times New Roman" pitchFamily="18" charset="0"/>
              </a:rPr>
              <a:t> марку </a:t>
            </a:r>
            <a:r>
              <a:rPr lang="ru-RU" sz="2000" dirty="0" err="1" smtClean="0">
                <a:latin typeface="Times New Roman" pitchFamily="18" charset="0"/>
                <a:cs typeface="Times New Roman" pitchFamily="18" charset="0"/>
              </a:rPr>
              <a:t>або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якщо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було</a:t>
            </a:r>
            <a:r>
              <a:rPr lang="ru-RU" sz="2000" dirty="0" smtClean="0">
                <a:latin typeface="Times New Roman" pitchFamily="18" charset="0"/>
                <a:cs typeface="Times New Roman" pitchFamily="18" charset="0"/>
              </a:rPr>
              <a:t> заявлено </a:t>
            </a:r>
            <a:r>
              <a:rPr lang="ru-RU" sz="2000" dirty="0" err="1" smtClean="0">
                <a:latin typeface="Times New Roman" pitchFamily="18" charset="0"/>
                <a:cs typeface="Times New Roman" pitchFamily="18" charset="0"/>
              </a:rPr>
              <a:t>пріоритет</a:t>
            </a:r>
            <a:r>
              <a:rPr lang="ru-RU" sz="2000" dirty="0" smtClean="0">
                <a:latin typeface="Times New Roman" pitchFamily="18" charset="0"/>
                <a:cs typeface="Times New Roman" pitchFamily="18" charset="0"/>
              </a:rPr>
              <a:t>, до </a:t>
            </a:r>
            <a:r>
              <a:rPr lang="ru-RU" sz="2000" dirty="0" err="1" smtClean="0">
                <a:latin typeface="Times New Roman" pitchFamily="18" charset="0"/>
                <a:cs typeface="Times New Roman" pitchFamily="18" charset="0"/>
              </a:rPr>
              <a:t>дати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пріоритету</a:t>
            </a:r>
            <a:r>
              <a:rPr lang="ru-RU" sz="2000" dirty="0" smtClean="0">
                <a:latin typeface="Times New Roman" pitchFamily="18" charset="0"/>
                <a:cs typeface="Times New Roman" pitchFamily="18" charset="0"/>
              </a:rPr>
              <a:t> заявки, в </a:t>
            </a:r>
            <a:r>
              <a:rPr lang="ru-RU" sz="2000" dirty="0" err="1" smtClean="0">
                <a:latin typeface="Times New Roman" pitchFamily="18" charset="0"/>
                <a:cs typeface="Times New Roman" pitchFamily="18" charset="0"/>
              </a:rPr>
              <a:t>інтересах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своєї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діяльності</a:t>
            </a:r>
            <a:r>
              <a:rPr lang="ru-RU" sz="2000" dirty="0" smtClean="0">
                <a:latin typeface="Times New Roman" pitchFamily="18" charset="0"/>
                <a:cs typeface="Times New Roman" pitchFamily="18" charset="0"/>
              </a:rPr>
              <a:t> </a:t>
            </a:r>
            <a:r>
              <a:rPr lang="ru-RU" sz="2000" u="sng" dirty="0" err="1" smtClean="0">
                <a:latin typeface="Times New Roman" pitchFamily="18" charset="0"/>
                <a:cs typeface="Times New Roman" pitchFamily="18" charset="0"/>
              </a:rPr>
              <a:t>добросовісно</a:t>
            </a:r>
            <a:r>
              <a:rPr lang="ru-RU" sz="2000" u="sng" dirty="0" smtClean="0">
                <a:latin typeface="Times New Roman" pitchFamily="18" charset="0"/>
                <a:cs typeface="Times New Roman" pitchFamily="18" charset="0"/>
              </a:rPr>
              <a:t> </a:t>
            </a:r>
            <a:r>
              <a:rPr lang="ru-RU" sz="2000" u="sng" dirty="0" err="1" smtClean="0">
                <a:latin typeface="Times New Roman" pitchFamily="18" charset="0"/>
                <a:cs typeface="Times New Roman" pitchFamily="18" charset="0"/>
              </a:rPr>
              <a:t>використала</a:t>
            </a:r>
            <a:r>
              <a:rPr lang="ru-RU" sz="2000" u="sng" dirty="0" smtClean="0">
                <a:latin typeface="Times New Roman" pitchFamily="18" charset="0"/>
                <a:cs typeface="Times New Roman" pitchFamily="18" charset="0"/>
              </a:rPr>
              <a:t> </a:t>
            </a:r>
            <a:r>
              <a:rPr lang="ru-RU" sz="2000" u="sng" dirty="0" err="1" smtClean="0">
                <a:latin typeface="Times New Roman" pitchFamily="18" charset="0"/>
                <a:cs typeface="Times New Roman" pitchFamily="18" charset="0"/>
              </a:rPr>
              <a:t>торговельну</a:t>
            </a:r>
            <a:r>
              <a:rPr lang="ru-RU" sz="2000" u="sng" dirty="0" smtClean="0">
                <a:latin typeface="Times New Roman" pitchFamily="18" charset="0"/>
                <a:cs typeface="Times New Roman" pitchFamily="18" charset="0"/>
              </a:rPr>
              <a:t> марку</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Україні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або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здійснила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значну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серйозну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підготовку</a:t>
            </a:r>
            <a:r>
              <a:rPr lang="ru-RU" sz="2000" dirty="0" smtClean="0">
                <a:latin typeface="Times New Roman" pitchFamily="18" charset="0"/>
                <a:cs typeface="Times New Roman" pitchFamily="18" charset="0"/>
              </a:rPr>
              <a:t> для такого </a:t>
            </a:r>
            <a:r>
              <a:rPr lang="ru-RU" sz="2000" dirty="0" err="1" smtClean="0">
                <a:latin typeface="Times New Roman" pitchFamily="18" charset="0"/>
                <a:cs typeface="Times New Roman" pitchFamily="18" charset="0"/>
              </a:rPr>
              <a:t>використання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має</a:t>
            </a:r>
            <a:r>
              <a:rPr lang="ru-RU" sz="2000" dirty="0" smtClean="0">
                <a:latin typeface="Times New Roman" pitchFamily="18" charset="0"/>
                <a:cs typeface="Times New Roman" pitchFamily="18" charset="0"/>
              </a:rPr>
              <a:t> право на </a:t>
            </a:r>
            <a:r>
              <a:rPr lang="ru-RU" sz="2000" dirty="0" err="1" smtClean="0">
                <a:latin typeface="Times New Roman" pitchFamily="18" charset="0"/>
                <a:cs typeface="Times New Roman" pitchFamily="18" charset="0"/>
              </a:rPr>
              <a:t>безоплатне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продовження</a:t>
            </a:r>
            <a:r>
              <a:rPr lang="ru-RU" sz="2000" dirty="0" smtClean="0">
                <a:latin typeface="Times New Roman" pitchFamily="18" charset="0"/>
                <a:cs typeface="Times New Roman" pitchFamily="18" charset="0"/>
              </a:rPr>
              <a:t> такого </a:t>
            </a:r>
            <a:r>
              <a:rPr lang="ru-RU" sz="2000" dirty="0" err="1" smtClean="0">
                <a:latin typeface="Times New Roman" pitchFamily="18" charset="0"/>
                <a:cs typeface="Times New Roman" pitchFamily="18" charset="0"/>
              </a:rPr>
              <a:t>використання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або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використання</a:t>
            </a:r>
            <a:r>
              <a:rPr lang="ru-RU" sz="2000" dirty="0" smtClean="0">
                <a:latin typeface="Times New Roman" pitchFamily="18" charset="0"/>
                <a:cs typeface="Times New Roman" pitchFamily="18" charset="0"/>
              </a:rPr>
              <a:t>, яке </a:t>
            </a:r>
            <a:r>
              <a:rPr lang="ru-RU" sz="2000" dirty="0" err="1" smtClean="0">
                <a:latin typeface="Times New Roman" pitchFamily="18" charset="0"/>
                <a:cs typeface="Times New Roman" pitchFamily="18" charset="0"/>
              </a:rPr>
              <a:t>передбачалося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зазначеною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підготовкою</a:t>
            </a:r>
            <a:r>
              <a:rPr lang="ru-RU" sz="2000" dirty="0" smtClean="0">
                <a:latin typeface="Times New Roman" pitchFamily="18" charset="0"/>
                <a:cs typeface="Times New Roman" pitchFamily="18" charset="0"/>
              </a:rPr>
              <a:t> (право </a:t>
            </a:r>
            <a:r>
              <a:rPr lang="ru-RU" sz="2000" dirty="0" err="1" smtClean="0">
                <a:latin typeface="Times New Roman" pitchFamily="18" charset="0"/>
                <a:cs typeface="Times New Roman" pitchFamily="18" charset="0"/>
              </a:rPr>
              <a:t>попереднього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користувача</a:t>
            </a:r>
            <a:r>
              <a:rPr lang="ru-RU" dirty="0" smtClean="0">
                <a:latin typeface="Times New Roman" pitchFamily="18" charset="0"/>
                <a:cs typeface="Times New Roman" pitchFamily="18" charset="0"/>
              </a:rPr>
              <a:t>)</a:t>
            </a:r>
            <a:endParaRPr lang="uk-UA"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alpha val="52000"/>
          </a:srgbClr>
        </a:solidFill>
        <a:effectLst/>
      </p:bgPr>
    </p:bg>
    <p:spTree>
      <p:nvGrpSpPr>
        <p:cNvPr id="1" name=""/>
        <p:cNvGrpSpPr/>
        <p:nvPr/>
      </p:nvGrpSpPr>
      <p:grpSpPr>
        <a:xfrm>
          <a:off x="0" y="0"/>
          <a:ext cx="0" cy="0"/>
          <a:chOff x="0" y="0"/>
          <a:chExt cx="0" cy="0"/>
        </a:xfrm>
      </p:grpSpPr>
      <p:sp>
        <p:nvSpPr>
          <p:cNvPr id="2" name="Прямоугольник 1"/>
          <p:cNvSpPr/>
          <p:nvPr/>
        </p:nvSpPr>
        <p:spPr>
          <a:xfrm>
            <a:off x="395536" y="332656"/>
            <a:ext cx="8208912" cy="523220"/>
          </a:xfrm>
          <a:prstGeom prst="rect">
            <a:avLst/>
          </a:prstGeom>
        </p:spPr>
        <p:txBody>
          <a:bodyPr wrap="square">
            <a:spAutoFit/>
          </a:bodyPr>
          <a:lstStyle/>
          <a:p>
            <a:pPr algn="ctr"/>
            <a:r>
              <a:rPr lang="uk-UA" sz="2800" b="1" dirty="0" smtClean="0">
                <a:latin typeface="Times New Roman" pitchFamily="18" charset="0"/>
                <a:cs typeface="Times New Roman" pitchFamily="18" charset="0"/>
              </a:rPr>
              <a:t>Строки реєстрації</a:t>
            </a:r>
            <a:r>
              <a:rPr lang="uk-UA" sz="2800" dirty="0" smtClean="0">
                <a:latin typeface="Times New Roman" pitchFamily="18" charset="0"/>
                <a:cs typeface="Times New Roman" pitchFamily="18" charset="0"/>
              </a:rPr>
              <a:t> </a:t>
            </a:r>
            <a:r>
              <a:rPr lang="uk-UA" sz="2800" b="1" dirty="0" smtClean="0">
                <a:latin typeface="Times New Roman" pitchFamily="18" charset="0"/>
                <a:cs typeface="Times New Roman" pitchFamily="18" charset="0"/>
              </a:rPr>
              <a:t>торговельної марки </a:t>
            </a:r>
            <a:endParaRPr lang="uk-UA" sz="2800" b="1" dirty="0">
              <a:latin typeface="Times New Roman" pitchFamily="18" charset="0"/>
              <a:cs typeface="Times New Roman" pitchFamily="18" charset="0"/>
            </a:endParaRPr>
          </a:p>
        </p:txBody>
      </p:sp>
      <p:sp>
        <p:nvSpPr>
          <p:cNvPr id="4" name="Прямоугольник 3"/>
          <p:cNvSpPr/>
          <p:nvPr/>
        </p:nvSpPr>
        <p:spPr>
          <a:xfrm>
            <a:off x="611560" y="1484784"/>
            <a:ext cx="4572000" cy="1569660"/>
          </a:xfrm>
          <a:prstGeom prst="rect">
            <a:avLst/>
          </a:prstGeom>
        </p:spPr>
        <p:txBody>
          <a:bodyPr>
            <a:spAutoFit/>
          </a:bodyPr>
          <a:lstStyle/>
          <a:p>
            <a:pPr algn="ctr"/>
            <a:r>
              <a:rPr lang="ru-RU" sz="2400" dirty="0" smtClean="0">
                <a:latin typeface="Times New Roman" pitchFamily="18" charset="0"/>
                <a:cs typeface="Times New Roman" pitchFamily="18" charset="0"/>
              </a:rPr>
              <a:t>*Строки </a:t>
            </a:r>
            <a:r>
              <a:rPr lang="ru-RU" sz="2400" dirty="0" err="1" smtClean="0">
                <a:latin typeface="Times New Roman" pitchFamily="18" charset="0"/>
                <a:cs typeface="Times New Roman" pitchFamily="18" charset="0"/>
              </a:rPr>
              <a:t>реєстрації</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торговельної</a:t>
            </a:r>
            <a:r>
              <a:rPr lang="ru-RU" sz="2400" dirty="0" smtClean="0">
                <a:latin typeface="Times New Roman" pitchFamily="18" charset="0"/>
                <a:cs typeface="Times New Roman" pitchFamily="18" charset="0"/>
              </a:rPr>
              <a:t> марки на </a:t>
            </a:r>
            <a:r>
              <a:rPr lang="ru-RU" sz="2400" dirty="0" err="1" smtClean="0">
                <a:latin typeface="Times New Roman" pitchFamily="18" charset="0"/>
                <a:cs typeface="Times New Roman" pitchFamily="18" charset="0"/>
              </a:rPr>
              <a:t>практиці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складають</a:t>
            </a:r>
            <a:r>
              <a:rPr lang="ru-RU" sz="2400" dirty="0" smtClean="0">
                <a:latin typeface="Times New Roman" pitchFamily="18" charset="0"/>
                <a:cs typeface="Times New Roman" pitchFamily="18" charset="0"/>
              </a:rPr>
              <a:t> 14-16 </a:t>
            </a:r>
            <a:r>
              <a:rPr lang="ru-RU" sz="2400" dirty="0" err="1" smtClean="0">
                <a:latin typeface="Times New Roman" pitchFamily="18" charset="0"/>
                <a:cs typeface="Times New Roman" pitchFamily="18" charset="0"/>
              </a:rPr>
              <a:t>місяців</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з</a:t>
            </a:r>
            <a:r>
              <a:rPr lang="ru-RU" sz="2400" dirty="0" smtClean="0">
                <a:latin typeface="Times New Roman" pitchFamily="18" charset="0"/>
                <a:cs typeface="Times New Roman" pitchFamily="18" charset="0"/>
              </a:rPr>
              <a:t> моменту </a:t>
            </a:r>
            <a:r>
              <a:rPr lang="ru-RU" sz="2400" dirty="0" err="1" smtClean="0">
                <a:latin typeface="Times New Roman" pitchFamily="18" charset="0"/>
                <a:cs typeface="Times New Roman" pitchFamily="18" charset="0"/>
              </a:rPr>
              <a:t>подання</a:t>
            </a:r>
            <a:r>
              <a:rPr lang="ru-RU" sz="2400" dirty="0" smtClean="0">
                <a:latin typeface="Times New Roman" pitchFamily="18" charset="0"/>
                <a:cs typeface="Times New Roman" pitchFamily="18" charset="0"/>
              </a:rPr>
              <a:t> заяви </a:t>
            </a:r>
            <a:r>
              <a:rPr lang="ru-RU" sz="2400" dirty="0" err="1" smtClean="0">
                <a:latin typeface="Times New Roman" pitchFamily="18" charset="0"/>
                <a:cs typeface="Times New Roman" pitchFamily="18" charset="0"/>
              </a:rPr>
              <a:t>і</a:t>
            </a:r>
            <a:r>
              <a:rPr lang="ru-RU" sz="2400" dirty="0" smtClean="0">
                <a:latin typeface="Times New Roman" pitchFamily="18" charset="0"/>
                <a:cs typeface="Times New Roman" pitchFamily="18" charset="0"/>
              </a:rPr>
              <a:t> до </a:t>
            </a:r>
            <a:r>
              <a:rPr lang="ru-RU" sz="2400" dirty="0" err="1" smtClean="0">
                <a:latin typeface="Times New Roman" pitchFamily="18" charset="0"/>
                <a:cs typeface="Times New Roman" pitchFamily="18" charset="0"/>
              </a:rPr>
              <a:t>отримання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свідоцтва</a:t>
            </a:r>
            <a:r>
              <a:rPr lang="ru-RU" sz="2400" dirty="0" smtClean="0">
                <a:latin typeface="Times New Roman" pitchFamily="18" charset="0"/>
                <a:cs typeface="Times New Roman" pitchFamily="18" charset="0"/>
              </a:rPr>
              <a:t>. </a:t>
            </a:r>
            <a:endParaRPr lang="uk-UA" sz="2400" dirty="0">
              <a:latin typeface="Times New Roman" pitchFamily="18" charset="0"/>
              <a:cs typeface="Times New Roman" pitchFamily="18" charset="0"/>
            </a:endParaRPr>
          </a:p>
        </p:txBody>
      </p:sp>
      <p:pic>
        <p:nvPicPr>
          <p:cNvPr id="27650" name="Picture 2" descr="ÐÐ°ÑÑÐ¸Ð½ÐºÐ¸ Ð¿Ð¾ Ð·Ð°Ð¿ÑÐ¾ÑÑ Ð¡Ð¢Ð ÐÐ"/>
          <p:cNvPicPr>
            <a:picLocks noChangeAspect="1" noChangeArrowheads="1"/>
          </p:cNvPicPr>
          <p:nvPr/>
        </p:nvPicPr>
        <p:blipFill>
          <a:blip r:embed="rId2" cstate="print"/>
          <a:srcRect/>
          <a:stretch>
            <a:fillRect/>
          </a:stretch>
        </p:blipFill>
        <p:spPr bwMode="auto">
          <a:xfrm>
            <a:off x="3275856" y="3429000"/>
            <a:ext cx="4953000" cy="28575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000">
            <a:alpha val="67000"/>
          </a:srgbClr>
        </a:solidFill>
        <a:effectLst/>
      </p:bgPr>
    </p:bg>
    <p:spTree>
      <p:nvGrpSpPr>
        <p:cNvPr id="1" name=""/>
        <p:cNvGrpSpPr/>
        <p:nvPr/>
      </p:nvGrpSpPr>
      <p:grpSpPr>
        <a:xfrm>
          <a:off x="0" y="0"/>
          <a:ext cx="0" cy="0"/>
          <a:chOff x="0" y="0"/>
          <a:chExt cx="0" cy="0"/>
        </a:xfrm>
      </p:grpSpPr>
      <p:sp>
        <p:nvSpPr>
          <p:cNvPr id="2" name="Прямоугольник 1"/>
          <p:cNvSpPr/>
          <p:nvPr/>
        </p:nvSpPr>
        <p:spPr>
          <a:xfrm>
            <a:off x="0" y="1"/>
            <a:ext cx="9144000" cy="5324535"/>
          </a:xfrm>
          <a:prstGeom prst="rect">
            <a:avLst/>
          </a:prstGeom>
        </p:spPr>
        <p:txBody>
          <a:bodyPr wrap="square">
            <a:spAutoFit/>
          </a:bodyPr>
          <a:lstStyle/>
          <a:p>
            <a:pPr algn="ctr"/>
            <a:r>
              <a:rPr lang="uk-UA" sz="2000" b="1" dirty="0" smtClean="0">
                <a:latin typeface="Times New Roman" pitchFamily="18" charset="0"/>
                <a:cs typeface="Times New Roman" pitchFamily="18" charset="0"/>
              </a:rPr>
              <a:t> Етапи реєстрації:</a:t>
            </a:r>
            <a:endParaRPr lang="ru-RU" sz="2000" dirty="0" smtClean="0">
              <a:latin typeface="Times New Roman" pitchFamily="18" charset="0"/>
              <a:cs typeface="Times New Roman" pitchFamily="18" charset="0"/>
            </a:endParaRPr>
          </a:p>
          <a:p>
            <a:r>
              <a:rPr lang="uk-UA" sz="2000" dirty="0" smtClean="0">
                <a:latin typeface="Times New Roman" pitchFamily="18" charset="0"/>
                <a:cs typeface="Times New Roman" pitchFamily="18" charset="0"/>
              </a:rPr>
              <a:t>- вибір об’єкту для реєстрації та визначення до якого виду торговельних марок відноситься позначення (словесне, зображувальне, комбіноване тощо) ;</a:t>
            </a:r>
            <a:endParaRPr lang="ru-RU" sz="2000" dirty="0" smtClean="0">
              <a:latin typeface="Times New Roman" pitchFamily="18" charset="0"/>
              <a:cs typeface="Times New Roman" pitchFamily="18" charset="0"/>
            </a:endParaRPr>
          </a:p>
          <a:p>
            <a:r>
              <a:rPr lang="uk-UA" sz="2000" dirty="0" smtClean="0">
                <a:latin typeface="Times New Roman" pitchFamily="18" charset="0"/>
                <a:cs typeface="Times New Roman" pitchFamily="18" charset="0"/>
              </a:rPr>
              <a:t>- проведення первинного аналізу щодо відповідності знаку для реєстрації (відсутність символік, символів комунізму, порушень принципів гуманності й моралі тощо) ;</a:t>
            </a:r>
            <a:endParaRPr lang="ru-RU" sz="2000" dirty="0" smtClean="0">
              <a:latin typeface="Times New Roman" pitchFamily="18" charset="0"/>
              <a:cs typeface="Times New Roman" pitchFamily="18" charset="0"/>
            </a:endParaRPr>
          </a:p>
          <a:p>
            <a:r>
              <a:rPr lang="uk-UA" sz="2000" dirty="0" smtClean="0">
                <a:latin typeface="Times New Roman" pitchFamily="18" charset="0"/>
                <a:cs typeface="Times New Roman" pitchFamily="18" charset="0"/>
              </a:rPr>
              <a:t>- визначення класів для реєстрації;</a:t>
            </a:r>
            <a:endParaRPr lang="ru-RU" sz="2000" dirty="0" smtClean="0">
              <a:latin typeface="Times New Roman" pitchFamily="18" charset="0"/>
              <a:cs typeface="Times New Roman" pitchFamily="18" charset="0"/>
            </a:endParaRPr>
          </a:p>
          <a:p>
            <a:r>
              <a:rPr lang="uk-UA" sz="2000" dirty="0" smtClean="0">
                <a:latin typeface="Times New Roman" pitchFamily="18" charset="0"/>
                <a:cs typeface="Times New Roman" pitchFamily="18" charset="0"/>
              </a:rPr>
              <a:t>- проведення аналізу щодо відсутності у знаку описовості, загальновживаних термінів, можливості введення споживача в оману тощо;</a:t>
            </a:r>
            <a:endParaRPr lang="ru-RU" sz="2000" dirty="0" smtClean="0">
              <a:latin typeface="Times New Roman" pitchFamily="18" charset="0"/>
              <a:cs typeface="Times New Roman" pitchFamily="18" charset="0"/>
            </a:endParaRPr>
          </a:p>
          <a:p>
            <a:r>
              <a:rPr lang="uk-UA" sz="2000" dirty="0" smtClean="0">
                <a:latin typeface="Times New Roman" pitchFamily="18" charset="0"/>
                <a:cs typeface="Times New Roman" pitchFamily="18" charset="0"/>
              </a:rPr>
              <a:t>- проведення пошуку, у тому числі у відділенні </a:t>
            </a:r>
            <a:r>
              <a:rPr lang="uk-UA" sz="2000" dirty="0" err="1" smtClean="0">
                <a:latin typeface="Times New Roman" pitchFamily="18" charset="0"/>
                <a:cs typeface="Times New Roman" pitchFamily="18" charset="0"/>
              </a:rPr>
              <a:t>Укрпатента</a:t>
            </a:r>
            <a:r>
              <a:rPr lang="uk-UA" sz="2000" dirty="0" smtClean="0">
                <a:latin typeface="Times New Roman" pitchFamily="18" charset="0"/>
                <a:cs typeface="Times New Roman" pitchFamily="18" charset="0"/>
              </a:rPr>
              <a:t>, щодо наявності схожих зареєстрованих торговельних марок та аналогічних поданих заявок на реєстрацію;</a:t>
            </a:r>
            <a:endParaRPr lang="ru-RU" sz="2000" dirty="0" smtClean="0">
              <a:latin typeface="Times New Roman" pitchFamily="18" charset="0"/>
              <a:cs typeface="Times New Roman" pitchFamily="18" charset="0"/>
            </a:endParaRPr>
          </a:p>
          <a:p>
            <a:r>
              <a:rPr lang="uk-UA" sz="2000" dirty="0" smtClean="0">
                <a:latin typeface="Times New Roman" pitchFamily="18" charset="0"/>
                <a:cs typeface="Times New Roman" pitchFamily="18" charset="0"/>
              </a:rPr>
              <a:t>- підготовка заявочної документації для реєстрації ТМ (заявка, квитанція про сплату зборів, перелік класів, зображення торговельної марки) та подання документів до </a:t>
            </a:r>
            <a:r>
              <a:rPr lang="uk-UA" sz="2000" dirty="0" err="1" smtClean="0">
                <a:latin typeface="Times New Roman" pitchFamily="18" charset="0"/>
                <a:cs typeface="Times New Roman" pitchFamily="18" charset="0"/>
              </a:rPr>
              <a:t>Укрпатенту</a:t>
            </a:r>
            <a:r>
              <a:rPr lang="uk-UA" sz="2000" dirty="0" smtClean="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r>
              <a:rPr lang="uk-UA" sz="2000" dirty="0" smtClean="0">
                <a:latin typeface="Times New Roman" pitchFamily="18" charset="0"/>
                <a:cs typeface="Times New Roman" pitchFamily="18" charset="0"/>
              </a:rPr>
              <a:t>- контроль процедури реєстрації до моменту отримання свідоцтва торговельної марки .</a:t>
            </a:r>
            <a:endParaRPr lang="ru-RU" sz="2000" dirty="0">
              <a:latin typeface="Times New Roman" pitchFamily="18" charset="0"/>
              <a:cs typeface="Times New Roman" pitchFamily="18" charset="0"/>
            </a:endParaRPr>
          </a:p>
        </p:txBody>
      </p:sp>
      <p:pic>
        <p:nvPicPr>
          <p:cNvPr id="3" name="Picture 2" descr="ÐÐ°ÑÑÐ¸Ð½ÐºÐ¸ Ð¿Ð¾ Ð·Ð°Ð¿ÑÐ¾ÑÑ ÐÐ¢ÐÐÐ"/>
          <p:cNvPicPr>
            <a:picLocks noChangeAspect="1" noChangeArrowheads="1"/>
          </p:cNvPicPr>
          <p:nvPr/>
        </p:nvPicPr>
        <p:blipFill>
          <a:blip r:embed="rId2" cstate="print"/>
          <a:srcRect/>
          <a:stretch>
            <a:fillRect/>
          </a:stretch>
        </p:blipFill>
        <p:spPr bwMode="auto">
          <a:xfrm>
            <a:off x="4427984" y="4985792"/>
            <a:ext cx="2808312" cy="187220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Картинки по запросу реклама в интернете"/>
          <p:cNvPicPr>
            <a:picLocks noChangeAspect="1" noChangeArrowheads="1"/>
          </p:cNvPicPr>
          <p:nvPr/>
        </p:nvPicPr>
        <p:blipFill>
          <a:blip r:embed="rId2" cstate="print"/>
          <a:srcRect/>
          <a:stretch>
            <a:fillRect/>
          </a:stretch>
        </p:blipFill>
        <p:spPr bwMode="auto">
          <a:xfrm>
            <a:off x="3181350" y="0"/>
            <a:ext cx="5962650" cy="3038476"/>
          </a:xfrm>
          <a:prstGeom prst="rect">
            <a:avLst/>
          </a:prstGeom>
          <a:noFill/>
        </p:spPr>
      </p:pic>
      <p:sp>
        <p:nvSpPr>
          <p:cNvPr id="2" name="Прямоугольник 1"/>
          <p:cNvSpPr/>
          <p:nvPr/>
        </p:nvSpPr>
        <p:spPr>
          <a:xfrm>
            <a:off x="0" y="1700808"/>
            <a:ext cx="4572000" cy="461665"/>
          </a:xfrm>
          <a:prstGeom prst="rect">
            <a:avLst/>
          </a:prstGeom>
        </p:spPr>
        <p:txBody>
          <a:bodyPr>
            <a:spAutoFit/>
          </a:bodyPr>
          <a:lstStyle/>
          <a:p>
            <a:pPr algn="ctr"/>
            <a:r>
              <a:rPr lang="ru-RU" sz="2400" dirty="0" smtClean="0">
                <a:latin typeface="Times New Roman" pitchFamily="18" charset="0"/>
                <a:cs typeface="Times New Roman" pitchFamily="18" charset="0"/>
              </a:rPr>
              <a:t>СПОСОБИ </a:t>
            </a:r>
            <a:r>
              <a:rPr lang="uk-UA" sz="2400" b="1" u="sng" dirty="0" smtClean="0"/>
              <a:t> ЗАХИСТУ:</a:t>
            </a:r>
            <a:endParaRPr lang="uk-UA" sz="2400" dirty="0">
              <a:latin typeface="Times New Roman" pitchFamily="18" charset="0"/>
              <a:cs typeface="Times New Roman" pitchFamily="18" charset="0"/>
            </a:endParaRPr>
          </a:p>
        </p:txBody>
      </p:sp>
      <p:sp>
        <p:nvSpPr>
          <p:cNvPr id="4" name="Прямоугольник 3"/>
          <p:cNvSpPr/>
          <p:nvPr/>
        </p:nvSpPr>
        <p:spPr>
          <a:xfrm>
            <a:off x="2491526" y="3244334"/>
            <a:ext cx="5153462" cy="1200329"/>
          </a:xfrm>
          <a:prstGeom prst="rect">
            <a:avLst/>
          </a:prstGeom>
        </p:spPr>
        <p:txBody>
          <a:bodyPr wrap="none">
            <a:spAutoFit/>
          </a:bodyPr>
          <a:lstStyle/>
          <a:p>
            <a:pPr marL="342900" indent="-342900">
              <a:buAutoNum type="arabicParenR"/>
            </a:pPr>
            <a:r>
              <a:rPr lang="uk-UA" b="1" dirty="0" smtClean="0"/>
              <a:t>визнання недійсним</a:t>
            </a:r>
            <a:r>
              <a:rPr lang="uk-UA" dirty="0" smtClean="0"/>
              <a:t> </a:t>
            </a:r>
            <a:r>
              <a:rPr lang="uk-UA" b="1" dirty="0" smtClean="0"/>
              <a:t>Свідоцтва на знак</a:t>
            </a:r>
            <a:r>
              <a:rPr lang="uk-UA" dirty="0" smtClean="0"/>
              <a:t>;</a:t>
            </a:r>
          </a:p>
          <a:p>
            <a:pPr marL="342900" indent="-342900">
              <a:buAutoNum type="arabicParenR"/>
            </a:pPr>
            <a:r>
              <a:rPr lang="uk-UA" b="1" dirty="0" smtClean="0"/>
              <a:t>скасування реєстрації знака;</a:t>
            </a:r>
          </a:p>
          <a:p>
            <a:pPr marL="342900" indent="-342900">
              <a:buAutoNum type="arabicParenR"/>
            </a:pPr>
            <a:r>
              <a:rPr lang="uk-UA" b="1" dirty="0" smtClean="0"/>
              <a:t>дострокове припинення дії свідоцтва на знак;</a:t>
            </a:r>
          </a:p>
          <a:p>
            <a:pPr marL="342900" indent="-342900">
              <a:buAutoNum type="arabicParenR"/>
            </a:pPr>
            <a:r>
              <a:rPr lang="uk-UA" b="1" dirty="0" smtClean="0"/>
              <a:t>визнання знака добре відомим</a:t>
            </a:r>
            <a:endParaRPr lang="uk-UA" dirty="0"/>
          </a:p>
        </p:txBody>
      </p:sp>
      <p:pic>
        <p:nvPicPr>
          <p:cNvPr id="25602" name="Picture 2" descr="ÐÐ°ÑÑÐ¸Ð½ÐºÐ¸ Ð¿Ð¾ Ð·Ð°Ð¿ÑÐ¾ÑÑ lexus Ð·Ð½Ð°ÑÐ¾Ðº"/>
          <p:cNvPicPr>
            <a:picLocks noChangeAspect="1" noChangeArrowheads="1"/>
          </p:cNvPicPr>
          <p:nvPr/>
        </p:nvPicPr>
        <p:blipFill>
          <a:blip r:embed="rId3" cstate="print"/>
          <a:srcRect/>
          <a:stretch>
            <a:fillRect/>
          </a:stretch>
        </p:blipFill>
        <p:spPr bwMode="auto">
          <a:xfrm rot="20661957">
            <a:off x="213341" y="4635816"/>
            <a:ext cx="2479408" cy="192367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58DC1">
            <a:alpha val="64000"/>
          </a:srgbClr>
        </a:solidFill>
        <a:effectLst/>
      </p:bgPr>
    </p:bg>
    <p:spTree>
      <p:nvGrpSpPr>
        <p:cNvPr id="1" name=""/>
        <p:cNvGrpSpPr/>
        <p:nvPr/>
      </p:nvGrpSpPr>
      <p:grpSpPr>
        <a:xfrm>
          <a:off x="0" y="0"/>
          <a:ext cx="0" cy="0"/>
          <a:chOff x="0" y="0"/>
          <a:chExt cx="0" cy="0"/>
        </a:xfrm>
      </p:grpSpPr>
      <p:sp>
        <p:nvSpPr>
          <p:cNvPr id="37894" name="Rectangle 6"/>
          <p:cNvSpPr>
            <a:spLocks noChangeArrowheads="1"/>
          </p:cNvSpPr>
          <p:nvPr/>
        </p:nvSpPr>
        <p:spPr bwMode="auto">
          <a:xfrm>
            <a:off x="0" y="-22675"/>
            <a:ext cx="91440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4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Цікаві</a:t>
            </a:r>
            <a:r>
              <a:rPr kumimoji="0" lang="uk-UA" sz="4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uk-UA" sz="4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факти:</a:t>
            </a: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*Найпопулярніша торговельна марка, яку підробляють –</a:t>
            </a:r>
            <a:r>
              <a:rPr kumimoji="0" lang="uk-UA" sz="28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uk-U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adidas</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зазвичай це спортивні штани та костюми, які шиються в Одеській області. </a:t>
            </a:r>
            <a:endParaRPr kumimoji="0" lang="uk-UA"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Рисунок 7" descr="Без названия.png"/>
          <p:cNvPicPr/>
          <p:nvPr/>
        </p:nvPicPr>
        <p:blipFill>
          <a:blip r:embed="rId2" cstate="print"/>
          <a:stretch>
            <a:fillRect/>
          </a:stretch>
        </p:blipFill>
        <p:spPr>
          <a:xfrm>
            <a:off x="539552" y="2276872"/>
            <a:ext cx="2952328" cy="2232248"/>
          </a:xfrm>
          <a:prstGeom prst="rect">
            <a:avLst/>
          </a:prstGeom>
        </p:spPr>
      </p:pic>
      <p:pic>
        <p:nvPicPr>
          <p:cNvPr id="9" name="Рисунок 8" descr="adidas-tracksuit-500x500.jpg"/>
          <p:cNvPicPr/>
          <p:nvPr/>
        </p:nvPicPr>
        <p:blipFill>
          <a:blip r:embed="rId3" cstate="print"/>
          <a:stretch>
            <a:fillRect/>
          </a:stretch>
        </p:blipFill>
        <p:spPr>
          <a:xfrm>
            <a:off x="4139952" y="2348880"/>
            <a:ext cx="4405263" cy="36004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179512" y="-15726"/>
            <a:ext cx="871296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*Також популярним є підроблення таких відомих брендів як</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3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Dolce</a:t>
            </a:r>
            <a:r>
              <a:rPr kumimoji="0" lang="uk-UA"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&amp; </a:t>
            </a:r>
            <a:r>
              <a:rPr kumimoji="0" lang="uk-UA" sz="3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Gabbana</a:t>
            </a:r>
            <a:r>
              <a:rPr kumimoji="0" lang="uk-UA"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та </a:t>
            </a:r>
            <a:r>
              <a:rPr kumimoji="0" lang="uk-UA" sz="3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Chanel</a:t>
            </a:r>
            <a:r>
              <a:rPr kumimoji="0" lang="uk-UA"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які успішно реалізовуються через мережу </a:t>
            </a:r>
            <a:r>
              <a:rPr lang="uk-UA" sz="3600" dirty="0" smtClean="0">
                <a:latin typeface="Times New Roman" pitchFamily="18" charset="0"/>
                <a:ea typeface="Calibri" pitchFamily="34" charset="0"/>
                <a:cs typeface="Times New Roman" pitchFamily="18" charset="0"/>
              </a:rPr>
              <a:t>І</a:t>
            </a:r>
            <a:r>
              <a:rPr kumimoji="0" lang="uk-UA"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нтернет.</a:t>
            </a:r>
            <a:endParaRPr kumimoji="0" lang="uk-UA"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149302755858fdcae6ea63a.jpg"/>
          <p:cNvPicPr/>
          <p:nvPr/>
        </p:nvPicPr>
        <p:blipFill>
          <a:blip r:embed="rId2" cstate="print"/>
          <a:stretch>
            <a:fillRect/>
          </a:stretch>
        </p:blipFill>
        <p:spPr>
          <a:xfrm>
            <a:off x="755576" y="2348880"/>
            <a:ext cx="4248472" cy="4104456"/>
          </a:xfrm>
          <a:prstGeom prst="rect">
            <a:avLst/>
          </a:prstGeom>
        </p:spPr>
      </p:pic>
      <p:pic>
        <p:nvPicPr>
          <p:cNvPr id="4" name="Рисунок 3" descr="Без названия.jpg"/>
          <p:cNvPicPr/>
          <p:nvPr/>
        </p:nvPicPr>
        <p:blipFill>
          <a:blip r:embed="rId3" cstate="print"/>
          <a:stretch>
            <a:fillRect/>
          </a:stretch>
        </p:blipFill>
        <p:spPr>
          <a:xfrm>
            <a:off x="5004049" y="2564904"/>
            <a:ext cx="4139952" cy="365911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33CC">
            <a:alpha val="21000"/>
          </a:srgbClr>
        </a:solidFill>
        <a:effectLst/>
      </p:bgPr>
    </p:bg>
    <p:spTree>
      <p:nvGrpSpPr>
        <p:cNvPr id="1" name=""/>
        <p:cNvGrpSpPr/>
        <p:nvPr/>
      </p:nvGrpSpPr>
      <p:grpSpPr>
        <a:xfrm>
          <a:off x="0" y="0"/>
          <a:ext cx="0" cy="0"/>
          <a:chOff x="0" y="0"/>
          <a:chExt cx="0" cy="0"/>
        </a:xfrm>
      </p:grpSpPr>
      <p:sp>
        <p:nvSpPr>
          <p:cNvPr id="2" name="Прямоугольник 1"/>
          <p:cNvSpPr/>
          <p:nvPr/>
        </p:nvSpPr>
        <p:spPr>
          <a:xfrm>
            <a:off x="251520" y="476672"/>
            <a:ext cx="8640960" cy="2677656"/>
          </a:xfrm>
          <a:prstGeom prst="rect">
            <a:avLst/>
          </a:prstGeom>
        </p:spPr>
        <p:txBody>
          <a:bodyPr wrap="square">
            <a:spAutoFit/>
          </a:bodyPr>
          <a:lstStyle/>
          <a:p>
            <a:pPr algn="just"/>
            <a:r>
              <a:rPr lang="uk-UA" sz="2800" b="1" dirty="0" smtClean="0">
                <a:solidFill>
                  <a:srgbClr val="7030A0"/>
                </a:solidFill>
                <a:latin typeface="Times New Roman" pitchFamily="18" charset="0"/>
                <a:cs typeface="Times New Roman" pitchFamily="18" charset="0"/>
              </a:rPr>
              <a:t>Торговельні марки - це візитні картки у світі бізнесу.</a:t>
            </a:r>
          </a:p>
          <a:p>
            <a:pPr algn="just"/>
            <a:r>
              <a:rPr lang="uk-UA" sz="2800" b="1" dirty="0" smtClean="0">
                <a:solidFill>
                  <a:srgbClr val="7030A0"/>
                </a:solidFill>
                <a:latin typeface="Times New Roman" pitchFamily="18" charset="0"/>
                <a:cs typeface="Times New Roman" pitchFamily="18" charset="0"/>
              </a:rPr>
              <a:t> З їх допомогою відбувається зв'язок між виробником і споживачем, вони виступають невід'ємними елементами ринкових відносин та добросовісної конкуренції</a:t>
            </a:r>
            <a:r>
              <a:rPr lang="uk-UA" b="1" dirty="0" smtClean="0">
                <a:solidFill>
                  <a:srgbClr val="7030A0"/>
                </a:solidFill>
                <a:latin typeface="Times New Roman" pitchFamily="18" charset="0"/>
                <a:cs typeface="Times New Roman" pitchFamily="18" charset="0"/>
              </a:rPr>
              <a:t>.</a:t>
            </a:r>
          </a:p>
        </p:txBody>
      </p:sp>
      <p:pic>
        <p:nvPicPr>
          <p:cNvPr id="4" name="Picture 6" descr="Картинки по запросу торговая марка"/>
          <p:cNvPicPr>
            <a:picLocks noChangeAspect="1" noChangeArrowheads="1"/>
          </p:cNvPicPr>
          <p:nvPr/>
        </p:nvPicPr>
        <p:blipFill>
          <a:blip r:embed="rId2" cstate="print"/>
          <a:srcRect/>
          <a:stretch>
            <a:fillRect/>
          </a:stretch>
        </p:blipFill>
        <p:spPr bwMode="auto">
          <a:xfrm>
            <a:off x="2987824" y="3212976"/>
            <a:ext cx="5400600" cy="364502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0" y="0"/>
            <a:ext cx="9144000" cy="2308324"/>
          </a:xfrm>
          <a:prstGeom prst="rect">
            <a:avLst/>
          </a:prstGeom>
        </p:spPr>
        <p:txBody>
          <a:bodyPr wrap="square">
            <a:spAutoFit/>
          </a:bodyPr>
          <a:lstStyle/>
          <a:p>
            <a:pPr algn="ctr"/>
            <a:r>
              <a:rPr lang="uk-UA" sz="4800" dirty="0" smtClean="0">
                <a:latin typeface="Times New Roman" pitchFamily="18" charset="0"/>
                <a:cs typeface="Times New Roman" pitchFamily="18" charset="0"/>
              </a:rPr>
              <a:t>*А в </a:t>
            </a:r>
            <a:r>
              <a:rPr lang="uk-UA" sz="4800" b="1" dirty="0" smtClean="0">
                <a:latin typeface="Times New Roman" pitchFamily="18" charset="0"/>
                <a:cs typeface="Times New Roman" pitchFamily="18" charset="0"/>
              </a:rPr>
              <a:t>Полтаві</a:t>
            </a:r>
            <a:r>
              <a:rPr lang="uk-UA" sz="4800" dirty="0" smtClean="0">
                <a:latin typeface="Times New Roman" pitchFamily="18" charset="0"/>
                <a:cs typeface="Times New Roman" pitchFamily="18" charset="0"/>
              </a:rPr>
              <a:t> підробляють товари торговельної марки туалетного </a:t>
            </a:r>
            <a:r>
              <a:rPr lang="uk-UA" sz="4800" dirty="0" err="1" smtClean="0">
                <a:latin typeface="Times New Roman" pitchFamily="18" charset="0"/>
                <a:cs typeface="Times New Roman" pitchFamily="18" charset="0"/>
              </a:rPr>
              <a:t>папіру</a:t>
            </a:r>
            <a:r>
              <a:rPr lang="uk-UA" sz="4800" dirty="0" smtClean="0">
                <a:latin typeface="Times New Roman" pitchFamily="18" charset="0"/>
                <a:cs typeface="Times New Roman" pitchFamily="18" charset="0"/>
              </a:rPr>
              <a:t> «ОБУХІВ» ;)</a:t>
            </a:r>
            <a:endParaRPr lang="uk-UA" sz="4800" dirty="0">
              <a:latin typeface="Times New Roman" pitchFamily="18" charset="0"/>
              <a:cs typeface="Times New Roman" pitchFamily="18" charset="0"/>
            </a:endParaRPr>
          </a:p>
        </p:txBody>
      </p:sp>
      <p:pic>
        <p:nvPicPr>
          <p:cNvPr id="3" name="Рисунок 2" descr="227514.png"/>
          <p:cNvPicPr/>
          <p:nvPr/>
        </p:nvPicPr>
        <p:blipFill>
          <a:blip r:embed="rId2" cstate="print"/>
          <a:stretch>
            <a:fillRect/>
          </a:stretch>
        </p:blipFill>
        <p:spPr>
          <a:xfrm rot="20967114">
            <a:off x="1361447" y="2656444"/>
            <a:ext cx="4142953" cy="385492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ÐÐ°ÑÑÐ¸Ð½ÐºÐ¸ Ð¿Ð¾ Ð·Ð°Ð¿ÑÐ¾ÑÑ Ð´ÑÐºÑÑ Ð·Ð° ÑÐ²Ð°Ð³Ñ"/>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alpha val="48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611560" y="332656"/>
            <a:ext cx="8136904" cy="1477328"/>
          </a:xfrm>
          <a:prstGeom prst="rect">
            <a:avLst/>
          </a:prstGeom>
        </p:spPr>
        <p:txBody>
          <a:bodyPr wrap="square">
            <a:spAutoFit/>
          </a:bodyPr>
          <a:lstStyle/>
          <a:p>
            <a:pPr algn="ctr"/>
            <a:r>
              <a:rPr lang="ru-RU" b="1" dirty="0" smtClean="0">
                <a:latin typeface="Times New Roman" pitchFamily="18" charset="0"/>
                <a:cs typeface="Times New Roman" pitchFamily="18" charset="0"/>
              </a:rPr>
              <a:t>Закон </a:t>
            </a:r>
            <a:r>
              <a:rPr lang="ru-RU" b="1" dirty="0" err="1" smtClean="0">
                <a:latin typeface="Times New Roman" pitchFamily="18" charset="0"/>
                <a:cs typeface="Times New Roman" pitchFamily="18" charset="0"/>
              </a:rPr>
              <a:t>України</a:t>
            </a:r>
            <a:r>
              <a:rPr lang="ru-RU" b="1" dirty="0" smtClean="0">
                <a:latin typeface="Times New Roman" pitchFamily="18" charset="0"/>
                <a:cs typeface="Times New Roman" pitchFamily="18" charset="0"/>
              </a:rPr>
              <a:t> "Про </a:t>
            </a:r>
            <a:r>
              <a:rPr lang="ru-RU" b="1" dirty="0" err="1" smtClean="0">
                <a:latin typeface="Times New Roman" pitchFamily="18" charset="0"/>
                <a:cs typeface="Times New Roman" pitchFamily="18" charset="0"/>
              </a:rPr>
              <a:t>охорону</a:t>
            </a:r>
            <a:r>
              <a:rPr lang="ru-RU" b="1" dirty="0" smtClean="0">
                <a:latin typeface="Times New Roman" pitchFamily="18" charset="0"/>
                <a:cs typeface="Times New Roman" pitchFamily="18" charset="0"/>
              </a:rPr>
              <a:t> прав на знаки для </a:t>
            </a:r>
            <a:r>
              <a:rPr lang="ru-RU" b="1" dirty="0" err="1" smtClean="0">
                <a:latin typeface="Times New Roman" pitchFamily="18" charset="0"/>
                <a:cs typeface="Times New Roman" pitchFamily="18" charset="0"/>
              </a:rPr>
              <a:t>товарів</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послуг</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від</a:t>
            </a:r>
            <a:r>
              <a:rPr lang="ru-RU" b="1" dirty="0" smtClean="0">
                <a:latin typeface="Times New Roman" pitchFamily="18" charset="0"/>
                <a:cs typeface="Times New Roman" pitchFamily="18" charset="0"/>
              </a:rPr>
              <a:t> 15.12.1993 р.:</a:t>
            </a:r>
          </a:p>
          <a:p>
            <a:pPr algn="just"/>
            <a:endParaRPr lang="ru-RU" b="1" dirty="0" smtClean="0">
              <a:latin typeface="Times New Roman" pitchFamily="18" charset="0"/>
              <a:cs typeface="Times New Roman" pitchFamily="18" charset="0"/>
            </a:endParaRPr>
          </a:p>
          <a:p>
            <a:pPr algn="just"/>
            <a:r>
              <a:rPr lang="ru-RU" b="1" u="sng" dirty="0" smtClean="0">
                <a:latin typeface="Times New Roman" pitchFamily="18" charset="0"/>
                <a:cs typeface="Times New Roman" pitchFamily="18" charset="0"/>
              </a:rPr>
              <a:t>Знак для </a:t>
            </a:r>
            <a:r>
              <a:rPr lang="ru-RU" b="1" u="sng" dirty="0" err="1" smtClean="0">
                <a:latin typeface="Times New Roman" pitchFamily="18" charset="0"/>
                <a:cs typeface="Times New Roman" pitchFamily="18" charset="0"/>
              </a:rPr>
              <a:t>товарів</a:t>
            </a:r>
            <a:r>
              <a:rPr lang="ru-RU" b="1" u="sng" dirty="0" smtClean="0">
                <a:latin typeface="Times New Roman" pitchFamily="18" charset="0"/>
                <a:cs typeface="Times New Roman" pitchFamily="18" charset="0"/>
              </a:rPr>
              <a:t> та </a:t>
            </a:r>
            <a:r>
              <a:rPr lang="ru-RU" b="1" u="sng" dirty="0" err="1" smtClean="0">
                <a:latin typeface="Times New Roman" pitchFamily="18" charset="0"/>
                <a:cs typeface="Times New Roman" pitchFamily="18" charset="0"/>
              </a:rPr>
              <a:t>послуг</a:t>
            </a:r>
            <a:r>
              <a:rPr lang="ru-RU" b="1" u="sng"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позначення</a:t>
            </a:r>
            <a:r>
              <a:rPr lang="ru-RU" b="1" dirty="0" smtClean="0">
                <a:latin typeface="Times New Roman" pitchFamily="18" charset="0"/>
                <a:cs typeface="Times New Roman" pitchFamily="18" charset="0"/>
              </a:rPr>
              <a:t>, за </a:t>
            </a:r>
            <a:r>
              <a:rPr lang="ru-RU" b="1" dirty="0" err="1" smtClean="0">
                <a:latin typeface="Times New Roman" pitchFamily="18" charset="0"/>
                <a:cs typeface="Times New Roman" pitchFamily="18" charset="0"/>
              </a:rPr>
              <a:t>яким</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товари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послуги</a:t>
            </a:r>
            <a:r>
              <a:rPr lang="ru-RU" b="1" dirty="0" smtClean="0">
                <a:latin typeface="Times New Roman" pitchFamily="18" charset="0"/>
                <a:cs typeface="Times New Roman" pitchFamily="18" charset="0"/>
              </a:rPr>
              <a:t> одних </a:t>
            </a:r>
            <a:r>
              <a:rPr lang="ru-RU" b="1" dirty="0" err="1" smtClean="0">
                <a:latin typeface="Times New Roman" pitchFamily="18" charset="0"/>
                <a:cs typeface="Times New Roman" pitchFamily="18" charset="0"/>
              </a:rPr>
              <a:t>осіб</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відрізняються</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від</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товарів</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послуг</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інших</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осіб</a:t>
            </a:r>
            <a:r>
              <a:rPr lang="ru-RU" b="1" dirty="0" smtClean="0">
                <a:latin typeface="Times New Roman" pitchFamily="18" charset="0"/>
                <a:cs typeface="Times New Roman" pitchFamily="18" charset="0"/>
              </a:rPr>
              <a:t>.</a:t>
            </a:r>
            <a:endParaRPr lang="uk-UA" dirty="0">
              <a:latin typeface="Times New Roman" pitchFamily="18" charset="0"/>
              <a:cs typeface="Times New Roman" pitchFamily="18" charset="0"/>
            </a:endParaRPr>
          </a:p>
        </p:txBody>
      </p:sp>
      <p:sp>
        <p:nvSpPr>
          <p:cNvPr id="38913" name="Rectangle 1"/>
          <p:cNvSpPr>
            <a:spLocks noChangeArrowheads="1"/>
          </p:cNvSpPr>
          <p:nvPr/>
        </p:nvSpPr>
        <p:spPr bwMode="auto">
          <a:xfrm>
            <a:off x="0" y="3832012"/>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Торговельною маркою може бути будь-яке позначення або будь-яка комбінація позначень, які придатні для вирізнення товарів та послуг, що виробляються та надаються однією особою, від товарів та послуг, що виробляються та надаються іншими особами. Такими позначеннями можуть бути, зокрема, слова, літери, цифри, зображувальні елементи, комбінації кольорів (</a:t>
            </a:r>
            <a:r>
              <a:rPr kumimoji="0" lang="uk-U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 492 ЦКУ</a:t>
            </a: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uk-UA"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8915" name="Picture 3" descr="ÐÐ°ÑÑÐ¸Ð½ÐºÐ¸ Ð¿Ð¾ Ð·Ð°Ð¿ÑÐ¾ÑÑ Ð·Ð½Ð°Ðº Ð´Ð»Ñ ÑÐ¾Ð²Ð°ÑÑÐ² Ñ Ð¿Ð¾ÑÐ»ÑÐ³"/>
          <p:cNvPicPr>
            <a:picLocks noChangeAspect="1" noChangeArrowheads="1"/>
          </p:cNvPicPr>
          <p:nvPr/>
        </p:nvPicPr>
        <p:blipFill>
          <a:blip r:embed="rId2" cstate="print"/>
          <a:srcRect/>
          <a:stretch>
            <a:fillRect/>
          </a:stretch>
        </p:blipFill>
        <p:spPr bwMode="auto">
          <a:xfrm>
            <a:off x="1619672" y="1916832"/>
            <a:ext cx="1905000" cy="1905000"/>
          </a:xfrm>
          <a:prstGeom prst="rect">
            <a:avLst/>
          </a:prstGeom>
          <a:noFill/>
        </p:spPr>
      </p:pic>
      <p:pic>
        <p:nvPicPr>
          <p:cNvPr id="38917" name="Picture 5" descr="ÐÐ°ÑÑÐ¸Ð½ÐºÐ¸ Ð¿Ð¾ Ð·Ð°Ð¿ÑÐ¾ÑÑ Ð¦ÐÐ£"/>
          <p:cNvPicPr>
            <a:picLocks noChangeAspect="1" noChangeArrowheads="1"/>
          </p:cNvPicPr>
          <p:nvPr/>
        </p:nvPicPr>
        <p:blipFill>
          <a:blip r:embed="rId3" cstate="print"/>
          <a:srcRect/>
          <a:stretch>
            <a:fillRect/>
          </a:stretch>
        </p:blipFill>
        <p:spPr bwMode="auto">
          <a:xfrm rot="694833">
            <a:off x="6260493" y="1814774"/>
            <a:ext cx="1327222" cy="1891293"/>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37890" name="Picture 2" descr="ÐÐ°ÑÑÐ¸Ð½ÐºÐ¸ Ð¿Ð¾ Ð·Ð°Ð¿ÑÐ¾ÑÑ Ð¡Ð»Ð¾Ð²ÐµÑÐ½Ñ Ð¼Ð°ÑÐºÐ¸"/>
          <p:cNvPicPr>
            <a:picLocks noChangeAspect="1" noChangeArrowheads="1"/>
          </p:cNvPicPr>
          <p:nvPr/>
        </p:nvPicPr>
        <p:blipFill>
          <a:blip r:embed="rId2" cstate="print"/>
          <a:srcRect/>
          <a:stretch>
            <a:fillRect/>
          </a:stretch>
        </p:blipFill>
        <p:spPr bwMode="auto">
          <a:xfrm>
            <a:off x="0" y="-7167"/>
            <a:ext cx="9144000" cy="6865168"/>
          </a:xfrm>
          <a:prstGeom prst="rect">
            <a:avLst/>
          </a:prstGeom>
          <a:noFill/>
        </p:spPr>
      </p:pic>
      <p:pic>
        <p:nvPicPr>
          <p:cNvPr id="37892" name="Picture 4" descr="ÐÐ°ÑÑÐ¸Ð½ÐºÐ¸ Ð¿Ð¾ Ð·Ð°Ð¿ÑÐ¾ÑÑ SONY"/>
          <p:cNvPicPr>
            <a:picLocks noChangeAspect="1" noChangeArrowheads="1"/>
          </p:cNvPicPr>
          <p:nvPr/>
        </p:nvPicPr>
        <p:blipFill>
          <a:blip r:embed="rId3" cstate="print"/>
          <a:srcRect/>
          <a:stretch>
            <a:fillRect/>
          </a:stretch>
        </p:blipFill>
        <p:spPr bwMode="auto">
          <a:xfrm>
            <a:off x="179512" y="2060848"/>
            <a:ext cx="4032448" cy="2117035"/>
          </a:xfrm>
          <a:prstGeom prst="rect">
            <a:avLst/>
          </a:prstGeom>
          <a:noFill/>
        </p:spPr>
      </p:pic>
      <p:pic>
        <p:nvPicPr>
          <p:cNvPr id="37894" name="Picture 6" descr="ÐÐ°ÑÑÐ¸Ð½ÐºÐ¸ Ð¿Ð¾ Ð·Ð°Ð¿ÑÐ¾ÑÑ ÐºÐ¾ÐºÐ° ÐºÐ¾Ð»Ð°"/>
          <p:cNvPicPr>
            <a:picLocks noChangeAspect="1" noChangeArrowheads="1"/>
          </p:cNvPicPr>
          <p:nvPr/>
        </p:nvPicPr>
        <p:blipFill>
          <a:blip r:embed="rId4" cstate="print"/>
          <a:srcRect/>
          <a:stretch>
            <a:fillRect/>
          </a:stretch>
        </p:blipFill>
        <p:spPr bwMode="auto">
          <a:xfrm>
            <a:off x="1403648" y="5085184"/>
            <a:ext cx="1484784" cy="148478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ÐÐ°ÑÑÐ¸Ð½ÐºÐ¸ Ð¿Ð¾ Ð·Ð°Ð¿ÑÐ¾ÑÑ ÐÐµÑÑÐ°Ð´Ð¸ÑÑÐ¹Ð½Ñ ÑÐ¾ÑÐ³Ð¾Ð²ÐµÐ»ÑÐ½Ñ Ð¼Ð°ÑÐºÐ¸"/>
          <p:cNvPicPr>
            <a:picLocks noChangeAspect="1" noChangeArrowheads="1"/>
          </p:cNvPicPr>
          <p:nvPr/>
        </p:nvPicPr>
        <p:blipFill>
          <a:blip r:embed="rId2" cstate="print"/>
          <a:srcRect/>
          <a:stretch>
            <a:fillRect/>
          </a:stretch>
        </p:blipFill>
        <p:spPr bwMode="auto">
          <a:xfrm>
            <a:off x="0" y="0"/>
            <a:ext cx="9144000" cy="6865168"/>
          </a:xfrm>
          <a:prstGeom prst="rect">
            <a:avLst/>
          </a:prstGeom>
          <a:noFill/>
        </p:spPr>
      </p:pic>
      <p:pic>
        <p:nvPicPr>
          <p:cNvPr id="3" name="Picture 8" descr="ÐÐ°ÑÑÐ¸Ð½ÐºÐ¸ Ð¿Ð¾ Ð·Ð°Ð¿ÑÐ¾ÑÑ ÐÐ£ÐÐ Ð¢Ð"/>
          <p:cNvPicPr>
            <a:picLocks noChangeAspect="1" noChangeArrowheads="1"/>
          </p:cNvPicPr>
          <p:nvPr/>
        </p:nvPicPr>
        <p:blipFill>
          <a:blip r:embed="rId3" cstate="print"/>
          <a:srcRect/>
          <a:stretch>
            <a:fillRect/>
          </a:stretch>
        </p:blipFill>
        <p:spPr bwMode="auto">
          <a:xfrm>
            <a:off x="6983760" y="2996952"/>
            <a:ext cx="2160240" cy="144086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Картинки по запросу принципу добросовісної конкуренції."/>
          <p:cNvPicPr>
            <a:picLocks noChangeAspect="1" noChangeArrowheads="1"/>
          </p:cNvPicPr>
          <p:nvPr/>
        </p:nvPicPr>
        <p:blipFill>
          <a:blip r:embed="rId2" cstate="print"/>
          <a:srcRect/>
          <a:stretch>
            <a:fillRect/>
          </a:stretch>
        </p:blipFill>
        <p:spPr bwMode="auto">
          <a:xfrm>
            <a:off x="4211960" y="2636912"/>
            <a:ext cx="5832648" cy="3499589"/>
          </a:xfrm>
          <a:prstGeom prst="rect">
            <a:avLst/>
          </a:prstGeom>
          <a:noFill/>
        </p:spPr>
      </p:pic>
      <p:sp>
        <p:nvSpPr>
          <p:cNvPr id="2" name="Прямоугольник 1"/>
          <p:cNvSpPr/>
          <p:nvPr/>
        </p:nvSpPr>
        <p:spPr>
          <a:xfrm>
            <a:off x="323528" y="332656"/>
            <a:ext cx="8568952" cy="1384995"/>
          </a:xfrm>
          <a:prstGeom prst="rect">
            <a:avLst/>
          </a:prstGeom>
        </p:spPr>
        <p:txBody>
          <a:bodyPr wrap="square">
            <a:spAutoFit/>
          </a:bodyPr>
          <a:lstStyle/>
          <a:p>
            <a:pPr algn="ctr"/>
            <a:r>
              <a:rPr lang="ru-RU" sz="2800" b="1" dirty="0" err="1" smtClean="0">
                <a:latin typeface="Times New Roman" pitchFamily="18" charset="0"/>
                <a:cs typeface="Times New Roman" pitchFamily="18" charset="0"/>
              </a:rPr>
              <a:t>Умови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надання</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правової</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охорони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торговельним</a:t>
            </a:r>
            <a:r>
              <a:rPr lang="ru-RU" sz="2800" b="1" dirty="0" smtClean="0">
                <a:latin typeface="Times New Roman" pitchFamily="18" charset="0"/>
                <a:cs typeface="Times New Roman" pitchFamily="18" charset="0"/>
              </a:rPr>
              <a:t> маркам</a:t>
            </a:r>
          </a:p>
          <a:p>
            <a:pPr algn="ctr"/>
            <a:endParaRPr lang="uk-UA" sz="2800" dirty="0">
              <a:latin typeface="Times New Roman" pitchFamily="18" charset="0"/>
              <a:cs typeface="Times New Roman" pitchFamily="18" charset="0"/>
            </a:endParaRPr>
          </a:p>
        </p:txBody>
      </p:sp>
      <p:sp>
        <p:nvSpPr>
          <p:cNvPr id="4" name="Прямоугольник 3"/>
          <p:cNvSpPr/>
          <p:nvPr/>
        </p:nvSpPr>
        <p:spPr>
          <a:xfrm>
            <a:off x="0" y="1844824"/>
            <a:ext cx="5508104" cy="4031873"/>
          </a:xfrm>
          <a:prstGeom prst="rect">
            <a:avLst/>
          </a:prstGeom>
        </p:spPr>
        <p:txBody>
          <a:bodyPr wrap="square">
            <a:spAutoFit/>
          </a:bodyPr>
          <a:lstStyle/>
          <a:p>
            <a:pPr algn="ctr"/>
            <a:r>
              <a:rPr lang="uk-UA" sz="3200" dirty="0" smtClean="0">
                <a:latin typeface="Times New Roman" pitchFamily="18" charset="0"/>
                <a:cs typeface="Times New Roman" pitchFamily="18" charset="0"/>
              </a:rPr>
              <a:t>ТМ:</a:t>
            </a:r>
          </a:p>
          <a:p>
            <a:pPr marL="514350" indent="-514350" algn="just">
              <a:buAutoNum type="arabicParenR"/>
            </a:pPr>
            <a:r>
              <a:rPr lang="uk-UA" sz="3200" dirty="0" smtClean="0">
                <a:latin typeface="Times New Roman" pitchFamily="18" charset="0"/>
                <a:cs typeface="Times New Roman" pitchFamily="18" charset="0"/>
              </a:rPr>
              <a:t>не повинна суперечити суспільним інтересам, принципам гуманності і моралі </a:t>
            </a:r>
          </a:p>
          <a:p>
            <a:pPr marL="514350" indent="-514350" algn="just">
              <a:buAutoNum type="arabicParenR"/>
            </a:pPr>
            <a:r>
              <a:rPr lang="uk-UA" sz="3200" dirty="0" smtClean="0">
                <a:latin typeface="Times New Roman" pitchFamily="18" charset="0"/>
                <a:cs typeface="Times New Roman" pitchFamily="18" charset="0"/>
              </a:rPr>
              <a:t>на неї не поширюються підстави для відмови в наданні правової охорони.</a:t>
            </a:r>
            <a:endParaRPr lang="uk-UA"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75000"/>
            <a:alpha val="41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323528" y="260648"/>
            <a:ext cx="8640960" cy="2062103"/>
          </a:xfrm>
          <a:prstGeom prst="rect">
            <a:avLst/>
          </a:prstGeom>
        </p:spPr>
        <p:txBody>
          <a:bodyPr wrap="square">
            <a:spAutoFit/>
          </a:bodyPr>
          <a:lstStyle/>
          <a:p>
            <a:pPr algn="ctr"/>
            <a:r>
              <a:rPr lang="ru-RU" sz="2800" b="1" dirty="0" smtClean="0">
                <a:latin typeface="Times New Roman" pitchFamily="18" charset="0"/>
                <a:cs typeface="Times New Roman" pitchFamily="18" charset="0"/>
              </a:rPr>
              <a:t>При </a:t>
            </a:r>
            <a:r>
              <a:rPr lang="ru-RU" sz="2800" b="1" dirty="0" err="1" smtClean="0">
                <a:latin typeface="Times New Roman" pitchFamily="18" charset="0"/>
                <a:cs typeface="Times New Roman" pitchFamily="18" charset="0"/>
              </a:rPr>
              <a:t>визначенні</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новизни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позначення</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враховуються</a:t>
            </a:r>
            <a:r>
              <a:rPr lang="ru-RU" sz="2800" b="1" dirty="0" smtClean="0">
                <a:latin typeface="Times New Roman" pitchFamily="18" charset="0"/>
                <a:cs typeface="Times New Roman" pitchFamily="18" charset="0"/>
              </a:rPr>
              <a:t>: </a:t>
            </a:r>
          </a:p>
          <a:p>
            <a:pPr algn="just"/>
            <a:endParaRPr lang="ru-RU" sz="2000" b="1"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по-перше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торговельні</a:t>
            </a:r>
            <a:r>
              <a:rPr lang="ru-RU" sz="2000" dirty="0" smtClean="0">
                <a:latin typeface="Times New Roman" pitchFamily="18" charset="0"/>
                <a:cs typeface="Times New Roman" pitchFamily="18" charset="0"/>
              </a:rPr>
              <a:t> марки, </a:t>
            </a:r>
            <a:r>
              <a:rPr lang="ru-RU" sz="2000" dirty="0" err="1" smtClean="0">
                <a:latin typeface="Times New Roman" pitchFamily="18" charset="0"/>
                <a:cs typeface="Times New Roman" pitchFamily="18" charset="0"/>
              </a:rPr>
              <a:t>зареєстровані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заявлені</a:t>
            </a:r>
            <a:r>
              <a:rPr lang="ru-RU" sz="2000" dirty="0" smtClean="0">
                <a:latin typeface="Times New Roman" pitchFamily="18" charset="0"/>
                <a:cs typeface="Times New Roman" pitchFamily="18" charset="0"/>
              </a:rPr>
              <a:t> для </a:t>
            </a:r>
            <a:r>
              <a:rPr lang="ru-RU" sz="2000" dirty="0" err="1" smtClean="0">
                <a:latin typeface="Times New Roman" pitchFamily="18" charset="0"/>
                <a:cs typeface="Times New Roman" pitchFamily="18" charset="0"/>
              </a:rPr>
              <a:t>реєстрації</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Україні</a:t>
            </a:r>
            <a:r>
              <a:rPr lang="ru-RU" sz="2000" dirty="0" smtClean="0">
                <a:latin typeface="Times New Roman" pitchFamily="18" charset="0"/>
                <a:cs typeface="Times New Roman" pitchFamily="18" charset="0"/>
              </a:rPr>
              <a:t>;</a:t>
            </a:r>
          </a:p>
          <a:p>
            <a:pPr algn="just"/>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по-друге</a:t>
            </a:r>
            <a:r>
              <a:rPr lang="ru-RU" sz="2000" dirty="0" smtClean="0">
                <a:latin typeface="Times New Roman" pitchFamily="18" charset="0"/>
                <a:cs typeface="Times New Roman" pitchFamily="18" charset="0"/>
              </a:rPr>
              <a:t>, марки, </a:t>
            </a:r>
            <a:r>
              <a:rPr lang="ru-RU" sz="2000" dirty="0" err="1" smtClean="0">
                <a:latin typeface="Times New Roman" pitchFamily="18" charset="0"/>
                <a:cs typeface="Times New Roman" pitchFamily="18" charset="0"/>
              </a:rPr>
              <a:t>хоча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не </a:t>
            </a:r>
            <a:r>
              <a:rPr lang="ru-RU" sz="2000" dirty="0" err="1" smtClean="0">
                <a:latin typeface="Times New Roman" pitchFamily="18" charset="0"/>
                <a:cs typeface="Times New Roman" pitchFamily="18" charset="0"/>
              </a:rPr>
              <a:t>зареєстровані</a:t>
            </a:r>
            <a:r>
              <a:rPr lang="ru-RU" sz="2000" dirty="0" smtClean="0">
                <a:latin typeface="Times New Roman" pitchFamily="18" charset="0"/>
                <a:cs typeface="Times New Roman" pitchFamily="18" charset="0"/>
              </a:rPr>
              <a:t> на </a:t>
            </a:r>
            <a:r>
              <a:rPr lang="ru-RU" sz="2000" dirty="0" err="1" smtClean="0">
                <a:latin typeface="Times New Roman" pitchFamily="18" charset="0"/>
                <a:cs typeface="Times New Roman" pitchFamily="18" charset="0"/>
              </a:rPr>
              <a:t>території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України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але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охоронювані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її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території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підставі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міжнародних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договорів</a:t>
            </a:r>
            <a:r>
              <a:rPr lang="ru-RU" sz="2000" dirty="0" smtClean="0">
                <a:latin typeface="Times New Roman" pitchFamily="18" charset="0"/>
                <a:cs typeface="Times New Roman" pitchFamily="18" charset="0"/>
              </a:rPr>
              <a:t>.</a:t>
            </a:r>
          </a:p>
        </p:txBody>
      </p:sp>
      <p:sp>
        <p:nvSpPr>
          <p:cNvPr id="18434" name="AutoShape 2" descr="Картинки по запросу торговая марк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18436" name="AutoShape 4" descr="Картинки по запросу торговая марк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18438" name="Picture 6" descr="Картинки по запросу торговая марка"/>
          <p:cNvPicPr>
            <a:picLocks noChangeAspect="1" noChangeArrowheads="1"/>
          </p:cNvPicPr>
          <p:nvPr/>
        </p:nvPicPr>
        <p:blipFill>
          <a:blip r:embed="rId2" cstate="print"/>
          <a:srcRect/>
          <a:stretch>
            <a:fillRect/>
          </a:stretch>
        </p:blipFill>
        <p:spPr bwMode="auto">
          <a:xfrm>
            <a:off x="2339752" y="2564904"/>
            <a:ext cx="4896543" cy="396044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68000"/>
          </a:schemeClr>
        </a:solidFill>
        <a:effectLst/>
      </p:bgPr>
    </p:bg>
    <p:spTree>
      <p:nvGrpSpPr>
        <p:cNvPr id="1" name=""/>
        <p:cNvGrpSpPr/>
        <p:nvPr/>
      </p:nvGrpSpPr>
      <p:grpSpPr>
        <a:xfrm>
          <a:off x="0" y="0"/>
          <a:ext cx="0" cy="0"/>
          <a:chOff x="0" y="0"/>
          <a:chExt cx="0" cy="0"/>
        </a:xfrm>
      </p:grpSpPr>
      <p:pic>
        <p:nvPicPr>
          <p:cNvPr id="19458" name="Picture 2" descr="Картинки по запросу фізичні та юридичні особи"/>
          <p:cNvPicPr>
            <a:picLocks noChangeAspect="1" noChangeArrowheads="1"/>
          </p:cNvPicPr>
          <p:nvPr/>
        </p:nvPicPr>
        <p:blipFill>
          <a:blip r:embed="rId2" cstate="print"/>
          <a:srcRect/>
          <a:stretch>
            <a:fillRect/>
          </a:stretch>
        </p:blipFill>
        <p:spPr bwMode="auto">
          <a:xfrm>
            <a:off x="3347864" y="188640"/>
            <a:ext cx="3505572" cy="2337048"/>
          </a:xfrm>
          <a:prstGeom prst="rect">
            <a:avLst/>
          </a:prstGeom>
          <a:noFill/>
        </p:spPr>
      </p:pic>
      <p:pic>
        <p:nvPicPr>
          <p:cNvPr id="33794" name="Picture 2" descr="ÐÐ°ÑÑÐ¸Ð½ÐºÐ¸ Ð¿Ð¾ Ð·Ð°Ð¿ÑÐ¾ÑÑ Ð¿ÑÑÐ¾ÑÐ¸ÑÐµÑ"/>
          <p:cNvPicPr>
            <a:picLocks noChangeAspect="1" noChangeArrowheads="1"/>
          </p:cNvPicPr>
          <p:nvPr/>
        </p:nvPicPr>
        <p:blipFill>
          <a:blip r:embed="rId3" cstate="print"/>
          <a:srcRect/>
          <a:stretch>
            <a:fillRect/>
          </a:stretch>
        </p:blipFill>
        <p:spPr bwMode="auto">
          <a:xfrm>
            <a:off x="395536" y="2708920"/>
            <a:ext cx="2857500" cy="2066925"/>
          </a:xfrm>
          <a:prstGeom prst="rect">
            <a:avLst/>
          </a:prstGeom>
          <a:noFill/>
        </p:spPr>
      </p:pic>
      <p:pic>
        <p:nvPicPr>
          <p:cNvPr id="33796" name="Picture 4" descr="ÐÐ°ÑÑÐ¸Ð½ÐºÐ¸ Ð¿Ð¾ Ð·Ð°Ð¿ÑÐ¾ÑÑ Ð¿ÑÑÐ¾ÑÐ¸ÑÐµÑ"/>
          <p:cNvPicPr>
            <a:picLocks noChangeAspect="1" noChangeArrowheads="1"/>
          </p:cNvPicPr>
          <p:nvPr/>
        </p:nvPicPr>
        <p:blipFill>
          <a:blip r:embed="rId4" cstate="print"/>
          <a:srcRect/>
          <a:stretch>
            <a:fillRect/>
          </a:stretch>
        </p:blipFill>
        <p:spPr bwMode="auto">
          <a:xfrm>
            <a:off x="3563888" y="2672916"/>
            <a:ext cx="5580112" cy="4185084"/>
          </a:xfrm>
          <a:prstGeom prst="rect">
            <a:avLst/>
          </a:prstGeom>
          <a:noFill/>
        </p:spPr>
      </p:pic>
      <p:sp>
        <p:nvSpPr>
          <p:cNvPr id="6" name="Прямоугольник 5"/>
          <p:cNvSpPr/>
          <p:nvPr/>
        </p:nvSpPr>
        <p:spPr>
          <a:xfrm>
            <a:off x="395536" y="1484784"/>
            <a:ext cx="2821606" cy="769441"/>
          </a:xfrm>
          <a:prstGeom prst="rect">
            <a:avLst/>
          </a:prstGeom>
        </p:spPr>
        <p:txBody>
          <a:bodyPr wrap="none">
            <a:spAutoFit/>
          </a:bodyPr>
          <a:lstStyle/>
          <a:p>
            <a:r>
              <a:rPr lang="uk-UA" sz="4400" b="1" u="sng" dirty="0" smtClean="0">
                <a:latin typeface="Times New Roman" pitchFamily="18" charset="0"/>
                <a:cs typeface="Times New Roman" pitchFamily="18" charset="0"/>
              </a:rPr>
              <a:t>Пріоритет</a:t>
            </a:r>
            <a:endParaRPr lang="uk-UA" sz="4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20488" name="Picture 8" descr="Картинки по запросу торговая марка"/>
          <p:cNvPicPr>
            <a:picLocks noChangeAspect="1" noChangeArrowheads="1"/>
          </p:cNvPicPr>
          <p:nvPr/>
        </p:nvPicPr>
        <p:blipFill>
          <a:blip r:embed="rId2" cstate="print"/>
          <a:srcRect/>
          <a:stretch>
            <a:fillRect/>
          </a:stretch>
        </p:blipFill>
        <p:spPr bwMode="auto">
          <a:xfrm rot="856862">
            <a:off x="6458416" y="269271"/>
            <a:ext cx="2381250" cy="1581151"/>
          </a:xfrm>
          <a:prstGeom prst="rect">
            <a:avLst/>
          </a:prstGeom>
          <a:noFill/>
        </p:spPr>
      </p:pic>
      <p:pic>
        <p:nvPicPr>
          <p:cNvPr id="20482" name="Picture 2" descr="Картинки по запросу торговая марка"/>
          <p:cNvPicPr>
            <a:picLocks noChangeAspect="1" noChangeArrowheads="1"/>
          </p:cNvPicPr>
          <p:nvPr/>
        </p:nvPicPr>
        <p:blipFill>
          <a:blip r:embed="rId3" cstate="print"/>
          <a:srcRect/>
          <a:stretch>
            <a:fillRect/>
          </a:stretch>
        </p:blipFill>
        <p:spPr bwMode="auto">
          <a:xfrm rot="20608852">
            <a:off x="6763372" y="2416533"/>
            <a:ext cx="2213082" cy="1499775"/>
          </a:xfrm>
          <a:prstGeom prst="rect">
            <a:avLst/>
          </a:prstGeom>
          <a:noFill/>
        </p:spPr>
      </p:pic>
      <p:sp>
        <p:nvSpPr>
          <p:cNvPr id="2" name="Прямоугольник 1"/>
          <p:cNvSpPr/>
          <p:nvPr/>
        </p:nvSpPr>
        <p:spPr>
          <a:xfrm>
            <a:off x="1331640" y="0"/>
            <a:ext cx="4896544" cy="1754326"/>
          </a:xfrm>
          <a:prstGeom prst="rect">
            <a:avLst/>
          </a:prstGeom>
        </p:spPr>
        <p:txBody>
          <a:bodyPr wrap="square">
            <a:spAutoFit/>
          </a:bodyPr>
          <a:lstStyle/>
          <a:p>
            <a:pPr algn="ctr"/>
            <a:r>
              <a:rPr lang="uk-UA" sz="3600" b="1" dirty="0" smtClean="0">
                <a:latin typeface="Times New Roman" pitchFamily="18" charset="0"/>
                <a:cs typeface="Times New Roman" pitchFamily="18" charset="0"/>
              </a:rPr>
              <a:t>Обсяг правової охорони торговельної марки</a:t>
            </a:r>
            <a:endParaRPr lang="uk-UA" sz="3600" dirty="0">
              <a:latin typeface="Times New Roman" pitchFamily="18" charset="0"/>
              <a:cs typeface="Times New Roman" pitchFamily="18" charset="0"/>
            </a:endParaRPr>
          </a:p>
        </p:txBody>
      </p:sp>
      <p:pic>
        <p:nvPicPr>
          <p:cNvPr id="20484" name="Picture 4" descr="Картинки по запросу торговая марка"/>
          <p:cNvPicPr>
            <a:picLocks noChangeAspect="1" noChangeArrowheads="1"/>
          </p:cNvPicPr>
          <p:nvPr/>
        </p:nvPicPr>
        <p:blipFill>
          <a:blip r:embed="rId4" cstate="print"/>
          <a:srcRect/>
          <a:stretch>
            <a:fillRect/>
          </a:stretch>
        </p:blipFill>
        <p:spPr bwMode="auto">
          <a:xfrm rot="751933">
            <a:off x="124994" y="124994"/>
            <a:ext cx="1294180" cy="1294180"/>
          </a:xfrm>
          <a:prstGeom prst="rect">
            <a:avLst/>
          </a:prstGeom>
          <a:noFill/>
        </p:spPr>
      </p:pic>
      <p:sp>
        <p:nvSpPr>
          <p:cNvPr id="32769" name="Rectangle 1"/>
          <p:cNvSpPr>
            <a:spLocks noChangeArrowheads="1"/>
          </p:cNvSpPr>
          <p:nvPr/>
        </p:nvSpPr>
        <p:spPr bwMode="auto">
          <a:xfrm>
            <a:off x="0" y="1132602"/>
            <a:ext cx="622818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*якщо особа зареєструвала марку для певної групи товарів і послуг, то її виключні права поширюються лише на використання цієї марки стосовно зазначених товарів та послуг. Що стосується інших груп товарів і послуг, то таке позначення вправі використовувати будь-яка особа.</a:t>
            </a:r>
            <a:endParaRPr kumimoji="0" lang="uk-UA"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2" descr="Картинки по запросу моршинська"/>
          <p:cNvPicPr>
            <a:picLocks noChangeAspect="1" noChangeArrowheads="1"/>
          </p:cNvPicPr>
          <p:nvPr/>
        </p:nvPicPr>
        <p:blipFill>
          <a:blip r:embed="rId5" cstate="print"/>
          <a:srcRect/>
          <a:stretch>
            <a:fillRect/>
          </a:stretch>
        </p:blipFill>
        <p:spPr bwMode="auto">
          <a:xfrm>
            <a:off x="0" y="4365104"/>
            <a:ext cx="9144000" cy="266429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TotalTime>
  <Words>570</Words>
  <Application>Microsoft Office PowerPoint</Application>
  <PresentationFormat>Экран (4:3)</PresentationFormat>
  <Paragraphs>51</Paragraphs>
  <Slides>21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21</vt:i4>
      </vt:variant>
    </vt:vector>
  </HeadingPairs>
  <TitlesOfParts>
    <vt:vector size="25" baseType="lpstr">
      <vt:lpstr>Arial</vt:lpstr>
      <vt:lpstr>Calibri</vt:lpstr>
      <vt:lpstr>Times New Roman</vt:lpstr>
      <vt:lpstr>Тема Office</vt:lpstr>
      <vt:lpstr>  “Оформлення та захист прав на знаки для товарів та послуг (торговельні марки)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на тему:   “ Незаконне використання знака для товарів і послуг, фірмового найменування, кваліфікованого зазначення походження товару ”</dc:title>
  <dc:creator>Lenovo</dc:creator>
  <cp:lastModifiedBy>Владислав Васько</cp:lastModifiedBy>
  <cp:revision>37</cp:revision>
  <dcterms:created xsi:type="dcterms:W3CDTF">2017-12-11T12:41:08Z</dcterms:created>
  <dcterms:modified xsi:type="dcterms:W3CDTF">2018-04-13T09:58:57Z</dcterms:modified>
</cp:coreProperties>
</file>