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660"/>
  </p:normalViewPr>
  <p:slideViewPr>
    <p:cSldViewPr>
      <p:cViewPr varScale="1">
        <p:scale>
          <a:sx n="83" d="100"/>
          <a:sy n="83" d="100"/>
        </p:scale>
        <p:origin x="147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FCD3-E3A1-47A3-B04F-1DD734FDC927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2797-494A-4D01-8561-3128AD91B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FCD3-E3A1-47A3-B04F-1DD734FDC927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2797-494A-4D01-8561-3128AD91B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FCD3-E3A1-47A3-B04F-1DD734FDC927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2797-494A-4D01-8561-3128AD91B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FCD3-E3A1-47A3-B04F-1DD734FDC927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2797-494A-4D01-8561-3128AD91B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FCD3-E3A1-47A3-B04F-1DD734FDC927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2797-494A-4D01-8561-3128AD91B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FCD3-E3A1-47A3-B04F-1DD734FDC927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2797-494A-4D01-8561-3128AD91B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FCD3-E3A1-47A3-B04F-1DD734FDC927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2797-494A-4D01-8561-3128AD91B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FCD3-E3A1-47A3-B04F-1DD734FDC927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2797-494A-4D01-8561-3128AD91B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FCD3-E3A1-47A3-B04F-1DD734FDC927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2797-494A-4D01-8561-3128AD91B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FCD3-E3A1-47A3-B04F-1DD734FDC927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2797-494A-4D01-8561-3128AD91B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FCD3-E3A1-47A3-B04F-1DD734FDC927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42797-494A-4D01-8561-3128AD91B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AFCD3-E3A1-47A3-B04F-1DD734FDC927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42797-494A-4D01-8561-3128AD91B2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Чим </a:t>
            </a:r>
            <a:r>
              <a:rPr lang="ru-RU" b="1" dirty="0" err="1" smtClean="0"/>
              <a:t>будемо</a:t>
            </a:r>
            <a:r>
              <a:rPr lang="ru-RU" b="1" dirty="0" smtClean="0"/>
              <a:t> </a:t>
            </a:r>
            <a:r>
              <a:rPr lang="ru-RU" b="1" dirty="0" err="1" smtClean="0"/>
              <a:t>займатися</a:t>
            </a:r>
            <a:r>
              <a:rPr lang="en-US" b="1" dirty="0" smtClean="0"/>
              <a:t>? </a:t>
            </a:r>
            <a:r>
              <a:rPr lang="ru-RU" b="1" dirty="0" err="1" smtClean="0"/>
              <a:t>Обираємо</a:t>
            </a:r>
            <a:r>
              <a:rPr lang="ru-RU" b="1" dirty="0" smtClean="0"/>
              <a:t> </a:t>
            </a:r>
            <a:r>
              <a:rPr lang="ru-RU" b="1" dirty="0" err="1" smtClean="0"/>
              <a:t>КВЕДи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ru-RU" dirty="0" err="1" smtClean="0"/>
              <a:t>Українське</a:t>
            </a:r>
            <a:r>
              <a:rPr lang="ru-RU" dirty="0" smtClean="0"/>
              <a:t> </a:t>
            </a:r>
            <a:r>
              <a:rPr lang="ru-RU" dirty="0" err="1"/>
              <a:t>податкове</a:t>
            </a:r>
            <a:r>
              <a:rPr lang="ru-RU" dirty="0"/>
              <a:t> </a:t>
            </a:r>
            <a:r>
              <a:rPr lang="ru-RU" dirty="0" err="1"/>
              <a:t>законодавство</a:t>
            </a:r>
            <a:r>
              <a:rPr lang="ru-RU" dirty="0"/>
              <a:t> </a:t>
            </a:r>
            <a:r>
              <a:rPr lang="ru-RU" dirty="0" err="1"/>
              <a:t>пропонує</a:t>
            </a:r>
            <a:r>
              <a:rPr lang="ru-RU" dirty="0"/>
              <a:t> </a:t>
            </a:r>
            <a:r>
              <a:rPr lang="ru-RU" dirty="0" err="1"/>
              <a:t>фізичним</a:t>
            </a:r>
            <a:r>
              <a:rPr lang="ru-RU" dirty="0"/>
              <a:t> особам – </a:t>
            </a:r>
            <a:r>
              <a:rPr lang="ru-RU" dirty="0" err="1"/>
              <a:t>підприємцям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:</a:t>
            </a:r>
          </a:p>
          <a:p>
            <a:pPr lvl="0" fontAlgn="base"/>
            <a:r>
              <a:rPr lang="ru-RU" dirty="0" err="1"/>
              <a:t>Загальна</a:t>
            </a:r>
            <a:r>
              <a:rPr lang="ru-RU" dirty="0"/>
              <a:t> система </a:t>
            </a:r>
            <a:r>
              <a:rPr lang="ru-RU" dirty="0" err="1"/>
              <a:t>оподаткування</a:t>
            </a:r>
            <a:r>
              <a:rPr lang="ru-RU" dirty="0"/>
              <a:t>.</a:t>
            </a:r>
          </a:p>
          <a:p>
            <a:pPr lvl="0" fontAlgn="base"/>
            <a:r>
              <a:rPr lang="ru-RU" dirty="0" err="1"/>
              <a:t>Спрощена</a:t>
            </a:r>
            <a:r>
              <a:rPr lang="ru-RU" dirty="0"/>
              <a:t> система </a:t>
            </a:r>
            <a:r>
              <a:rPr lang="ru-RU" dirty="0" err="1"/>
              <a:t>оподаткування</a:t>
            </a:r>
            <a:r>
              <a:rPr lang="ru-RU" dirty="0"/>
              <a:t> (</a:t>
            </a:r>
            <a:r>
              <a:rPr lang="ru-RU" dirty="0" err="1"/>
              <a:t>єдиний</a:t>
            </a:r>
            <a:r>
              <a:rPr lang="ru-RU" dirty="0"/>
              <a:t> </a:t>
            </a:r>
            <a:r>
              <a:rPr lang="ru-RU" dirty="0" err="1"/>
              <a:t>податок</a:t>
            </a:r>
            <a:r>
              <a:rPr lang="ru-RU" dirty="0"/>
              <a:t>).</a:t>
            </a:r>
          </a:p>
          <a:p>
            <a:pPr fontAlgn="base"/>
            <a:r>
              <a:rPr lang="ru-RU" dirty="0"/>
              <a:t>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процесс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ФОП буде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Звітність</a:t>
            </a:r>
            <a:r>
              <a:rPr lang="ru-RU" dirty="0" smtClean="0"/>
              <a:t> </a:t>
            </a:r>
            <a:r>
              <a:rPr lang="ru-RU" dirty="0" err="1" smtClean="0"/>
              <a:t>підприємця</a:t>
            </a:r>
            <a:r>
              <a:rPr lang="ru-RU" dirty="0" smtClean="0"/>
              <a:t> на </a:t>
            </a:r>
            <a:r>
              <a:rPr lang="ru-RU" dirty="0" err="1" smtClean="0"/>
              <a:t>єдиному</a:t>
            </a:r>
            <a:r>
              <a:rPr lang="ru-RU" dirty="0" smtClean="0"/>
              <a:t> </a:t>
            </a:r>
            <a:r>
              <a:rPr lang="ru-RU" dirty="0" err="1" smtClean="0"/>
              <a:t>податку</a:t>
            </a:r>
            <a:r>
              <a:rPr lang="ru-RU" dirty="0" smtClean="0"/>
              <a:t> за </a:t>
            </a:r>
            <a:r>
              <a:rPr lang="ru-RU" dirty="0" err="1" smtClean="0"/>
              <a:t>найманих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fontAlgn="base"/>
            <a:r>
              <a:rPr lang="ru-RU" dirty="0" smtClean="0"/>
              <a:t>При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найманих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додатково</a:t>
            </a:r>
            <a:r>
              <a:rPr lang="ru-RU" dirty="0"/>
              <a:t> до </a:t>
            </a:r>
            <a:r>
              <a:rPr lang="ru-RU" dirty="0" err="1"/>
              <a:t>звітів</a:t>
            </a:r>
            <a:r>
              <a:rPr lang="ru-RU" dirty="0"/>
              <a:t>, </a:t>
            </a:r>
            <a:r>
              <a:rPr lang="ru-RU" dirty="0" err="1"/>
              <a:t>розглянутих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подаються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звітів</a:t>
            </a:r>
            <a:r>
              <a:rPr lang="ru-RU" dirty="0"/>
              <a:t>:</a:t>
            </a:r>
          </a:p>
          <a:p>
            <a:pPr lvl="0" algn="just" fontAlgn="base"/>
            <a:r>
              <a:rPr lang="ru-RU" dirty="0" err="1"/>
              <a:t>Щомісячний</a:t>
            </a:r>
            <a:r>
              <a:rPr lang="ru-RU" dirty="0"/>
              <a:t> </a:t>
            </a:r>
            <a:r>
              <a:rPr lang="ru-RU" dirty="0" err="1"/>
              <a:t>звіт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 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внеску</a:t>
            </a:r>
            <a:r>
              <a:rPr lang="ru-RU" dirty="0"/>
              <a:t>.</a:t>
            </a:r>
          </a:p>
          <a:p>
            <a:pPr lvl="0" algn="just" fontAlgn="base"/>
            <a:r>
              <a:rPr lang="ru-RU" dirty="0" err="1"/>
              <a:t>Податковий</a:t>
            </a:r>
            <a:r>
              <a:rPr lang="ru-RU" dirty="0"/>
              <a:t> </a:t>
            </a:r>
            <a:r>
              <a:rPr lang="ru-RU" dirty="0" err="1"/>
              <a:t>звіт</a:t>
            </a:r>
            <a:r>
              <a:rPr lang="ru-RU" dirty="0"/>
              <a:t> за формою 1-ДФ.</a:t>
            </a:r>
          </a:p>
          <a:p>
            <a:pPr lvl="0" algn="just" fontAlgn="base"/>
            <a:r>
              <a:rPr lang="ru-RU" dirty="0" err="1"/>
              <a:t>Звіт</a:t>
            </a:r>
            <a:r>
              <a:rPr lang="ru-RU" dirty="0"/>
              <a:t> до фонду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нещасних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.</a:t>
            </a:r>
          </a:p>
          <a:p>
            <a:pPr lvl="0" algn="just" fontAlgn="base"/>
            <a:r>
              <a:rPr lang="ru-RU" dirty="0" err="1"/>
              <a:t>Звіт</a:t>
            </a:r>
            <a:r>
              <a:rPr lang="ru-RU" dirty="0"/>
              <a:t> про </a:t>
            </a:r>
            <a:r>
              <a:rPr lang="ru-RU" dirty="0" err="1"/>
              <a:t>зайнятість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працевлаштування</a:t>
            </a:r>
            <a:r>
              <a:rPr lang="ru-RU" dirty="0"/>
              <a:t> </a:t>
            </a:r>
            <a:r>
              <a:rPr lang="ru-RU" dirty="0" err="1"/>
              <a:t>інвалідів</a:t>
            </a:r>
            <a:r>
              <a:rPr lang="ru-RU" dirty="0"/>
              <a:t>.</a:t>
            </a:r>
          </a:p>
          <a:p>
            <a:pPr fontAlgn="base"/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Щомісячний</a:t>
            </a:r>
            <a:r>
              <a:rPr lang="ru-RU" dirty="0"/>
              <a:t> </a:t>
            </a:r>
            <a:r>
              <a:rPr lang="ru-RU" dirty="0" err="1"/>
              <a:t>звіт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 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внеску</a:t>
            </a:r>
            <a:r>
              <a:rPr lang="ru-RU" dirty="0"/>
              <a:t> (Форма Д4)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ru-RU" dirty="0"/>
              <a:t>При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найманих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підприємці</a:t>
            </a:r>
            <a:r>
              <a:rPr lang="ru-RU" dirty="0"/>
              <a:t> </a:t>
            </a:r>
            <a:r>
              <a:rPr lang="ru-RU" dirty="0" err="1"/>
              <a:t>подають</a:t>
            </a:r>
            <a:r>
              <a:rPr lang="ru-RU" dirty="0"/>
              <a:t> </a:t>
            </a:r>
            <a:r>
              <a:rPr lang="ru-RU" dirty="0" err="1"/>
              <a:t>щомісячний</a:t>
            </a:r>
            <a:r>
              <a:rPr lang="ru-RU" dirty="0"/>
              <a:t> </a:t>
            </a:r>
            <a:r>
              <a:rPr lang="ru-RU" dirty="0" err="1"/>
              <a:t>звіт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внеску</a:t>
            </a:r>
            <a:r>
              <a:rPr lang="ru-RU" dirty="0"/>
              <a:t> за формою Д4. </a:t>
            </a:r>
            <a:r>
              <a:rPr lang="ru-RU" dirty="0" err="1"/>
              <a:t>Ця</a:t>
            </a:r>
            <a:r>
              <a:rPr lang="ru-RU" dirty="0"/>
              <a:t> форма </a:t>
            </a:r>
            <a:r>
              <a:rPr lang="ru-RU" dirty="0" err="1"/>
              <a:t>затверджена</a:t>
            </a:r>
            <a:r>
              <a:rPr lang="ru-RU" dirty="0"/>
              <a:t> Наказом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№435 </a:t>
            </a:r>
            <a:r>
              <a:rPr lang="ru-RU" dirty="0" err="1"/>
              <a:t>від</a:t>
            </a:r>
            <a:r>
              <a:rPr lang="ru-RU" dirty="0"/>
              <a:t> 14.04.2015.</a:t>
            </a:r>
          </a:p>
          <a:p>
            <a:pPr fontAlgn="base"/>
            <a:r>
              <a:rPr lang="ru-RU" dirty="0" err="1"/>
              <a:t>Звіт</a:t>
            </a:r>
            <a:r>
              <a:rPr lang="ru-RU" dirty="0"/>
              <a:t> </a:t>
            </a:r>
            <a:r>
              <a:rPr lang="ru-RU" dirty="0" err="1"/>
              <a:t>подають</a:t>
            </a:r>
            <a:r>
              <a:rPr lang="ru-RU" dirty="0"/>
              <a:t> </a:t>
            </a:r>
            <a:r>
              <a:rPr lang="ru-RU" dirty="0" err="1"/>
              <a:t>підприємці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працю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:</a:t>
            </a:r>
          </a:p>
          <a:p>
            <a:pPr lvl="0" fontAlgn="base">
              <a:buNone/>
            </a:pPr>
            <a:r>
              <a:rPr lang="ru-RU" dirty="0" smtClean="0"/>
              <a:t>          На </a:t>
            </a:r>
            <a:r>
              <a:rPr lang="ru-RU" dirty="0" err="1"/>
              <a:t>умовах</a:t>
            </a:r>
            <a:r>
              <a:rPr lang="ru-RU" dirty="0"/>
              <a:t> трудового договору (контракту);</a:t>
            </a:r>
          </a:p>
          <a:p>
            <a:pPr lvl="0" fontAlgn="base"/>
            <a:r>
              <a:rPr lang="ru-RU" dirty="0"/>
              <a:t>За </a:t>
            </a:r>
            <a:r>
              <a:rPr lang="ru-RU" dirty="0" err="1"/>
              <a:t>цивільно-правовими</a:t>
            </a:r>
            <a:r>
              <a:rPr lang="ru-RU" dirty="0"/>
              <a:t> договорами на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 </a:t>
            </a:r>
            <a:r>
              <a:rPr lang="ru-RU" dirty="0" err="1"/>
              <a:t>Виняток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цивільно-правові</a:t>
            </a:r>
            <a:r>
              <a:rPr lang="ru-RU" dirty="0"/>
              <a:t> договори, </a:t>
            </a:r>
            <a:r>
              <a:rPr lang="ru-RU" dirty="0" err="1"/>
              <a:t>укладені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фізичними</a:t>
            </a:r>
            <a:r>
              <a:rPr lang="ru-RU" dirty="0"/>
              <a:t> </a:t>
            </a:r>
            <a:r>
              <a:rPr lang="ru-RU" dirty="0" err="1"/>
              <a:t>особами-підприємцями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виконувані</a:t>
            </a:r>
            <a:r>
              <a:rPr lang="ru-RU" dirty="0"/>
              <a:t> ними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відповідають</a:t>
            </a:r>
            <a:r>
              <a:rPr lang="ru-RU" dirty="0"/>
              <a:t> видам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зазначеним</a:t>
            </a:r>
            <a:r>
              <a:rPr lang="ru-RU" dirty="0"/>
              <a:t> у </a:t>
            </a:r>
            <a:r>
              <a:rPr lang="ru-RU" dirty="0" err="1"/>
              <a:t>Єдиному</a:t>
            </a:r>
            <a:r>
              <a:rPr lang="ru-RU" dirty="0"/>
              <a:t> державному </a:t>
            </a:r>
            <a:r>
              <a:rPr lang="ru-RU" dirty="0" err="1"/>
              <a:t>реєстрі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— </a:t>
            </a:r>
            <a:r>
              <a:rPr lang="ru-RU" dirty="0" err="1"/>
              <a:t>підприємців</a:t>
            </a:r>
            <a:r>
              <a:rPr lang="ru-RU" dirty="0"/>
              <a:t> та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формувань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Строк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звіту</a:t>
            </a:r>
            <a:r>
              <a:rPr lang="ru-RU" dirty="0"/>
              <a:t> – 20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, </a:t>
            </a:r>
            <a:r>
              <a:rPr lang="ru-RU" dirty="0" err="1"/>
              <a:t>наступних</a:t>
            </a:r>
            <a:r>
              <a:rPr lang="ru-RU" dirty="0"/>
              <a:t> за </a:t>
            </a:r>
            <a:r>
              <a:rPr lang="ru-RU" dirty="0" err="1"/>
              <a:t>останнім</a:t>
            </a:r>
            <a:r>
              <a:rPr lang="ru-RU" dirty="0"/>
              <a:t> днем </a:t>
            </a:r>
            <a:r>
              <a:rPr lang="ru-RU" dirty="0" err="1"/>
              <a:t>звітного</a:t>
            </a:r>
            <a:r>
              <a:rPr lang="ru-RU" dirty="0"/>
              <a:t> </a:t>
            </a:r>
            <a:r>
              <a:rPr lang="ru-RU" dirty="0" err="1"/>
              <a:t>місяця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ЄСВ </a:t>
            </a:r>
            <a:r>
              <a:rPr lang="ru-RU" dirty="0" err="1"/>
              <a:t>сплачується</a:t>
            </a:r>
            <a:r>
              <a:rPr lang="ru-RU" dirty="0"/>
              <a:t> в день </a:t>
            </a:r>
            <a:r>
              <a:rPr lang="ru-RU" dirty="0" err="1"/>
              <a:t>отримання</a:t>
            </a:r>
            <a:r>
              <a:rPr lang="ru-RU" dirty="0"/>
              <a:t> авансу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зарплати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не </a:t>
            </a:r>
            <a:r>
              <a:rPr lang="ru-RU" dirty="0" err="1"/>
              <a:t>пізніше</a:t>
            </a:r>
            <a:r>
              <a:rPr lang="ru-RU" dirty="0"/>
              <a:t> 20 числа </a:t>
            </a:r>
            <a:r>
              <a:rPr lang="ru-RU" dirty="0" err="1"/>
              <a:t>наступного</a:t>
            </a:r>
            <a:r>
              <a:rPr lang="ru-RU" dirty="0"/>
              <a:t> </a:t>
            </a:r>
            <a:r>
              <a:rPr lang="ru-RU" dirty="0" err="1"/>
              <a:t>місяця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дохід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нарахований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не </a:t>
            </a:r>
            <a:r>
              <a:rPr lang="ru-RU" dirty="0" err="1"/>
              <a:t>виплачений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Податковий</a:t>
            </a:r>
            <a:r>
              <a:rPr lang="ru-RU" dirty="0" smtClean="0"/>
              <a:t> </a:t>
            </a:r>
            <a:r>
              <a:rPr lang="ru-RU" dirty="0" err="1" smtClean="0"/>
              <a:t>звіт</a:t>
            </a:r>
            <a:r>
              <a:rPr lang="ru-RU" dirty="0" smtClean="0"/>
              <a:t> за формою 1-ДФ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217443"/>
          </a:xfrm>
        </p:spPr>
        <p:txBody>
          <a:bodyPr>
            <a:normAutofit fontScale="62500" lnSpcReduction="20000"/>
          </a:bodyPr>
          <a:lstStyle/>
          <a:p>
            <a:pPr algn="just" fontAlgn="base"/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/>
              <a:t>ФОП </a:t>
            </a:r>
            <a:r>
              <a:rPr lang="ru-RU" dirty="0" err="1"/>
              <a:t>здійснює</a:t>
            </a:r>
            <a:r>
              <a:rPr lang="ru-RU" dirty="0"/>
              <a:t> оплату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особи, 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підприємця</a:t>
            </a:r>
            <a:r>
              <a:rPr lang="ru-RU" dirty="0"/>
              <a:t> на </a:t>
            </a:r>
            <a:r>
              <a:rPr lang="ru-RU" dirty="0" err="1"/>
              <a:t>єдиному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загальній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виплачує</a:t>
            </a:r>
            <a:r>
              <a:rPr lang="ru-RU" dirty="0"/>
              <a:t> зарплату </a:t>
            </a:r>
            <a:r>
              <a:rPr lang="ru-RU" dirty="0" err="1"/>
              <a:t>працівникам</a:t>
            </a:r>
            <a:r>
              <a:rPr lang="ru-RU" dirty="0"/>
              <a:t>, то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п. 14.1.180 ПКУ </a:t>
            </a:r>
            <a:r>
              <a:rPr lang="ru-RU" dirty="0" err="1"/>
              <a:t>зобов’язаний</a:t>
            </a:r>
            <a:r>
              <a:rPr lang="ru-RU" dirty="0"/>
              <a:t>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розрахунок</a:t>
            </a:r>
            <a:r>
              <a:rPr lang="ru-RU" dirty="0"/>
              <a:t> </a:t>
            </a:r>
            <a:r>
              <a:rPr lang="ru-RU" dirty="0" err="1"/>
              <a:t>сум</a:t>
            </a:r>
            <a:r>
              <a:rPr lang="ru-RU" dirty="0"/>
              <a:t> доходу, </a:t>
            </a:r>
            <a:r>
              <a:rPr lang="ru-RU" dirty="0" err="1"/>
              <a:t>нарахованого</a:t>
            </a:r>
            <a:r>
              <a:rPr lang="ru-RU" dirty="0"/>
              <a:t> (</a:t>
            </a:r>
            <a:r>
              <a:rPr lang="ru-RU" dirty="0" err="1"/>
              <a:t>сплаченого</a:t>
            </a:r>
            <a:r>
              <a:rPr lang="ru-RU" dirty="0"/>
              <a:t>)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сум</a:t>
            </a:r>
            <a:r>
              <a:rPr lang="ru-RU" dirty="0"/>
              <a:t> </a:t>
            </a:r>
            <a:r>
              <a:rPr lang="ru-RU" dirty="0" err="1"/>
              <a:t>утриманого</a:t>
            </a:r>
            <a:r>
              <a:rPr lang="ru-RU" dirty="0"/>
              <a:t> ПДФО за формою 1ДФ. </a:t>
            </a:r>
            <a:r>
              <a:rPr lang="ru-RU" dirty="0" err="1"/>
              <a:t>Ця</a:t>
            </a:r>
            <a:r>
              <a:rPr lang="ru-RU" dirty="0"/>
              <a:t> форма </a:t>
            </a:r>
            <a:r>
              <a:rPr lang="ru-RU" dirty="0" err="1"/>
              <a:t>затверджена</a:t>
            </a:r>
            <a:r>
              <a:rPr lang="ru-RU" dirty="0"/>
              <a:t> наказом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«Про </a:t>
            </a:r>
            <a:r>
              <a:rPr lang="ru-RU" dirty="0" err="1"/>
              <a:t>затвердження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Податкового</a:t>
            </a:r>
            <a:r>
              <a:rPr lang="ru-RU" dirty="0"/>
              <a:t> </a:t>
            </a:r>
            <a:r>
              <a:rPr lang="ru-RU" dirty="0" err="1"/>
              <a:t>розрахунку</a:t>
            </a:r>
            <a:r>
              <a:rPr lang="ru-RU" dirty="0"/>
              <a:t> </a:t>
            </a:r>
            <a:r>
              <a:rPr lang="ru-RU" dirty="0" err="1"/>
              <a:t>сум</a:t>
            </a:r>
            <a:r>
              <a:rPr lang="ru-RU" dirty="0"/>
              <a:t> доходу, </a:t>
            </a:r>
            <a:r>
              <a:rPr lang="ru-RU" dirty="0" err="1"/>
              <a:t>нарахованого</a:t>
            </a:r>
            <a:r>
              <a:rPr lang="ru-RU" dirty="0"/>
              <a:t> (</a:t>
            </a:r>
            <a:r>
              <a:rPr lang="ru-RU" dirty="0" err="1"/>
              <a:t>сплаченого</a:t>
            </a:r>
            <a:r>
              <a:rPr lang="ru-RU" dirty="0"/>
              <a:t>)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сум</a:t>
            </a:r>
            <a:r>
              <a:rPr lang="ru-RU" dirty="0"/>
              <a:t> </a:t>
            </a:r>
            <a:r>
              <a:rPr lang="ru-RU" dirty="0" err="1"/>
              <a:t>утриманого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них </a:t>
            </a:r>
            <a:r>
              <a:rPr lang="ru-RU" dirty="0" err="1"/>
              <a:t>податку</a:t>
            </a:r>
            <a:r>
              <a:rPr lang="ru-RU" dirty="0"/>
              <a:t> та Порядку </a:t>
            </a:r>
            <a:r>
              <a:rPr lang="ru-RU" dirty="0" err="1"/>
              <a:t>заповнення</a:t>
            </a:r>
            <a:r>
              <a:rPr lang="ru-RU" dirty="0"/>
              <a:t> та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податковими</a:t>
            </a:r>
            <a:r>
              <a:rPr lang="ru-RU" dirty="0"/>
              <a:t> агентами </a:t>
            </a:r>
            <a:r>
              <a:rPr lang="ru-RU" dirty="0" err="1"/>
              <a:t>Податкового</a:t>
            </a:r>
            <a:r>
              <a:rPr lang="ru-RU" dirty="0"/>
              <a:t> </a:t>
            </a:r>
            <a:r>
              <a:rPr lang="ru-RU" dirty="0" err="1"/>
              <a:t>розрахунку</a:t>
            </a:r>
            <a:r>
              <a:rPr lang="ru-RU" dirty="0"/>
              <a:t> </a:t>
            </a:r>
            <a:r>
              <a:rPr lang="ru-RU" dirty="0" err="1"/>
              <a:t>сум</a:t>
            </a:r>
            <a:r>
              <a:rPr lang="ru-RU" dirty="0"/>
              <a:t> доходу, </a:t>
            </a:r>
            <a:r>
              <a:rPr lang="ru-RU" dirty="0" err="1"/>
              <a:t>нарахованого</a:t>
            </a:r>
            <a:r>
              <a:rPr lang="ru-RU" dirty="0"/>
              <a:t> (</a:t>
            </a:r>
            <a:r>
              <a:rPr lang="ru-RU" dirty="0" err="1"/>
              <a:t>сплаченого</a:t>
            </a:r>
            <a:r>
              <a:rPr lang="ru-RU" dirty="0"/>
              <a:t>)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сум</a:t>
            </a:r>
            <a:r>
              <a:rPr lang="ru-RU" dirty="0"/>
              <a:t> </a:t>
            </a:r>
            <a:r>
              <a:rPr lang="ru-RU" dirty="0" err="1"/>
              <a:t>утриманого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них </a:t>
            </a:r>
            <a:r>
              <a:rPr lang="ru-RU" dirty="0" err="1"/>
              <a:t>податку</a:t>
            </a:r>
            <a:r>
              <a:rPr lang="ru-RU" dirty="0"/>
              <a:t>» </a:t>
            </a:r>
            <a:r>
              <a:rPr lang="ru-RU" dirty="0" err="1"/>
              <a:t>від</a:t>
            </a:r>
            <a:r>
              <a:rPr lang="ru-RU" dirty="0"/>
              <a:t> 13.01.2015 № 4.</a:t>
            </a:r>
          </a:p>
          <a:p>
            <a:pPr algn="just" fontAlgn="base"/>
            <a:r>
              <a:rPr lang="ru-RU" dirty="0" err="1"/>
              <a:t>Звіт</a:t>
            </a:r>
            <a:r>
              <a:rPr lang="ru-RU" dirty="0"/>
              <a:t> за формою 1-ДФ </a:t>
            </a:r>
            <a:r>
              <a:rPr lang="ru-RU" dirty="0" err="1"/>
              <a:t>подається</a:t>
            </a:r>
            <a:r>
              <a:rPr lang="ru-RU" dirty="0"/>
              <a:t> </a:t>
            </a:r>
            <a:r>
              <a:rPr lang="ru-RU" dirty="0" err="1"/>
              <a:t>щоквартально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40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, </a:t>
            </a:r>
            <a:r>
              <a:rPr lang="ru-RU" dirty="0" err="1"/>
              <a:t>наступних</a:t>
            </a:r>
            <a:r>
              <a:rPr lang="ru-RU" dirty="0"/>
              <a:t> за </a:t>
            </a:r>
            <a:r>
              <a:rPr lang="ru-RU" dirty="0" err="1"/>
              <a:t>останнім</a:t>
            </a:r>
            <a:r>
              <a:rPr lang="ru-RU" dirty="0"/>
              <a:t> днем </a:t>
            </a:r>
            <a:r>
              <a:rPr lang="ru-RU" dirty="0" err="1"/>
              <a:t>звітного</a:t>
            </a:r>
            <a:r>
              <a:rPr lang="ru-RU" dirty="0"/>
              <a:t> кварталу, а </a:t>
            </a:r>
            <a:r>
              <a:rPr lang="ru-RU" dirty="0" err="1"/>
              <a:t>саме</a:t>
            </a:r>
            <a:r>
              <a:rPr lang="ru-RU" dirty="0"/>
              <a:t> — за 4-ий квартал 2016 — до 9 лютого 2017, а за 1-ий квартал 2017 — до 09 </a:t>
            </a:r>
            <a:r>
              <a:rPr lang="ru-RU" dirty="0" err="1"/>
              <a:t>травня</a:t>
            </a:r>
            <a:r>
              <a:rPr lang="ru-RU" dirty="0"/>
              <a:t> 2017 (</a:t>
            </a:r>
            <a:r>
              <a:rPr lang="ru-RU" dirty="0" err="1"/>
              <a:t>якщо</a:t>
            </a:r>
            <a:r>
              <a:rPr lang="ru-RU" dirty="0"/>
              <a:t> 9 </a:t>
            </a:r>
            <a:r>
              <a:rPr lang="ru-RU" dirty="0" err="1"/>
              <a:t>травня</a:t>
            </a:r>
            <a:r>
              <a:rPr lang="ru-RU" dirty="0"/>
              <a:t> — </a:t>
            </a:r>
            <a:r>
              <a:rPr lang="ru-RU" dirty="0" err="1"/>
              <a:t>вихідний</a:t>
            </a:r>
            <a:r>
              <a:rPr lang="ru-RU" dirty="0"/>
              <a:t>, то строк переноситься на </a:t>
            </a:r>
            <a:r>
              <a:rPr lang="ru-RU" dirty="0" err="1"/>
              <a:t>наступний</a:t>
            </a:r>
            <a:r>
              <a:rPr lang="ru-RU" dirty="0"/>
              <a:t> </a:t>
            </a:r>
            <a:r>
              <a:rPr lang="ru-RU" dirty="0" err="1"/>
              <a:t>робочий</a:t>
            </a:r>
            <a:r>
              <a:rPr lang="ru-RU" dirty="0"/>
              <a:t> день). </a:t>
            </a:r>
            <a:r>
              <a:rPr lang="ru-RU" dirty="0" err="1"/>
              <a:t>Річної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у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звіту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Форма Д7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929411"/>
          </a:xfrm>
        </p:spPr>
        <p:txBody>
          <a:bodyPr>
            <a:normAutofit fontScale="85000" lnSpcReduction="10000"/>
          </a:bodyPr>
          <a:lstStyle/>
          <a:p>
            <a:pPr algn="just" fontAlgn="base">
              <a:buNone/>
            </a:pPr>
            <a:r>
              <a:rPr lang="ru-RU" dirty="0" smtClean="0"/>
              <a:t>     Форма </a:t>
            </a:r>
            <a:r>
              <a:rPr lang="ru-RU" dirty="0"/>
              <a:t>Д7 «</a:t>
            </a:r>
            <a:r>
              <a:rPr lang="ru-RU" dirty="0" err="1"/>
              <a:t>Звіт</a:t>
            </a:r>
            <a:r>
              <a:rPr lang="ru-RU" dirty="0"/>
              <a:t> про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нещасного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на </a:t>
            </a:r>
            <a:r>
              <a:rPr lang="ru-RU" dirty="0" err="1"/>
              <a:t>виробництві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професійного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». </a:t>
            </a:r>
            <a:r>
              <a:rPr lang="ru-RU" dirty="0" err="1"/>
              <a:t>Звіт</a:t>
            </a:r>
            <a:r>
              <a:rPr lang="ru-RU" dirty="0"/>
              <a:t> за </a:t>
            </a:r>
            <a:r>
              <a:rPr lang="ru-RU" dirty="0" err="1"/>
              <a:t>даною</a:t>
            </a:r>
            <a:r>
              <a:rPr lang="ru-RU" dirty="0"/>
              <a:t> формою </a:t>
            </a:r>
            <a:r>
              <a:rPr lang="ru-RU" dirty="0" err="1"/>
              <a:t>подають</a:t>
            </a:r>
            <a:r>
              <a:rPr lang="ru-RU" dirty="0"/>
              <a:t> ФОП,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на </a:t>
            </a:r>
            <a:r>
              <a:rPr lang="ru-RU" dirty="0" err="1"/>
              <a:t>підприємстві</a:t>
            </a:r>
            <a:r>
              <a:rPr lang="ru-RU" dirty="0"/>
              <a:t> </a:t>
            </a:r>
            <a:r>
              <a:rPr lang="ru-RU" dirty="0" err="1"/>
              <a:t>стався</a:t>
            </a:r>
            <a:r>
              <a:rPr lang="ru-RU" dirty="0"/>
              <a:t> </a:t>
            </a:r>
            <a:r>
              <a:rPr lang="ru-RU" dirty="0" err="1"/>
              <a:t>нещасний</a:t>
            </a:r>
            <a:r>
              <a:rPr lang="ru-RU" dirty="0"/>
              <a:t> </a:t>
            </a:r>
            <a:r>
              <a:rPr lang="ru-RU" dirty="0" err="1"/>
              <a:t>випадок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/>
              <a:t>працівника</a:t>
            </a:r>
            <a:r>
              <a:rPr lang="ru-RU" dirty="0"/>
              <a:t> </a:t>
            </a:r>
            <a:r>
              <a:rPr lang="ru-RU" dirty="0" err="1"/>
              <a:t>виявлено</a:t>
            </a:r>
            <a:r>
              <a:rPr lang="ru-RU" dirty="0"/>
              <a:t> </a:t>
            </a:r>
            <a:r>
              <a:rPr lang="ru-RU" dirty="0" err="1"/>
              <a:t>професійне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.</a:t>
            </a:r>
          </a:p>
          <a:p>
            <a:pPr algn="just" fontAlgn="base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Терміни</a:t>
            </a:r>
            <a:r>
              <a:rPr lang="ru-RU" dirty="0" smtClean="0"/>
              <a:t> </a:t>
            </a:r>
            <a:r>
              <a:rPr lang="ru-RU" dirty="0" err="1"/>
              <a:t>подачі</a:t>
            </a:r>
            <a:r>
              <a:rPr lang="ru-RU" dirty="0"/>
              <a:t> — </a:t>
            </a:r>
            <a:r>
              <a:rPr lang="ru-RU" dirty="0" err="1"/>
              <a:t>протягом</a:t>
            </a:r>
            <a:r>
              <a:rPr lang="ru-RU" dirty="0"/>
              <a:t> 5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: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складання</a:t>
            </a:r>
            <a:r>
              <a:rPr lang="ru-RU" dirty="0"/>
              <a:t> акту про </a:t>
            </a:r>
            <a:r>
              <a:rPr lang="ru-RU" dirty="0" err="1"/>
              <a:t>нещасний</a:t>
            </a:r>
            <a:r>
              <a:rPr lang="ru-RU" dirty="0"/>
              <a:t> </a:t>
            </a:r>
            <a:r>
              <a:rPr lang="ru-RU" dirty="0" err="1"/>
              <a:t>випадок</a:t>
            </a:r>
            <a:r>
              <a:rPr lang="ru-RU" dirty="0"/>
              <a:t> на </a:t>
            </a:r>
            <a:r>
              <a:rPr lang="ru-RU" dirty="0" err="1"/>
              <a:t>виробництві</a:t>
            </a:r>
            <a:r>
              <a:rPr lang="ru-RU" dirty="0"/>
              <a:t> за формою Н-1. Цей акт </a:t>
            </a:r>
            <a:r>
              <a:rPr lang="ru-RU" dirty="0" err="1"/>
              <a:t>складає</a:t>
            </a:r>
            <a:r>
              <a:rPr lang="ru-RU" dirty="0"/>
              <a:t> </a:t>
            </a:r>
            <a:r>
              <a:rPr lang="ru-RU" dirty="0" err="1"/>
              <a:t>комісія</a:t>
            </a:r>
            <a:r>
              <a:rPr lang="ru-RU" dirty="0"/>
              <a:t>, яка </a:t>
            </a:r>
            <a:r>
              <a:rPr lang="ru-RU" dirty="0" err="1"/>
              <a:t>розслідує</a:t>
            </a:r>
            <a:r>
              <a:rPr lang="ru-RU" dirty="0"/>
              <a:t> </a:t>
            </a:r>
            <a:r>
              <a:rPr lang="ru-RU" dirty="0" err="1"/>
              <a:t>нещасний</a:t>
            </a:r>
            <a:r>
              <a:rPr lang="ru-RU" dirty="0"/>
              <a:t> </a:t>
            </a:r>
            <a:r>
              <a:rPr lang="ru-RU" dirty="0" err="1"/>
              <a:t>випадок</a:t>
            </a:r>
            <a:r>
              <a:rPr lang="ru-RU" dirty="0"/>
              <a:t>.</a:t>
            </a:r>
          </a:p>
          <a:p>
            <a:pPr lvl="0" algn="just" fontAlgn="base"/>
            <a:r>
              <a:rPr lang="ru-RU" dirty="0" err="1"/>
              <a:t>після</a:t>
            </a:r>
            <a:r>
              <a:rPr lang="ru-RU" dirty="0"/>
              <a:t> акта про </a:t>
            </a:r>
            <a:r>
              <a:rPr lang="ru-RU" dirty="0" err="1"/>
              <a:t>розслідування</a:t>
            </a:r>
            <a:r>
              <a:rPr lang="ru-RU" dirty="0"/>
              <a:t> </a:t>
            </a:r>
            <a:r>
              <a:rPr lang="ru-RU" dirty="0" err="1"/>
              <a:t>професійного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– форма П-4.</a:t>
            </a:r>
          </a:p>
          <a:p>
            <a:pPr algn="just" fontAlgn="base"/>
            <a:r>
              <a:rPr lang="ru-RU" dirty="0" err="1"/>
              <a:t>Звіт</a:t>
            </a:r>
            <a:r>
              <a:rPr lang="ru-RU" dirty="0"/>
              <a:t> </a:t>
            </a:r>
            <a:r>
              <a:rPr lang="ru-RU" dirty="0" err="1"/>
              <a:t>подається</a:t>
            </a:r>
            <a:r>
              <a:rPr lang="ru-RU" dirty="0"/>
              <a:t> в ДФС 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Форма 10-ПІ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32500" lnSpcReduction="20000"/>
          </a:bodyPr>
          <a:lstStyle/>
          <a:p>
            <a:pPr algn="just" fontAlgn="base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             При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збільшенні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чисельності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враховувати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передбачений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обов’язок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працевлаштуванню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інвалідів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стосується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ФОП,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найманих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7 (ч. 9 ст. 19 Закону №875 «Про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захищеності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інвалідів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»).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роботодавець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зобов’язаний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 fontAlgn="base"/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Зареєструватися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Фонді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інвалідів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місцем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реєстрації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особи —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підприємця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до 1 лютого року,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наступного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звітним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 fontAlgn="base"/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Подати до фонду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за формою 10 ПІ «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зайнятість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працевлаштування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інвалідів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до 1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березня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року,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наступного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звітним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/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ст. 20 Закону 875 — за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невиконання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підсумками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звітного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року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інвалідного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нормативу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роботодавцю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загрожують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адміністративно-господарські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санкції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санкцій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працюють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основним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місцем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>
                <a:latin typeface="Times New Roman" pitchFamily="18" charset="0"/>
                <a:cs typeface="Times New Roman" pitchFamily="18" charset="0"/>
              </a:rPr>
              <a:t>дорівнюють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 fontAlgn="base"/>
            <a:endParaRPr lang="ru-RU" sz="64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Половині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середньорічної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зарплати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штатного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працює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8 до 15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середньорічній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зарплаті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штатного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працює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чоловік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Сплатити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15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квітня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року,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наступного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роком,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норматив. Оплата проводиться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Відділення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Фонду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інвалідів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реєстрації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відкриті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органах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Держказначейства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подати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формою 10ПІ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невиконаним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нормативом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роботодавцю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загрожує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Позапланова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виїзна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Посадовим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особам — штраф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розмірі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170 до 340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Обираємо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групу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спрощеної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податку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Спрощена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пропонує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вибір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чотири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вибору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тієї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буде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залежати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скільки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треба буде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яку та коли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подавати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64488" cy="6237312"/>
          </a:xfrm>
        </p:spPr>
        <p:txBody>
          <a:bodyPr>
            <a:normAutofit fontScale="25000" lnSpcReduction="20000"/>
          </a:bodyPr>
          <a:lstStyle/>
          <a:p>
            <a:pPr algn="just" fontAlgn="base">
              <a:buNone/>
            </a:pPr>
            <a:r>
              <a:rPr lang="ru-RU" sz="8000" b="1" dirty="0" err="1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b="1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 fontAlgn="base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Обрали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КВЕДи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Визначилися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системою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вам буде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вигідніше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Обрали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групу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податку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(у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обрання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спрощеної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), то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можете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починати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процедуру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реєстрації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ФОП. Перша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зупинка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реєстратор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buNone/>
            </a:pPr>
            <a:r>
              <a:rPr lang="ru-RU" sz="8000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треба </a:t>
            </a:r>
            <a:r>
              <a:rPr lang="ru-RU" sz="8000" b="1" dirty="0" err="1">
                <a:latin typeface="Times New Roman" pitchFamily="18" charset="0"/>
                <a:cs typeface="Times New Roman" pitchFamily="18" charset="0"/>
              </a:rPr>
              <a:t>надати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державному </a:t>
            </a:r>
            <a:r>
              <a:rPr lang="ru-RU" sz="8000" b="1" dirty="0" err="1">
                <a:latin typeface="Times New Roman" pitchFamily="18" charset="0"/>
                <a:cs typeface="Times New Roman" pitchFamily="18" charset="0"/>
              </a:rPr>
              <a:t>реєстратору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8000" b="1" dirty="0" err="1">
                <a:latin typeface="Times New Roman" pitchFamily="18" charset="0"/>
                <a:cs typeface="Times New Roman" pitchFamily="18" charset="0"/>
              </a:rPr>
              <a:t>реєстрації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ФОП</a:t>
            </a:r>
          </a:p>
          <a:p>
            <a:pPr algn="just" fontAlgn="base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прописаний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42 Закону «Про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реєстрацію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юридичних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підприємців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15.05.2003 № 755-IV.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наступний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 fontAlgn="base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Заповнена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реєстраційна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картка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за формою 10.</a:t>
            </a:r>
          </a:p>
          <a:p>
            <a:pPr lvl="0" algn="just" fontAlgn="base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Копія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довідки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присвоєння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реєстраційного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номеру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облікової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картки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(ІПН).</a:t>
            </a:r>
          </a:p>
          <a:p>
            <a:pPr lvl="0" algn="just" fontAlgn="base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Платіжне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доручення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сплату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реєстраційного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збору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(34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 lvl="0" algn="just" fontAlgn="base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Заява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спрощеної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(за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бажанням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детальніше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трохи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 algn="just" fontAlgn="base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Заява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реєстрацію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платником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податку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додану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(за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бажанням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детальніше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трохи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 fontAlgn="base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6. В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переважній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більшості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того, як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вийдете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кабінету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реєстратора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будете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зареєстровані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приватним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підприємцем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Залишається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зібрати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реєстратор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скаже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вам прийти до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декілька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забрати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виписку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реєстру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– документ,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підтверджує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реєстрацію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ФОП.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Як </a:t>
            </a:r>
            <a:r>
              <a:rPr lang="ru-RU" b="1" dirty="0" err="1"/>
              <a:t>відбувається</a:t>
            </a:r>
            <a:r>
              <a:rPr lang="ru-RU" b="1" dirty="0"/>
              <a:t> постановка на </a:t>
            </a:r>
            <a:r>
              <a:rPr lang="ru-RU" b="1" dirty="0" err="1"/>
              <a:t>облік</a:t>
            </a:r>
            <a:r>
              <a:rPr lang="ru-RU" b="1" dirty="0"/>
              <a:t> у </a:t>
            </a:r>
            <a:r>
              <a:rPr lang="ru-RU" b="1" dirty="0" err="1" smtClean="0"/>
              <a:t>податковій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073427"/>
          </a:xfrm>
        </p:spPr>
        <p:txBody>
          <a:bodyPr>
            <a:normAutofit fontScale="25000" lnSpcReduction="20000"/>
          </a:bodyPr>
          <a:lstStyle/>
          <a:p>
            <a:pPr algn="just" fontAlgn="base"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    Для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того,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просто стати на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податковій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службі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йти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туди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обов’язково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реєстратор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особи та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реєстрації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направляє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всю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необхідну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взяття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податкової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Податкова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служба, на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отриманої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реєстратора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ставить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підприємця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Вказаний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порядок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прописаний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пункті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43 Закону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15.05.2003 № 755-IV.</a:t>
            </a:r>
          </a:p>
          <a:p>
            <a:pPr algn="just" fontAlgn="base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            Де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взяти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сплати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реєстраційного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збору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   Тут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варіанти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обов’язково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висіти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стінці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біля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кабінету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реєстратора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десь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поряд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викладають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сайті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реєстраціїної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вашого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сайті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виконавчого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комітету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buNone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Як правильно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заповнити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реєстраційну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картку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10?</a:t>
            </a:r>
          </a:p>
          <a:p>
            <a:pPr algn="just" fontAlgn="base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Тут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одразу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звернути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затвердженої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заповненню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картки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законодавстві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А тому,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реєстратори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міст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вигадують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якісь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правила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заповнення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Перевірений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варіант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заповнення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картки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наведений у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fontAlgn="base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В будь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стінці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біля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кабінету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реєстратора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зазвичай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висить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приклад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заповнення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buNone/>
            </a:pP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Подаємо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заяву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спрощеної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заява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єдиний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податок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fontAlgn="base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Цей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розділ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актуальний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для тих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підприємців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обрали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спрощену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систему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5832648"/>
          </a:xfrm>
        </p:spPr>
        <p:txBody>
          <a:bodyPr>
            <a:normAutofit fontScale="25000" lnSpcReduction="20000"/>
          </a:bodyPr>
          <a:lstStyle/>
          <a:p>
            <a:pPr algn="just" fontAlgn="base"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підтверджують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реєстрацію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підприємця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вищевказаних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бути на руках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fontAlgn="base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      Для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ФОПів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загальній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Виписка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ЄДР.</a:t>
            </a:r>
          </a:p>
          <a:p>
            <a:pPr lvl="0" algn="just"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2.Витяг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реєстру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платників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ПДВ (у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реєстрації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платником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ПДВ).</a:t>
            </a:r>
          </a:p>
          <a:p>
            <a:pPr algn="just"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3.Для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платників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податку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4.Виписка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ЄДР.</a:t>
            </a:r>
          </a:p>
          <a:p>
            <a:pPr lvl="0" algn="just"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5.Витяг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реєстру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платників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податку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6.Витяг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реєстру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платників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ПДВ (у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реєстрації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платником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ПДВ).</a:t>
            </a:r>
          </a:p>
          <a:p>
            <a:pPr algn="just"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7.Скорочений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дій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8.Йдемо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до державного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реєстратора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подаємо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9.Через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дні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(коли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скаже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сам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реєстратор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забираємо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виписку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ЄДР.</a:t>
            </a:r>
          </a:p>
          <a:p>
            <a:pPr lvl="0" algn="just"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10.Йдемо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податкової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пишемо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заяву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спрощеної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(у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обрання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податку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 algn="just"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11.Після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реєстрації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платником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податку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подаємо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запит про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витягу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реєстру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платників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податку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12.Через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декілька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(коли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треба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уточнити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інспектора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забираємо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витяг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реєстру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платників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податку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13.Реєструємо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податковій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службі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книгу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книгу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Звітність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ФОП на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єдиному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податку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«за себе»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>
              <a:buNone/>
            </a:pPr>
            <a:r>
              <a:rPr lang="ru-RU" dirty="0" smtClean="0"/>
              <a:t>        Для </a:t>
            </a:r>
            <a:r>
              <a:rPr lang="ru-RU" dirty="0"/>
              <a:t>початку </a:t>
            </a:r>
            <a:r>
              <a:rPr lang="ru-RU" dirty="0" err="1"/>
              <a:t>розглянемо</a:t>
            </a:r>
            <a:r>
              <a:rPr lang="ru-RU" dirty="0"/>
              <a:t> тих </a:t>
            </a:r>
            <a:r>
              <a:rPr lang="ru-RU" dirty="0" err="1"/>
              <a:t>підприємців</a:t>
            </a:r>
            <a:r>
              <a:rPr lang="ru-RU" dirty="0"/>
              <a:t>,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b="1" dirty="0" err="1"/>
              <a:t>немає</a:t>
            </a:r>
            <a:r>
              <a:rPr lang="ru-RU" b="1" dirty="0"/>
              <a:t> </a:t>
            </a:r>
            <a:r>
              <a:rPr lang="ru-RU" b="1" dirty="0" err="1"/>
              <a:t>найманих</a:t>
            </a:r>
            <a:r>
              <a:rPr lang="ru-RU" b="1" dirty="0"/>
              <a:t> </a:t>
            </a:r>
            <a:r>
              <a:rPr lang="ru-RU" b="1" dirty="0" err="1"/>
              <a:t>працівників</a:t>
            </a:r>
            <a:r>
              <a:rPr lang="ru-RU" dirty="0"/>
              <a:t>. </a:t>
            </a:r>
            <a:r>
              <a:rPr lang="ru-RU" dirty="0" err="1"/>
              <a:t>Такі</a:t>
            </a:r>
            <a:r>
              <a:rPr lang="ru-RU" dirty="0"/>
              <a:t> ФОП </a:t>
            </a:r>
            <a:r>
              <a:rPr lang="ru-RU" dirty="0" err="1"/>
              <a:t>подають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звітів</a:t>
            </a:r>
            <a:r>
              <a:rPr lang="ru-RU" dirty="0"/>
              <a:t>:</a:t>
            </a:r>
          </a:p>
          <a:p>
            <a:pPr lvl="0" algn="just" fontAlgn="base"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Декларація</a:t>
            </a:r>
            <a:r>
              <a:rPr lang="ru-RU" dirty="0" smtClean="0"/>
              <a:t> </a:t>
            </a:r>
            <a:r>
              <a:rPr lang="ru-RU" dirty="0" err="1"/>
              <a:t>платника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. </a:t>
            </a:r>
            <a:r>
              <a:rPr lang="ru-RU" dirty="0" err="1"/>
              <a:t>Декларація</a:t>
            </a:r>
            <a:r>
              <a:rPr lang="ru-RU" dirty="0"/>
              <a:t> </a:t>
            </a:r>
            <a:r>
              <a:rPr lang="ru-RU" dirty="0" err="1"/>
              <a:t>подається</a:t>
            </a:r>
            <a:r>
              <a:rPr lang="ru-RU" dirty="0"/>
              <a:t> </a:t>
            </a:r>
            <a:r>
              <a:rPr lang="ru-RU" dirty="0" err="1"/>
              <a:t>щоквартально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щорічно</a:t>
            </a:r>
            <a:r>
              <a:rPr lang="ru-RU" dirty="0"/>
              <a:t>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.</a:t>
            </a:r>
          </a:p>
          <a:p>
            <a:pPr lvl="0" algn="just" fontAlgn="base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Річний</a:t>
            </a:r>
            <a:r>
              <a:rPr lang="ru-RU" dirty="0" smtClean="0"/>
              <a:t> </a:t>
            </a:r>
            <a:r>
              <a:rPr lang="ru-RU" dirty="0" err="1"/>
              <a:t>звіт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внеску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ru-RU" b="1" dirty="0" smtClean="0"/>
              <a:t>      </a:t>
            </a:r>
            <a:r>
              <a:rPr lang="ru-RU" b="1" dirty="0" err="1" smtClean="0"/>
              <a:t>Податкова</a:t>
            </a:r>
            <a:r>
              <a:rPr lang="ru-RU" b="1" dirty="0" smtClean="0"/>
              <a:t> </a:t>
            </a:r>
            <a:r>
              <a:rPr lang="ru-RU" b="1" dirty="0" err="1"/>
              <a:t>декларація</a:t>
            </a:r>
            <a:r>
              <a:rPr lang="ru-RU" b="1" dirty="0"/>
              <a:t> </a:t>
            </a:r>
            <a:r>
              <a:rPr lang="ru-RU" b="1" dirty="0" err="1"/>
              <a:t>платника</a:t>
            </a:r>
            <a:r>
              <a:rPr lang="ru-RU" b="1" dirty="0"/>
              <a:t> </a:t>
            </a:r>
            <a:r>
              <a:rPr lang="ru-RU" b="1" dirty="0" err="1"/>
              <a:t>єдиного</a:t>
            </a:r>
            <a:r>
              <a:rPr lang="ru-RU" b="1" dirty="0"/>
              <a:t> </a:t>
            </a:r>
            <a:r>
              <a:rPr lang="ru-RU" b="1" dirty="0" err="1"/>
              <a:t>податку</a:t>
            </a:r>
            <a:endParaRPr lang="ru-RU" b="1" dirty="0"/>
          </a:p>
          <a:p>
            <a:pPr algn="just" fontAlgn="base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сьогоднішній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день форма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декларації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податку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затверджена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наказом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затвердження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податкових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декларацій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податку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19.06.2015 №578.</a:t>
            </a:r>
          </a:p>
          <a:p>
            <a:pPr algn="just" fontAlgn="base"/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Платники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податку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другої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п. 296.2 ПКУ,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подають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податкову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декларацію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у строк,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встановлений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річного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податкового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— 60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календарних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наступних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останнім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календарним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днем року. За 2016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— до 1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березня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включно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/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до пункту 296.3 ПКУ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платники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податку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третьої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надають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податкову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декларацію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у строки,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передбачені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для квартального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звітного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40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звітного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кварталу.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Декларацію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четвертий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квартал 2016 року,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подати не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9 лютого 2017 року.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Єдиний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податок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сплачується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в бюджет не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19.02.2017 (10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граничного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терміну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подачі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декларації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вихідний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граничний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строк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сплати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переноситься до 17.02.2017.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Річна</a:t>
            </a:r>
            <a:r>
              <a:rPr lang="ru-RU" dirty="0" smtClean="0"/>
              <a:t> </a:t>
            </a:r>
            <a:r>
              <a:rPr lang="ru-RU" dirty="0" err="1" smtClean="0"/>
              <a:t>звітність</a:t>
            </a:r>
            <a:r>
              <a:rPr lang="ru-RU" dirty="0" smtClean="0"/>
              <a:t> по </a:t>
            </a:r>
            <a:r>
              <a:rPr lang="ru-RU" dirty="0" err="1" smtClean="0"/>
              <a:t>єдиному</a:t>
            </a:r>
            <a:r>
              <a:rPr lang="ru-RU" dirty="0" smtClean="0"/>
              <a:t> </a:t>
            </a:r>
            <a:r>
              <a:rPr lang="ru-RU" dirty="0" err="1" smtClean="0"/>
              <a:t>соціальному</a:t>
            </a:r>
            <a:r>
              <a:rPr lang="ru-RU" dirty="0" smtClean="0"/>
              <a:t> </a:t>
            </a:r>
            <a:r>
              <a:rPr lang="ru-RU" dirty="0" err="1" smtClean="0"/>
              <a:t>внеску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55000" lnSpcReduction="20000"/>
          </a:bodyPr>
          <a:lstStyle/>
          <a:p>
            <a:pPr algn="just" fontAlgn="base"/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єдиному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соціальному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внеску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подають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ФОП,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весь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частину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року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працювали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спрощеній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Виняток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підприємці-пенсіонери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віком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інваліди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отримують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пенсію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соціальну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 Таким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категоріям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ФОП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надавати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/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до наказу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затвердження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Порядку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подання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страхувальниками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звіту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сум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нарахованого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внеску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загальнообов’язкове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державне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соціальне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страхування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» №435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14.04.2015 –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квартальна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звітність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ЄСВ не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подається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подається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щорічна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Річна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звітність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надається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незалежності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податку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/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подається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до 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податкової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подання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— не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9 лютого року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наступного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звітним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Форма Д5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4464496"/>
          </a:xfrm>
        </p:spPr>
        <p:txBody>
          <a:bodyPr>
            <a:normAutofit fontScale="77500" lnSpcReduction="20000"/>
          </a:bodyPr>
          <a:lstStyle/>
          <a:p>
            <a:pPr algn="just" fontAlgn="base"/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Підприємці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сплачують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внесок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кожний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квартал до 20 числа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наступного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місяця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до 20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квітня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20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липня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20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жовтня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та 20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січня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(ч. 8 ст. 9 Закону про ЄСВ).</a:t>
            </a:r>
          </a:p>
          <a:p>
            <a:pPr algn="just" fontAlgn="base"/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зазначити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до ст. 4 Закону №2464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08.07.2010 «Про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збір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внеску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загальнообов’язкове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державне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соціальне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страхування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підприємці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звільнені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сплати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ЄСВ,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стати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платниками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внеску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добровільної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 fontAlgn="base"/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Розділу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3 «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про порядок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нарахування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сплати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ЄСВ»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20.04.2015 №449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добровільна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участь —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самостійне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для себе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бази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нарахування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ЄСВ. Тут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діє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та ж форма Д5.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1740</Words>
  <Application>Microsoft Office PowerPoint</Application>
  <PresentationFormat>Экран (4:3)</PresentationFormat>
  <Paragraphs>96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Чим будемо займатися? Обираємо КВЕДи </vt:lpstr>
      <vt:lpstr>Презентация PowerPoint</vt:lpstr>
      <vt:lpstr>Презентация PowerPoint</vt:lpstr>
      <vt:lpstr>Як відбувається постановка на облік у податковій </vt:lpstr>
      <vt:lpstr>Презентация PowerPoint</vt:lpstr>
      <vt:lpstr>Звітність ФОП на єдиному податку «за себе» </vt:lpstr>
      <vt:lpstr>Презентация PowerPoint</vt:lpstr>
      <vt:lpstr>Річна звітність по єдиному соціальному внеску </vt:lpstr>
      <vt:lpstr>Форма Д5 </vt:lpstr>
      <vt:lpstr>Звітність підприємця на єдиному податку за найманих працівників </vt:lpstr>
      <vt:lpstr>Щомісячний звіт з єдиного внеску (Форма Д4) </vt:lpstr>
      <vt:lpstr>Податковий звіт за формою 1-ДФ </vt:lpstr>
      <vt:lpstr>Форма Д7 </vt:lpstr>
      <vt:lpstr>Форма 10-ПІ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Владислав Васько</cp:lastModifiedBy>
  <cp:revision>6</cp:revision>
  <dcterms:created xsi:type="dcterms:W3CDTF">2018-04-11T18:12:12Z</dcterms:created>
  <dcterms:modified xsi:type="dcterms:W3CDTF">2018-04-13T10:18:22Z</dcterms:modified>
</cp:coreProperties>
</file>