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5" r:id="rId6"/>
    <p:sldId id="267" r:id="rId7"/>
    <p:sldId id="266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8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B5E72-7AA3-EC41-BD0B-6132BB61D2A5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39A8-65AD-B84C-8E2D-D9024D4639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2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839A8-65AD-B84C-8E2D-D9024D46397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5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dtkt.ua/ua/doc/1011.47.157?article=50" TargetMode="External"/><Relationship Id="rId2" Type="http://schemas.openxmlformats.org/officeDocument/2006/relationships/hyperlink" Target="http://docs.dtkt.ua/ua/doc/1011.47.157?article=1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dtkt.ua/doc/1011.47.157?page=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fs.gov.ua/" TargetMode="External"/><Relationship Id="rId2" Type="http://schemas.openxmlformats.org/officeDocument/2006/relationships/hyperlink" Target="https://dtkt.com.ua/?utm_source=www&amp;utm_campaign=hea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2.rada.gov.ua/laws/show/2755-1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tkt.ua/doc/1011.47.157?page=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dtkt.ua/ua/doc/1157.660.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tkt.ua/doc/1011.47.158?page=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tkt.ua/doc/1011.47.157?page=9" TargetMode="External"/><Relationship Id="rId2" Type="http://schemas.openxmlformats.org/officeDocument/2006/relationships/hyperlink" Target="https://blank.dtkt.ua/blank/7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3295" y="1987845"/>
            <a:ext cx="8623139" cy="2931396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z="4000" b="1" dirty="0" err="1" smtClean="0">
                <a:solidFill>
                  <a:schemeClr val="accent2"/>
                </a:solidFill>
              </a:rPr>
              <a:t>Оподаткування</a:t>
            </a:r>
            <a:r>
              <a:rPr lang="ru-RU" sz="4000" b="1" dirty="0" smtClean="0">
                <a:solidFill>
                  <a:schemeClr val="accent2"/>
                </a:solidFill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</a:rPr>
              <a:t>малих</a:t>
            </a:r>
            <a:r>
              <a:rPr lang="ru-RU" sz="4000" b="1" dirty="0">
                <a:solidFill>
                  <a:schemeClr val="accent2"/>
                </a:solidFill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</a:rPr>
              <a:t>підприємців</a:t>
            </a:r>
            <a:r>
              <a:rPr lang="ru-RU" sz="4000" b="1" dirty="0">
                <a:solidFill>
                  <a:schemeClr val="accent2"/>
                </a:solidFill>
              </a:rPr>
              <a:t> (ставки </a:t>
            </a:r>
            <a:r>
              <a:rPr lang="ru-RU" sz="4000" b="1" dirty="0" err="1">
                <a:solidFill>
                  <a:schemeClr val="accent2"/>
                </a:solidFill>
              </a:rPr>
              <a:t>єдиного</a:t>
            </a:r>
            <a:r>
              <a:rPr lang="ru-RU" sz="4000" b="1" dirty="0">
                <a:solidFill>
                  <a:schemeClr val="accent2"/>
                </a:solidFill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</a:rPr>
              <a:t>податку</a:t>
            </a:r>
            <a:r>
              <a:rPr lang="ru-RU" sz="4000" b="1" dirty="0">
                <a:solidFill>
                  <a:schemeClr val="accent2"/>
                </a:solidFill>
              </a:rPr>
              <a:t>, </a:t>
            </a:r>
            <a:r>
              <a:rPr lang="ru-RU" sz="4000" b="1" dirty="0" err="1">
                <a:solidFill>
                  <a:schemeClr val="accent2"/>
                </a:solidFill>
              </a:rPr>
              <a:t>групи</a:t>
            </a:r>
            <a:r>
              <a:rPr lang="ru-RU" sz="4000" b="1" dirty="0">
                <a:solidFill>
                  <a:schemeClr val="accent2"/>
                </a:solidFill>
              </a:rPr>
              <a:t>, </a:t>
            </a:r>
            <a:r>
              <a:rPr lang="ru-RU" sz="4000" b="1" dirty="0" err="1">
                <a:solidFill>
                  <a:schemeClr val="accent2"/>
                </a:solidFill>
              </a:rPr>
              <a:t>обмеження</a:t>
            </a:r>
            <a:r>
              <a:rPr lang="ru-RU" sz="4000" b="1" dirty="0">
                <a:solidFill>
                  <a:schemeClr val="accent2"/>
                </a:solidFill>
              </a:rPr>
              <a:t> за </a:t>
            </a:r>
            <a:r>
              <a:rPr lang="ru-RU" sz="4000" b="1" dirty="0" err="1">
                <a:solidFill>
                  <a:schemeClr val="accent2"/>
                </a:solidFill>
              </a:rPr>
              <a:t>кількістю</a:t>
            </a:r>
            <a:r>
              <a:rPr lang="ru-RU" sz="4000" b="1" dirty="0">
                <a:solidFill>
                  <a:schemeClr val="accent2"/>
                </a:solidFill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</a:rPr>
              <a:t>працівників</a:t>
            </a:r>
            <a:r>
              <a:rPr lang="ru-RU" sz="4000" b="1" dirty="0">
                <a:solidFill>
                  <a:schemeClr val="accent2"/>
                </a:solidFill>
              </a:rPr>
              <a:t>, </a:t>
            </a:r>
            <a:r>
              <a:rPr lang="ru-RU" sz="4000" b="1" dirty="0" err="1">
                <a:solidFill>
                  <a:schemeClr val="accent2"/>
                </a:solidFill>
              </a:rPr>
              <a:t>подання</a:t>
            </a:r>
            <a:r>
              <a:rPr lang="ru-RU" sz="4000" b="1" dirty="0">
                <a:solidFill>
                  <a:schemeClr val="accent2"/>
                </a:solidFill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</a:rPr>
              <a:t>звітності</a:t>
            </a:r>
            <a:r>
              <a:rPr lang="ru-RU" sz="4000" b="1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38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453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err="1"/>
              <a:t>Декларація</a:t>
            </a:r>
            <a:r>
              <a:rPr lang="ru-RU" b="1" dirty="0"/>
              <a:t> </a:t>
            </a:r>
            <a:r>
              <a:rPr lang="ru-RU" b="1" dirty="0" err="1"/>
              <a:t>платника</a:t>
            </a:r>
            <a:r>
              <a:rPr lang="ru-RU" b="1" dirty="0"/>
              <a:t> </a:t>
            </a:r>
            <a:r>
              <a:rPr lang="ru-RU" b="1" dirty="0" err="1"/>
              <a:t>єдиного</a:t>
            </a:r>
            <a:r>
              <a:rPr lang="ru-RU" b="1" dirty="0"/>
              <a:t> </a:t>
            </a:r>
            <a:r>
              <a:rPr lang="ru-RU" b="1" dirty="0" err="1"/>
              <a:t>податку</a:t>
            </a:r>
            <a:r>
              <a:rPr lang="ru-RU" b="1" dirty="0"/>
              <a:t> </a:t>
            </a:r>
            <a:r>
              <a:rPr lang="ru-RU" b="1" dirty="0" err="1"/>
              <a:t>подається</a:t>
            </a:r>
            <a:r>
              <a:rPr lang="ru-RU" b="1" dirty="0"/>
              <a:t> у </a:t>
            </a:r>
            <a:r>
              <a:rPr lang="ru-RU" b="1" dirty="0" err="1"/>
              <a:t>такі</a:t>
            </a:r>
            <a:r>
              <a:rPr lang="ru-RU" b="1" dirty="0"/>
              <a:t> строки: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63525"/>
            <a:ext cx="8596668" cy="4177838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та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— </a:t>
            </a:r>
            <a:r>
              <a:rPr lang="ru-RU" dirty="0" err="1"/>
              <a:t>протягом</a:t>
            </a:r>
            <a:r>
              <a:rPr lang="ru-RU" dirty="0"/>
              <a:t> 60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днем </a:t>
            </a:r>
            <a:r>
              <a:rPr lang="ru-RU" dirty="0" err="1"/>
              <a:t>звітного</a:t>
            </a:r>
            <a:r>
              <a:rPr lang="ru-RU" dirty="0"/>
              <a:t> (</a:t>
            </a:r>
            <a:r>
              <a:rPr lang="ru-RU" dirty="0" err="1"/>
              <a:t>податкового</a:t>
            </a:r>
            <a:r>
              <a:rPr lang="ru-RU" dirty="0"/>
              <a:t>) року;</a:t>
            </a:r>
          </a:p>
          <a:p>
            <a:pPr fontAlgn="base"/>
            <a:r>
              <a:rPr lang="ru-RU" dirty="0" err="1"/>
              <a:t>платниками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— </a:t>
            </a:r>
            <a:r>
              <a:rPr lang="ru-RU" dirty="0" err="1"/>
              <a:t>протягом</a:t>
            </a:r>
            <a:r>
              <a:rPr lang="ru-RU" dirty="0"/>
              <a:t> 40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</a:t>
            </a:r>
            <a:r>
              <a:rPr lang="ru-RU" dirty="0" err="1"/>
              <a:t>календарним</a:t>
            </a:r>
            <a:r>
              <a:rPr lang="ru-RU" dirty="0"/>
              <a:t> днем </a:t>
            </a:r>
            <a:r>
              <a:rPr lang="ru-RU" dirty="0" err="1"/>
              <a:t>звітного</a:t>
            </a:r>
            <a:r>
              <a:rPr lang="ru-RU" dirty="0"/>
              <a:t> кварталу, за результатами </a:t>
            </a:r>
            <a:r>
              <a:rPr lang="ru-RU" dirty="0" err="1"/>
              <a:t>звітного</a:t>
            </a:r>
            <a:r>
              <a:rPr lang="ru-RU" dirty="0"/>
              <a:t> кварталу,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розпочато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pPr algn="just"/>
            <a:r>
              <a:rPr lang="en-US" sz="4000" b="1" dirty="0" smtClean="0">
                <a:solidFill>
                  <a:schemeClr val="accent2"/>
                </a:solidFill>
              </a:rPr>
              <a:t>N.B: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dirty="0"/>
              <a:t>у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до переходу на </a:t>
            </a:r>
            <a:r>
              <a:rPr lang="ru-RU" sz="2000" dirty="0" err="1"/>
              <a:t>спрощену</a:t>
            </a:r>
            <a:r>
              <a:rPr lang="ru-RU" sz="2000" dirty="0"/>
              <a:t> систему </a:t>
            </a:r>
            <a:r>
              <a:rPr lang="ru-RU" sz="2000" dirty="0" err="1"/>
              <a:t>оподаткування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фізична</a:t>
            </a:r>
            <a:r>
              <a:rPr lang="ru-RU" sz="2000" dirty="0"/>
              <a:t> особа — </a:t>
            </a:r>
            <a:r>
              <a:rPr lang="ru-RU" sz="2000" dirty="0" err="1"/>
              <a:t>підприємець</a:t>
            </a:r>
            <a:r>
              <a:rPr lang="ru-RU" sz="2000" dirty="0"/>
              <a:t> </a:t>
            </a:r>
            <a:r>
              <a:rPr lang="ru-RU" sz="2000" dirty="0" err="1"/>
              <a:t>здійснює</a:t>
            </a:r>
            <a:r>
              <a:rPr lang="ru-RU" sz="2000" dirty="0"/>
              <a:t> </a:t>
            </a:r>
            <a:r>
              <a:rPr lang="ru-RU" sz="2000" dirty="0" err="1"/>
              <a:t>підприємницьку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на </a:t>
            </a:r>
            <a:r>
              <a:rPr lang="ru-RU" sz="2000" dirty="0" err="1"/>
              <a:t>загальній</a:t>
            </a:r>
            <a:r>
              <a:rPr lang="ru-RU" sz="2000" dirty="0"/>
              <a:t>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 smtClean="0"/>
              <a:t>оподаткування</a:t>
            </a:r>
            <a:endParaRPr lang="en-US" sz="2000" dirty="0" smtClean="0"/>
          </a:p>
          <a:p>
            <a:pPr algn="just"/>
            <a:endParaRPr lang="ru-RU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76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accent2"/>
                </a:solidFill>
              </a:rPr>
              <a:t>Чи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може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фізична</a:t>
            </a:r>
            <a:r>
              <a:rPr lang="ru-RU" sz="2400" b="1" i="1" dirty="0">
                <a:solidFill>
                  <a:schemeClr val="accent2"/>
                </a:solidFill>
              </a:rPr>
              <a:t> особа — </a:t>
            </a:r>
            <a:r>
              <a:rPr lang="ru-RU" sz="2400" b="1" i="1" dirty="0" err="1">
                <a:solidFill>
                  <a:schemeClr val="accent2"/>
                </a:solidFill>
              </a:rPr>
              <a:t>платник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єдиного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податку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самостійно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виправити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помилки</a:t>
            </a:r>
            <a:r>
              <a:rPr lang="ru-RU" sz="2400" b="1" i="1" dirty="0">
                <a:solidFill>
                  <a:schemeClr val="accent2"/>
                </a:solidFill>
              </a:rPr>
              <a:t>, </a:t>
            </a:r>
            <a:r>
              <a:rPr lang="ru-RU" sz="2400" b="1" i="1" dirty="0" err="1">
                <a:solidFill>
                  <a:schemeClr val="accent2"/>
                </a:solidFill>
              </a:rPr>
              <a:t>які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він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виявив</a:t>
            </a:r>
            <a:r>
              <a:rPr lang="ru-RU" sz="2400" b="1" i="1" dirty="0">
                <a:solidFill>
                  <a:schemeClr val="accent2"/>
                </a:solidFill>
              </a:rPr>
              <a:t> у </a:t>
            </a:r>
            <a:r>
              <a:rPr lang="ru-RU" sz="2400" b="1" i="1" dirty="0" err="1">
                <a:solidFill>
                  <a:schemeClr val="accent2"/>
                </a:solidFill>
              </a:rPr>
              <a:t>раніше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поданій</a:t>
            </a:r>
            <a:r>
              <a:rPr lang="ru-RU" sz="2400" b="1" i="1" dirty="0">
                <a:solidFill>
                  <a:schemeClr val="accent2"/>
                </a:solidFill>
              </a:rPr>
              <a:t> </a:t>
            </a:r>
            <a:r>
              <a:rPr lang="ru-RU" sz="2400" b="1" i="1" dirty="0" err="1">
                <a:solidFill>
                  <a:schemeClr val="accent2"/>
                </a:solidFill>
              </a:rPr>
              <a:t>декларації</a:t>
            </a:r>
            <a:r>
              <a:rPr lang="ru-RU" sz="2400" b="1" i="1" dirty="0">
                <a:solidFill>
                  <a:schemeClr val="accent2"/>
                </a:solidFill>
              </a:rPr>
              <a:t>?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241" y="1828800"/>
            <a:ext cx="9525963" cy="467617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періодах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ст. 102 Податкового кодексу</a:t>
            </a:r>
            <a:r>
              <a:rPr lang="ru-RU" dirty="0"/>
              <a:t>)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за результатами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 </a:t>
            </a:r>
            <a:r>
              <a:rPr lang="ru-RU" dirty="0" err="1"/>
              <a:t>виявляє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поданій</a:t>
            </a:r>
            <a:r>
              <a:rPr lang="ru-RU" dirty="0"/>
              <a:t> ним </a:t>
            </a:r>
            <a:r>
              <a:rPr lang="ru-RU" dirty="0" err="1"/>
              <a:t>декларації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ст. 50 Кодексу),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надіслати</a:t>
            </a:r>
            <a:r>
              <a:rPr lang="ru-RU" dirty="0"/>
              <a:t> </a:t>
            </a:r>
            <a:r>
              <a:rPr lang="ru-RU" dirty="0" err="1"/>
              <a:t>уточнюючий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до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за формою, чинною на час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уточнюючого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п. 50.1 ст. 50 Кодексу</a:t>
            </a:r>
            <a:r>
              <a:rPr lang="ru-RU" dirty="0" smtClean="0"/>
              <a:t>).</a:t>
            </a:r>
            <a:endParaRPr lang="en-US" dirty="0" smtClean="0"/>
          </a:p>
          <a:p>
            <a:pPr fontAlgn="base"/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не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уточнені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зазначаються</a:t>
            </a:r>
            <a:r>
              <a:rPr lang="ru-RU" dirty="0"/>
              <a:t> ним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за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за результатами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 </a:t>
            </a:r>
            <a:r>
              <a:rPr lang="ru-RU" dirty="0" err="1"/>
              <a:t>виявлено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Якщо</a:t>
            </a:r>
            <a:r>
              <a:rPr lang="ru-RU" dirty="0"/>
              <a:t> факт </a:t>
            </a:r>
            <a:r>
              <a:rPr lang="ru-RU" dirty="0" err="1"/>
              <a:t>заниження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минулих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за результатами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),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 </a:t>
            </a:r>
            <a:r>
              <a:rPr lang="ru-RU" u="sng" dirty="0">
                <a:hlinkClick r:id="rId4"/>
              </a:rPr>
              <a:t>п. 50.2 ст. 50 Податкового кодексу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надіслати</a:t>
            </a:r>
            <a:r>
              <a:rPr lang="ru-RU" dirty="0"/>
              <a:t> </a:t>
            </a:r>
            <a:r>
              <a:rPr lang="ru-RU" dirty="0" err="1"/>
              <a:t>уточнюючий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і </a:t>
            </a:r>
            <a:r>
              <a:rPr lang="ru-RU" dirty="0" err="1"/>
              <a:t>сплатити</a:t>
            </a:r>
            <a:r>
              <a:rPr lang="ru-RU" dirty="0"/>
              <a:t> суму недоплати та штраф у </a:t>
            </a:r>
            <a:r>
              <a:rPr lang="ru-RU" dirty="0" err="1"/>
              <a:t>розмірі</a:t>
            </a:r>
            <a:r>
              <a:rPr lang="ru-RU" dirty="0"/>
              <a:t> 3 %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до </a:t>
            </a:r>
            <a:r>
              <a:rPr lang="ru-RU" dirty="0" err="1"/>
              <a:t>подання</a:t>
            </a:r>
            <a:r>
              <a:rPr lang="ru-RU" dirty="0"/>
              <a:t> такого </a:t>
            </a:r>
            <a:r>
              <a:rPr lang="ru-RU" dirty="0" err="1"/>
              <a:t>уточнюючого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відобразити</a:t>
            </a:r>
            <a:r>
              <a:rPr lang="ru-RU" dirty="0"/>
              <a:t> суму недоплати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за </a:t>
            </a:r>
            <a:r>
              <a:rPr lang="ru-RU" dirty="0" err="1"/>
              <a:t>періодом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факт </a:t>
            </a:r>
            <a:r>
              <a:rPr lang="ru-RU" dirty="0" err="1"/>
              <a:t>заниження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збільшену</a:t>
            </a:r>
            <a:r>
              <a:rPr lang="ru-RU" dirty="0"/>
              <a:t> на суму штрафу у </a:t>
            </a:r>
            <a:r>
              <a:rPr lang="ru-RU" dirty="0" err="1"/>
              <a:t>розмірі</a:t>
            </a:r>
            <a:r>
              <a:rPr lang="ru-RU" dirty="0"/>
              <a:t> 5 %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грошового </a:t>
            </a:r>
            <a:r>
              <a:rPr lang="ru-RU" dirty="0" err="1"/>
              <a:t>зобов’язання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Форму </a:t>
            </a:r>
            <a:r>
              <a:rPr lang="ru-RU" dirty="0" err="1"/>
              <a:t>декларації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виправленні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поданих</a:t>
            </a:r>
            <a:r>
              <a:rPr lang="ru-RU" dirty="0"/>
              <a:t> </a:t>
            </a:r>
            <a:r>
              <a:rPr lang="ru-RU" dirty="0" err="1"/>
              <a:t>деклараціях</a:t>
            </a:r>
            <a:r>
              <a:rPr lang="ru-RU" dirty="0"/>
              <a:t>, </a:t>
            </a:r>
            <a:r>
              <a:rPr lang="ru-RU" dirty="0" err="1"/>
              <a:t>затверджено</a:t>
            </a:r>
            <a:r>
              <a:rPr lang="ru-RU" dirty="0"/>
              <a:t> наказом № 578.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43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chemeClr val="accent2"/>
                </a:solidFill>
              </a:rPr>
              <a:t>ДЕ БРАТИ ІНФОРМАЦІЮ В НАДАЛІ?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5085"/>
            <a:ext cx="8596668" cy="4506429"/>
          </a:xfrm>
        </p:spPr>
        <p:txBody>
          <a:bodyPr>
            <a:normAutofit/>
          </a:bodyPr>
          <a:lstStyle/>
          <a:p>
            <a:r>
              <a:rPr lang="uk-UA" sz="2400" b="1" u="sng" dirty="0" smtClean="0">
                <a:solidFill>
                  <a:schemeClr val="accent2"/>
                </a:solidFill>
                <a:hlinkClick r:id="rId2"/>
              </a:rPr>
              <a:t>ЖУРНАЛ “</a:t>
            </a:r>
            <a:r>
              <a:rPr lang="uk-UA" sz="2400" b="1" u="sng" smtClean="0">
                <a:solidFill>
                  <a:schemeClr val="accent2"/>
                </a:solidFill>
                <a:hlinkClick r:id="rId2"/>
              </a:rPr>
              <a:t>ДЕБЕТ-КРЕДИТ”</a:t>
            </a:r>
            <a:endParaRPr lang="uk-UA" sz="2400" b="1" u="sng" dirty="0" smtClean="0">
              <a:solidFill>
                <a:schemeClr val="accent2"/>
              </a:solidFill>
              <a:hlinkClick r:id="rId2"/>
            </a:endParaRPr>
          </a:p>
          <a:p>
            <a:r>
              <a:rPr lang="en-US" sz="2400" b="1" u="sng" dirty="0" smtClean="0">
                <a:solidFill>
                  <a:schemeClr val="accent2"/>
                </a:solidFill>
                <a:hlinkClick r:id="rId2"/>
              </a:rPr>
              <a:t>https</a:t>
            </a:r>
            <a:r>
              <a:rPr lang="en-US" sz="2400" b="1" u="sng" dirty="0">
                <a:solidFill>
                  <a:schemeClr val="accent2"/>
                </a:solidFill>
                <a:hlinkClick r:id="rId2"/>
              </a:rPr>
              <a:t>://dtkt.com.ua/?</a:t>
            </a:r>
            <a:r>
              <a:rPr lang="en-US" sz="2400" b="1" u="sng" dirty="0" smtClean="0">
                <a:solidFill>
                  <a:schemeClr val="accent2"/>
                </a:solidFill>
                <a:hlinkClick r:id="rId2"/>
              </a:rPr>
              <a:t>utm_source=www&amp;utm_campaign=header</a:t>
            </a:r>
            <a:endParaRPr lang="uk-UA" sz="2400" b="1" u="sng" dirty="0" smtClean="0">
              <a:solidFill>
                <a:schemeClr val="accent2"/>
              </a:solidFill>
            </a:endParaRPr>
          </a:p>
          <a:p>
            <a:endParaRPr lang="uk-UA" sz="2400" b="1" u="sng" dirty="0" smtClean="0">
              <a:solidFill>
                <a:schemeClr val="accent2"/>
              </a:solidFill>
            </a:endParaRPr>
          </a:p>
          <a:p>
            <a:r>
              <a:rPr lang="uk-UA" sz="2400" b="1" u="sng" dirty="0" smtClean="0">
                <a:solidFill>
                  <a:schemeClr val="accent2"/>
                </a:solidFill>
              </a:rPr>
              <a:t>САЙТ ДФС:</a:t>
            </a:r>
            <a:endParaRPr lang="uk-UA" sz="2400" b="1" u="sng" dirty="0">
              <a:solidFill>
                <a:schemeClr val="accent2"/>
              </a:solidFill>
            </a:endParaRPr>
          </a:p>
          <a:p>
            <a:r>
              <a:rPr lang="en-US" sz="2400" b="1" u="sng" dirty="0">
                <a:solidFill>
                  <a:schemeClr val="accent2"/>
                </a:solidFill>
                <a:hlinkClick r:id="rId3"/>
              </a:rPr>
              <a:t>http://sfs.gov.ua</a:t>
            </a:r>
            <a:r>
              <a:rPr lang="en-US" sz="2400" b="1" u="sng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uk-UA" sz="2400" b="1" u="sng" dirty="0" smtClean="0">
                <a:solidFill>
                  <a:schemeClr val="accent2"/>
                </a:solidFill>
              </a:rPr>
              <a:t> </a:t>
            </a:r>
            <a:endParaRPr lang="ru-RU" sz="2400" b="1" u="sng" dirty="0">
              <a:solidFill>
                <a:schemeClr val="accent2"/>
              </a:solidFill>
            </a:endParaRPr>
          </a:p>
          <a:p>
            <a:endParaRPr lang="ru-RU" sz="2400" b="1" u="sng" dirty="0" smtClean="0">
              <a:solidFill>
                <a:schemeClr val="accent2"/>
              </a:solidFill>
            </a:endParaRPr>
          </a:p>
          <a:p>
            <a:r>
              <a:rPr lang="ru-RU" sz="2400" b="1" u="sng" dirty="0" smtClean="0">
                <a:solidFill>
                  <a:schemeClr val="accent2"/>
                </a:solidFill>
              </a:rPr>
              <a:t>ПОДТАКОВИЙ КОДЕКС: </a:t>
            </a:r>
          </a:p>
          <a:p>
            <a:r>
              <a:rPr lang="en-US" sz="2400" b="1" u="sng" dirty="0">
                <a:solidFill>
                  <a:schemeClr val="accent2"/>
                </a:solidFill>
                <a:hlinkClick r:id="rId4"/>
              </a:rPr>
              <a:t>http://</a:t>
            </a:r>
            <a:r>
              <a:rPr lang="en-US" sz="2400" b="1" u="sng" dirty="0" smtClean="0">
                <a:solidFill>
                  <a:schemeClr val="accent2"/>
                </a:solidFill>
                <a:hlinkClick r:id="rId4"/>
              </a:rPr>
              <a:t>zakon2.rada.gov.ua/laws/show/2755-17</a:t>
            </a:r>
            <a:endParaRPr lang="uk-UA" sz="2400" b="1" u="sng" dirty="0" smtClean="0">
              <a:solidFill>
                <a:schemeClr val="accent2"/>
              </a:solidFill>
            </a:endParaRPr>
          </a:p>
          <a:p>
            <a:endParaRPr lang="ru-RU" sz="2400" b="1" u="sng" dirty="0" smtClean="0">
              <a:solidFill>
                <a:schemeClr val="accent2"/>
              </a:solidFill>
            </a:endParaRPr>
          </a:p>
          <a:p>
            <a:endParaRPr lang="ru-RU" sz="2400" b="1" u="sng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2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558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Спрощена</a:t>
            </a:r>
            <a:r>
              <a:rPr lang="ru-RU" b="1" dirty="0"/>
              <a:t> система </a:t>
            </a:r>
            <a:r>
              <a:rPr lang="ru-RU" b="1" dirty="0" err="1"/>
              <a:t>оподаткування</a:t>
            </a:r>
            <a:r>
              <a:rPr lang="ru-RU" b="1" dirty="0"/>
              <a:t>, </a:t>
            </a:r>
            <a:r>
              <a:rPr lang="ru-RU" b="1" dirty="0" err="1"/>
              <a:t>обліку</a:t>
            </a:r>
            <a:r>
              <a:rPr lang="ru-RU" b="1" dirty="0"/>
              <a:t> та </a:t>
            </a:r>
            <a:r>
              <a:rPr lang="ru-RU" b="1" dirty="0" err="1"/>
              <a:t>звітності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5181"/>
            <a:ext cx="8596668" cy="438618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Спрощена</a:t>
            </a:r>
            <a:r>
              <a:rPr lang="ru-RU" dirty="0"/>
              <a:t> система </a:t>
            </a:r>
            <a:r>
              <a:rPr lang="ru-RU" dirty="0" err="1"/>
              <a:t>оподаткування</a:t>
            </a:r>
            <a:r>
              <a:rPr lang="ru-RU" dirty="0"/>
              <a:t>,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 -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пунктом 297.1 </a:t>
            </a:r>
            <a:r>
              <a:rPr lang="ru-RU" dirty="0" err="1"/>
              <a:t>статті</a:t>
            </a:r>
            <a:r>
              <a:rPr lang="ru-RU" dirty="0"/>
              <a:t> 297 </a:t>
            </a:r>
            <a:r>
              <a:rPr lang="ru-RU" dirty="0" err="1"/>
              <a:t>цього</a:t>
            </a:r>
            <a:r>
              <a:rPr lang="ru-RU" dirty="0"/>
              <a:t> Кодексу, на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в порядку та на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главою,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веденням</a:t>
            </a:r>
            <a:r>
              <a:rPr lang="ru-RU" dirty="0"/>
              <a:t>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ПЕРЕВАГИ СПРОЩЕНОЇ СИСТЕМИ:</a:t>
            </a:r>
          </a:p>
          <a:p>
            <a:r>
              <a:rPr lang="ru-RU" dirty="0"/>
              <a:t>1)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сплачуються</a:t>
            </a:r>
            <a:r>
              <a:rPr lang="ru-RU" dirty="0"/>
              <a:t>;</a:t>
            </a:r>
          </a:p>
          <a:p>
            <a:r>
              <a:rPr lang="ru-RU" dirty="0"/>
              <a:t>2) 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полегшується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(</a:t>
            </a:r>
            <a:r>
              <a:rPr lang="ru-RU" dirty="0" err="1"/>
              <a:t>документальний</a:t>
            </a:r>
            <a:r>
              <a:rPr lang="ru-RU" dirty="0"/>
              <a:t>) 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r>
              <a:rPr lang="ru-RU" dirty="0"/>
              <a:t>3) 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і </a:t>
            </a:r>
            <a:r>
              <a:rPr lang="ru-RU" dirty="0" err="1"/>
              <a:t>немає</a:t>
            </a:r>
            <a:r>
              <a:rPr lang="ru-RU" dirty="0"/>
              <a:t> потреби </a:t>
            </a:r>
            <a:r>
              <a:rPr lang="ru-RU" dirty="0" err="1"/>
              <a:t>відстежувати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законодавстві</a:t>
            </a:r>
            <a:r>
              <a:rPr lang="ru-RU" dirty="0"/>
              <a:t> про по </a:t>
            </a:r>
            <a:r>
              <a:rPr lang="ru-RU" dirty="0" err="1"/>
              <a:t>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вносяться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часто;</a:t>
            </a:r>
          </a:p>
          <a:p>
            <a:r>
              <a:rPr lang="ru-RU" dirty="0"/>
              <a:t>4) </a:t>
            </a:r>
            <a:r>
              <a:rPr lang="ru-RU" dirty="0" err="1"/>
              <a:t>полегшується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5) </a:t>
            </a:r>
            <a:r>
              <a:rPr lang="ru-RU" dirty="0" err="1"/>
              <a:t>надається</a:t>
            </a:r>
            <a:r>
              <a:rPr lang="ru-RU" dirty="0"/>
              <a:t> право </a:t>
            </a:r>
            <a:r>
              <a:rPr lang="ru-RU" dirty="0" err="1"/>
              <a:t>фізичним</a:t>
            </a:r>
            <a:r>
              <a:rPr lang="ru-RU" dirty="0"/>
              <a:t> особам не </a:t>
            </a:r>
            <a:r>
              <a:rPr lang="ru-RU" dirty="0" err="1"/>
              <a:t>застосовувати</a:t>
            </a:r>
            <a:r>
              <a:rPr lang="ru-RU" dirty="0"/>
              <a:t> при </a:t>
            </a:r>
            <a:r>
              <a:rPr lang="ru-RU" dirty="0" err="1"/>
              <a:t>розрахунках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 РРО;</a:t>
            </a:r>
          </a:p>
          <a:p>
            <a:r>
              <a:rPr lang="ru-RU" dirty="0"/>
              <a:t>6) </a:t>
            </a:r>
            <a:r>
              <a:rPr lang="ru-RU" dirty="0" err="1"/>
              <a:t>надається</a:t>
            </a:r>
            <a:r>
              <a:rPr lang="ru-RU" dirty="0"/>
              <a:t> право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як </a:t>
            </a:r>
            <a:r>
              <a:rPr lang="ru-RU" dirty="0" err="1"/>
              <a:t>платника</a:t>
            </a:r>
            <a:r>
              <a:rPr lang="ru-RU" dirty="0"/>
              <a:t> ПДВ;</a:t>
            </a:r>
          </a:p>
          <a:p>
            <a:r>
              <a:rPr lang="ru-RU" dirty="0"/>
              <a:t>7) сфера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ширша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фіксованого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   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21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ГРУПИ ПЛАТНИКІВ ЄДИНОГО ПОДАТКУ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12113"/>
            <a:ext cx="12192000" cy="4907664"/>
          </a:xfrm>
        </p:spPr>
      </p:pic>
    </p:spTree>
    <p:extLst>
      <p:ext uri="{BB962C8B-B14F-4D97-AF65-F5344CB8AC3E}">
        <p14:creationId xmlns:p14="http://schemas.microsoft.com/office/powerpoint/2010/main" val="154604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0" y="1215342"/>
            <a:ext cx="12064679" cy="4263847"/>
          </a:xfrm>
        </p:spPr>
      </p:pic>
    </p:spTree>
    <p:extLst>
      <p:ext uri="{BB962C8B-B14F-4D97-AF65-F5344CB8AC3E}">
        <p14:creationId xmlns:p14="http://schemas.microsoft.com/office/powerpoint/2010/main" val="2046864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Не </a:t>
            </a:r>
            <a:r>
              <a:rPr lang="ru-RU" sz="2800" b="1" dirty="0" err="1">
                <a:solidFill>
                  <a:schemeClr val="accent2"/>
                </a:solidFill>
              </a:rPr>
              <a:t>можуть</a:t>
            </a:r>
            <a:r>
              <a:rPr lang="ru-RU" sz="2800" b="1" dirty="0">
                <a:solidFill>
                  <a:schemeClr val="accent2"/>
                </a:solidFill>
              </a:rPr>
              <a:t> бути </a:t>
            </a:r>
            <a:r>
              <a:rPr lang="ru-RU" sz="2800" b="1" dirty="0" err="1">
                <a:solidFill>
                  <a:schemeClr val="accent2"/>
                </a:solidFill>
              </a:rPr>
              <a:t>платниками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єдиного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податку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першої</a:t>
            </a:r>
            <a:r>
              <a:rPr lang="ru-RU" sz="2800" b="1" dirty="0">
                <a:solidFill>
                  <a:schemeClr val="accent2"/>
                </a:solidFill>
              </a:rPr>
              <a:t> - </a:t>
            </a:r>
            <a:r>
              <a:rPr lang="ru-RU" sz="2800" b="1" dirty="0" err="1">
                <a:solidFill>
                  <a:schemeClr val="accent2"/>
                </a:solidFill>
              </a:rPr>
              <a:t>третьої</a:t>
            </a:r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</a:rPr>
              <a:t>груп</a:t>
            </a:r>
            <a:r>
              <a:rPr lang="ru-RU" sz="2800" b="1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815" y="1423686"/>
            <a:ext cx="8915187" cy="5150733"/>
          </a:xfrm>
        </p:spPr>
        <p:txBody>
          <a:bodyPr>
            <a:noAutofit/>
          </a:bodyPr>
          <a:lstStyle/>
          <a:p>
            <a:r>
              <a:rPr lang="ru-RU" sz="1400" dirty="0" err="1"/>
              <a:t>Згідно</a:t>
            </a:r>
            <a:r>
              <a:rPr lang="ru-RU" sz="1400" dirty="0"/>
              <a:t> з </a:t>
            </a:r>
            <a:r>
              <a:rPr lang="ru-RU" sz="1400" dirty="0">
                <a:hlinkClick r:id="rId2"/>
              </a:rPr>
              <a:t>п. 291.5 ПКУ</a:t>
            </a:r>
            <a:r>
              <a:rPr lang="ru-RU" sz="1400" dirty="0"/>
              <a:t>:</a:t>
            </a:r>
            <a:br>
              <a:rPr lang="ru-RU" sz="1400" dirty="0"/>
            </a:br>
            <a:r>
              <a:rPr lang="ru-RU" sz="1400" b="1" dirty="0" err="1"/>
              <a:t>Підприємці</a:t>
            </a:r>
            <a:r>
              <a:rPr lang="ru-RU" sz="1400" b="1" dirty="0"/>
              <a:t> та </a:t>
            </a:r>
            <a:r>
              <a:rPr lang="ru-RU" sz="1400" b="1" dirty="0" err="1"/>
              <a:t>юрособи</a:t>
            </a:r>
            <a:r>
              <a:rPr lang="ru-RU" sz="1400" b="1" dirty="0"/>
              <a:t>, </a:t>
            </a:r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здійснюють</a:t>
            </a:r>
            <a:r>
              <a:rPr lang="ru-RU" sz="1400" b="1" dirty="0"/>
              <a:t>: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діяльність</a:t>
            </a:r>
            <a:r>
              <a:rPr lang="ru-RU" sz="1400" dirty="0"/>
              <a:t> з </a:t>
            </a:r>
            <a:r>
              <a:rPr lang="ru-RU" sz="1400" dirty="0" err="1"/>
              <a:t>організації</a:t>
            </a:r>
            <a:r>
              <a:rPr lang="ru-RU" sz="1400" dirty="0"/>
              <a:t>,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азартних</a:t>
            </a:r>
            <a:r>
              <a:rPr lang="ru-RU" sz="1400" dirty="0"/>
              <a:t> </a:t>
            </a:r>
            <a:r>
              <a:rPr lang="ru-RU" sz="1400" dirty="0" err="1"/>
              <a:t>ігор</a:t>
            </a:r>
            <a:r>
              <a:rPr lang="ru-RU" sz="1400" dirty="0"/>
              <a:t>, лотерей 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розповсюдження</a:t>
            </a:r>
            <a:r>
              <a:rPr lang="ru-RU" sz="1400" dirty="0"/>
              <a:t>), </a:t>
            </a:r>
            <a:r>
              <a:rPr lang="ru-RU" sz="1400" dirty="0" err="1"/>
              <a:t>парі</a:t>
            </a:r>
            <a:r>
              <a:rPr lang="ru-RU" sz="1400" dirty="0"/>
              <a:t> (</a:t>
            </a:r>
            <a:r>
              <a:rPr lang="ru-RU" sz="1400" dirty="0" err="1"/>
              <a:t>букмекерське</a:t>
            </a:r>
            <a:r>
              <a:rPr lang="ru-RU" sz="1400" dirty="0"/>
              <a:t> </a:t>
            </a:r>
            <a:r>
              <a:rPr lang="ru-RU" sz="1400" dirty="0" err="1"/>
              <a:t>парі</a:t>
            </a:r>
            <a:r>
              <a:rPr lang="ru-RU" sz="1400" dirty="0"/>
              <a:t>, </a:t>
            </a:r>
            <a:r>
              <a:rPr lang="ru-RU" sz="1400" dirty="0" err="1"/>
              <a:t>парі</a:t>
            </a:r>
            <a:r>
              <a:rPr lang="ru-RU" sz="1400" dirty="0"/>
              <a:t> </a:t>
            </a:r>
            <a:r>
              <a:rPr lang="ru-RU" sz="1400" dirty="0" err="1"/>
              <a:t>тоталізатора</a:t>
            </a:r>
            <a:r>
              <a:rPr lang="ru-RU" sz="1400" dirty="0"/>
              <a:t>);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обмін</a:t>
            </a:r>
            <a:r>
              <a:rPr lang="ru-RU" sz="1400" dirty="0"/>
              <a:t> </a:t>
            </a:r>
            <a:r>
              <a:rPr lang="ru-RU" sz="1400" dirty="0" err="1"/>
              <a:t>інвалюти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виробництво</a:t>
            </a:r>
            <a:r>
              <a:rPr lang="ru-RU" sz="1400" dirty="0"/>
              <a:t>, </a:t>
            </a:r>
            <a:r>
              <a:rPr lang="ru-RU" sz="1400" dirty="0" err="1"/>
              <a:t>експорт</a:t>
            </a:r>
            <a:r>
              <a:rPr lang="ru-RU" sz="1400" dirty="0"/>
              <a:t>, </a:t>
            </a:r>
            <a:r>
              <a:rPr lang="ru-RU" sz="1400" dirty="0" err="1"/>
              <a:t>імпорт</a:t>
            </a:r>
            <a:r>
              <a:rPr lang="ru-RU" sz="1400" dirty="0"/>
              <a:t>, продаж </a:t>
            </a:r>
            <a:r>
              <a:rPr lang="ru-RU" sz="1400" dirty="0" err="1"/>
              <a:t>підакцизних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роздрібного</a:t>
            </a:r>
            <a:r>
              <a:rPr lang="ru-RU" sz="1400" dirty="0"/>
              <a:t> продажу ПММ в </a:t>
            </a:r>
            <a:r>
              <a:rPr lang="ru-RU" sz="1400" dirty="0" err="1"/>
              <a:t>ємностях</a:t>
            </a:r>
            <a:r>
              <a:rPr lang="ru-RU" sz="1400" dirty="0"/>
              <a:t> до 20 л та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фізосіб</a:t>
            </a:r>
            <a:r>
              <a:rPr lang="ru-RU" sz="1400" dirty="0"/>
              <a:t>, </a:t>
            </a:r>
            <a:r>
              <a:rPr lang="ru-RU" sz="1400" dirty="0" err="1"/>
              <a:t>пов'язаної</a:t>
            </a:r>
            <a:r>
              <a:rPr lang="ru-RU" sz="1400" dirty="0"/>
              <a:t> з </a:t>
            </a:r>
            <a:r>
              <a:rPr lang="ru-RU" sz="1400" dirty="0" err="1"/>
              <a:t>роздрібним</a:t>
            </a:r>
            <a:r>
              <a:rPr lang="ru-RU" sz="1400" dirty="0"/>
              <a:t> </a:t>
            </a:r>
            <a:r>
              <a:rPr lang="ru-RU" sz="1400" dirty="0" err="1"/>
              <a:t>продажем</a:t>
            </a:r>
            <a:r>
              <a:rPr lang="ru-RU" sz="1400" dirty="0"/>
              <a:t> пива та </a:t>
            </a:r>
            <a:r>
              <a:rPr lang="ru-RU" sz="1400" dirty="0" err="1"/>
              <a:t>столових</a:t>
            </a:r>
            <a:r>
              <a:rPr lang="ru-RU" sz="1400" dirty="0"/>
              <a:t> вин);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видобуток</a:t>
            </a:r>
            <a:r>
              <a:rPr lang="ru-RU" sz="1400" dirty="0"/>
              <a:t>, </a:t>
            </a:r>
            <a:r>
              <a:rPr lang="ru-RU" sz="1400" dirty="0" err="1"/>
              <a:t>виробництво</a:t>
            </a:r>
            <a:r>
              <a:rPr lang="ru-RU" sz="1400" dirty="0"/>
              <a:t>, </a:t>
            </a:r>
            <a:r>
              <a:rPr lang="ru-RU" sz="1400" dirty="0" err="1"/>
              <a:t>реалізацію</a:t>
            </a:r>
            <a:r>
              <a:rPr lang="ru-RU" sz="1400" dirty="0"/>
              <a:t> </a:t>
            </a:r>
            <a:r>
              <a:rPr lang="ru-RU" sz="1400" dirty="0" err="1"/>
              <a:t>дорогоцінних</a:t>
            </a:r>
            <a:r>
              <a:rPr lang="ru-RU" sz="1400" dirty="0"/>
              <a:t> </a:t>
            </a:r>
            <a:r>
              <a:rPr lang="ru-RU" sz="1400" dirty="0" err="1"/>
              <a:t>металів</a:t>
            </a:r>
            <a:r>
              <a:rPr lang="ru-RU" sz="1400" dirty="0"/>
              <a:t> і </a:t>
            </a:r>
            <a:r>
              <a:rPr lang="ru-RU" sz="1400" dirty="0" err="1"/>
              <a:t>каміння</a:t>
            </a:r>
            <a:r>
              <a:rPr lang="ru-RU" sz="1400" dirty="0"/>
              <a:t>, у т. ч. органогенного </a:t>
            </a:r>
            <a:r>
              <a:rPr lang="ru-RU" sz="1400" dirty="0" err="1"/>
              <a:t>утворення</a:t>
            </a:r>
            <a:r>
              <a:rPr lang="ru-RU" sz="1400" dirty="0"/>
              <a:t> 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, </a:t>
            </a:r>
            <a:r>
              <a:rPr lang="ru-RU" sz="1400" dirty="0" err="1"/>
              <a:t>постачання</a:t>
            </a:r>
            <a:r>
              <a:rPr lang="ru-RU" sz="1400" dirty="0"/>
              <a:t>, продажу (</a:t>
            </a:r>
            <a:r>
              <a:rPr lang="ru-RU" sz="1400" dirty="0" err="1"/>
              <a:t>реалізації</a:t>
            </a:r>
            <a:r>
              <a:rPr lang="ru-RU" sz="1400" dirty="0"/>
              <a:t>) </a:t>
            </a:r>
            <a:r>
              <a:rPr lang="ru-RU" sz="1400" dirty="0" err="1"/>
              <a:t>ювелірних</a:t>
            </a:r>
            <a:r>
              <a:rPr lang="ru-RU" sz="1400" dirty="0"/>
              <a:t> та </a:t>
            </a:r>
            <a:r>
              <a:rPr lang="ru-RU" sz="1400" dirty="0" err="1"/>
              <a:t>побутових</a:t>
            </a:r>
            <a:r>
              <a:rPr lang="ru-RU" sz="1400" dirty="0"/>
              <a:t> </a:t>
            </a:r>
            <a:r>
              <a:rPr lang="ru-RU" sz="1400" dirty="0" err="1"/>
              <a:t>виробів</a:t>
            </a:r>
            <a:r>
              <a:rPr lang="ru-RU" sz="1400" dirty="0"/>
              <a:t> з </a:t>
            </a:r>
            <a:r>
              <a:rPr lang="ru-RU" sz="1400" dirty="0" err="1"/>
              <a:t>дорогоцінних</a:t>
            </a:r>
            <a:r>
              <a:rPr lang="ru-RU" sz="1400" dirty="0"/>
              <a:t> </a:t>
            </a:r>
            <a:r>
              <a:rPr lang="ru-RU" sz="1400" dirty="0" err="1"/>
              <a:t>металів</a:t>
            </a:r>
            <a:r>
              <a:rPr lang="ru-RU" sz="1400" dirty="0"/>
              <a:t>, </a:t>
            </a:r>
            <a:r>
              <a:rPr lang="ru-RU" sz="1400" dirty="0" err="1"/>
              <a:t>каміння</a:t>
            </a:r>
            <a:r>
              <a:rPr lang="ru-RU" sz="1400" dirty="0"/>
              <a:t>, </a:t>
            </a:r>
            <a:r>
              <a:rPr lang="ru-RU" sz="1400" dirty="0" err="1"/>
              <a:t>дорогоцінного</a:t>
            </a:r>
            <a:r>
              <a:rPr lang="ru-RU" sz="1400" dirty="0"/>
              <a:t> </a:t>
            </a:r>
            <a:r>
              <a:rPr lang="ru-RU" sz="1400" dirty="0" err="1"/>
              <a:t>каміння</a:t>
            </a:r>
            <a:r>
              <a:rPr lang="ru-RU" sz="1400" dirty="0"/>
              <a:t> органогенного </a:t>
            </a:r>
            <a:r>
              <a:rPr lang="ru-RU" sz="1400" dirty="0" err="1"/>
              <a:t>утворення</a:t>
            </a:r>
            <a:r>
              <a:rPr lang="ru-RU" sz="1400" dirty="0"/>
              <a:t> та </a:t>
            </a:r>
            <a:r>
              <a:rPr lang="ru-RU" sz="1400" dirty="0" err="1"/>
              <a:t>напівдорогоцінного</a:t>
            </a:r>
            <a:r>
              <a:rPr lang="ru-RU" sz="1400" dirty="0"/>
              <a:t> </a:t>
            </a:r>
            <a:r>
              <a:rPr lang="ru-RU" sz="1400" dirty="0" err="1"/>
              <a:t>каміння</a:t>
            </a:r>
            <a:r>
              <a:rPr lang="ru-RU" sz="1400" dirty="0"/>
              <a:t>);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видобуток</a:t>
            </a:r>
            <a:r>
              <a:rPr lang="ru-RU" sz="1400" dirty="0"/>
              <a:t>, </a:t>
            </a:r>
            <a:r>
              <a:rPr lang="ru-RU" sz="1400" dirty="0" err="1"/>
              <a:t>реалізацію</a:t>
            </a:r>
            <a:r>
              <a:rPr lang="ru-RU" sz="1400" dirty="0"/>
              <a:t> </a:t>
            </a:r>
            <a:r>
              <a:rPr lang="ru-RU" sz="1400" dirty="0" err="1"/>
              <a:t>корисних</a:t>
            </a:r>
            <a:r>
              <a:rPr lang="ru-RU" sz="1400" dirty="0"/>
              <a:t> </a:t>
            </a:r>
            <a:r>
              <a:rPr lang="ru-RU" sz="1400" dirty="0" err="1"/>
              <a:t>копалин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реалізації</a:t>
            </a:r>
            <a:r>
              <a:rPr lang="ru-RU" sz="1400" dirty="0"/>
              <a:t> </a:t>
            </a:r>
            <a:r>
              <a:rPr lang="ru-RU" sz="1400" dirty="0" err="1"/>
              <a:t>корисних</a:t>
            </a:r>
            <a:r>
              <a:rPr lang="ru-RU" sz="1400" dirty="0"/>
              <a:t> </a:t>
            </a:r>
            <a:r>
              <a:rPr lang="ru-RU" sz="1400" dirty="0" err="1"/>
              <a:t>копалин</a:t>
            </a:r>
            <a:r>
              <a:rPr lang="ru-RU" sz="1400" dirty="0"/>
              <a:t> </a:t>
            </a:r>
            <a:r>
              <a:rPr lang="ru-RU" sz="1400" dirty="0" err="1"/>
              <a:t>місцевого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діяльність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фінансового</a:t>
            </a:r>
            <a:r>
              <a:rPr lang="ru-RU" sz="1400" dirty="0"/>
              <a:t> </a:t>
            </a:r>
            <a:r>
              <a:rPr lang="ru-RU" sz="1400" dirty="0" err="1"/>
              <a:t>посередництва</a:t>
            </a:r>
            <a:r>
              <a:rPr lang="ru-RU" sz="1400" dirty="0"/>
              <a:t>, 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у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, яка </a:t>
            </a:r>
            <a:r>
              <a:rPr lang="ru-RU" sz="1400" dirty="0" err="1"/>
              <a:t>здійснюється</a:t>
            </a:r>
            <a:r>
              <a:rPr lang="ru-RU" sz="1400" dirty="0"/>
              <a:t> </a:t>
            </a:r>
            <a:r>
              <a:rPr lang="ru-RU" sz="1400" dirty="0" err="1"/>
              <a:t>страховими</a:t>
            </a:r>
            <a:r>
              <a:rPr lang="ru-RU" sz="1400" dirty="0"/>
              <a:t> агентами, </a:t>
            </a:r>
            <a:r>
              <a:rPr lang="ru-RU" sz="1400" dirty="0" err="1"/>
              <a:t>визначеними</a:t>
            </a:r>
            <a:r>
              <a:rPr lang="ru-RU" sz="1400" dirty="0"/>
              <a:t> Законом </a:t>
            </a:r>
            <a:r>
              <a:rPr lang="ru-RU" sz="1400" dirty="0" err="1"/>
              <a:t>України</a:t>
            </a:r>
            <a:r>
              <a:rPr lang="ru-RU" sz="1400" dirty="0"/>
              <a:t> «Про </a:t>
            </a:r>
            <a:r>
              <a:rPr lang="ru-RU" sz="1400" dirty="0" err="1"/>
              <a:t>страхування</a:t>
            </a:r>
            <a:r>
              <a:rPr lang="ru-RU" sz="1400" dirty="0"/>
              <a:t>», </a:t>
            </a:r>
            <a:r>
              <a:rPr lang="ru-RU" sz="1400" dirty="0" err="1"/>
              <a:t>сюрвейєрами</a:t>
            </a:r>
            <a:r>
              <a:rPr lang="ru-RU" sz="1400" dirty="0"/>
              <a:t>, </a:t>
            </a:r>
            <a:r>
              <a:rPr lang="ru-RU" sz="1400" dirty="0" err="1"/>
              <a:t>аварійними</a:t>
            </a:r>
            <a:r>
              <a:rPr lang="ru-RU" sz="1400" dirty="0"/>
              <a:t> </a:t>
            </a:r>
            <a:r>
              <a:rPr lang="ru-RU" sz="1400" dirty="0" err="1"/>
              <a:t>комісарами</a:t>
            </a:r>
            <a:r>
              <a:rPr lang="ru-RU" sz="1400" dirty="0"/>
              <a:t> та </a:t>
            </a:r>
            <a:r>
              <a:rPr lang="ru-RU" sz="1400" dirty="0" err="1"/>
              <a:t>аджастерами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підприємствами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послуг</a:t>
            </a:r>
            <a:r>
              <a:rPr lang="ru-RU" sz="1400" dirty="0"/>
              <a:t> </a:t>
            </a:r>
            <a:r>
              <a:rPr lang="ru-RU" sz="1400" dirty="0" err="1"/>
              <a:t>пошти</a:t>
            </a:r>
            <a:r>
              <a:rPr lang="ru-RU" sz="1400" dirty="0"/>
              <a:t> 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кур'єрської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) та </a:t>
            </a:r>
            <a:r>
              <a:rPr lang="ru-RU" sz="1400" dirty="0" err="1"/>
              <a:t>зв'язку</a:t>
            </a:r>
            <a:r>
              <a:rPr lang="ru-RU" sz="1400" dirty="0"/>
              <a:t> 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підлягає</a:t>
            </a:r>
            <a:r>
              <a:rPr lang="ru-RU" sz="1400" dirty="0"/>
              <a:t> </a:t>
            </a:r>
            <a:r>
              <a:rPr lang="ru-RU" sz="1400" dirty="0" err="1"/>
              <a:t>ліцензуванню</a:t>
            </a:r>
            <a:r>
              <a:rPr lang="ru-RU" sz="1400" dirty="0"/>
              <a:t>);</a:t>
            </a:r>
            <a:br>
              <a:rPr lang="ru-RU" sz="1400" dirty="0"/>
            </a:br>
            <a:r>
              <a:rPr lang="ru-RU" sz="1400" dirty="0"/>
              <a:t>— продаж </a:t>
            </a:r>
            <a:r>
              <a:rPr lang="ru-RU" sz="1400" dirty="0" err="1"/>
              <a:t>предметів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 та </a:t>
            </a:r>
            <a:r>
              <a:rPr lang="ru-RU" sz="1400" dirty="0" err="1"/>
              <a:t>антикваріату</a:t>
            </a:r>
            <a:r>
              <a:rPr lang="ru-RU" sz="1400" dirty="0"/>
              <a:t>, </a:t>
            </a:r>
            <a:r>
              <a:rPr lang="ru-RU" sz="1400" dirty="0" err="1"/>
              <a:t>діяльність</a:t>
            </a:r>
            <a:r>
              <a:rPr lang="ru-RU" sz="1400" dirty="0"/>
              <a:t> з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торгів</a:t>
            </a:r>
            <a:r>
              <a:rPr lang="ru-RU" sz="1400" dirty="0"/>
              <a:t> (</a:t>
            </a:r>
            <a:r>
              <a:rPr lang="ru-RU" sz="1400" dirty="0" err="1"/>
              <a:t>аукціонів</a:t>
            </a:r>
            <a:r>
              <a:rPr lang="ru-RU" sz="1400" dirty="0"/>
              <a:t>) </a:t>
            </a:r>
            <a:r>
              <a:rPr lang="ru-RU" sz="1400" dirty="0" err="1"/>
              <a:t>виробами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, предметами </a:t>
            </a:r>
            <a:r>
              <a:rPr lang="ru-RU" sz="1400" dirty="0" err="1"/>
              <a:t>колекціонування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антикваріату</a:t>
            </a:r>
            <a:r>
              <a:rPr lang="ru-RU" sz="1400" dirty="0"/>
              <a:t>;</a:t>
            </a:r>
            <a:br>
              <a:rPr lang="ru-RU" sz="1400" dirty="0"/>
            </a:br>
            <a:r>
              <a:rPr lang="ru-RU" sz="1400" dirty="0"/>
              <a:t>— </a:t>
            </a:r>
            <a:r>
              <a:rPr lang="ru-RU" sz="1400" dirty="0" err="1"/>
              <a:t>організацію</a:t>
            </a:r>
            <a:r>
              <a:rPr lang="ru-RU" sz="1400" dirty="0"/>
              <a:t>,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гастрольних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;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016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227" y="798653"/>
            <a:ext cx="9028253" cy="5242709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Фізособи</a:t>
            </a:r>
            <a:r>
              <a:rPr lang="ru-RU" b="1" dirty="0"/>
              <a:t>- </a:t>
            </a:r>
            <a:r>
              <a:rPr lang="ru-RU" b="1" dirty="0" err="1"/>
              <a:t>підприємці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та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група</a:t>
            </a:r>
            <a:r>
              <a:rPr lang="ru-RU" dirty="0"/>
              <a:t> 74.3 </a:t>
            </a:r>
            <a:r>
              <a:rPr lang="ru-RU" dirty="0">
                <a:hlinkClick r:id="rId2"/>
              </a:rPr>
              <a:t>КВЕД ДК 009:2005</a:t>
            </a:r>
            <a:r>
              <a:rPr lang="ru-RU" dirty="0"/>
              <a:t>),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аудиту;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надають</a:t>
            </a:r>
            <a:r>
              <a:rPr lang="ru-RU" dirty="0"/>
              <a:t> в </a:t>
            </a:r>
            <a:r>
              <a:rPr lang="ru-RU" dirty="0" err="1"/>
              <a:t>оренду</a:t>
            </a:r>
            <a:r>
              <a:rPr lang="ru-RU" dirty="0"/>
              <a:t>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0,2 га, </a:t>
            </a:r>
            <a:r>
              <a:rPr lang="ru-RU" dirty="0" err="1"/>
              <a:t>житлові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100 кв. м, </a:t>
            </a:r>
            <a:r>
              <a:rPr lang="ru-RU" dirty="0" err="1"/>
              <a:t>нежитлові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(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будівлі</a:t>
            </a:r>
            <a:r>
              <a:rPr lang="ru-RU" dirty="0"/>
              <a:t>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з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300 кв. м. </a:t>
            </a:r>
            <a:r>
              <a:rPr lang="ru-RU" dirty="0" err="1"/>
              <a:t>Страхові</a:t>
            </a:r>
            <a:r>
              <a:rPr lang="ru-RU" dirty="0"/>
              <a:t> (</a:t>
            </a:r>
            <a:r>
              <a:rPr lang="ru-RU" dirty="0" err="1"/>
              <a:t>перестрахові</a:t>
            </a:r>
            <a:r>
              <a:rPr lang="ru-RU" dirty="0"/>
              <a:t>) </a:t>
            </a:r>
            <a:r>
              <a:rPr lang="ru-RU" dirty="0" err="1"/>
              <a:t>брокери</a:t>
            </a:r>
            <a:r>
              <a:rPr lang="ru-RU" dirty="0"/>
              <a:t>, банки,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, </a:t>
            </a:r>
            <a:r>
              <a:rPr lang="ru-RU" dirty="0" err="1"/>
              <a:t>ломбарди</a:t>
            </a:r>
            <a:r>
              <a:rPr lang="ru-RU" dirty="0"/>
              <a:t>, </a:t>
            </a:r>
            <a:r>
              <a:rPr lang="ru-RU" dirty="0" err="1"/>
              <a:t>лізингові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довірчі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установи </a:t>
            </a:r>
            <a:r>
              <a:rPr lang="ru-RU" dirty="0" err="1"/>
              <a:t>накопичувального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і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визначені</a:t>
            </a:r>
            <a:r>
              <a:rPr lang="ru-RU" dirty="0"/>
              <a:t> законом;</a:t>
            </a:r>
            <a:br>
              <a:rPr lang="ru-RU" dirty="0"/>
            </a:br>
            <a:r>
              <a:rPr lang="ru-RU" dirty="0" err="1"/>
              <a:t>реєстратори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err="1"/>
              <a:t>Госпсуб'єкти</a:t>
            </a:r>
            <a:r>
              <a:rPr lang="ru-RU" dirty="0"/>
              <a:t>, у статутному </a:t>
            </a:r>
            <a:r>
              <a:rPr lang="ru-RU" dirty="0" err="1"/>
              <a:t>капіталі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юрособам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платниками</a:t>
            </a:r>
            <a:r>
              <a:rPr lang="ru-RU" dirty="0"/>
              <a:t> ЄП,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25%;</a:t>
            </a:r>
            <a:br>
              <a:rPr lang="ru-RU" dirty="0"/>
            </a:br>
            <a:r>
              <a:rPr lang="ru-RU" dirty="0" err="1"/>
              <a:t>Представництва</a:t>
            </a:r>
            <a:r>
              <a:rPr lang="ru-RU" dirty="0"/>
              <a:t>, </a:t>
            </a:r>
            <a:r>
              <a:rPr lang="ru-RU" dirty="0" err="1"/>
              <a:t>філії</a:t>
            </a:r>
            <a:r>
              <a:rPr lang="ru-RU" dirty="0"/>
              <a:t>, </a:t>
            </a:r>
            <a:r>
              <a:rPr lang="ru-RU" dirty="0" err="1"/>
              <a:t>відділення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юрособи</a:t>
            </a:r>
            <a:r>
              <a:rPr lang="ru-RU" dirty="0"/>
              <a:t>, яка не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ЄП;</a:t>
            </a:r>
            <a:br>
              <a:rPr lang="ru-RU" dirty="0"/>
            </a:b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 — </a:t>
            </a:r>
            <a:r>
              <a:rPr lang="ru-RU" dirty="0" err="1"/>
              <a:t>нерезиденти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 err="1"/>
              <a:t>платники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 день 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ЄП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борг,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безнадійного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боргу,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непереборної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(форс-</a:t>
            </a:r>
            <a:r>
              <a:rPr lang="ru-RU" dirty="0" err="1"/>
              <a:t>мажорних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5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133" y="-28066"/>
            <a:ext cx="3078867" cy="266603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2"/>
                </a:solidFill>
              </a:rPr>
              <a:t>СТРОКИ ПОДАННЯ ЗВІТНОСТІ ТА СПЛАТИ </a:t>
            </a:r>
            <a:r>
              <a:rPr lang="ru-RU" sz="2700" b="1" dirty="0" smtClean="0">
                <a:solidFill>
                  <a:schemeClr val="accent2"/>
                </a:solidFill>
              </a:rPr>
              <a:t>ПОДАТКІВ (СТАТТЯ 294 і 295 ПКУ)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042" y="30865"/>
            <a:ext cx="8924543" cy="6827135"/>
          </a:xfrm>
        </p:spPr>
      </p:pic>
    </p:spTree>
    <p:extLst>
      <p:ext uri="{BB962C8B-B14F-4D97-AF65-F5344CB8AC3E}">
        <p14:creationId xmlns:p14="http://schemas.microsoft.com/office/powerpoint/2010/main" val="34280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200" b="1" dirty="0" smtClean="0">
                <a:solidFill>
                  <a:schemeClr val="accent2"/>
                </a:solidFill>
              </a:rPr>
              <a:t>Коли </a:t>
            </a:r>
            <a:r>
              <a:rPr lang="ru-RU" sz="2200" b="1" dirty="0" err="1">
                <a:solidFill>
                  <a:schemeClr val="accent2"/>
                </a:solidFill>
              </a:rPr>
              <a:t>фізособі</a:t>
            </a:r>
            <a:r>
              <a:rPr lang="ru-RU" sz="2200" b="1" dirty="0">
                <a:solidFill>
                  <a:schemeClr val="accent2"/>
                </a:solidFill>
              </a:rPr>
              <a:t>-«</a:t>
            </a:r>
            <a:r>
              <a:rPr lang="ru-RU" sz="2200" b="1" dirty="0" err="1">
                <a:solidFill>
                  <a:schemeClr val="accent2"/>
                </a:solidFill>
              </a:rPr>
              <a:t>єдиннику</a:t>
            </a:r>
            <a:r>
              <a:rPr lang="ru-RU" sz="2200" b="1" dirty="0">
                <a:solidFill>
                  <a:schemeClr val="accent2"/>
                </a:solidFill>
              </a:rPr>
              <a:t>» </a:t>
            </a:r>
            <a:r>
              <a:rPr lang="ru-RU" sz="2200" b="1" dirty="0" err="1">
                <a:solidFill>
                  <a:schemeClr val="accent2"/>
                </a:solidFill>
              </a:rPr>
              <a:t>доведеться</a:t>
            </a:r>
            <a:r>
              <a:rPr lang="ru-RU" sz="2200" b="1" dirty="0">
                <a:solidFill>
                  <a:schemeClr val="accent2"/>
                </a:solidFill>
              </a:rPr>
              <a:t> </a:t>
            </a:r>
            <a:r>
              <a:rPr lang="ru-RU" sz="2200" b="1" dirty="0" err="1">
                <a:solidFill>
                  <a:schemeClr val="accent2"/>
                </a:solidFill>
              </a:rPr>
              <a:t>застосовувати</a:t>
            </a:r>
            <a:r>
              <a:rPr lang="ru-RU" sz="2200" b="1" dirty="0">
                <a:solidFill>
                  <a:schemeClr val="accent2"/>
                </a:solidFill>
              </a:rPr>
              <a:t> ставку 15%: шпаргалка </a:t>
            </a:r>
            <a:r>
              <a:rPr lang="ru-RU" sz="2200" b="1" dirty="0" err="1">
                <a:solidFill>
                  <a:schemeClr val="accent2"/>
                </a:solidFill>
              </a:rPr>
              <a:t>від</a:t>
            </a:r>
            <a:r>
              <a:rPr lang="ru-RU" sz="2200" b="1" dirty="0">
                <a:solidFill>
                  <a:schemeClr val="accent2"/>
                </a:solidFill>
              </a:rPr>
              <a:t> </a:t>
            </a:r>
            <a:r>
              <a:rPr lang="ru-RU" sz="2200" b="1" dirty="0" err="1">
                <a:solidFill>
                  <a:schemeClr val="accent2"/>
                </a:solidFill>
              </a:rPr>
              <a:t>податківців</a:t>
            </a:r>
            <a:r>
              <a:rPr lang="ru-RU" sz="2200" b="1" dirty="0">
                <a:solidFill>
                  <a:schemeClr val="accent2"/>
                </a:solidFill>
              </a:rPr>
              <a:t> </a:t>
            </a:r>
            <a:r>
              <a:rPr lang="ru-RU" sz="2200" b="1" dirty="0" smtClean="0">
                <a:solidFill>
                  <a:schemeClr val="accent2"/>
                </a:solidFill>
              </a:rPr>
              <a:t>?</a:t>
            </a:r>
            <a:endParaRPr lang="ru-RU" sz="22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9905"/>
            <a:ext cx="8596668" cy="435145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 </a:t>
            </a:r>
            <a:r>
              <a:rPr lang="ru-RU" b="1" dirty="0" err="1"/>
              <a:t>граничний</a:t>
            </a:r>
            <a:r>
              <a:rPr lang="ru-RU" b="1" dirty="0"/>
              <a:t> </a:t>
            </a:r>
            <a:r>
              <a:rPr lang="ru-RU" b="1" dirty="0" err="1"/>
              <a:t>розмір</a:t>
            </a:r>
            <a:r>
              <a:rPr lang="ru-RU" b="1" dirty="0"/>
              <a:t> доходу </a:t>
            </a:r>
            <a:r>
              <a:rPr lang="ru-RU" b="1" dirty="0" err="1"/>
              <a:t>перевищується</a:t>
            </a:r>
            <a:r>
              <a:rPr lang="ru-RU" dirty="0"/>
              <a:t>, то до </a:t>
            </a:r>
            <a:r>
              <a:rPr lang="ru-RU" dirty="0" err="1"/>
              <a:t>суми</a:t>
            </a:r>
            <a:r>
              <a:rPr lang="ru-RU" dirty="0"/>
              <a:t> такого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ставка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 </a:t>
            </a:r>
            <a:r>
              <a:rPr lang="ru-RU" b="1" dirty="0"/>
              <a:t>15 %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Крім</a:t>
            </a:r>
            <a:r>
              <a:rPr lang="ru-RU" dirty="0"/>
              <a:t> того, ставка </a:t>
            </a:r>
            <a:r>
              <a:rPr lang="ru-RU" b="1" dirty="0"/>
              <a:t>15 %</a:t>
            </a:r>
            <a:r>
              <a:rPr lang="ru-RU" dirty="0"/>
              <a:t> </a:t>
            </a:r>
            <a:r>
              <a:rPr lang="ru-RU" dirty="0" err="1"/>
              <a:t>встановлюється</a:t>
            </a:r>
            <a:r>
              <a:rPr lang="ru-RU" dirty="0"/>
              <a:t> </a:t>
            </a:r>
            <a:r>
              <a:rPr lang="ru-RU" b="1" dirty="0"/>
              <a:t>до доходу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не </a:t>
            </a:r>
            <a:r>
              <a:rPr lang="ru-RU" dirty="0" err="1"/>
              <a:t>зазначеної</a:t>
            </a:r>
            <a:r>
              <a:rPr lang="ru-RU" dirty="0"/>
              <a:t> 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віднесеного</a:t>
            </a:r>
            <a:r>
              <a:rPr lang="ru-RU" dirty="0"/>
              <a:t> до І </a:t>
            </a:r>
            <a:r>
              <a:rPr lang="ru-RU" dirty="0" err="1"/>
              <a:t>або</a:t>
            </a:r>
            <a:r>
              <a:rPr lang="ru-RU" dirty="0"/>
              <a:t> ІІ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отриманого</a:t>
            </a:r>
            <a:r>
              <a:rPr lang="ru-RU" dirty="0"/>
              <a:t> при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 </a:t>
            </a:r>
            <a:r>
              <a:rPr lang="ru-RU" dirty="0" err="1"/>
              <a:t>грошовій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(</a:t>
            </a:r>
            <a:r>
              <a:rPr lang="ru-RU" dirty="0" err="1"/>
              <a:t>готівковій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безготівковій</a:t>
            </a:r>
            <a:r>
              <a:rPr lang="ru-RU" dirty="0"/>
              <a:t>);</a:t>
            </a:r>
          </a:p>
          <a:p>
            <a:pPr fontAlgn="base"/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права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спрощену</a:t>
            </a:r>
            <a:r>
              <a:rPr lang="ru-RU" dirty="0"/>
              <a:t> систему </a:t>
            </a:r>
            <a:r>
              <a:rPr lang="ru-RU" dirty="0" err="1"/>
              <a:t>оподаткування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отриманого</a:t>
            </a:r>
            <a:r>
              <a:rPr lang="ru-RU" dirty="0"/>
              <a:t> </a:t>
            </a:r>
            <a:r>
              <a:rPr lang="ru-RU" dirty="0" err="1"/>
              <a:t>платниками</a:t>
            </a:r>
            <a:r>
              <a:rPr lang="ru-RU" dirty="0"/>
              <a:t> І </a:t>
            </a:r>
            <a:r>
              <a:rPr lang="ru-RU" dirty="0" err="1"/>
              <a:t>або</a:t>
            </a:r>
            <a:r>
              <a:rPr lang="ru-RU" dirty="0"/>
              <a:t> ІІ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не </a:t>
            </a:r>
            <a:r>
              <a:rPr lang="ru-RU" dirty="0" err="1"/>
              <a:t>передбаченої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пп. 1 або 2 п. 291.4 ПКУ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календарного року </a:t>
            </a:r>
            <a:r>
              <a:rPr lang="ru-RU" dirty="0" err="1"/>
              <a:t>платники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і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використали</a:t>
            </a:r>
            <a:r>
              <a:rPr lang="ru-RU" dirty="0"/>
              <a:t> право на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ставки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перевищенням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доходу, </a:t>
            </a:r>
            <a:r>
              <a:rPr lang="ru-RU" dirty="0" err="1"/>
              <a:t>встановленого</a:t>
            </a:r>
            <a:r>
              <a:rPr lang="ru-RU" dirty="0"/>
              <a:t> для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право на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спрощеної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 календарному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платники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неперевищення</a:t>
            </a:r>
            <a:r>
              <a:rPr lang="ru-RU" dirty="0"/>
              <a:t> ними </a:t>
            </a:r>
            <a:r>
              <a:rPr lang="ru-RU" dirty="0" err="1"/>
              <a:t>протягом</a:t>
            </a:r>
            <a:r>
              <a:rPr lang="ru-RU" dirty="0"/>
              <a:t> календарного року </a:t>
            </a:r>
            <a:r>
              <a:rPr lang="ru-RU" dirty="0" err="1"/>
              <a:t>обсягу</a:t>
            </a:r>
            <a:r>
              <a:rPr lang="ru-RU" dirty="0"/>
              <a:t> доходу,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пп. 3 п. 291.4 ПКУ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6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700" b="1" i="1" dirty="0">
                <a:solidFill>
                  <a:schemeClr val="accent2"/>
                </a:solidFill>
              </a:rPr>
              <a:t>Як </a:t>
            </a:r>
            <a:r>
              <a:rPr lang="ru-RU" sz="2700" b="1" i="1" dirty="0" err="1">
                <a:solidFill>
                  <a:schemeClr val="accent2"/>
                </a:solidFill>
              </a:rPr>
              <a:t>визначити</a:t>
            </a:r>
            <a:r>
              <a:rPr lang="ru-RU" sz="2700" b="1" i="1" dirty="0">
                <a:solidFill>
                  <a:schemeClr val="accent2"/>
                </a:solidFill>
              </a:rPr>
              <a:t> перший </a:t>
            </a:r>
            <a:r>
              <a:rPr lang="ru-RU" sz="2700" b="1" i="1" dirty="0" err="1">
                <a:solidFill>
                  <a:schemeClr val="accent2"/>
                </a:solidFill>
              </a:rPr>
              <a:t>податковий</a:t>
            </a:r>
            <a:r>
              <a:rPr lang="ru-RU" sz="2700" b="1" i="1" dirty="0">
                <a:solidFill>
                  <a:schemeClr val="accent2"/>
                </a:solidFill>
              </a:rPr>
              <a:t> (</a:t>
            </a:r>
            <a:r>
              <a:rPr lang="ru-RU" sz="2700" b="1" i="1" dirty="0" err="1">
                <a:solidFill>
                  <a:schemeClr val="accent2"/>
                </a:solidFill>
              </a:rPr>
              <a:t>звітний</a:t>
            </a:r>
            <a:r>
              <a:rPr lang="ru-RU" sz="2700" b="1" i="1" dirty="0">
                <a:solidFill>
                  <a:schemeClr val="accent2"/>
                </a:solidFill>
              </a:rPr>
              <a:t>) </a:t>
            </a:r>
            <a:r>
              <a:rPr lang="ru-RU" sz="2700" b="1" i="1" dirty="0" err="1">
                <a:solidFill>
                  <a:schemeClr val="accent2"/>
                </a:solidFill>
              </a:rPr>
              <a:t>період</a:t>
            </a:r>
            <a:r>
              <a:rPr lang="ru-RU" sz="2700" b="1" i="1" dirty="0">
                <a:solidFill>
                  <a:schemeClr val="accent2"/>
                </a:solidFill>
              </a:rPr>
              <a:t> для </a:t>
            </a:r>
            <a:r>
              <a:rPr lang="ru-RU" sz="2700" b="1" i="1" dirty="0" err="1">
                <a:solidFill>
                  <a:schemeClr val="accent2"/>
                </a:solidFill>
              </a:rPr>
              <a:t>новостворених</a:t>
            </a:r>
            <a:r>
              <a:rPr lang="ru-RU" sz="2700" b="1" i="1" dirty="0">
                <a:solidFill>
                  <a:schemeClr val="accent2"/>
                </a:solidFill>
              </a:rPr>
              <a:t> </a:t>
            </a:r>
            <a:r>
              <a:rPr lang="ru-RU" sz="2700" b="1" i="1" dirty="0" err="1">
                <a:solidFill>
                  <a:schemeClr val="accent2"/>
                </a:solidFill>
              </a:rPr>
              <a:t>підприємців</a:t>
            </a:r>
            <a:r>
              <a:rPr lang="ru-RU" sz="2700" b="1" i="1" dirty="0">
                <a:solidFill>
                  <a:schemeClr val="accent2"/>
                </a:solidFill>
              </a:rPr>
              <a:t>, </a:t>
            </a:r>
            <a:r>
              <a:rPr lang="ru-RU" sz="2700" b="1" i="1" dirty="0" err="1">
                <a:solidFill>
                  <a:schemeClr val="accent2"/>
                </a:solidFill>
              </a:rPr>
              <a:t>які</a:t>
            </a:r>
            <a:r>
              <a:rPr lang="ru-RU" sz="2700" b="1" i="1" dirty="0">
                <a:solidFill>
                  <a:schemeClr val="accent2"/>
                </a:solidFill>
              </a:rPr>
              <a:t> </a:t>
            </a:r>
            <a:r>
              <a:rPr lang="ru-RU" sz="2700" b="1" i="1" dirty="0" err="1">
                <a:solidFill>
                  <a:schemeClr val="accent2"/>
                </a:solidFill>
              </a:rPr>
              <a:t>обрали</a:t>
            </a:r>
            <a:r>
              <a:rPr lang="ru-RU" sz="2700" b="1" i="1" dirty="0">
                <a:solidFill>
                  <a:schemeClr val="accent2"/>
                </a:solidFill>
              </a:rPr>
              <a:t> </a:t>
            </a:r>
            <a:r>
              <a:rPr lang="ru-RU" sz="2700" b="1" i="1" dirty="0" err="1">
                <a:solidFill>
                  <a:schemeClr val="accent2"/>
                </a:solidFill>
              </a:rPr>
              <a:t>спрощену</a:t>
            </a:r>
            <a:r>
              <a:rPr lang="ru-RU" sz="2700" b="1" i="1" dirty="0">
                <a:solidFill>
                  <a:schemeClr val="accent2"/>
                </a:solidFill>
              </a:rPr>
              <a:t> систему </a:t>
            </a:r>
            <a:r>
              <a:rPr lang="ru-RU" sz="2700" b="1" i="1" dirty="0" err="1">
                <a:solidFill>
                  <a:schemeClr val="accent2"/>
                </a:solidFill>
              </a:rPr>
              <a:t>оподаткування</a:t>
            </a:r>
            <a:r>
              <a:rPr lang="ru-RU" sz="2700" b="1" i="1" dirty="0">
                <a:solidFill>
                  <a:schemeClr val="accent2"/>
                </a:solidFill>
              </a:rPr>
              <a:t>?</a:t>
            </a:r>
            <a:r>
              <a:rPr lang="ru-RU" sz="2700" b="1" dirty="0">
                <a:solidFill>
                  <a:schemeClr val="accent2"/>
                </a:solidFill>
              </a:rPr>
              <a:t/>
            </a:r>
            <a:br>
              <a:rPr lang="ru-RU" sz="2700" b="1" dirty="0">
                <a:solidFill>
                  <a:schemeClr val="accent2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7145"/>
            <a:ext cx="9080124" cy="40042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новостворений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подав </a:t>
            </a:r>
            <a:r>
              <a:rPr lang="ru-RU" u="sng" dirty="0">
                <a:hlinkClick r:id="rId2"/>
              </a:rPr>
              <a:t>заяву про обрання спрощеної системи оподаткування</a:t>
            </a:r>
            <a:r>
              <a:rPr lang="ru-RU" dirty="0"/>
              <a:t> 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реєстрація</a:t>
            </a:r>
            <a:r>
              <a:rPr lang="ru-RU" dirty="0"/>
              <a:t>, то </a:t>
            </a:r>
            <a:r>
              <a:rPr lang="ru-RU" dirty="0" err="1"/>
              <a:t>податковий</a:t>
            </a:r>
            <a:r>
              <a:rPr lang="ru-RU" dirty="0"/>
              <a:t> (</a:t>
            </a:r>
            <a:r>
              <a:rPr lang="ru-RU" dirty="0" err="1"/>
              <a:t>звітний</a:t>
            </a:r>
            <a:r>
              <a:rPr lang="ru-RU" dirty="0"/>
              <a:t>)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першого</a:t>
            </a:r>
            <a:r>
              <a:rPr lang="ru-RU" dirty="0"/>
              <a:t> числа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наступного</a:t>
            </a:r>
            <a:r>
              <a:rPr lang="ru-RU" dirty="0"/>
              <a:t> за </a:t>
            </a:r>
            <a:r>
              <a:rPr lang="ru-RU" dirty="0" err="1"/>
              <a:t>місяцем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особу </a:t>
            </a:r>
            <a:r>
              <a:rPr lang="ru-RU" dirty="0" err="1"/>
              <a:t>зареєстровано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спрощеної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(без ПДВ)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(</a:t>
            </a:r>
            <a:r>
              <a:rPr lang="ru-RU" dirty="0" err="1"/>
              <a:t>звітний</a:t>
            </a:r>
            <a:r>
              <a:rPr lang="ru-RU" dirty="0"/>
              <a:t>)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першого</a:t>
            </a:r>
            <a:r>
              <a:rPr lang="ru-RU" dirty="0"/>
              <a:t> числа </a:t>
            </a:r>
            <a:r>
              <a:rPr lang="ru-RU" dirty="0" err="1"/>
              <a:t>місяця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реєстрація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за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Податковим</a:t>
            </a:r>
            <a:r>
              <a:rPr lang="ru-RU" dirty="0"/>
              <a:t> кодексом </a:t>
            </a:r>
            <a:r>
              <a:rPr lang="ru-RU" dirty="0" err="1"/>
              <a:t>звітний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декларуванню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кожного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спрощеній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п. 49.2 ПКУ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та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декларуванню</a:t>
            </a:r>
            <a:r>
              <a:rPr lang="ru-RU" dirty="0"/>
              <a:t>, </a:t>
            </a:r>
            <a:r>
              <a:rPr lang="ru-RU" dirty="0" err="1"/>
              <a:t>декларація</a:t>
            </a:r>
            <a:r>
              <a:rPr lang="ru-RU" dirty="0"/>
              <a:t> не </a:t>
            </a:r>
            <a:r>
              <a:rPr lang="ru-RU" dirty="0" err="1"/>
              <a:t>подається</a:t>
            </a:r>
            <a:r>
              <a:rPr lang="ru-RU" dirty="0"/>
              <a:t>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06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164</TotalTime>
  <Words>320</Words>
  <Application>Microsoft Office PowerPoint</Application>
  <PresentationFormat>Широкоэкранный</PresentationFormat>
  <Paragraphs>50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Аспект</vt:lpstr>
      <vt:lpstr>Оподаткування малих підприємців (ставки єдиного податку, групи, обмеження за кількістю працівників, подання звітності)</vt:lpstr>
      <vt:lpstr>Спрощена система оподаткування, обліку та звітності</vt:lpstr>
      <vt:lpstr>ГРУПИ ПЛАТНИКІВ ЄДИНОГО ПОДАТКУ</vt:lpstr>
      <vt:lpstr>Презентация PowerPoint</vt:lpstr>
      <vt:lpstr>Не можуть бути платниками єдиного податку першої - третьої груп:</vt:lpstr>
      <vt:lpstr>Презентация PowerPoint</vt:lpstr>
      <vt:lpstr>СТРОКИ ПОДАННЯ ЗВІТНОСТІ ТА СПЛАТИ ПОДАТКІВ (СТАТТЯ 294 і 295 ПКУ) </vt:lpstr>
      <vt:lpstr>Коли фізособі-«єдиннику» доведеться застосовувати ставку 15%: шпаргалка від податківців ?</vt:lpstr>
      <vt:lpstr>Як визначити перший податковий (звітний) період для новостворених підприємців, які обрали спрощену систему оподаткування?  </vt:lpstr>
      <vt:lpstr>Декларація платника єдиного податку подається у такі строки:   </vt:lpstr>
      <vt:lpstr>Чи може фізична особа — платник єдиного податку самостійно виправити помилки, які він виявив у раніше поданій декларації?</vt:lpstr>
      <vt:lpstr>ДЕ БРАТИ ІНФОРМАЦІЮ В НАДАЛІ?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Оподаткування малих підприємців (ставки єдиного податку, групи, обмеження за кількістю працівників, подання звітності)</dc:title>
  <dc:creator>Китура Ольга</dc:creator>
  <cp:lastModifiedBy>Владислав Васько</cp:lastModifiedBy>
  <cp:revision>6</cp:revision>
  <dcterms:created xsi:type="dcterms:W3CDTF">2018-04-12T00:16:22Z</dcterms:created>
  <dcterms:modified xsi:type="dcterms:W3CDTF">2018-04-13T09:59:13Z</dcterms:modified>
</cp:coreProperties>
</file>