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F814"/>
    <a:srgbClr val="12FA4F"/>
    <a:srgbClr val="26E6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096E51-E6BE-471B-8356-4AB5CB064F28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3" csCatId="accent6"/>
      <dgm:spPr/>
      <dgm:t>
        <a:bodyPr/>
        <a:lstStyle/>
        <a:p>
          <a:endParaRPr lang="ru-RU"/>
        </a:p>
      </dgm:t>
    </dgm:pt>
    <dgm:pt modelId="{E40D5400-3117-4237-B999-8D17B0DA8E09}">
      <dgm:prSet/>
      <dgm:spPr/>
      <dgm:t>
        <a:bodyPr/>
        <a:lstStyle/>
        <a:p>
          <a:pPr rtl="0"/>
          <a:r>
            <a:rPr lang="uk-UA" b="1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Виявлення та оцінка антимонопольних ризиків</a:t>
          </a:r>
          <a:endParaRPr lang="ru-RU" b="1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B5E5C9F7-91B6-4CD4-9F75-E31CB06B5574}" type="parTrans" cxnId="{C06E9F3B-53EC-46E7-AB8E-72D181442223}">
      <dgm:prSet/>
      <dgm:spPr/>
      <dgm:t>
        <a:bodyPr/>
        <a:lstStyle/>
        <a:p>
          <a:endParaRPr lang="ru-RU"/>
        </a:p>
      </dgm:t>
    </dgm:pt>
    <dgm:pt modelId="{6A2E9F32-7D70-41A9-B01D-D67EAC5EB063}" type="sibTrans" cxnId="{C06E9F3B-53EC-46E7-AB8E-72D181442223}">
      <dgm:prSet/>
      <dgm:spPr/>
      <dgm:t>
        <a:bodyPr/>
        <a:lstStyle/>
        <a:p>
          <a:endParaRPr lang="ru-RU"/>
        </a:p>
      </dgm:t>
    </dgm:pt>
    <dgm:pt modelId="{DC448DE5-C9B7-4663-9F17-AE44D15067E7}">
      <dgm:prSet/>
      <dgm:spPr/>
      <dgm:t>
        <a:bodyPr/>
        <a:lstStyle/>
        <a:p>
          <a:pPr rtl="0"/>
          <a:r>
            <a:rPr lang="uk-UA" b="1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Організація системи тренінгів</a:t>
          </a:r>
          <a:endParaRPr lang="ru-RU" b="1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850F28EB-9A81-47EC-AB5A-349931264526}" type="parTrans" cxnId="{8B43B79A-5EE4-4421-80B9-291FA7AFF60A}">
      <dgm:prSet/>
      <dgm:spPr/>
      <dgm:t>
        <a:bodyPr/>
        <a:lstStyle/>
        <a:p>
          <a:endParaRPr lang="ru-RU"/>
        </a:p>
      </dgm:t>
    </dgm:pt>
    <dgm:pt modelId="{0B72C39C-1BA2-46AA-91FD-F32E35109CB1}" type="sibTrans" cxnId="{8B43B79A-5EE4-4421-80B9-291FA7AFF60A}">
      <dgm:prSet/>
      <dgm:spPr/>
      <dgm:t>
        <a:bodyPr/>
        <a:lstStyle/>
        <a:p>
          <a:endParaRPr lang="ru-RU"/>
        </a:p>
      </dgm:t>
    </dgm:pt>
    <dgm:pt modelId="{F2662D16-EFD1-400D-90E8-8EF236900B97}">
      <dgm:prSet/>
      <dgm:spPr/>
      <dgm:t>
        <a:bodyPr/>
        <a:lstStyle/>
        <a:p>
          <a:pPr rtl="0"/>
          <a:r>
            <a:rPr lang="uk-UA" b="1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Створення системи стимулів та заохочень</a:t>
          </a:r>
          <a:endParaRPr lang="ru-RU" b="1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61F07F4D-AD7F-4D0A-B00D-6EEF5A168E1B}" type="parTrans" cxnId="{9F9F1907-5AE4-4507-B4FE-81AAA6903DCA}">
      <dgm:prSet/>
      <dgm:spPr/>
      <dgm:t>
        <a:bodyPr/>
        <a:lstStyle/>
        <a:p>
          <a:endParaRPr lang="ru-RU"/>
        </a:p>
      </dgm:t>
    </dgm:pt>
    <dgm:pt modelId="{568996A4-DBFC-46F9-890D-BE2608FE4866}" type="sibTrans" cxnId="{9F9F1907-5AE4-4507-B4FE-81AAA6903DCA}">
      <dgm:prSet/>
      <dgm:spPr/>
      <dgm:t>
        <a:bodyPr/>
        <a:lstStyle/>
        <a:p>
          <a:endParaRPr lang="ru-RU"/>
        </a:p>
      </dgm:t>
    </dgm:pt>
    <dgm:pt modelId="{C6525D99-8FAA-42B8-8E0B-0DBAA3DCDE07}">
      <dgm:prSet/>
      <dgm:spPr/>
      <dgm:t>
        <a:bodyPr/>
        <a:lstStyle/>
        <a:p>
          <a:pPr rtl="0"/>
          <a:r>
            <a:rPr lang="uk-UA" b="1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Впровадження системи моніторингу та аудиту</a:t>
          </a:r>
          <a:endParaRPr lang="ru-RU" b="1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0862EFB5-1595-449F-AF3E-01908C8F8BC0}" type="parTrans" cxnId="{13D24C95-99D3-4E0F-9968-75F2C5EC69A5}">
      <dgm:prSet/>
      <dgm:spPr/>
      <dgm:t>
        <a:bodyPr/>
        <a:lstStyle/>
        <a:p>
          <a:endParaRPr lang="ru-RU"/>
        </a:p>
      </dgm:t>
    </dgm:pt>
    <dgm:pt modelId="{F25A584E-7311-4218-9E3E-BF05FAF755A4}" type="sibTrans" cxnId="{13D24C95-99D3-4E0F-9968-75F2C5EC69A5}">
      <dgm:prSet/>
      <dgm:spPr/>
      <dgm:t>
        <a:bodyPr/>
        <a:lstStyle/>
        <a:p>
          <a:endParaRPr lang="ru-RU"/>
        </a:p>
      </dgm:t>
    </dgm:pt>
    <dgm:pt modelId="{694E0E5E-7AD3-4D82-9ECC-6720CCEE3AF6}">
      <dgm:prSet/>
      <dgm:spPr/>
      <dgm:t>
        <a:bodyPr/>
        <a:lstStyle/>
        <a:p>
          <a:pPr rtl="0"/>
          <a:r>
            <a:rPr lang="uk-UA" b="1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Регулярний перегляд і вдосконалення програми</a:t>
          </a:r>
          <a:endParaRPr lang="ru-RU" b="1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45B75E3C-73ED-4150-82F0-453EB61791FA}" type="parTrans" cxnId="{2083F532-3BF1-4941-B7D9-A679C4041EBC}">
      <dgm:prSet/>
      <dgm:spPr/>
      <dgm:t>
        <a:bodyPr/>
        <a:lstStyle/>
        <a:p>
          <a:endParaRPr lang="ru-RU"/>
        </a:p>
      </dgm:t>
    </dgm:pt>
    <dgm:pt modelId="{7BFFC67A-A0E6-4114-B57E-4A799337C6E7}" type="sibTrans" cxnId="{2083F532-3BF1-4941-B7D9-A679C4041EBC}">
      <dgm:prSet/>
      <dgm:spPr/>
      <dgm:t>
        <a:bodyPr/>
        <a:lstStyle/>
        <a:p>
          <a:endParaRPr lang="ru-RU"/>
        </a:p>
      </dgm:t>
    </dgm:pt>
    <dgm:pt modelId="{09C633FC-53D6-4915-8F93-470372E6640C}" type="pres">
      <dgm:prSet presAssocID="{53096E51-E6BE-471B-8356-4AB5CB064F2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C762937-C0B5-4B10-BF05-04F0819EACC3}" type="pres">
      <dgm:prSet presAssocID="{53096E51-E6BE-471B-8356-4AB5CB064F28}" presName="Name1" presStyleCnt="0"/>
      <dgm:spPr/>
    </dgm:pt>
    <dgm:pt modelId="{BFF2F09C-6061-4EFE-890D-C03285D10E16}" type="pres">
      <dgm:prSet presAssocID="{53096E51-E6BE-471B-8356-4AB5CB064F28}" presName="cycle" presStyleCnt="0"/>
      <dgm:spPr/>
    </dgm:pt>
    <dgm:pt modelId="{ADB8991D-4E27-4AB0-9B16-CFB82E37DB12}" type="pres">
      <dgm:prSet presAssocID="{53096E51-E6BE-471B-8356-4AB5CB064F28}" presName="srcNode" presStyleLbl="node1" presStyleIdx="0" presStyleCnt="5"/>
      <dgm:spPr/>
    </dgm:pt>
    <dgm:pt modelId="{B3732851-A662-47CE-B135-DC42787B92E1}" type="pres">
      <dgm:prSet presAssocID="{53096E51-E6BE-471B-8356-4AB5CB064F28}" presName="conn" presStyleLbl="parChTrans1D2" presStyleIdx="0" presStyleCnt="1"/>
      <dgm:spPr/>
      <dgm:t>
        <a:bodyPr/>
        <a:lstStyle/>
        <a:p>
          <a:endParaRPr lang="ru-RU"/>
        </a:p>
      </dgm:t>
    </dgm:pt>
    <dgm:pt modelId="{BE6BB80A-8F11-491C-8FC6-414EB41D427D}" type="pres">
      <dgm:prSet presAssocID="{53096E51-E6BE-471B-8356-4AB5CB064F28}" presName="extraNode" presStyleLbl="node1" presStyleIdx="0" presStyleCnt="5"/>
      <dgm:spPr/>
    </dgm:pt>
    <dgm:pt modelId="{E46A10CF-7C7D-43EB-BFFE-8ECF79790ADC}" type="pres">
      <dgm:prSet presAssocID="{53096E51-E6BE-471B-8356-4AB5CB064F28}" presName="dstNode" presStyleLbl="node1" presStyleIdx="0" presStyleCnt="5"/>
      <dgm:spPr/>
    </dgm:pt>
    <dgm:pt modelId="{A2BAC544-8E0F-43A4-98BF-83084A42B057}" type="pres">
      <dgm:prSet presAssocID="{E40D5400-3117-4237-B999-8D17B0DA8E0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94D40-FE91-4847-A375-74DC0082798E}" type="pres">
      <dgm:prSet presAssocID="{E40D5400-3117-4237-B999-8D17B0DA8E09}" presName="accent_1" presStyleCnt="0"/>
      <dgm:spPr/>
    </dgm:pt>
    <dgm:pt modelId="{10E77DE8-26F7-4409-9FE0-58AD1D77018F}" type="pres">
      <dgm:prSet presAssocID="{E40D5400-3117-4237-B999-8D17B0DA8E09}" presName="accentRepeatNode" presStyleLbl="solidFgAcc1" presStyleIdx="0" presStyleCnt="5"/>
      <dgm:spPr/>
    </dgm:pt>
    <dgm:pt modelId="{473F2D50-FD20-47DD-8719-FA1B75B50C55}" type="pres">
      <dgm:prSet presAssocID="{DC448DE5-C9B7-4663-9F17-AE44D15067E7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E76FD2-D72B-4859-B2DB-38BDC6233527}" type="pres">
      <dgm:prSet presAssocID="{DC448DE5-C9B7-4663-9F17-AE44D15067E7}" presName="accent_2" presStyleCnt="0"/>
      <dgm:spPr/>
    </dgm:pt>
    <dgm:pt modelId="{0970584B-67A8-4D99-B298-4EE7ECC461F5}" type="pres">
      <dgm:prSet presAssocID="{DC448DE5-C9B7-4663-9F17-AE44D15067E7}" presName="accentRepeatNode" presStyleLbl="solidFgAcc1" presStyleIdx="1" presStyleCnt="5"/>
      <dgm:spPr/>
    </dgm:pt>
    <dgm:pt modelId="{5E64DAB9-5D80-40A4-AE63-16F93F459658}" type="pres">
      <dgm:prSet presAssocID="{F2662D16-EFD1-400D-90E8-8EF236900B9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B060BF-FC17-4AE5-8AC7-934F43083F1C}" type="pres">
      <dgm:prSet presAssocID="{F2662D16-EFD1-400D-90E8-8EF236900B97}" presName="accent_3" presStyleCnt="0"/>
      <dgm:spPr/>
    </dgm:pt>
    <dgm:pt modelId="{DE89C5C6-958A-46AA-9E42-484BEE5E6E79}" type="pres">
      <dgm:prSet presAssocID="{F2662D16-EFD1-400D-90E8-8EF236900B97}" presName="accentRepeatNode" presStyleLbl="solidFgAcc1" presStyleIdx="2" presStyleCnt="5"/>
      <dgm:spPr/>
    </dgm:pt>
    <dgm:pt modelId="{B30B8E9F-08F2-4822-8359-A53C97946166}" type="pres">
      <dgm:prSet presAssocID="{C6525D99-8FAA-42B8-8E0B-0DBAA3DCDE07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ACE35-BD6B-4D41-926D-93B8B8048667}" type="pres">
      <dgm:prSet presAssocID="{C6525D99-8FAA-42B8-8E0B-0DBAA3DCDE07}" presName="accent_4" presStyleCnt="0"/>
      <dgm:spPr/>
    </dgm:pt>
    <dgm:pt modelId="{F62602C7-3299-4278-9046-90F5952D7E67}" type="pres">
      <dgm:prSet presAssocID="{C6525D99-8FAA-42B8-8E0B-0DBAA3DCDE07}" presName="accentRepeatNode" presStyleLbl="solidFgAcc1" presStyleIdx="3" presStyleCnt="5"/>
      <dgm:spPr/>
    </dgm:pt>
    <dgm:pt modelId="{DE597633-A618-4AC9-A3F4-EE60EF14E98A}" type="pres">
      <dgm:prSet presAssocID="{694E0E5E-7AD3-4D82-9ECC-6720CCEE3AF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1C552A-6130-4EFA-92F9-9883300517FB}" type="pres">
      <dgm:prSet presAssocID="{694E0E5E-7AD3-4D82-9ECC-6720CCEE3AF6}" presName="accent_5" presStyleCnt="0"/>
      <dgm:spPr/>
    </dgm:pt>
    <dgm:pt modelId="{30BD2971-084C-4054-B4EB-A8D913B89253}" type="pres">
      <dgm:prSet presAssocID="{694E0E5E-7AD3-4D82-9ECC-6720CCEE3AF6}" presName="accentRepeatNode" presStyleLbl="solidFgAcc1" presStyleIdx="4" presStyleCnt="5"/>
      <dgm:spPr/>
    </dgm:pt>
  </dgm:ptLst>
  <dgm:cxnLst>
    <dgm:cxn modelId="{2083F532-3BF1-4941-B7D9-A679C4041EBC}" srcId="{53096E51-E6BE-471B-8356-4AB5CB064F28}" destId="{694E0E5E-7AD3-4D82-9ECC-6720CCEE3AF6}" srcOrd="4" destOrd="0" parTransId="{45B75E3C-73ED-4150-82F0-453EB61791FA}" sibTransId="{7BFFC67A-A0E6-4114-B57E-4A799337C6E7}"/>
    <dgm:cxn modelId="{4454C88C-B5E0-440D-9A93-3FD6D84319C9}" type="presOf" srcId="{694E0E5E-7AD3-4D82-9ECC-6720CCEE3AF6}" destId="{DE597633-A618-4AC9-A3F4-EE60EF14E98A}" srcOrd="0" destOrd="0" presId="urn:microsoft.com/office/officeart/2008/layout/VerticalCurvedList"/>
    <dgm:cxn modelId="{4811E8CF-EEDB-447D-891E-148160704C3D}" type="presOf" srcId="{6A2E9F32-7D70-41A9-B01D-D67EAC5EB063}" destId="{B3732851-A662-47CE-B135-DC42787B92E1}" srcOrd="0" destOrd="0" presId="urn:microsoft.com/office/officeart/2008/layout/VerticalCurvedList"/>
    <dgm:cxn modelId="{9F9F1907-5AE4-4507-B4FE-81AAA6903DCA}" srcId="{53096E51-E6BE-471B-8356-4AB5CB064F28}" destId="{F2662D16-EFD1-400D-90E8-8EF236900B97}" srcOrd="2" destOrd="0" parTransId="{61F07F4D-AD7F-4D0A-B00D-6EEF5A168E1B}" sibTransId="{568996A4-DBFC-46F9-890D-BE2608FE4866}"/>
    <dgm:cxn modelId="{C31D7436-6100-46DD-8B8D-FDC438C914EC}" type="presOf" srcId="{F2662D16-EFD1-400D-90E8-8EF236900B97}" destId="{5E64DAB9-5D80-40A4-AE63-16F93F459658}" srcOrd="0" destOrd="0" presId="urn:microsoft.com/office/officeart/2008/layout/VerticalCurvedList"/>
    <dgm:cxn modelId="{8B43B79A-5EE4-4421-80B9-291FA7AFF60A}" srcId="{53096E51-E6BE-471B-8356-4AB5CB064F28}" destId="{DC448DE5-C9B7-4663-9F17-AE44D15067E7}" srcOrd="1" destOrd="0" parTransId="{850F28EB-9A81-47EC-AB5A-349931264526}" sibTransId="{0B72C39C-1BA2-46AA-91FD-F32E35109CB1}"/>
    <dgm:cxn modelId="{C06E9F3B-53EC-46E7-AB8E-72D181442223}" srcId="{53096E51-E6BE-471B-8356-4AB5CB064F28}" destId="{E40D5400-3117-4237-B999-8D17B0DA8E09}" srcOrd="0" destOrd="0" parTransId="{B5E5C9F7-91B6-4CD4-9F75-E31CB06B5574}" sibTransId="{6A2E9F32-7D70-41A9-B01D-D67EAC5EB063}"/>
    <dgm:cxn modelId="{4307BD09-D230-4998-9143-36CBA55B049C}" type="presOf" srcId="{E40D5400-3117-4237-B999-8D17B0DA8E09}" destId="{A2BAC544-8E0F-43A4-98BF-83084A42B057}" srcOrd="0" destOrd="0" presId="urn:microsoft.com/office/officeart/2008/layout/VerticalCurvedList"/>
    <dgm:cxn modelId="{2FA53BA2-F01C-40FB-836A-70E77B058CC9}" type="presOf" srcId="{DC448DE5-C9B7-4663-9F17-AE44D15067E7}" destId="{473F2D50-FD20-47DD-8719-FA1B75B50C55}" srcOrd="0" destOrd="0" presId="urn:microsoft.com/office/officeart/2008/layout/VerticalCurvedList"/>
    <dgm:cxn modelId="{870AA974-0A9B-43BB-8F39-9C4EF3C17A87}" type="presOf" srcId="{53096E51-E6BE-471B-8356-4AB5CB064F28}" destId="{09C633FC-53D6-4915-8F93-470372E6640C}" srcOrd="0" destOrd="0" presId="urn:microsoft.com/office/officeart/2008/layout/VerticalCurvedList"/>
    <dgm:cxn modelId="{0195F91A-DC99-4CE0-A2DE-3EB54615E8BE}" type="presOf" srcId="{C6525D99-8FAA-42B8-8E0B-0DBAA3DCDE07}" destId="{B30B8E9F-08F2-4822-8359-A53C97946166}" srcOrd="0" destOrd="0" presId="urn:microsoft.com/office/officeart/2008/layout/VerticalCurvedList"/>
    <dgm:cxn modelId="{13D24C95-99D3-4E0F-9968-75F2C5EC69A5}" srcId="{53096E51-E6BE-471B-8356-4AB5CB064F28}" destId="{C6525D99-8FAA-42B8-8E0B-0DBAA3DCDE07}" srcOrd="3" destOrd="0" parTransId="{0862EFB5-1595-449F-AF3E-01908C8F8BC0}" sibTransId="{F25A584E-7311-4218-9E3E-BF05FAF755A4}"/>
    <dgm:cxn modelId="{27B0A714-A2E9-405A-974E-8CE3140C04BB}" type="presParOf" srcId="{09C633FC-53D6-4915-8F93-470372E6640C}" destId="{2C762937-C0B5-4B10-BF05-04F0819EACC3}" srcOrd="0" destOrd="0" presId="urn:microsoft.com/office/officeart/2008/layout/VerticalCurvedList"/>
    <dgm:cxn modelId="{2E3F33EC-8995-4FD7-9B62-A986A6DA8E69}" type="presParOf" srcId="{2C762937-C0B5-4B10-BF05-04F0819EACC3}" destId="{BFF2F09C-6061-4EFE-890D-C03285D10E16}" srcOrd="0" destOrd="0" presId="urn:microsoft.com/office/officeart/2008/layout/VerticalCurvedList"/>
    <dgm:cxn modelId="{EF17CF75-D620-4E20-8F88-E177F327BC10}" type="presParOf" srcId="{BFF2F09C-6061-4EFE-890D-C03285D10E16}" destId="{ADB8991D-4E27-4AB0-9B16-CFB82E37DB12}" srcOrd="0" destOrd="0" presId="urn:microsoft.com/office/officeart/2008/layout/VerticalCurvedList"/>
    <dgm:cxn modelId="{4B87B6C7-3DBE-4AA5-A22D-4F7EE3B7AB00}" type="presParOf" srcId="{BFF2F09C-6061-4EFE-890D-C03285D10E16}" destId="{B3732851-A662-47CE-B135-DC42787B92E1}" srcOrd="1" destOrd="0" presId="urn:microsoft.com/office/officeart/2008/layout/VerticalCurvedList"/>
    <dgm:cxn modelId="{17EA3CD6-3B94-4F44-9B62-BFE1FFBAD6DA}" type="presParOf" srcId="{BFF2F09C-6061-4EFE-890D-C03285D10E16}" destId="{BE6BB80A-8F11-491C-8FC6-414EB41D427D}" srcOrd="2" destOrd="0" presId="urn:microsoft.com/office/officeart/2008/layout/VerticalCurvedList"/>
    <dgm:cxn modelId="{C004979D-F10E-4B27-A03D-DA761289E8B9}" type="presParOf" srcId="{BFF2F09C-6061-4EFE-890D-C03285D10E16}" destId="{E46A10CF-7C7D-43EB-BFFE-8ECF79790ADC}" srcOrd="3" destOrd="0" presId="urn:microsoft.com/office/officeart/2008/layout/VerticalCurvedList"/>
    <dgm:cxn modelId="{4896B7BE-CDBD-4600-B62A-C043E02B9E7E}" type="presParOf" srcId="{2C762937-C0B5-4B10-BF05-04F0819EACC3}" destId="{A2BAC544-8E0F-43A4-98BF-83084A42B057}" srcOrd="1" destOrd="0" presId="urn:microsoft.com/office/officeart/2008/layout/VerticalCurvedList"/>
    <dgm:cxn modelId="{2388E4B5-8901-4FF6-8373-474E26199F7E}" type="presParOf" srcId="{2C762937-C0B5-4B10-BF05-04F0819EACC3}" destId="{64294D40-FE91-4847-A375-74DC0082798E}" srcOrd="2" destOrd="0" presId="urn:microsoft.com/office/officeart/2008/layout/VerticalCurvedList"/>
    <dgm:cxn modelId="{B109DC98-71C8-4A9B-8829-445FFF8E86CF}" type="presParOf" srcId="{64294D40-FE91-4847-A375-74DC0082798E}" destId="{10E77DE8-26F7-4409-9FE0-58AD1D77018F}" srcOrd="0" destOrd="0" presId="urn:microsoft.com/office/officeart/2008/layout/VerticalCurvedList"/>
    <dgm:cxn modelId="{2FCF20F9-DA54-4066-81EA-AD297311EA93}" type="presParOf" srcId="{2C762937-C0B5-4B10-BF05-04F0819EACC3}" destId="{473F2D50-FD20-47DD-8719-FA1B75B50C55}" srcOrd="3" destOrd="0" presId="urn:microsoft.com/office/officeart/2008/layout/VerticalCurvedList"/>
    <dgm:cxn modelId="{E69055F0-0D87-4A5D-8832-36AA09DA824A}" type="presParOf" srcId="{2C762937-C0B5-4B10-BF05-04F0819EACC3}" destId="{C3E76FD2-D72B-4859-B2DB-38BDC6233527}" srcOrd="4" destOrd="0" presId="urn:microsoft.com/office/officeart/2008/layout/VerticalCurvedList"/>
    <dgm:cxn modelId="{39105D79-D4BB-4891-9325-66BE5CC50504}" type="presParOf" srcId="{C3E76FD2-D72B-4859-B2DB-38BDC6233527}" destId="{0970584B-67A8-4D99-B298-4EE7ECC461F5}" srcOrd="0" destOrd="0" presId="urn:microsoft.com/office/officeart/2008/layout/VerticalCurvedList"/>
    <dgm:cxn modelId="{7E638C9B-4A67-4B23-8510-CBE0F5E00BFC}" type="presParOf" srcId="{2C762937-C0B5-4B10-BF05-04F0819EACC3}" destId="{5E64DAB9-5D80-40A4-AE63-16F93F459658}" srcOrd="5" destOrd="0" presId="urn:microsoft.com/office/officeart/2008/layout/VerticalCurvedList"/>
    <dgm:cxn modelId="{DFE6E849-7D1B-45D6-825D-BE7273A7EDB0}" type="presParOf" srcId="{2C762937-C0B5-4B10-BF05-04F0819EACC3}" destId="{81B060BF-FC17-4AE5-8AC7-934F43083F1C}" srcOrd="6" destOrd="0" presId="urn:microsoft.com/office/officeart/2008/layout/VerticalCurvedList"/>
    <dgm:cxn modelId="{35B98270-D8CD-41D3-B3F5-C65C8422CC7B}" type="presParOf" srcId="{81B060BF-FC17-4AE5-8AC7-934F43083F1C}" destId="{DE89C5C6-958A-46AA-9E42-484BEE5E6E79}" srcOrd="0" destOrd="0" presId="urn:microsoft.com/office/officeart/2008/layout/VerticalCurvedList"/>
    <dgm:cxn modelId="{1E6AA2C9-D08B-4322-9691-1FE9F91A0D2C}" type="presParOf" srcId="{2C762937-C0B5-4B10-BF05-04F0819EACC3}" destId="{B30B8E9F-08F2-4822-8359-A53C97946166}" srcOrd="7" destOrd="0" presId="urn:microsoft.com/office/officeart/2008/layout/VerticalCurvedList"/>
    <dgm:cxn modelId="{183B463C-09CB-4B2A-8708-B0C312A0E1E4}" type="presParOf" srcId="{2C762937-C0B5-4B10-BF05-04F0819EACC3}" destId="{794ACE35-BD6B-4D41-926D-93B8B8048667}" srcOrd="8" destOrd="0" presId="urn:microsoft.com/office/officeart/2008/layout/VerticalCurvedList"/>
    <dgm:cxn modelId="{8600D929-E47B-4ECB-9A6A-1997EC8436AA}" type="presParOf" srcId="{794ACE35-BD6B-4D41-926D-93B8B8048667}" destId="{F62602C7-3299-4278-9046-90F5952D7E67}" srcOrd="0" destOrd="0" presId="urn:microsoft.com/office/officeart/2008/layout/VerticalCurvedList"/>
    <dgm:cxn modelId="{26AFFF20-3C48-49AF-AF27-F21F3C6F97DE}" type="presParOf" srcId="{2C762937-C0B5-4B10-BF05-04F0819EACC3}" destId="{DE597633-A618-4AC9-A3F4-EE60EF14E98A}" srcOrd="9" destOrd="0" presId="urn:microsoft.com/office/officeart/2008/layout/VerticalCurvedList"/>
    <dgm:cxn modelId="{4C41EE8B-96C5-40FD-94B1-4242DE90F799}" type="presParOf" srcId="{2C762937-C0B5-4B10-BF05-04F0819EACC3}" destId="{8A1C552A-6130-4EFA-92F9-9883300517FB}" srcOrd="10" destOrd="0" presId="urn:microsoft.com/office/officeart/2008/layout/VerticalCurvedList"/>
    <dgm:cxn modelId="{49D24E64-317F-4C0A-BF67-E4A2D4DB2A43}" type="presParOf" srcId="{8A1C552A-6130-4EFA-92F9-9883300517FB}" destId="{30BD2971-084C-4054-B4EB-A8D913B8925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732851-A662-47CE-B135-DC42787B92E1}">
      <dsp:nvSpPr>
        <dsp:cNvPr id="0" name=""/>
        <dsp:cNvSpPr/>
      </dsp:nvSpPr>
      <dsp:spPr>
        <a:xfrm>
          <a:off x="-5862135" y="-897147"/>
          <a:ext cx="6978870" cy="6978870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BAC544-8E0F-43A4-98BF-83084A42B057}">
      <dsp:nvSpPr>
        <dsp:cNvPr id="0" name=""/>
        <dsp:cNvSpPr/>
      </dsp:nvSpPr>
      <dsp:spPr>
        <a:xfrm>
          <a:off x="488086" y="323932"/>
          <a:ext cx="8115484" cy="64827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57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Виявлення та оцінка антимонопольних ризиків</a:t>
          </a:r>
          <a:endParaRPr lang="ru-RU" sz="2400" b="1" kern="1200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sp:txBody>
      <dsp:txXfrm>
        <a:off x="488086" y="323932"/>
        <a:ext cx="8115484" cy="648279"/>
      </dsp:txXfrm>
    </dsp:sp>
    <dsp:sp modelId="{10E77DE8-26F7-4409-9FE0-58AD1D77018F}">
      <dsp:nvSpPr>
        <dsp:cNvPr id="0" name=""/>
        <dsp:cNvSpPr/>
      </dsp:nvSpPr>
      <dsp:spPr>
        <a:xfrm>
          <a:off x="82911" y="242897"/>
          <a:ext cx="810349" cy="810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3F2D50-FD20-47DD-8719-FA1B75B50C55}">
      <dsp:nvSpPr>
        <dsp:cNvPr id="0" name=""/>
        <dsp:cNvSpPr/>
      </dsp:nvSpPr>
      <dsp:spPr>
        <a:xfrm>
          <a:off x="952624" y="1296040"/>
          <a:ext cx="7650946" cy="648279"/>
        </a:xfrm>
        <a:prstGeom prst="rect">
          <a:avLst/>
        </a:prstGeom>
        <a:solidFill>
          <a:schemeClr val="accent6">
            <a:shade val="80000"/>
            <a:hueOff val="-95423"/>
            <a:satOff val="4252"/>
            <a:lumOff val="59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57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Організація системи тренінгів</a:t>
          </a:r>
          <a:endParaRPr lang="ru-RU" sz="2400" b="1" kern="1200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sp:txBody>
      <dsp:txXfrm>
        <a:off x="952624" y="1296040"/>
        <a:ext cx="7650946" cy="648279"/>
      </dsp:txXfrm>
    </dsp:sp>
    <dsp:sp modelId="{0970584B-67A8-4D99-B298-4EE7ECC461F5}">
      <dsp:nvSpPr>
        <dsp:cNvPr id="0" name=""/>
        <dsp:cNvSpPr/>
      </dsp:nvSpPr>
      <dsp:spPr>
        <a:xfrm>
          <a:off x="547449" y="1215005"/>
          <a:ext cx="810349" cy="810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-95423"/>
              <a:satOff val="4252"/>
              <a:lumOff val="59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64DAB9-5D80-40A4-AE63-16F93F459658}">
      <dsp:nvSpPr>
        <dsp:cNvPr id="0" name=""/>
        <dsp:cNvSpPr/>
      </dsp:nvSpPr>
      <dsp:spPr>
        <a:xfrm>
          <a:off x="1095200" y="2268148"/>
          <a:ext cx="7508371" cy="648279"/>
        </a:xfrm>
        <a:prstGeom prst="rect">
          <a:avLst/>
        </a:prstGeom>
        <a:solidFill>
          <a:schemeClr val="accent6">
            <a:shade val="80000"/>
            <a:hueOff val="-190846"/>
            <a:satOff val="8505"/>
            <a:lumOff val="11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57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Створення системи стимулів та заохочень</a:t>
          </a:r>
          <a:endParaRPr lang="ru-RU" sz="2400" b="1" kern="1200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sp:txBody>
      <dsp:txXfrm>
        <a:off x="1095200" y="2268148"/>
        <a:ext cx="7508371" cy="648279"/>
      </dsp:txXfrm>
    </dsp:sp>
    <dsp:sp modelId="{DE89C5C6-958A-46AA-9E42-484BEE5E6E79}">
      <dsp:nvSpPr>
        <dsp:cNvPr id="0" name=""/>
        <dsp:cNvSpPr/>
      </dsp:nvSpPr>
      <dsp:spPr>
        <a:xfrm>
          <a:off x="690025" y="2187113"/>
          <a:ext cx="810349" cy="810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-190846"/>
              <a:satOff val="8505"/>
              <a:lumOff val="118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0B8E9F-08F2-4822-8359-A53C97946166}">
      <dsp:nvSpPr>
        <dsp:cNvPr id="0" name=""/>
        <dsp:cNvSpPr/>
      </dsp:nvSpPr>
      <dsp:spPr>
        <a:xfrm>
          <a:off x="952624" y="3240256"/>
          <a:ext cx="7650946" cy="648279"/>
        </a:xfrm>
        <a:prstGeom prst="rect">
          <a:avLst/>
        </a:prstGeom>
        <a:solidFill>
          <a:schemeClr val="accent6">
            <a:shade val="80000"/>
            <a:hueOff val="-286269"/>
            <a:satOff val="12757"/>
            <a:lumOff val="17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57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Впровадження системи моніторингу та аудиту</a:t>
          </a:r>
          <a:endParaRPr lang="ru-RU" sz="2400" b="1" kern="1200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sp:txBody>
      <dsp:txXfrm>
        <a:off x="952624" y="3240256"/>
        <a:ext cx="7650946" cy="648279"/>
      </dsp:txXfrm>
    </dsp:sp>
    <dsp:sp modelId="{F62602C7-3299-4278-9046-90F5952D7E67}">
      <dsp:nvSpPr>
        <dsp:cNvPr id="0" name=""/>
        <dsp:cNvSpPr/>
      </dsp:nvSpPr>
      <dsp:spPr>
        <a:xfrm>
          <a:off x="547449" y="3159221"/>
          <a:ext cx="810349" cy="810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-286269"/>
              <a:satOff val="12757"/>
              <a:lumOff val="178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97633-A618-4AC9-A3F4-EE60EF14E98A}">
      <dsp:nvSpPr>
        <dsp:cNvPr id="0" name=""/>
        <dsp:cNvSpPr/>
      </dsp:nvSpPr>
      <dsp:spPr>
        <a:xfrm>
          <a:off x="488086" y="4212364"/>
          <a:ext cx="8115484" cy="648279"/>
        </a:xfrm>
        <a:prstGeom prst="rect">
          <a:avLst/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57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rPr>
            <a:t>Регулярний перегляд і вдосконалення програми</a:t>
          </a:r>
          <a:endParaRPr lang="ru-RU" sz="2400" b="1" kern="1200" dirty="0">
            <a:solidFill>
              <a:schemeClr val="tx1"/>
            </a:solidFill>
            <a:latin typeface="Segoe UI" pitchFamily="34" charset="0"/>
            <a:ea typeface="Segoe UI" pitchFamily="34" charset="0"/>
            <a:cs typeface="Segoe UI" pitchFamily="34" charset="0"/>
          </a:endParaRPr>
        </a:p>
      </dsp:txBody>
      <dsp:txXfrm>
        <a:off x="488086" y="4212364"/>
        <a:ext cx="8115484" cy="648279"/>
      </dsp:txXfrm>
    </dsp:sp>
    <dsp:sp modelId="{30BD2971-084C-4054-B4EB-A8D913B89253}">
      <dsp:nvSpPr>
        <dsp:cNvPr id="0" name=""/>
        <dsp:cNvSpPr/>
      </dsp:nvSpPr>
      <dsp:spPr>
        <a:xfrm>
          <a:off x="82911" y="4131329"/>
          <a:ext cx="810349" cy="810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-381692"/>
              <a:satOff val="17009"/>
              <a:lumOff val="237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047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68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222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39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09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99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6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88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79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151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7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571E0-5EEF-493F-94AB-C86849890487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5C5C8-7E4D-4AAF-909F-695811463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88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4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3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2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jp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Autofit/>
          </a:bodyPr>
          <a:lstStyle/>
          <a:p>
            <a:r>
              <a:rPr lang="uk-UA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«Зарубіжний досвід </a:t>
            </a:r>
            <a:r>
              <a:rPr lang="uk-UA" b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д</a:t>
            </a:r>
            <a:r>
              <a:rPr lang="uk-UA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ержавного стимулювання конкурентного комплаєнсу»</a:t>
            </a:r>
            <a:endParaRPr lang="ru-RU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3933056"/>
            <a:ext cx="6400800" cy="1752600"/>
          </a:xfrm>
        </p:spPr>
        <p:txBody>
          <a:bodyPr/>
          <a:lstStyle/>
          <a:p>
            <a:pPr algn="l"/>
            <a:r>
              <a:rPr lang="uk-UA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Виконав: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Студент ПІ-41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Павлюк Андрій</a:t>
            </a:r>
            <a:endParaRPr lang="ru-RU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73016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7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459432"/>
            <a:ext cx="9865096" cy="2193255"/>
          </a:xfrm>
        </p:spPr>
      </p:pic>
      <p:sp>
        <p:nvSpPr>
          <p:cNvPr id="4" name="Прямоугольник 3"/>
          <p:cNvSpPr/>
          <p:nvPr/>
        </p:nvSpPr>
        <p:spPr>
          <a:xfrm>
            <a:off x="933872" y="332656"/>
            <a:ext cx="734481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Критерії оцінки комплайнс програми</a:t>
            </a:r>
            <a:endParaRPr lang="ru-RU" sz="4400" b="1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Выноска с четырьмя стрелками 6"/>
          <p:cNvSpPr/>
          <p:nvPr/>
        </p:nvSpPr>
        <p:spPr>
          <a:xfrm>
            <a:off x="3670176" y="3429000"/>
            <a:ext cx="1872208" cy="1728192"/>
          </a:xfrm>
          <a:prstGeom prst="quadArrow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29254" y="1916832"/>
            <a:ext cx="2954052" cy="144016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Залучення Менеджменту </a:t>
            </a:r>
            <a:r>
              <a:rPr lang="uk-UA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компанії до процесу впровадження програми</a:t>
            </a:r>
            <a:endParaRPr lang="ru-RU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861" y="3573016"/>
            <a:ext cx="2954052" cy="144016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Прийняття </a:t>
            </a:r>
            <a:r>
              <a:rPr lang="uk-UA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корпоративних </a:t>
            </a:r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політики</a:t>
            </a:r>
            <a:r>
              <a:rPr lang="uk-UA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та </a:t>
            </a:r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процедур</a:t>
            </a:r>
            <a:endParaRPr lang="ru-RU" sz="20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99009" y="3503578"/>
            <a:ext cx="2954052" cy="1440160"/>
          </a:xfrm>
          <a:prstGeom prst="rect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Принципи участі</a:t>
            </a:r>
            <a:r>
              <a:rPr lang="uk-UA" sz="2000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компанії в асоціаціях</a:t>
            </a:r>
            <a:endParaRPr lang="ru-RU" sz="2000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04913" y="5229200"/>
            <a:ext cx="3123271" cy="151216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Призначення осіб</a:t>
            </a:r>
            <a:r>
              <a:rPr lang="uk-UA" sz="2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, відповідальних за дотримання антимонопольних правил</a:t>
            </a:r>
            <a:endParaRPr lang="ru-RU" sz="20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6" name="Стрелка углом 15"/>
          <p:cNvSpPr/>
          <p:nvPr/>
        </p:nvSpPr>
        <p:spPr>
          <a:xfrm>
            <a:off x="1763688" y="2204864"/>
            <a:ext cx="1080120" cy="1080120"/>
          </a:xfrm>
          <a:prstGeom prst="ben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углом 16"/>
          <p:cNvSpPr/>
          <p:nvPr/>
        </p:nvSpPr>
        <p:spPr>
          <a:xfrm flipV="1">
            <a:off x="1647309" y="5270884"/>
            <a:ext cx="1080120" cy="991377"/>
          </a:xfrm>
          <a:prstGeom prst="ben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углом 17"/>
          <p:cNvSpPr/>
          <p:nvPr/>
        </p:nvSpPr>
        <p:spPr>
          <a:xfrm rot="10800000">
            <a:off x="6595915" y="5115204"/>
            <a:ext cx="1080120" cy="1080120"/>
          </a:xfrm>
          <a:prstGeom prst="ben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трелка углом 18"/>
          <p:cNvSpPr/>
          <p:nvPr/>
        </p:nvSpPr>
        <p:spPr>
          <a:xfrm rot="5400000">
            <a:off x="6359574" y="2357264"/>
            <a:ext cx="1080120" cy="1080120"/>
          </a:xfrm>
          <a:prstGeom prst="ben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59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4107350631"/>
              </p:ext>
            </p:extLst>
          </p:nvPr>
        </p:nvGraphicFramePr>
        <p:xfrm>
          <a:off x="107504" y="1196752"/>
          <a:ext cx="867645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-2103304"/>
            <a:ext cx="10009112" cy="34440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7" y="1556792"/>
            <a:ext cx="576064" cy="57606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564904"/>
            <a:ext cx="742391" cy="5550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81" y="3583495"/>
            <a:ext cx="567167" cy="45300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43" y="4459627"/>
            <a:ext cx="544097" cy="57606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4388"/>
            <a:ext cx="1160864" cy="101132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920350" y="116632"/>
            <a:ext cx="734481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Продовження критеріїв</a:t>
            </a:r>
            <a:endParaRPr lang="ru-RU" sz="4400" b="1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02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" y="-3593072"/>
            <a:ext cx="9144000" cy="49053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188640"/>
            <a:ext cx="734481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Напрямки вдосконалення національного законодавства</a:t>
            </a:r>
            <a:endParaRPr lang="ru-RU" sz="3600" b="1" dirty="0"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1035527" y="1412776"/>
            <a:ext cx="6992857" cy="1296144"/>
          </a:xfrm>
          <a:prstGeom prst="downArrowCallout">
            <a:avLst>
              <a:gd name="adj1" fmla="val 14484"/>
              <a:gd name="adj2" fmla="val 17770"/>
              <a:gd name="adj3" fmla="val 27629"/>
              <a:gd name="adj4" fmla="val 61033"/>
            </a:avLst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Запровадження комплаєнсу як інструменту через:</a:t>
            </a:r>
            <a:endParaRPr lang="ru-RU" b="1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2183" y="4221088"/>
            <a:ext cx="7118816" cy="606760"/>
          </a:xfrm>
          <a:prstGeom prst="rect">
            <a:avLst/>
          </a:prstGeom>
          <a:solidFill>
            <a:srgbClr val="2FF81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Пом’якшення відповідальності</a:t>
            </a:r>
            <a:endParaRPr lang="ru-RU" b="1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12183" y="3366187"/>
            <a:ext cx="7119629" cy="782893"/>
          </a:xfrm>
          <a:prstGeom prst="rect">
            <a:avLst/>
          </a:prstGeom>
          <a:solidFill>
            <a:srgbClr val="12FA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Покладення обов’язку на органи Антимонопольного комітету щодо врахування здійснених компанією заходів</a:t>
            </a:r>
            <a:endParaRPr lang="ru-RU" b="1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5527" y="2780928"/>
            <a:ext cx="7072943" cy="504056"/>
          </a:xfrm>
          <a:prstGeom prst="rect">
            <a:avLst/>
          </a:prstGeom>
          <a:solidFill>
            <a:srgbClr val="26E6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Запровадження системи сертифікації</a:t>
            </a:r>
            <a:endParaRPr lang="ru-RU" b="1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53495" y="5301208"/>
            <a:ext cx="7153029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Доповнення розділу </a:t>
            </a:r>
            <a:r>
              <a:rPr lang="en-US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VII </a:t>
            </a:r>
            <a:r>
              <a:rPr lang="ru-RU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ЗУ «Про </a:t>
            </a:r>
            <a:r>
              <a:rPr lang="ru-RU" b="1" dirty="0" err="1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захист</a:t>
            </a:r>
            <a:r>
              <a:rPr lang="ru-RU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економічно</a:t>
            </a:r>
            <a:r>
              <a:rPr lang="uk-UA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ї</a:t>
            </a:r>
            <a:r>
              <a:rPr lang="ru-RU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конкуренції</a:t>
            </a:r>
            <a:r>
              <a:rPr lang="ru-RU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» </a:t>
            </a:r>
            <a:r>
              <a:rPr lang="ru-RU" b="1" dirty="0" err="1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додатковим</a:t>
            </a:r>
            <a:r>
              <a:rPr lang="ru-RU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видом факультативного </a:t>
            </a:r>
            <a:r>
              <a:rPr lang="ru-RU" b="1" dirty="0" err="1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впливу</a:t>
            </a:r>
            <a:endParaRPr lang="ru-RU" b="1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59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96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ДЯКУЮ ЗА УВАГУ!</a:t>
            </a:r>
            <a:endParaRPr lang="ru-RU" sz="96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72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1799927"/>
            <a:ext cx="10585176" cy="32127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uk-UA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Конкурентний комплайнс</a:t>
            </a:r>
            <a:endParaRPr lang="ru-RU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7" y="2492896"/>
            <a:ext cx="4273741" cy="34175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080" y="2492896"/>
            <a:ext cx="4983919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2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1799927"/>
            <a:ext cx="10585176" cy="32127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uk-UA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Конкурентний комплайнс</a:t>
            </a:r>
            <a:endParaRPr lang="ru-RU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7" y="2492896"/>
            <a:ext cx="4273741" cy="34175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080" y="2492896"/>
            <a:ext cx="4983919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6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1799927"/>
            <a:ext cx="10585176" cy="32127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uk-UA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Конкурентний комплайнс</a:t>
            </a:r>
            <a:endParaRPr lang="ru-RU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67544" y="1818960"/>
            <a:ext cx="8424936" cy="2376264"/>
            <a:chOff x="494454" y="1840732"/>
            <a:chExt cx="8424936" cy="237626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94454" y="1840732"/>
              <a:ext cx="3528392" cy="2376264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uk-UA" sz="32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Інформування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uk-UA" sz="32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Навчання 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uk-UA" sz="32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Інструктаж</a:t>
              </a:r>
              <a:endParaRPr lang="ru-RU" sz="3200" b="1" dirty="0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535014" y="1840732"/>
              <a:ext cx="3384376" cy="23762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>
                <a:buFont typeface="Arial" pitchFamily="34" charset="0"/>
                <a:buChar char="•"/>
              </a:pPr>
              <a:r>
                <a:rPr lang="uk-UA" sz="32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Дотримання </a:t>
              </a:r>
            </a:p>
            <a:p>
              <a:pPr marL="457200" indent="-457200">
                <a:buFont typeface="Arial" pitchFamily="34" charset="0"/>
                <a:buChar char="•"/>
              </a:pPr>
              <a:r>
                <a:rPr lang="uk-UA" sz="32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Моніторинг</a:t>
              </a:r>
            </a:p>
            <a:p>
              <a:pPr marL="457200" indent="-457200">
                <a:buFont typeface="Arial" pitchFamily="34" charset="0"/>
                <a:buChar char="•"/>
              </a:pPr>
              <a:r>
                <a:rPr lang="uk-UA" sz="32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Контроль</a:t>
              </a:r>
              <a:endParaRPr lang="ru-RU" sz="3200" b="1" dirty="0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8" name="Выноска со стрелками влево/вправо 7"/>
            <p:cNvSpPr/>
            <p:nvPr/>
          </p:nvSpPr>
          <p:spPr>
            <a:xfrm>
              <a:off x="4185997" y="1948745"/>
              <a:ext cx="1152128" cy="2160239"/>
            </a:xfrm>
            <a:prstGeom prst="leftRightArrowCallout">
              <a:avLst>
                <a:gd name="adj1" fmla="val 23791"/>
                <a:gd name="adj2" fmla="val 25000"/>
                <a:gd name="adj3" fmla="val 25000"/>
                <a:gd name="adj4" fmla="val 11633"/>
              </a:avLst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8" y="4353319"/>
            <a:ext cx="3024336" cy="24184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498099"/>
            <a:ext cx="3333750" cy="227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2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l="-35000" r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-2187624"/>
            <a:ext cx="10153128" cy="3757739"/>
          </a:xfrm>
        </p:spPr>
      </p:pic>
      <p:sp>
        <p:nvSpPr>
          <p:cNvPr id="6" name="Прямоугольник 5"/>
          <p:cNvSpPr/>
          <p:nvPr/>
        </p:nvSpPr>
        <p:spPr>
          <a:xfrm>
            <a:off x="899592" y="188640"/>
            <a:ext cx="734481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err="1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Комплайнс</a:t>
            </a:r>
            <a:r>
              <a:rPr lang="uk-UA" sz="5400" b="1" dirty="0" err="1">
                <a:latin typeface="Segoe UI" pitchFamily="34" charset="0"/>
                <a:ea typeface="Segoe UI" pitchFamily="34" charset="0"/>
                <a:cs typeface="Segoe UI" pitchFamily="34" charset="0"/>
              </a:rPr>
              <a:t>-</a:t>
            </a:r>
            <a:r>
              <a:rPr lang="uk-UA" sz="5400" b="1" dirty="0" err="1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ризик</a:t>
            </a:r>
            <a:endParaRPr lang="ru-RU" sz="54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23728" y="1772816"/>
            <a:ext cx="5472608" cy="136815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Фінансова шкода чи шкода діловій репутації</a:t>
            </a:r>
            <a:endParaRPr lang="ru-RU" sz="24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27784" y="3494510"/>
            <a:ext cx="5472608" cy="136815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Санкції органів державної влади</a:t>
            </a:r>
            <a:endParaRPr lang="ru-RU" sz="24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59832" y="5157192"/>
            <a:ext cx="5472608" cy="1368152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Санкції контрагентів</a:t>
            </a:r>
            <a:endParaRPr lang="ru-RU" sz="28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26276"/>
            <a:ext cx="1661902" cy="157880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68760"/>
            <a:ext cx="1872208" cy="21143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63" y="4938869"/>
            <a:ext cx="1795264" cy="179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9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Объект 2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-431262"/>
            <a:ext cx="10513168" cy="2319924"/>
          </a:xfrm>
        </p:spPr>
      </p:pic>
      <p:sp>
        <p:nvSpPr>
          <p:cNvPr id="4" name="Прямоугольник 3"/>
          <p:cNvSpPr/>
          <p:nvPr/>
        </p:nvSpPr>
        <p:spPr>
          <a:xfrm>
            <a:off x="251520" y="0"/>
            <a:ext cx="8640960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Основні напрямки комплаєнсу</a:t>
            </a:r>
            <a:endParaRPr lang="ru-RU" sz="4400" b="1" dirty="0"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15" y="1412776"/>
            <a:ext cx="2984309" cy="1800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Публічна</a:t>
            </a:r>
            <a:r>
              <a:rPr lang="en-US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/</a:t>
            </a:r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Непублічна політика </a:t>
            </a:r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дотримання законодавства</a:t>
            </a:r>
            <a:endParaRPr lang="ru-RU" sz="20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3210407"/>
            <a:ext cx="2987824" cy="172819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Внутрішні порядки і процедури прийняття рішення</a:t>
            </a:r>
            <a:endParaRPr lang="ru-RU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87824" y="1412776"/>
            <a:ext cx="3168353" cy="1800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Торгово-збутова </a:t>
            </a:r>
            <a:r>
              <a:rPr lang="uk-UA" sz="24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діяльність</a:t>
            </a:r>
            <a:endParaRPr lang="ru-RU" sz="24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" y="4941168"/>
            <a:ext cx="2987824" cy="19442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Рекомендації щодо побудови принципів співпраці з контрагентами</a:t>
            </a:r>
            <a:endParaRPr lang="ru-RU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56177" y="1412776"/>
            <a:ext cx="2987824" cy="1800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Етика поведінки з конкурентами</a:t>
            </a:r>
            <a:endParaRPr lang="ru-RU" sz="20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87824" y="3212976"/>
            <a:ext cx="3168353" cy="17281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Введення відповідального співробітника</a:t>
            </a:r>
            <a:endParaRPr lang="ru-RU" sz="20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56176" y="3210407"/>
            <a:ext cx="2987825" cy="172819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Моніторинг та аудит</a:t>
            </a:r>
            <a:endParaRPr lang="ru-RU" sz="24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87824" y="4941168"/>
            <a:ext cx="3168353" cy="19442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Рекомендації щодо дій в процесі перевірок</a:t>
            </a:r>
            <a:endParaRPr lang="ru-RU" sz="20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56176" y="4938599"/>
            <a:ext cx="2975925" cy="19442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Питання недобросовісної конкуренції в рекламі</a:t>
            </a:r>
            <a:endParaRPr lang="ru-RU" sz="20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75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548" y="-675456"/>
            <a:ext cx="9937103" cy="2232248"/>
          </a:xfrm>
        </p:spPr>
      </p:pic>
      <p:sp>
        <p:nvSpPr>
          <p:cNvPr id="4" name="Прямоугольник 3"/>
          <p:cNvSpPr/>
          <p:nvPr/>
        </p:nvSpPr>
        <p:spPr>
          <a:xfrm>
            <a:off x="559566" y="188640"/>
            <a:ext cx="8208912" cy="125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800" b="1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Зарубіжний досвід комплаєнсу</a:t>
            </a:r>
            <a:endParaRPr lang="ru-RU" sz="3800" b="1" dirty="0"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4293096"/>
            <a:ext cx="3096344" cy="237626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Містить </a:t>
            </a:r>
            <a:r>
              <a:rPr lang="uk-UA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ПОЛОЖЕННЯ НОРМАТИВНОГО ХАРАКТЕРУ</a:t>
            </a:r>
            <a:endParaRPr lang="ru-RU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24128" y="1661785"/>
            <a:ext cx="3168352" cy="2088232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Містить </a:t>
            </a:r>
            <a:r>
              <a:rPr lang="uk-UA" sz="2000" b="1" dirty="0" smtClean="0"/>
              <a:t>НОРМИ</a:t>
            </a:r>
            <a:r>
              <a:rPr lang="uk-UA" dirty="0" smtClean="0"/>
              <a:t> </a:t>
            </a:r>
            <a:r>
              <a:rPr lang="uk-UA" sz="2000" b="1" dirty="0" smtClean="0"/>
              <a:t>РЕКОМЕНДАЦІЙНОГО</a:t>
            </a:r>
            <a:r>
              <a:rPr lang="uk-UA" sz="2000" dirty="0" smtClean="0"/>
              <a:t> </a:t>
            </a:r>
            <a:r>
              <a:rPr lang="uk-UA" sz="2000" b="1" dirty="0" smtClean="0"/>
              <a:t>ХАРАКТЕРУ</a:t>
            </a:r>
            <a:endParaRPr lang="ru-RU" sz="20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1734480"/>
            <a:ext cx="3096344" cy="2088232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Законодавство </a:t>
            </a:r>
            <a:r>
              <a:rPr lang="uk-UA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НЕ МІСТИТЬ</a:t>
            </a:r>
            <a:r>
              <a:rPr lang="uk-UA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присвячених регулюванню комплаєнсу норм</a:t>
            </a:r>
            <a:endParaRPr lang="ru-RU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836" y="3284984"/>
            <a:ext cx="979956" cy="653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03" y="2447729"/>
            <a:ext cx="993222" cy="661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29" y="1618810"/>
            <a:ext cx="993222" cy="663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293" y="4013436"/>
            <a:ext cx="1272224" cy="890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678" y="4060564"/>
            <a:ext cx="1272224" cy="796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944" y="5348629"/>
            <a:ext cx="1544187" cy="102945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678" y="5426269"/>
            <a:ext cx="1224136" cy="816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5364088" y="1573899"/>
            <a:ext cx="0" cy="525846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0" y="4142547"/>
            <a:ext cx="5364088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982" y="4365104"/>
            <a:ext cx="1475656" cy="983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982" y="5579946"/>
            <a:ext cx="1531713" cy="1024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40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1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68" y="-1132098"/>
            <a:ext cx="9540552" cy="25448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188640"/>
            <a:ext cx="835292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При рекомендаційному та нормативному регулюванні </a:t>
            </a:r>
            <a:endParaRPr lang="ru-RU" sz="4000" b="1" dirty="0"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556792"/>
            <a:ext cx="9144000" cy="80648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err="1" smtClean="0">
                <a:solidFill>
                  <a:schemeClr val="bg1">
                    <a:lumMod val="9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Комплаєнс</a:t>
            </a:r>
            <a:r>
              <a:rPr lang="uk-UA" sz="3200" b="1" dirty="0" smtClean="0">
                <a:solidFill>
                  <a:schemeClr val="bg1">
                    <a:lumMod val="9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uk-UA" sz="3200" dirty="0" smtClean="0">
                <a:solidFill>
                  <a:schemeClr val="bg1">
                    <a:lumMod val="9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є підставою для:</a:t>
            </a:r>
            <a:endParaRPr lang="ru-RU" sz="3200" dirty="0">
              <a:solidFill>
                <a:schemeClr val="bg1">
                  <a:lumMod val="9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8402" y="2479509"/>
            <a:ext cx="3852428" cy="207769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Пом’якшення відповідальності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24028" y="2479509"/>
            <a:ext cx="3996444" cy="207769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>
                    <a:lumMod val="9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Звільнення від відповідальності посадової особи або компанії</a:t>
            </a:r>
            <a:endParaRPr lang="ru-RU" sz="2000" b="1" dirty="0">
              <a:solidFill>
                <a:schemeClr val="bg1">
                  <a:lumMod val="9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44687" y="5157192"/>
            <a:ext cx="2626153" cy="131984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З визначенням розміру зниження штрафу</a:t>
            </a:r>
            <a:endParaRPr lang="uk-UA" b="1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2682" y="5157192"/>
            <a:ext cx="2528664" cy="131984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Без визначення розміру зниження штрафу</a:t>
            </a:r>
            <a:endParaRPr lang="uk-UA" b="1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1048982" y="4631379"/>
            <a:ext cx="576064" cy="455973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3275856" y="4631379"/>
            <a:ext cx="576064" cy="455973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725144"/>
            <a:ext cx="1909597" cy="148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1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2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2043608"/>
            <a:ext cx="10441160" cy="352839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916832"/>
            <a:ext cx="7200800" cy="3456384"/>
          </a:xfrm>
          <a:solidFill>
            <a:srgbClr val="C00000">
              <a:alpha val="52000"/>
            </a:srgbClr>
          </a:solidFill>
          <a:ln w="5715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4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Наявність комплайнс програми </a:t>
            </a:r>
            <a:r>
              <a:rPr lang="uk-UA" sz="44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НЕ Є</a:t>
            </a:r>
            <a:r>
              <a:rPr lang="uk-UA" sz="4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автоматичною підставою пом’якшення відповідальності!!!</a:t>
            </a:r>
            <a:endParaRPr lang="ru-RU" sz="44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8640"/>
            <a:ext cx="734481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err="1" smtClean="0">
                <a:solidFill>
                  <a:schemeClr val="bg1">
                    <a:lumMod val="9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Комплайнс</a:t>
            </a:r>
            <a:endParaRPr lang="ru-RU" sz="5400" b="1" dirty="0">
              <a:solidFill>
                <a:schemeClr val="bg1">
                  <a:lumMod val="9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5589240"/>
            <a:ext cx="511256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відповідно </a:t>
            </a:r>
            <a:r>
              <a:rPr lang="uk-UA" sz="2800" dirty="0">
                <a:latin typeface="Segoe UI" pitchFamily="34" charset="0"/>
                <a:ea typeface="Segoe UI" pitchFamily="34" charset="0"/>
                <a:cs typeface="Segoe UI" pitchFamily="34" charset="0"/>
              </a:rPr>
              <a:t>до Права ЄС</a:t>
            </a:r>
            <a:endParaRPr lang="ru-RU" sz="28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28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245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«Зарубіжний досвід державного стимулювання конкурентного комплаєнсу»</vt:lpstr>
      <vt:lpstr>Конкурентний комплайнс</vt:lpstr>
      <vt:lpstr>Конкурентний комплайнс</vt:lpstr>
      <vt:lpstr>Конкурентний комплайнс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29</cp:revision>
  <dcterms:created xsi:type="dcterms:W3CDTF">2018-04-22T06:39:22Z</dcterms:created>
  <dcterms:modified xsi:type="dcterms:W3CDTF">2018-04-25T18:29:13Z</dcterms:modified>
</cp:coreProperties>
</file>