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-140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0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5" name="Snip Single Corner Rectangle 14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6" name="Straight Connector 15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ardrop 12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0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2" name="Snip Diagonal Corner Rectangle 11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Teardrop 12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2176272"/>
            <a:ext cx="3657600" cy="1161288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flipH="1">
            <a:off x="4654475" y="228600"/>
            <a:ext cx="4251960" cy="6391656"/>
          </a:xfrm>
          <a:prstGeom prst="snip2DiagRect">
            <a:avLst>
              <a:gd name="adj1" fmla="val 0"/>
              <a:gd name="adj2" fmla="val 4017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0352" y="3342401"/>
            <a:ext cx="3657600" cy="259528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58952" y="6300216"/>
            <a:ext cx="1298448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300216"/>
            <a:ext cx="234086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1752" y="6300216"/>
            <a:ext cx="448056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над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4648200"/>
            <a:ext cx="8686800" cy="1963271"/>
          </a:xfrm>
          <a:prstGeom prst="snip2DiagRect">
            <a:avLst>
              <a:gd name="adj1" fmla="val 0"/>
              <a:gd name="adj2" fmla="val 937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48200"/>
            <a:ext cx="8153400" cy="609600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000" b="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257799"/>
            <a:ext cx="8156448" cy="820272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ct val="0"/>
              </a:spcBef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 flipH="1">
            <a:off x="228600" y="228600"/>
            <a:ext cx="8677835" cy="4267200"/>
          </a:xfrm>
          <a:prstGeom prst="snip2DiagRect">
            <a:avLst>
              <a:gd name="adj1" fmla="val 0"/>
              <a:gd name="adj2" fmla="val 4332"/>
            </a:avLst>
          </a:prstGeo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8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ключ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nip Diagonal Corner Rectangle 7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67600" y="838201"/>
            <a:ext cx="1219200" cy="5105400"/>
          </a:xfrm>
        </p:spPr>
        <p:txBody>
          <a:bodyPr vert="eaVert"/>
          <a:lstStyle/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9462" y="838201"/>
            <a:ext cx="6307138" cy="51054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итульный 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/>
          <p:cNvGrpSpPr/>
          <p:nvPr/>
        </p:nvGrpSpPr>
        <p:grpSpPr>
          <a:xfrm>
            <a:off x="-1" y="3379694"/>
            <a:ext cx="7543801" cy="2604247"/>
            <a:chOff x="-1" y="3379694"/>
            <a:chExt cx="7543801" cy="2604247"/>
          </a:xfrm>
        </p:grpSpPr>
        <p:grpSp>
          <p:nvGrpSpPr>
            <p:cNvPr id="9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7" name="Snip Single Corner Rectangle 16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8" name="Straight Connector 17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6" name="Teardrop 15"/>
            <p:cNvSpPr/>
            <p:nvPr/>
          </p:nvSpPr>
          <p:spPr>
            <a:xfrm>
              <a:off x="681765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3913281"/>
            <a:ext cx="5867400" cy="1470025"/>
          </a:xfrm>
        </p:spPr>
        <p:txBody>
          <a:bodyPr>
            <a:normAutofit/>
          </a:bodyPr>
          <a:lstStyle>
            <a:lvl1pPr algn="r">
              <a:defRPr sz="4600"/>
            </a:lvl1pPr>
          </a:lstStyle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5396753"/>
            <a:ext cx="5867400" cy="573741"/>
          </a:xfrm>
        </p:spPr>
        <p:txBody>
          <a:bodyPr>
            <a:normAutofit/>
          </a:bodyPr>
          <a:lstStyle>
            <a:lvl1pPr marL="0" indent="0" algn="r">
              <a:spcBef>
                <a:spcPct val="0"/>
              </a:spcBef>
              <a:buNone/>
              <a:defRPr sz="14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 smtClean="0"/>
              <a:t>Образец подзаголовка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-734076" y="4503737"/>
            <a:ext cx="2057400" cy="365125"/>
          </a:xfrm>
        </p:spPr>
        <p:txBody>
          <a:bodyPr lIns="91440" tIns="0" bIns="0" anchor="b" anchorCtr="0"/>
          <a:lstStyle>
            <a:lvl1pPr>
              <a:defRPr sz="1400" b="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-356811" y="4503737"/>
            <a:ext cx="2057397" cy="365125"/>
          </a:xfrm>
        </p:spPr>
        <p:txBody>
          <a:bodyPr lIns="91440" tIns="0" bIns="0" anchor="t" anchorCtr="0"/>
          <a:lstStyle>
            <a:lvl1pPr algn="l">
              <a:defRPr b="1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2"/>
          </p:nvPr>
        </p:nvSpPr>
        <p:spPr>
          <a:xfrm>
            <a:off x="0" y="676835"/>
            <a:ext cx="7543800" cy="2587752"/>
          </a:xfrm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r>
              <a:rPr lang="uk-UA" smtClean="0"/>
              <a:t>Чтобы добавить рисунок, перетащите его на заполнитель или щелкните значок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6"/>
          <p:cNvGrpSpPr/>
          <p:nvPr/>
        </p:nvGrpSpPr>
        <p:grpSpPr>
          <a:xfrm flipH="1">
            <a:off x="1600199" y="2126877"/>
            <a:ext cx="7543801" cy="2604247"/>
            <a:chOff x="-1" y="3379694"/>
            <a:chExt cx="7543801" cy="2604247"/>
          </a:xfrm>
        </p:grpSpPr>
        <p:grpSp>
          <p:nvGrpSpPr>
            <p:cNvPr id="7" name="Group 11"/>
            <p:cNvGrpSpPr/>
            <p:nvPr/>
          </p:nvGrpSpPr>
          <p:grpSpPr>
            <a:xfrm>
              <a:off x="-1" y="3379694"/>
              <a:ext cx="7543801" cy="2604247"/>
              <a:chOff x="-1" y="3379694"/>
              <a:chExt cx="7543801" cy="2604247"/>
            </a:xfrm>
          </p:grpSpPr>
          <p:sp>
            <p:nvSpPr>
              <p:cNvPr id="10" name="Snip Single Corner Rectangle 9"/>
              <p:cNvSpPr/>
              <p:nvPr/>
            </p:nvSpPr>
            <p:spPr>
              <a:xfrm flipV="1">
                <a:off x="-1" y="3393141"/>
                <a:ext cx="7543800" cy="2590800"/>
              </a:xfrm>
              <a:prstGeom prst="snip1Rect">
                <a:avLst>
                  <a:gd name="adj" fmla="val 7379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63500" dir="2700000" algn="tl" rotWithShape="0">
                  <a:prstClr val="black">
                    <a:alpha val="5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cxnSp>
            <p:nvCxnSpPr>
              <p:cNvPr id="11" name="Straight Connector 10"/>
              <p:cNvCxnSpPr/>
              <p:nvPr/>
            </p:nvCxnSpPr>
            <p:spPr>
              <a:xfrm>
                <a:off x="0" y="3379694"/>
                <a:ext cx="7543800" cy="2377"/>
              </a:xfrm>
              <a:prstGeom prst="line">
                <a:avLst/>
              </a:prstGeom>
              <a:ln w="28575">
                <a:solidFill>
                  <a:schemeClr val="accent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Teardrop 8"/>
            <p:cNvSpPr/>
            <p:nvPr/>
          </p:nvSpPr>
          <p:spPr>
            <a:xfrm flipH="1">
              <a:off x="228599" y="3621741"/>
              <a:ext cx="394447" cy="394447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36105" y="2653553"/>
            <a:ext cx="5870448" cy="14721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36105" y="4134881"/>
            <a:ext cx="5870448" cy="57607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90000"/>
              <a:buFont typeface="Wingdings 2" pitchFamily="18" charset="2"/>
              <a:buNone/>
              <a:defRPr sz="1400" kern="1200">
                <a:solidFill>
                  <a:schemeClr val="tx1">
                    <a:lumMod val="90000"/>
                    <a:lumOff val="1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16200000">
            <a:off x="8033590" y="3475037"/>
            <a:ext cx="1828801" cy="365125"/>
          </a:xfrm>
        </p:spPr>
        <p:txBody>
          <a:bodyPr vert="horz" lIns="91440" tIns="0" rIns="91440" bIns="0" rtlCol="0" anchor="t" anchorCtr="0"/>
          <a:lstStyle>
            <a:lvl1pPr marL="0" algn="l" defTabSz="914400" rtl="0" eaLnBrk="1" latinLnBrk="0" hangingPunct="1">
              <a:defRPr sz="1100" b="1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16200000">
            <a:off x="7658009" y="3475037"/>
            <a:ext cx="1828800" cy="365125"/>
          </a:xfrm>
        </p:spPr>
        <p:txBody>
          <a:bodyPr vert="horz" lIns="91440" tIns="0" rIns="91440" bIns="0" rtlCol="0" anchor="b" anchorCtr="0"/>
          <a:lstStyle>
            <a:lvl1pPr marL="0" algn="l" defTabSz="914400" rtl="0" eaLnBrk="1" latinLnBrk="0" hangingPunct="1">
              <a:defRPr sz="1400" b="1" kern="1200">
                <a:solidFill>
                  <a:schemeClr val="bg1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nip Diagonal Corner Rectangle 10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Snip Diagonal Corner Rectangle 11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/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7946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5351" y="1981201"/>
            <a:ext cx="365760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1946275" indent="-344488">
              <a:defRPr sz="1800"/>
            </a:lvl6pPr>
            <a:lvl7pPr marL="1946275" indent="-344488">
              <a:defRPr sz="1800"/>
            </a:lvl7pPr>
            <a:lvl8pPr marL="1946275" indent="-344488">
              <a:defRPr sz="1800"/>
            </a:lvl8pPr>
            <a:lvl9pPr marL="1946275" indent="-344488">
              <a:defRPr sz="18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nip Diagonal Corner Rectangle 11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Snip Diagonal Corner Rectangle 12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</p:spPr>
        <p:txBody>
          <a:bodyPr/>
          <a:lstStyle>
            <a:lvl1pPr>
              <a:defRPr/>
            </a:lvl1pPr>
          </a:lstStyle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79463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5351" y="1852426"/>
            <a:ext cx="3657600" cy="868362"/>
          </a:xfrm>
        </p:spPr>
        <p:txBody>
          <a:bodyPr anchor="ctr" anchorCtr="0">
            <a:noAutofit/>
          </a:bodyPr>
          <a:lstStyle>
            <a:lvl1pPr marL="0" indent="0" algn="ctr">
              <a:spcBef>
                <a:spcPct val="0"/>
              </a:spcBef>
              <a:buNone/>
              <a:defRPr sz="2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5351" y="2743200"/>
            <a:ext cx="3657600" cy="32131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055813" indent="-344488">
              <a:defRPr sz="1800"/>
            </a:lvl6pPr>
            <a:lvl7pPr marL="2055813" indent="-344488">
              <a:defRPr sz="1800"/>
            </a:lvl7pPr>
            <a:lvl8pPr marL="2055813" indent="-344488">
              <a:defRPr sz="1800"/>
            </a:lvl8pPr>
            <a:lvl9pPr marL="2055813" indent="-344488">
              <a:defRPr sz="18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Diagonal Corner Rectangle 8"/>
          <p:cNvSpPr/>
          <p:nvPr/>
        </p:nvSpPr>
        <p:spPr>
          <a:xfrm flipV="1">
            <a:off x="228600" y="1707776"/>
            <a:ext cx="8686800" cy="4908176"/>
          </a:xfrm>
          <a:prstGeom prst="snip2DiagRect">
            <a:avLst>
              <a:gd name="adj1" fmla="val 0"/>
              <a:gd name="adj2" fmla="val 4003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Snip Diagonal Corner Rectangle 9"/>
          <p:cNvSpPr/>
          <p:nvPr/>
        </p:nvSpPr>
        <p:spPr>
          <a:xfrm flipV="1">
            <a:off x="228600" y="228597"/>
            <a:ext cx="8686800" cy="1277473"/>
          </a:xfrm>
          <a:prstGeom prst="snip2DiagRect">
            <a:avLst>
              <a:gd name="adj1" fmla="val 0"/>
              <a:gd name="adj2" fmla="val 1167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nip Diagonal Corner Rectangle 5"/>
          <p:cNvSpPr/>
          <p:nvPr/>
        </p:nvSpPr>
        <p:spPr>
          <a:xfrm flipV="1">
            <a:off x="228600" y="228600"/>
            <a:ext cx="8686800" cy="6387352"/>
          </a:xfrm>
          <a:prstGeom prst="snip2DiagRect">
            <a:avLst>
              <a:gd name="adj1" fmla="val 0"/>
              <a:gd name="adj2" fmla="val 2529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228600" y="228600"/>
            <a:ext cx="4251960" cy="6387352"/>
            <a:chOff x="228600" y="228600"/>
            <a:chExt cx="4251960" cy="6387352"/>
          </a:xfrm>
        </p:grpSpPr>
        <p:sp>
          <p:nvSpPr>
            <p:cNvPr id="13" name="Snip Diagonal Corner Rectangle 12"/>
            <p:cNvSpPr/>
            <p:nvPr/>
          </p:nvSpPr>
          <p:spPr>
            <a:xfrm flipV="1">
              <a:off x="228600" y="228600"/>
              <a:ext cx="4251960" cy="6387352"/>
            </a:xfrm>
            <a:prstGeom prst="snip2DiagRect">
              <a:avLst>
                <a:gd name="adj1" fmla="val 0"/>
                <a:gd name="adj2" fmla="val 3794"/>
              </a:avLst>
            </a:prstGeom>
            <a:solidFill>
              <a:schemeClr val="bg1"/>
            </a:solidFill>
            <a:ln>
              <a:noFill/>
            </a:ln>
            <a:effectLst>
              <a:outerShdw blurRad="50800" dist="63500" dir="2700000" algn="tl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Teardrop 13"/>
            <p:cNvSpPr>
              <a:spLocks noChangeAspect="1"/>
            </p:cNvSpPr>
            <p:nvPr/>
          </p:nvSpPr>
          <p:spPr>
            <a:xfrm>
              <a:off x="3886200" y="432548"/>
              <a:ext cx="355002" cy="355002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5" name="Snip Diagonal Corner Rectangle 14"/>
          <p:cNvSpPr/>
          <p:nvPr/>
        </p:nvSpPr>
        <p:spPr>
          <a:xfrm flipV="1">
            <a:off x="4648200" y="228600"/>
            <a:ext cx="4251960" cy="6387352"/>
          </a:xfrm>
          <a:prstGeom prst="snip2DiagRect">
            <a:avLst>
              <a:gd name="adj1" fmla="val 0"/>
              <a:gd name="adj2" fmla="val 3794"/>
            </a:avLst>
          </a:prstGeom>
          <a:solidFill>
            <a:schemeClr val="bg1"/>
          </a:solidFill>
          <a:ln>
            <a:noFill/>
          </a:ln>
          <a:effectLst>
            <a:outerShdw blurRad="50800" dist="63500" dir="2700000" algn="tl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5780" y="2177303"/>
            <a:ext cx="3657600" cy="1162050"/>
          </a:xfrm>
        </p:spPr>
        <p:txBody>
          <a:bodyPr anchor="b">
            <a:normAutofit/>
          </a:bodyPr>
          <a:lstStyle>
            <a:lvl1pPr algn="l">
              <a:defRPr sz="3000" b="0">
                <a:solidFill>
                  <a:schemeClr val="accent1"/>
                </a:solidFill>
              </a:defRPr>
            </a:lvl1pPr>
          </a:lstStyle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45380" y="609600"/>
            <a:ext cx="3657600" cy="53340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5780" y="3352799"/>
            <a:ext cx="3657600" cy="2590801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2000" y="6297706"/>
            <a:ext cx="1295400" cy="365125"/>
          </a:xfrm>
        </p:spPr>
        <p:txBody>
          <a:bodyPr/>
          <a:lstStyle/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057400" y="6297706"/>
            <a:ext cx="2339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04800" y="6297706"/>
            <a:ext cx="443753" cy="365125"/>
          </a:xfrm>
        </p:spPr>
        <p:txBody>
          <a:bodyPr/>
          <a:lstStyle>
            <a:lvl1pPr algn="l">
              <a:defRPr/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9463" y="295833"/>
            <a:ext cx="7583488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uk-UA" smtClean="0"/>
              <a:t>Образец заголовка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463" y="1949824"/>
            <a:ext cx="7583488" cy="4007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 smtClean="0"/>
              <a:t>Образец текста</a:t>
            </a:r>
          </a:p>
          <a:p>
            <a:pPr lvl="1"/>
            <a:r>
              <a:rPr lang="uk-UA" smtClean="0"/>
              <a:t>Второй уровень</a:t>
            </a:r>
          </a:p>
          <a:p>
            <a:pPr lvl="2"/>
            <a:r>
              <a:rPr lang="uk-UA" smtClean="0"/>
              <a:t>Третий уровень</a:t>
            </a:r>
          </a:p>
          <a:p>
            <a:pPr lvl="3"/>
            <a:r>
              <a:rPr lang="uk-UA" smtClean="0"/>
              <a:t>Четвертый уровень</a:t>
            </a:r>
          </a:p>
          <a:p>
            <a:pPr lvl="4"/>
            <a:r>
              <a:rPr lang="uk-UA" smtClean="0"/>
              <a:t>Пятый уровень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624391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B1115196-1C6F-4784-83AC-30756D8F10B3}" type="datetimeFigureOut">
              <a:rPr lang="en-US" smtClean="0"/>
              <a:t>02.05.18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67400" y="624840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48400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19371D3E-5A18-49EB-AD2A-429AF165759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spcBef>
          <a:spcPct val="0"/>
        </a:spcBef>
        <a:buNone/>
        <a:defRPr sz="3800" kern="120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2000"/>
        </a:spcBef>
        <a:buClr>
          <a:schemeClr val="accent1"/>
        </a:buClr>
        <a:buSzPct val="90000"/>
        <a:buFont typeface="Wingdings 2" pitchFamily="18" charset="2"/>
        <a:buChar char=""/>
        <a:defRPr sz="22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1pPr>
      <a:lvl2pPr marL="6858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20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2pPr>
      <a:lvl3pPr marL="10350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3pPr>
      <a:lvl4pPr marL="1371600" indent="-3365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4pPr>
      <a:lvl5pPr marL="1720850" indent="-349250" algn="l" defTabSz="914400" rtl="0" eaLnBrk="1" latinLnBrk="0" hangingPunct="1">
        <a:spcBef>
          <a:spcPts val="600"/>
        </a:spcBef>
        <a:buClr>
          <a:schemeClr val="accent1"/>
        </a:buClr>
        <a:buSzPct val="90000"/>
        <a:buFont typeface="Wingdings 2" pitchFamily="18" charset="2"/>
        <a:buChar char=""/>
        <a:defRPr sz="1800" kern="120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5pPr>
      <a:lvl6pPr marL="20558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6pPr>
      <a:lvl7pPr marL="2398713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7pPr>
      <a:lvl8pPr marL="2743200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 smtClean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8pPr>
      <a:lvl9pPr marL="3087688" indent="-344488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Wingdings 2" pitchFamily="18" charset="2"/>
        <a:buChar char=""/>
        <a:defRPr lang="en-US" sz="1800" kern="1200" dirty="0">
          <a:solidFill>
            <a:schemeClr val="tx1">
              <a:lumMod val="90000"/>
              <a:lumOff val="1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-1" y="3380924"/>
            <a:ext cx="8710275" cy="2665386"/>
          </a:xfr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72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Charcoal CY"/>
                <a:cs typeface="Charcoal CY"/>
              </a:rPr>
              <a:t>СОЦІАЛЬНЕ ПІДПРИЄМНИЦТВО </a:t>
            </a:r>
            <a:endParaRPr lang="ru-RU" sz="72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Charcoal CY"/>
              <a:cs typeface="Charcoal CY"/>
            </a:endParaRPr>
          </a:p>
        </p:txBody>
      </p:sp>
      <p:pic>
        <p:nvPicPr>
          <p:cNvPr id="4" name="Изображение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11" y="357770"/>
            <a:ext cx="5168929" cy="27369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728055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82025" y="2254875"/>
            <a:ext cx="8678648" cy="1446550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8800" b="1" i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Дякую</a:t>
            </a:r>
            <a:r>
              <a:rPr lang="ru-RU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за </a:t>
            </a:r>
            <a:r>
              <a:rPr lang="ru-RU" sz="8800" b="1" i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увагу</a:t>
            </a:r>
            <a:r>
              <a:rPr lang="ru-RU" sz="8800" b="1" i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!</a:t>
            </a:r>
            <a:endParaRPr lang="ru-RU" sz="8800" b="1" i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68974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5199" y="146026"/>
            <a:ext cx="8853359" cy="304698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n w="10541" cmpd="sng">
                  <a:solidFill>
                    <a:srgbClr val="7D7D7D">
                      <a:tint val="100000"/>
                      <a:shade val="100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FFFFFF">
                        <a:tint val="40000"/>
                        <a:satMod val="250000"/>
                      </a:srgbClr>
                    </a:gs>
                    <a:gs pos="9000">
                      <a:srgbClr val="FFFFFF">
                        <a:tint val="52000"/>
                        <a:satMod val="300000"/>
                      </a:srgbClr>
                    </a:gs>
                    <a:gs pos="50000">
                      <a:srgbClr val="FFFFFF">
                        <a:shade val="20000"/>
                        <a:satMod val="300000"/>
                      </a:srgbClr>
                    </a:gs>
                    <a:gs pos="79000">
                      <a:srgbClr val="FFFFFF">
                        <a:tint val="52000"/>
                        <a:satMod val="300000"/>
                      </a:srgbClr>
                    </a:gs>
                    <a:gs pos="100000">
                      <a:srgbClr val="FFFFFF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harcoal CY"/>
                <a:cs typeface="Charcoal CY"/>
              </a:rPr>
              <a:t>СОЦІАЛЬНЕ ПІДПРИЄМНИЦТВО  </a:t>
            </a:r>
          </a:p>
          <a:p>
            <a:pPr algn="just"/>
            <a:r>
              <a:rPr lang="ru-RU" sz="2400" dirty="0" err="1" smtClean="0">
                <a:latin typeface="Charcoal CY"/>
                <a:cs typeface="Charcoal CY"/>
              </a:rPr>
              <a:t>підприємницька</a:t>
            </a:r>
            <a:r>
              <a:rPr lang="ru-RU" sz="2400" dirty="0" smtClean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діяльність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некомерційних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або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суб'єктів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господарювання</a:t>
            </a:r>
            <a:r>
              <a:rPr lang="ru-RU" sz="2400" dirty="0">
                <a:latin typeface="Charcoal CY"/>
                <a:cs typeface="Charcoal CY"/>
              </a:rPr>
              <a:t>, </a:t>
            </a:r>
            <a:r>
              <a:rPr lang="ru-RU" sz="2400" dirty="0" err="1">
                <a:latin typeface="Charcoal CY"/>
                <a:cs typeface="Charcoal CY"/>
              </a:rPr>
              <a:t>спрямована</a:t>
            </a:r>
            <a:r>
              <a:rPr lang="ru-RU" sz="2400" dirty="0">
                <a:latin typeface="Charcoal CY"/>
                <a:cs typeface="Charcoal CY"/>
              </a:rPr>
              <a:t> не на </a:t>
            </a:r>
            <a:r>
              <a:rPr lang="ru-RU" sz="2400" dirty="0" err="1">
                <a:latin typeface="Charcoal CY"/>
                <a:cs typeface="Charcoal CY"/>
              </a:rPr>
              <a:t>максимізацію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прибутку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власників</a:t>
            </a:r>
            <a:r>
              <a:rPr lang="ru-RU" sz="2400" dirty="0">
                <a:latin typeface="Charcoal CY"/>
                <a:cs typeface="Charcoal CY"/>
              </a:rPr>
              <a:t>, а на </a:t>
            </a:r>
            <a:r>
              <a:rPr lang="ru-RU" sz="2400" dirty="0" err="1">
                <a:latin typeface="Charcoal CY"/>
                <a:cs typeface="Charcoal CY"/>
              </a:rPr>
              <a:t>вирішення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чи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пом'якшення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соціальних</a:t>
            </a:r>
            <a:r>
              <a:rPr lang="ru-RU" sz="2400" dirty="0">
                <a:latin typeface="Charcoal CY"/>
                <a:cs typeface="Charcoal CY"/>
              </a:rPr>
              <a:t> проблем, </a:t>
            </a:r>
            <a:r>
              <a:rPr lang="ru-RU" sz="2400" dirty="0" err="1">
                <a:latin typeface="Charcoal CY"/>
                <a:cs typeface="Charcoal CY"/>
              </a:rPr>
              <a:t>перетворення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існуючої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інфраструктури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суспільної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системи</a:t>
            </a:r>
            <a:r>
              <a:rPr lang="ru-RU" sz="2400" dirty="0">
                <a:latin typeface="Charcoal CY"/>
                <a:cs typeface="Charcoal CY"/>
              </a:rPr>
              <a:t>, </a:t>
            </a:r>
            <a:r>
              <a:rPr lang="ru-RU" sz="2400" dirty="0" err="1">
                <a:latin typeface="Charcoal CY"/>
                <a:cs typeface="Charcoal CY"/>
              </a:rPr>
              <a:t>формування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солідарної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громади</a:t>
            </a:r>
            <a:r>
              <a:rPr lang="ru-RU" sz="2400" dirty="0">
                <a:latin typeface="Charcoal CY"/>
                <a:cs typeface="Charcoal CY"/>
              </a:rPr>
              <a:t> і </a:t>
            </a:r>
            <a:r>
              <a:rPr lang="ru-RU" sz="2400" dirty="0" err="1">
                <a:latin typeface="Charcoal CY"/>
                <a:cs typeface="Charcoal CY"/>
              </a:rPr>
              <a:t>вільної</a:t>
            </a:r>
            <a:r>
              <a:rPr lang="ru-RU" sz="2400" dirty="0">
                <a:latin typeface="Charcoal CY"/>
                <a:cs typeface="Charcoal CY"/>
              </a:rPr>
              <a:t> і </a:t>
            </a:r>
            <a:r>
              <a:rPr lang="ru-RU" sz="2400" dirty="0" err="1">
                <a:latin typeface="Charcoal CY"/>
                <a:cs typeface="Charcoal CY"/>
              </a:rPr>
              <a:t>творчої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особистості</a:t>
            </a:r>
            <a:r>
              <a:rPr lang="ru-RU" sz="2400" dirty="0">
                <a:latin typeface="Charcoal CY"/>
                <a:cs typeface="Charcoal CY"/>
              </a:rPr>
              <a:t> 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471394" y="3193014"/>
            <a:ext cx="484632" cy="754016"/>
          </a:xfrm>
          <a:prstGeom prst="down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86169" y="4025293"/>
            <a:ext cx="8692389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dirty="0" err="1" smtClean="0">
                <a:latin typeface="Charcoal CY"/>
                <a:cs typeface="Charcoal CY"/>
              </a:rPr>
              <a:t>Ознаки</a:t>
            </a:r>
            <a:r>
              <a:rPr lang="ru-RU" sz="2400" dirty="0" smtClean="0">
                <a:latin typeface="Charcoal CY"/>
                <a:cs typeface="Charcoal CY"/>
              </a:rPr>
              <a:t>:</a:t>
            </a:r>
          </a:p>
          <a:p>
            <a:r>
              <a:rPr lang="ru-RU" sz="2400" dirty="0" err="1" smtClean="0">
                <a:latin typeface="Charcoal CY"/>
                <a:cs typeface="Charcoal CY"/>
              </a:rPr>
              <a:t>інноваційність</a:t>
            </a:r>
            <a:r>
              <a:rPr lang="ru-RU" sz="2400" dirty="0">
                <a:latin typeface="Charcoal CY"/>
                <a:cs typeface="Charcoal CY"/>
              </a:rPr>
              <a:t>, </a:t>
            </a:r>
            <a:r>
              <a:rPr lang="ru-RU" sz="2400" dirty="0" err="1">
                <a:latin typeface="Charcoal CY"/>
                <a:cs typeface="Charcoal CY"/>
              </a:rPr>
              <a:t>підприємницький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підхід</a:t>
            </a:r>
            <a:r>
              <a:rPr lang="ru-RU" sz="2400" dirty="0">
                <a:latin typeface="Charcoal CY"/>
                <a:cs typeface="Charcoal CY"/>
              </a:rPr>
              <a:t> до </a:t>
            </a:r>
            <a:r>
              <a:rPr lang="ru-RU" sz="2400" dirty="0" err="1">
                <a:latin typeface="Charcoal CY"/>
                <a:cs typeface="Charcoal CY"/>
              </a:rPr>
              <a:t>справи</a:t>
            </a:r>
            <a:r>
              <a:rPr lang="ru-RU" sz="2400" dirty="0">
                <a:latin typeface="Charcoal CY"/>
                <a:cs typeface="Charcoal CY"/>
              </a:rPr>
              <a:t>, </a:t>
            </a:r>
            <a:r>
              <a:rPr lang="ru-RU" sz="2400" dirty="0" err="1">
                <a:latin typeface="Charcoal CY"/>
                <a:cs typeface="Charcoal CY"/>
              </a:rPr>
              <a:t>самоокупність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виробництва</a:t>
            </a:r>
            <a:r>
              <a:rPr lang="ru-RU" sz="2400" dirty="0">
                <a:latin typeface="Charcoal CY"/>
                <a:cs typeface="Charcoal CY"/>
              </a:rPr>
              <a:t>, </a:t>
            </a:r>
            <a:r>
              <a:rPr lang="ru-RU" sz="2400" dirty="0" err="1">
                <a:latin typeface="Charcoal CY"/>
                <a:cs typeface="Charcoal CY"/>
              </a:rPr>
              <a:t>поєднання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економічної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ефективності</a:t>
            </a:r>
            <a:r>
              <a:rPr lang="ru-RU" sz="2400" dirty="0">
                <a:latin typeface="Charcoal CY"/>
                <a:cs typeface="Charcoal CY"/>
              </a:rPr>
              <a:t>, </a:t>
            </a:r>
            <a:r>
              <a:rPr lang="ru-RU" sz="2400" dirty="0" err="1">
                <a:latin typeface="Charcoal CY"/>
                <a:cs typeface="Charcoal CY"/>
              </a:rPr>
              <a:t>високого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рівня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 smtClean="0">
                <a:latin typeface="Charcoal CY"/>
                <a:cs typeface="Charcoal CY"/>
              </a:rPr>
              <a:t>культури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 smtClean="0">
                <a:latin typeface="Charcoal CY"/>
                <a:cs typeface="Charcoal CY"/>
              </a:rPr>
              <a:t>обслуговування</a:t>
            </a:r>
            <a:r>
              <a:rPr lang="ru-RU" sz="2400" dirty="0" smtClean="0">
                <a:latin typeface="Charcoal CY"/>
                <a:cs typeface="Charcoal CY"/>
              </a:rPr>
              <a:t> </a:t>
            </a:r>
            <a:r>
              <a:rPr lang="ru-RU" sz="2400" dirty="0" smtClean="0">
                <a:latin typeface="Charcoal CY"/>
                <a:cs typeface="Charcoal CY"/>
              </a:rPr>
              <a:t>приватного </a:t>
            </a:r>
            <a:r>
              <a:rPr lang="ru-RU" sz="2400" dirty="0" err="1">
                <a:latin typeface="Charcoal CY"/>
                <a:cs typeface="Charcoal CY"/>
              </a:rPr>
              <a:t>бізнесу</a:t>
            </a:r>
            <a:r>
              <a:rPr lang="ru-RU" sz="2400" dirty="0">
                <a:latin typeface="Charcoal CY"/>
                <a:cs typeface="Charcoal CY"/>
              </a:rPr>
              <a:t> з </a:t>
            </a:r>
            <a:r>
              <a:rPr lang="ru-RU" sz="2400" dirty="0" err="1">
                <a:latin typeface="Charcoal CY"/>
                <a:cs typeface="Charcoal CY"/>
              </a:rPr>
              <a:t>орієнтацією</a:t>
            </a:r>
            <a:r>
              <a:rPr lang="ru-RU" sz="2400" dirty="0">
                <a:latin typeface="Charcoal CY"/>
                <a:cs typeface="Charcoal CY"/>
              </a:rPr>
              <a:t> на </a:t>
            </a:r>
            <a:r>
              <a:rPr lang="ru-RU" sz="2400" dirty="0" err="1">
                <a:latin typeface="Charcoal CY"/>
                <a:cs typeface="Charcoal CY"/>
              </a:rPr>
              <a:t>задоволення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суспільних</a:t>
            </a:r>
            <a:r>
              <a:rPr lang="ru-RU" sz="2400" dirty="0">
                <a:latin typeface="Charcoal CY"/>
                <a:cs typeface="Charcoal CY"/>
              </a:rPr>
              <a:t> потреб </a:t>
            </a:r>
          </a:p>
        </p:txBody>
      </p:sp>
    </p:spTree>
    <p:extLst>
      <p:ext uri="{BB962C8B-B14F-4D97-AF65-F5344CB8AC3E}">
        <p14:creationId xmlns:p14="http://schemas.microsoft.com/office/powerpoint/2010/main" val="797096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0969" y="278309"/>
            <a:ext cx="8839945" cy="637097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err="1">
                <a:solidFill>
                  <a:srgbClr val="800000"/>
                </a:solidFill>
              </a:rPr>
              <a:t>Позитивні</a:t>
            </a:r>
            <a:r>
              <a:rPr lang="ru-RU" sz="2400" b="1" dirty="0">
                <a:solidFill>
                  <a:srgbClr val="800000"/>
                </a:solidFill>
              </a:rPr>
              <a:t> </a:t>
            </a:r>
            <a:r>
              <a:rPr lang="ru-RU" sz="2400" b="1" dirty="0" err="1">
                <a:solidFill>
                  <a:srgbClr val="800000"/>
                </a:solidFill>
              </a:rPr>
              <a:t>ефекти</a:t>
            </a:r>
            <a:r>
              <a:rPr lang="ru-RU" sz="2400" b="1" dirty="0">
                <a:solidFill>
                  <a:srgbClr val="800000"/>
                </a:solidFill>
              </a:rPr>
              <a:t> </a:t>
            </a:r>
            <a:r>
              <a:rPr lang="ru-RU" sz="2400" b="1" dirty="0" err="1">
                <a:solidFill>
                  <a:srgbClr val="800000"/>
                </a:solidFill>
              </a:rPr>
              <a:t>від</a:t>
            </a:r>
            <a:r>
              <a:rPr lang="ru-RU" sz="2400" b="1" dirty="0">
                <a:solidFill>
                  <a:srgbClr val="800000"/>
                </a:solidFill>
              </a:rPr>
              <a:t> </a:t>
            </a:r>
            <a:r>
              <a:rPr lang="ru-RU" sz="2400" b="1" dirty="0" err="1">
                <a:solidFill>
                  <a:srgbClr val="800000"/>
                </a:solidFill>
              </a:rPr>
              <a:t>діяльності</a:t>
            </a:r>
            <a:r>
              <a:rPr lang="ru-RU" sz="2400" b="1" dirty="0">
                <a:solidFill>
                  <a:srgbClr val="800000"/>
                </a:solidFill>
              </a:rPr>
              <a:t> </a:t>
            </a:r>
            <a:r>
              <a:rPr lang="ru-RU" sz="2400" b="1" dirty="0" err="1">
                <a:solidFill>
                  <a:srgbClr val="800000"/>
                </a:solidFill>
              </a:rPr>
              <a:t>соціальних</a:t>
            </a:r>
            <a:r>
              <a:rPr lang="ru-RU" sz="2400" b="1" dirty="0">
                <a:solidFill>
                  <a:srgbClr val="800000"/>
                </a:solidFill>
              </a:rPr>
              <a:t> </a:t>
            </a:r>
            <a:r>
              <a:rPr lang="ru-RU" sz="2400" b="1" dirty="0" err="1">
                <a:solidFill>
                  <a:srgbClr val="800000"/>
                </a:solidFill>
              </a:rPr>
              <a:t>підприємств</a:t>
            </a:r>
            <a:r>
              <a:rPr lang="ru-RU" sz="2400" b="1" dirty="0">
                <a:solidFill>
                  <a:srgbClr val="800000"/>
                </a:solidFill>
              </a:rPr>
              <a:t>:</a:t>
            </a:r>
          </a:p>
          <a:p>
            <a:r>
              <a:rPr lang="ru-RU" sz="2400" dirty="0"/>
              <a:t>• </a:t>
            </a:r>
            <a:r>
              <a:rPr lang="ru-RU" sz="2400" dirty="0" err="1"/>
              <a:t>допомога</a:t>
            </a:r>
            <a:r>
              <a:rPr lang="ru-RU" sz="2400" dirty="0"/>
              <a:t> у </a:t>
            </a:r>
            <a:r>
              <a:rPr lang="ru-RU" sz="2400" dirty="0" err="1"/>
              <a:t>подоланні</a:t>
            </a:r>
            <a:r>
              <a:rPr lang="ru-RU" sz="2400" dirty="0"/>
              <a:t> </a:t>
            </a:r>
            <a:r>
              <a:rPr lang="ru-RU" sz="2400" dirty="0" err="1"/>
              <a:t>соціальної</a:t>
            </a:r>
            <a:r>
              <a:rPr lang="ru-RU" sz="2400" dirty="0"/>
              <a:t> </a:t>
            </a:r>
            <a:r>
              <a:rPr lang="ru-RU" sz="2400" dirty="0" err="1"/>
              <a:t>ізольованості</a:t>
            </a:r>
            <a:r>
              <a:rPr lang="ru-RU" sz="2400" dirty="0"/>
              <a:t> – </a:t>
            </a:r>
            <a:r>
              <a:rPr lang="ru-RU" sz="2400" dirty="0" err="1"/>
              <a:t>зокрема</a:t>
            </a:r>
            <a:r>
              <a:rPr lang="ru-RU" sz="2400" dirty="0"/>
              <a:t>, </a:t>
            </a:r>
            <a:r>
              <a:rPr lang="ru-RU" sz="2400" dirty="0" err="1"/>
              <a:t>працевлаштування</a:t>
            </a:r>
            <a:r>
              <a:rPr lang="ru-RU" sz="2400" dirty="0"/>
              <a:t> людей з </a:t>
            </a:r>
            <a:r>
              <a:rPr lang="ru-RU" sz="2400" dirty="0" err="1"/>
              <a:t>обмеженими</a:t>
            </a:r>
            <a:r>
              <a:rPr lang="ru-RU" sz="2400" dirty="0"/>
              <a:t> </a:t>
            </a:r>
            <a:r>
              <a:rPr lang="ru-RU" sz="2400" dirty="0" err="1"/>
              <a:t>фізичними</a:t>
            </a:r>
            <a:r>
              <a:rPr lang="ru-RU" sz="2400" dirty="0"/>
              <a:t> та </a:t>
            </a:r>
            <a:r>
              <a:rPr lang="ru-RU" sz="2400" dirty="0" err="1"/>
              <a:t>психічними</a:t>
            </a:r>
            <a:r>
              <a:rPr lang="ru-RU" sz="2400" dirty="0"/>
              <a:t> </a:t>
            </a:r>
            <a:r>
              <a:rPr lang="ru-RU" sz="2400" dirty="0" err="1"/>
              <a:t>можливостями</a:t>
            </a:r>
            <a:r>
              <a:rPr lang="ru-RU" sz="2400" dirty="0"/>
              <a:t>, </a:t>
            </a:r>
            <a:r>
              <a:rPr lang="ru-RU" sz="2400" dirty="0" err="1"/>
              <a:t>безробітних,представників</a:t>
            </a:r>
            <a:r>
              <a:rPr lang="ru-RU" sz="2400" dirty="0"/>
              <a:t> </a:t>
            </a:r>
            <a:r>
              <a:rPr lang="ru-RU" sz="2400" dirty="0" err="1"/>
              <a:t>груп</a:t>
            </a:r>
            <a:r>
              <a:rPr lang="ru-RU" sz="2400" dirty="0"/>
              <a:t> </a:t>
            </a:r>
            <a:r>
              <a:rPr lang="ru-RU" sz="2400" dirty="0" err="1"/>
              <a:t>ризику</a:t>
            </a:r>
            <a:r>
              <a:rPr lang="ru-RU" sz="2400" dirty="0"/>
              <a:t>;</a:t>
            </a:r>
          </a:p>
          <a:p>
            <a:r>
              <a:rPr lang="ru-RU" sz="2400" dirty="0"/>
              <a:t>• </a:t>
            </a:r>
            <a:r>
              <a:rPr lang="ru-RU" sz="2400" dirty="0" err="1"/>
              <a:t>знаходження</a:t>
            </a:r>
            <a:r>
              <a:rPr lang="ru-RU" sz="2400" dirty="0"/>
              <a:t>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dirty="0" err="1"/>
              <a:t>шляхів</a:t>
            </a:r>
            <a:r>
              <a:rPr lang="ru-RU" sz="2400" dirty="0"/>
              <a:t> для </a:t>
            </a:r>
            <a:r>
              <a:rPr lang="ru-RU" sz="2400" dirty="0" err="1"/>
              <a:t>реформування</a:t>
            </a:r>
            <a:r>
              <a:rPr lang="ru-RU" sz="2400" dirty="0"/>
              <a:t> </a:t>
            </a:r>
            <a:r>
              <a:rPr lang="ru-RU" sz="2400" dirty="0" err="1"/>
              <a:t>державних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;</a:t>
            </a:r>
          </a:p>
          <a:p>
            <a:r>
              <a:rPr lang="ru-RU" sz="2400" dirty="0"/>
              <a:t>• </a:t>
            </a:r>
            <a:r>
              <a:rPr lang="ru-RU" sz="2400" dirty="0" err="1"/>
              <a:t>залучення</a:t>
            </a:r>
            <a:r>
              <a:rPr lang="ru-RU" sz="2400" dirty="0"/>
              <a:t> </a:t>
            </a:r>
            <a:r>
              <a:rPr lang="ru-RU" sz="2400" dirty="0" err="1"/>
              <a:t>громадян</a:t>
            </a:r>
            <a:r>
              <a:rPr lang="ru-RU" sz="2400" dirty="0"/>
              <a:t> до </a:t>
            </a:r>
            <a:r>
              <a:rPr lang="ru-RU" sz="2400" dirty="0" err="1"/>
              <a:t>участі</a:t>
            </a:r>
            <a:r>
              <a:rPr lang="ru-RU" sz="2400" dirty="0"/>
              <a:t> у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ініціативах</a:t>
            </a:r>
            <a:r>
              <a:rPr lang="ru-RU" sz="2400" dirty="0"/>
              <a:t> на </a:t>
            </a:r>
            <a:r>
              <a:rPr lang="ru-RU" sz="2400" dirty="0" err="1"/>
              <a:t>волонтерських</a:t>
            </a:r>
            <a:r>
              <a:rPr lang="ru-RU" sz="2400" dirty="0"/>
              <a:t> засадах, </a:t>
            </a:r>
            <a:r>
              <a:rPr lang="ru-RU" sz="2400" dirty="0" err="1"/>
              <a:t>об’єднання</a:t>
            </a:r>
            <a:r>
              <a:rPr lang="ru-RU" sz="2400" dirty="0"/>
              <a:t> громад </a:t>
            </a:r>
            <a:r>
              <a:rPr lang="ru-RU" sz="2400" dirty="0" err="1"/>
              <a:t>навколо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проблем;</a:t>
            </a:r>
          </a:p>
          <a:p>
            <a:r>
              <a:rPr lang="ru-RU" sz="2400" dirty="0"/>
              <a:t>• </a:t>
            </a:r>
            <a:r>
              <a:rPr lang="ru-RU" sz="2400" dirty="0" err="1"/>
              <a:t>поява</a:t>
            </a:r>
            <a:r>
              <a:rPr lang="ru-RU" sz="2400" dirty="0"/>
              <a:t> </a:t>
            </a:r>
            <a:r>
              <a:rPr lang="ru-RU" sz="2400" dirty="0" err="1"/>
              <a:t>нових</a:t>
            </a:r>
            <a:r>
              <a:rPr lang="ru-RU" sz="2400" dirty="0"/>
              <a:t> </a:t>
            </a:r>
            <a:r>
              <a:rPr lang="ru-RU" sz="2400" dirty="0" err="1"/>
              <a:t>видів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</a:t>
            </a:r>
            <a:r>
              <a:rPr lang="ru-RU" sz="2400" dirty="0" err="1"/>
              <a:t>послуг</a:t>
            </a:r>
            <a:r>
              <a:rPr lang="ru-RU" sz="2400" dirty="0"/>
              <a:t>, </a:t>
            </a:r>
            <a:r>
              <a:rPr lang="ru-RU" sz="2400" dirty="0" err="1"/>
              <a:t>які</a:t>
            </a:r>
            <a:r>
              <a:rPr lang="ru-RU" sz="2400" dirty="0"/>
              <a:t> </a:t>
            </a:r>
            <a:r>
              <a:rPr lang="ru-RU" sz="2400" dirty="0" err="1"/>
              <a:t>залишаються</a:t>
            </a:r>
            <a:r>
              <a:rPr lang="ru-RU" sz="2400" dirty="0"/>
              <a:t> поза </a:t>
            </a:r>
            <a:r>
              <a:rPr lang="ru-RU" sz="2400" dirty="0" err="1"/>
              <a:t>увагою</a:t>
            </a:r>
            <a:r>
              <a:rPr lang="ru-RU" sz="2400" dirty="0"/>
              <a:t> </a:t>
            </a:r>
            <a:r>
              <a:rPr lang="ru-RU" sz="2400" dirty="0" err="1"/>
              <a:t>звичайного</a:t>
            </a:r>
            <a:r>
              <a:rPr lang="ru-RU" sz="2400" dirty="0"/>
              <a:t> </a:t>
            </a:r>
            <a:r>
              <a:rPr lang="ru-RU" sz="2400" dirty="0" err="1"/>
              <a:t>бізнесу</a:t>
            </a:r>
            <a:r>
              <a:rPr lang="ru-RU" sz="2400" dirty="0"/>
              <a:t> у </a:t>
            </a:r>
            <a:r>
              <a:rPr lang="ru-RU" sz="2400" dirty="0" err="1"/>
              <a:t>зв’язку</a:t>
            </a:r>
            <a:r>
              <a:rPr lang="ru-RU" sz="2400" dirty="0"/>
              <a:t> з </a:t>
            </a:r>
            <a:r>
              <a:rPr lang="ru-RU" sz="2400" dirty="0" err="1"/>
              <a:t>малоприбутковістю</a:t>
            </a:r>
            <a:r>
              <a:rPr lang="ru-RU" sz="2400" dirty="0"/>
              <a:t>, </a:t>
            </a:r>
            <a:r>
              <a:rPr lang="ru-RU" sz="2400" dirty="0" err="1"/>
              <a:t>непопулярністю</a:t>
            </a:r>
            <a:r>
              <a:rPr lang="ru-RU" sz="2400" dirty="0"/>
              <a:t>, </a:t>
            </a:r>
            <a:r>
              <a:rPr lang="ru-RU" sz="2400" dirty="0" err="1"/>
              <a:t>відсутністю</a:t>
            </a:r>
            <a:r>
              <a:rPr lang="ru-RU" sz="2400" dirty="0"/>
              <a:t> </a:t>
            </a:r>
            <a:r>
              <a:rPr lang="ru-RU" sz="2400" dirty="0" err="1"/>
              <a:t>належної</a:t>
            </a:r>
            <a:r>
              <a:rPr lang="ru-RU" sz="2400" dirty="0"/>
              <a:t> </a:t>
            </a:r>
            <a:r>
              <a:rPr lang="ru-RU" sz="2400" dirty="0" err="1"/>
              <a:t>професійної</a:t>
            </a:r>
            <a:r>
              <a:rPr lang="ru-RU" sz="2400" dirty="0"/>
              <a:t> </a:t>
            </a:r>
            <a:r>
              <a:rPr lang="ru-RU" sz="2400" dirty="0" err="1"/>
              <a:t>підготовки</a:t>
            </a:r>
            <a:r>
              <a:rPr lang="ru-RU" sz="2400" dirty="0"/>
              <a:t>;</a:t>
            </a:r>
          </a:p>
          <a:p>
            <a:r>
              <a:rPr lang="ru-RU" sz="2400" dirty="0"/>
              <a:t>• </a:t>
            </a:r>
            <a:r>
              <a:rPr lang="ru-RU" sz="2400" dirty="0" err="1"/>
              <a:t>більш</a:t>
            </a:r>
            <a:r>
              <a:rPr lang="ru-RU" sz="2400" dirty="0"/>
              <a:t> </a:t>
            </a:r>
            <a:r>
              <a:rPr lang="ru-RU" sz="2400" dirty="0" err="1"/>
              <a:t>ефективне</a:t>
            </a:r>
            <a:r>
              <a:rPr lang="ru-RU" sz="2400" dirty="0"/>
              <a:t> </a:t>
            </a:r>
            <a:r>
              <a:rPr lang="ru-RU" sz="2400" dirty="0" err="1"/>
              <a:t>використання</a:t>
            </a:r>
            <a:r>
              <a:rPr lang="ru-RU" sz="2400" dirty="0"/>
              <a:t> </a:t>
            </a:r>
            <a:r>
              <a:rPr lang="ru-RU" sz="2400" dirty="0" err="1"/>
              <a:t>наявних</a:t>
            </a:r>
            <a:r>
              <a:rPr lang="ru-RU" sz="2400" dirty="0"/>
              <a:t> </a:t>
            </a:r>
            <a:r>
              <a:rPr lang="ru-RU" sz="2400" dirty="0" err="1"/>
              <a:t>ресурсів</a:t>
            </a:r>
            <a:r>
              <a:rPr lang="ru-RU" sz="2400" dirty="0"/>
              <a:t> </a:t>
            </a:r>
            <a:r>
              <a:rPr lang="ru-RU" sz="2400" dirty="0" err="1"/>
              <a:t>регіону</a:t>
            </a:r>
            <a:r>
              <a:rPr lang="ru-RU" sz="2400" dirty="0"/>
              <a:t> у </a:t>
            </a:r>
            <a:r>
              <a:rPr lang="ru-RU" sz="2400" dirty="0" err="1"/>
              <a:t>вирішенні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проблем;</a:t>
            </a:r>
          </a:p>
          <a:p>
            <a:r>
              <a:rPr lang="ru-RU" sz="2400" dirty="0"/>
              <a:t>• </a:t>
            </a:r>
            <a:r>
              <a:rPr lang="ru-RU" sz="2400" dirty="0" err="1"/>
              <a:t>зниження</a:t>
            </a:r>
            <a:r>
              <a:rPr lang="ru-RU" sz="2400" dirty="0"/>
              <a:t> </a:t>
            </a:r>
            <a:r>
              <a:rPr lang="ru-RU" sz="2400" dirty="0" err="1"/>
              <a:t>навантаження</a:t>
            </a:r>
            <a:r>
              <a:rPr lang="ru-RU" sz="2400" dirty="0"/>
              <a:t> на </a:t>
            </a:r>
            <a:r>
              <a:rPr lang="ru-RU" sz="2400" dirty="0" err="1"/>
              <a:t>місцеві</a:t>
            </a:r>
            <a:r>
              <a:rPr lang="ru-RU" sz="2400" dirty="0"/>
              <a:t> </a:t>
            </a:r>
            <a:r>
              <a:rPr lang="ru-RU" sz="2400" dirty="0" err="1"/>
              <a:t>бюджети</a:t>
            </a:r>
            <a:r>
              <a:rPr lang="ru-RU" sz="2400" dirty="0"/>
              <a:t> у </a:t>
            </a:r>
            <a:r>
              <a:rPr lang="ru-RU" sz="2400" dirty="0" err="1"/>
              <a:t>вирішенні</a:t>
            </a:r>
            <a:r>
              <a:rPr lang="ru-RU" sz="2400" dirty="0"/>
              <a:t> </a:t>
            </a:r>
            <a:r>
              <a:rPr lang="ru-RU" sz="2400" dirty="0" err="1"/>
              <a:t>соціальних</a:t>
            </a:r>
            <a:r>
              <a:rPr lang="ru-RU" sz="2400" dirty="0"/>
              <a:t> проблем </a:t>
            </a:r>
            <a:r>
              <a:rPr lang="ru-RU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7048050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" y="0"/>
            <a:ext cx="9096622" cy="685799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2512" y="1290426"/>
            <a:ext cx="8056334" cy="1200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Charcoal CY"/>
                <a:cs typeface="Charcoal CY"/>
              </a:rPr>
              <a:t>Регламент </a:t>
            </a:r>
            <a:r>
              <a:rPr lang="ru-RU" sz="2400" dirty="0">
                <a:latin typeface="Charcoal CY"/>
                <a:cs typeface="Charcoal CY"/>
              </a:rPr>
              <a:t>(ЄС) № 346/2013 </a:t>
            </a:r>
            <a:r>
              <a:rPr lang="ru-RU" sz="2400" dirty="0" err="1">
                <a:latin typeface="Charcoal CY"/>
                <a:cs typeface="Charcoal CY"/>
              </a:rPr>
              <a:t>Європейського</a:t>
            </a:r>
            <a:r>
              <a:rPr lang="ru-RU" sz="2400" dirty="0">
                <a:latin typeface="Charcoal CY"/>
                <a:cs typeface="Charcoal CY"/>
              </a:rPr>
              <a:t> парламенту </a:t>
            </a:r>
            <a:r>
              <a:rPr lang="ru-RU" sz="2400" dirty="0" smtClean="0">
                <a:latin typeface="Charcoal CY"/>
                <a:cs typeface="Charcoal CY"/>
              </a:rPr>
              <a:t>і Ради </a:t>
            </a:r>
            <a:r>
              <a:rPr lang="ru-RU" sz="2400" dirty="0" err="1">
                <a:latin typeface="Charcoal CY"/>
                <a:cs typeface="Charcoal CY"/>
              </a:rPr>
              <a:t>від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smtClean="0">
                <a:latin typeface="Charcoal CY"/>
                <a:cs typeface="Charcoal CY"/>
              </a:rPr>
              <a:t>17.04.2013 </a:t>
            </a:r>
            <a:r>
              <a:rPr lang="ru-RU" sz="2400" dirty="0">
                <a:latin typeface="Charcoal CY"/>
                <a:cs typeface="Charcoal CY"/>
              </a:rPr>
              <a:t>р. «Про </a:t>
            </a:r>
            <a:r>
              <a:rPr lang="ru-RU" sz="2400" dirty="0" err="1">
                <a:latin typeface="Charcoal CY"/>
                <a:cs typeface="Charcoal CY"/>
              </a:rPr>
              <a:t>європейські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фонди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соціального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підприємництва</a:t>
            </a:r>
            <a:r>
              <a:rPr lang="ru-RU" sz="2400" dirty="0">
                <a:latin typeface="Charcoal CY"/>
                <a:cs typeface="Charcoal CY"/>
              </a:rPr>
              <a:t>»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11368" y="3835746"/>
            <a:ext cx="8056334" cy="267765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i="1" dirty="0" err="1" smtClean="0">
                <a:solidFill>
                  <a:srgbClr val="800000"/>
                </a:solidFill>
                <a:latin typeface="Charcoal CY"/>
                <a:cs typeface="Charcoal CY"/>
              </a:rPr>
              <a:t>Фонди</a:t>
            </a:r>
            <a:r>
              <a:rPr lang="ru-RU" sz="2400" i="1" dirty="0" smtClean="0">
                <a:solidFill>
                  <a:srgbClr val="800000"/>
                </a:solidFill>
                <a:latin typeface="Charcoal CY"/>
                <a:cs typeface="Charcoal CY"/>
              </a:rPr>
              <a:t> </a:t>
            </a:r>
            <a:r>
              <a:rPr lang="ru-RU" sz="2400" i="1" dirty="0" err="1">
                <a:solidFill>
                  <a:srgbClr val="800000"/>
                </a:solidFill>
                <a:latin typeface="Charcoal CY"/>
                <a:cs typeface="Charcoal CY"/>
              </a:rPr>
              <a:t>соціального</a:t>
            </a:r>
            <a:r>
              <a:rPr lang="ru-RU" sz="2400" i="1" dirty="0">
                <a:solidFill>
                  <a:srgbClr val="800000"/>
                </a:solidFill>
                <a:latin typeface="Charcoal CY"/>
                <a:cs typeface="Charcoal CY"/>
              </a:rPr>
              <a:t> </a:t>
            </a:r>
            <a:r>
              <a:rPr lang="ru-RU" sz="2400" i="1" dirty="0" err="1" smtClean="0">
                <a:solidFill>
                  <a:srgbClr val="800000"/>
                </a:solidFill>
                <a:latin typeface="Charcoal CY"/>
                <a:cs typeface="Charcoal CY"/>
              </a:rPr>
              <a:t>підприємництва</a:t>
            </a:r>
            <a:endParaRPr lang="ru-RU" sz="2400" i="1" dirty="0">
              <a:solidFill>
                <a:srgbClr val="800000"/>
              </a:solidFill>
              <a:latin typeface="Charcoal CY"/>
              <a:cs typeface="Charcoal CY"/>
            </a:endParaRPr>
          </a:p>
          <a:p>
            <a:pPr algn="just"/>
            <a:r>
              <a:rPr lang="ru-RU" sz="2400" dirty="0" smtClean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фонди</a:t>
            </a:r>
            <a:r>
              <a:rPr lang="ru-RU" sz="2400" dirty="0" smtClean="0">
                <a:latin typeface="Charcoal CY"/>
                <a:cs typeface="Charcoal CY"/>
              </a:rPr>
              <a:t>, </a:t>
            </a:r>
            <a:r>
              <a:rPr lang="ru-RU" sz="2400" dirty="0" err="1" smtClean="0">
                <a:latin typeface="Charcoal CY"/>
                <a:cs typeface="Charcoal CY"/>
              </a:rPr>
              <a:t>які</a:t>
            </a:r>
            <a:r>
              <a:rPr lang="ru-RU" sz="2400" dirty="0" smtClean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спрямовані</a:t>
            </a:r>
            <a:r>
              <a:rPr lang="ru-RU" sz="2400" dirty="0">
                <a:latin typeface="Charcoal CY"/>
                <a:cs typeface="Charcoal CY"/>
              </a:rPr>
              <a:t> на </a:t>
            </a:r>
            <a:r>
              <a:rPr lang="ru-RU" sz="2400" dirty="0" err="1">
                <a:latin typeface="Charcoal CY"/>
                <a:cs typeface="Charcoal CY"/>
              </a:rPr>
              <a:t>досягнення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позитивних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соціальних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наслідків</a:t>
            </a:r>
            <a:r>
              <a:rPr lang="ru-RU" sz="2400" dirty="0">
                <a:latin typeface="Charcoal CY"/>
                <a:cs typeface="Charcoal CY"/>
              </a:rPr>
              <a:t> та </a:t>
            </a:r>
            <a:r>
              <a:rPr lang="ru-RU" sz="2400" dirty="0" err="1" smtClean="0">
                <a:latin typeface="Charcoal CY"/>
                <a:cs typeface="Charcoal CY"/>
              </a:rPr>
              <a:t>вирішення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 smtClean="0">
                <a:latin typeface="Charcoal CY"/>
                <a:cs typeface="Charcoal CY"/>
              </a:rPr>
              <a:t>соціальних</a:t>
            </a:r>
            <a:r>
              <a:rPr lang="ru-RU" sz="2400" dirty="0" smtClean="0">
                <a:latin typeface="Charcoal CY"/>
                <a:cs typeface="Charcoal CY"/>
              </a:rPr>
              <a:t> </a:t>
            </a:r>
            <a:r>
              <a:rPr lang="ru-RU" sz="2400" dirty="0">
                <a:latin typeface="Charcoal CY"/>
                <a:cs typeface="Charcoal CY"/>
              </a:rPr>
              <a:t>задач та </a:t>
            </a:r>
            <a:r>
              <a:rPr lang="ru-RU" sz="2400" dirty="0" err="1">
                <a:latin typeface="Charcoal CY"/>
                <a:cs typeface="Charcoal CY"/>
              </a:rPr>
              <a:t>ставлять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їх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своїми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корпоративними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цілями</a:t>
            </a:r>
            <a:r>
              <a:rPr lang="ru-RU" sz="2400" dirty="0">
                <a:latin typeface="Charcoal CY"/>
                <a:cs typeface="Charcoal CY"/>
              </a:rPr>
              <a:t>, на </a:t>
            </a:r>
            <a:r>
              <a:rPr lang="ru-RU" sz="2400" dirty="0" err="1">
                <a:latin typeface="Charcoal CY"/>
                <a:cs typeface="Charcoal CY"/>
              </a:rPr>
              <a:t>відміну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 smtClean="0">
                <a:latin typeface="Charcoal CY"/>
                <a:cs typeface="Charcoal CY"/>
              </a:rPr>
              <a:t>від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 smtClean="0">
                <a:latin typeface="Charcoal CY"/>
                <a:cs typeface="Charcoal CY"/>
              </a:rPr>
              <a:t>звичайних</a:t>
            </a:r>
            <a:r>
              <a:rPr lang="ru-RU" sz="2400" dirty="0" smtClean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інвестиційних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>
                <a:latin typeface="Charcoal CY"/>
                <a:cs typeface="Charcoal CY"/>
              </a:rPr>
              <a:t>фондів</a:t>
            </a:r>
            <a:r>
              <a:rPr lang="ru-RU" sz="2400" dirty="0">
                <a:latin typeface="Charcoal CY"/>
                <a:cs typeface="Charcoal CY"/>
              </a:rPr>
              <a:t>, в </a:t>
            </a:r>
            <a:r>
              <a:rPr lang="ru-RU" sz="2400" dirty="0" err="1">
                <a:latin typeface="Charcoal CY"/>
                <a:cs typeface="Charcoal CY"/>
              </a:rPr>
              <a:t>яких</a:t>
            </a:r>
            <a:r>
              <a:rPr lang="ru-RU" sz="2400" dirty="0">
                <a:latin typeface="Charcoal CY"/>
                <a:cs typeface="Charcoal CY"/>
              </a:rPr>
              <a:t> головною метою </a:t>
            </a:r>
            <a:r>
              <a:rPr lang="ru-RU" sz="2400" dirty="0" err="1" smtClean="0">
                <a:latin typeface="Charcoal CY"/>
                <a:cs typeface="Charcoal CY"/>
              </a:rPr>
              <a:t>є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 smtClean="0">
                <a:latin typeface="Charcoal CY"/>
                <a:cs typeface="Charcoal CY"/>
              </a:rPr>
              <a:t>накопичення</a:t>
            </a:r>
            <a:r>
              <a:rPr lang="ru-RU" sz="2400" dirty="0">
                <a:latin typeface="Charcoal CY"/>
                <a:cs typeface="Charcoal CY"/>
              </a:rPr>
              <a:t> </a:t>
            </a:r>
            <a:r>
              <a:rPr lang="ru-RU" sz="2400" dirty="0" err="1" smtClean="0">
                <a:latin typeface="Charcoal CY"/>
                <a:cs typeface="Charcoal CY"/>
              </a:rPr>
              <a:t>прибутку</a:t>
            </a:r>
            <a:endParaRPr lang="ru-RU" sz="2400" dirty="0">
              <a:latin typeface="Charcoal CY"/>
              <a:cs typeface="Charcoal CY"/>
            </a:endParaRPr>
          </a:p>
        </p:txBody>
      </p:sp>
      <p:sp>
        <p:nvSpPr>
          <p:cNvPr id="5" name="Выноска со стрелкой вниз 4"/>
          <p:cNvSpPr/>
          <p:nvPr/>
        </p:nvSpPr>
        <p:spPr>
          <a:xfrm>
            <a:off x="4032079" y="2637509"/>
            <a:ext cx="914400" cy="914400"/>
          </a:xfrm>
          <a:prstGeom prst="downArrow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14427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505706"/>
              </p:ext>
            </p:extLst>
          </p:nvPr>
        </p:nvGraphicFramePr>
        <p:xfrm>
          <a:off x="518681" y="769204"/>
          <a:ext cx="8316791" cy="4791986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435122"/>
                <a:gridCol w="2697338"/>
                <a:gridCol w="2105133"/>
                <a:gridCol w="2079198"/>
              </a:tblGrid>
              <a:tr h="14945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Країна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endParaRPr lang="ru-RU" sz="2800" dirty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Механізми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втіленні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соціального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підприємни</a:t>
                      </a: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цтва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Сфера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застосува</a:t>
                      </a: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ння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проблеми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</a:tr>
              <a:tr h="290603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США</a:t>
                      </a:r>
                      <a:endParaRPr lang="ru-RU" sz="2400" dirty="0">
                        <a:effectLst/>
                      </a:endParaRP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Розширення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комерційної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діяльності</a:t>
                      </a:r>
                      <a:r>
                        <a:rPr lang="ru-RU" sz="2400" dirty="0">
                          <a:effectLst/>
                        </a:rPr>
                        <a:t> в </a:t>
                      </a:r>
                      <a:r>
                        <a:rPr lang="ru-RU" sz="2400" dirty="0" err="1">
                          <a:effectLst/>
                        </a:rPr>
                        <a:t>некомерційному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секторі</a:t>
                      </a:r>
                      <a:endParaRPr lang="ru-RU" sz="2400" dirty="0">
                        <a:effectLst/>
                      </a:endParaRP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Освіта</a:t>
                      </a:r>
                      <a:r>
                        <a:rPr lang="ru-RU" sz="2400" dirty="0">
                          <a:effectLst/>
                        </a:rPr>
                        <a:t>, </a:t>
                      </a:r>
                      <a:r>
                        <a:rPr lang="ru-RU" sz="2400" dirty="0" err="1">
                          <a:effectLst/>
                        </a:rPr>
                        <a:t>охорона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здоров’я</a:t>
                      </a:r>
                      <a:r>
                        <a:rPr lang="ru-RU" sz="2400" dirty="0">
                          <a:effectLst/>
                        </a:rPr>
                        <a:t>, </a:t>
                      </a:r>
                      <a:r>
                        <a:rPr lang="ru-RU" sz="2400" dirty="0" err="1">
                          <a:effectLst/>
                        </a:rPr>
                        <a:t>розвиток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місцевих</a:t>
                      </a:r>
                      <a:r>
                        <a:rPr lang="ru-RU" sz="2400" dirty="0">
                          <a:effectLst/>
                        </a:rPr>
                        <a:t> громад</a:t>
                      </a: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</a:rPr>
                        <a:t>Забезпечення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робочими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місцями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представників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 smtClean="0">
                          <a:effectLst/>
                        </a:rPr>
                        <a:t>неблагополучних</a:t>
                      </a:r>
                      <a:r>
                        <a:rPr lang="ru-RU" sz="2400" dirty="0" smtClean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верств</a:t>
                      </a: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err="1">
                          <a:effectLst/>
                        </a:rPr>
                        <a:t>населення</a:t>
                      </a:r>
                      <a:endParaRPr lang="ru-RU" sz="2400" dirty="0">
                        <a:effectLst/>
                      </a:endParaRPr>
                    </a:p>
                    <a:p>
                      <a:pPr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2858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792779"/>
              </p:ext>
            </p:extLst>
          </p:nvPr>
        </p:nvGraphicFramePr>
        <p:xfrm>
          <a:off x="357712" y="896122"/>
          <a:ext cx="8531418" cy="517779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913756"/>
                <a:gridCol w="2933234"/>
                <a:gridCol w="1752788"/>
                <a:gridCol w="1931640"/>
              </a:tblGrid>
              <a:tr h="184166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Країна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endParaRPr lang="ru-RU" sz="2800" dirty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Механізми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втіленні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соціального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підприємни</a:t>
                      </a: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цтва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Сфера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застосува</a:t>
                      </a: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ння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проблеми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</a:tr>
              <a:tr h="184166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Charcoal CY"/>
                          <a:ea typeface="ＭＳ 明朝"/>
                          <a:cs typeface="Charcoal CY"/>
                        </a:rPr>
                        <a:t>Німеччина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Проведення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бізнес-семінарів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з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лідерства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та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командної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роботи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в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повній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темряві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, де тренерами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виступають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незрячі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люди 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Charcoal CY"/>
                          <a:ea typeface="ＭＳ 明朝"/>
                          <a:cs typeface="Charcoal CY"/>
                        </a:rPr>
                        <a:t>Освіта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Соціальна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адаптація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людей з </a:t>
                      </a:r>
                      <a:r>
                        <a:rPr lang="ru-RU" sz="2400" dirty="0" err="1" smtClean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особливими</a:t>
                      </a:r>
                      <a:r>
                        <a:rPr lang="ru-RU" sz="2400" dirty="0" smtClean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потребами (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незрячі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)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harcoal CY"/>
                          <a:ea typeface="ＭＳ 明朝"/>
                          <a:cs typeface="Charcoal CY"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420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0805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5040644"/>
              </p:ext>
            </p:extLst>
          </p:nvPr>
        </p:nvGraphicFramePr>
        <p:xfrm>
          <a:off x="393481" y="1735184"/>
          <a:ext cx="8334680" cy="402491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56047"/>
                <a:gridCol w="2378781"/>
                <a:gridCol w="2316182"/>
                <a:gridCol w="2083670"/>
              </a:tblGrid>
              <a:tr h="245072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Країна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endParaRPr lang="ru-RU" sz="2800" dirty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Механізми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втіленні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соціального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підприємни</a:t>
                      </a: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цтва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Сфера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застосува</a:t>
                      </a: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ння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проблеми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</a:tr>
              <a:tr h="157418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Італія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endParaRPr lang="ru-RU" sz="2400" dirty="0">
                        <a:solidFill>
                          <a:srgbClr val="800000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Створення соціальних кооперативів </a:t>
                      </a:r>
                      <a:endParaRPr lang="ru-RU" sz="2400">
                        <a:solidFill>
                          <a:srgbClr val="800000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Різноманітні</a:t>
                      </a:r>
                      <a:endParaRPr lang="ru-RU" sz="2400">
                        <a:solidFill>
                          <a:srgbClr val="800000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Соціальні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проблеми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в </a:t>
                      </a: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суспільстві</a:t>
                      </a:r>
                      <a:endParaRPr lang="ru-RU" sz="2400" dirty="0">
                        <a:solidFill>
                          <a:srgbClr val="800000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02065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2503100"/>
              </p:ext>
            </p:extLst>
          </p:nvPr>
        </p:nvGraphicFramePr>
        <p:xfrm>
          <a:off x="522408" y="1397000"/>
          <a:ext cx="8241524" cy="43037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66149"/>
                <a:gridCol w="2092613"/>
                <a:gridCol w="2289353"/>
                <a:gridCol w="2593409"/>
              </a:tblGrid>
              <a:tr h="21091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Країна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endParaRPr lang="ru-RU" sz="2800" dirty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Механізми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втіленні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соціального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підприємни</a:t>
                      </a:r>
                      <a:r>
                        <a:rPr lang="ru-RU" sz="2800" dirty="0" smtClean="0"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цтва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Сфера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застосува</a:t>
                      </a: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ння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проблеми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</a:tr>
              <a:tr h="180588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ВБ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Створення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різних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фірм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і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компаній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Різноманітні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Соціальні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проблеми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в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суспільстві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,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конкретній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місцевій</a:t>
                      </a:r>
                      <a:r>
                        <a:rPr lang="ru-RU" sz="2400" dirty="0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спільноті</a:t>
                      </a:r>
                      <a:endParaRPr lang="ru-RU" sz="2400" dirty="0"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425021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6782942"/>
              </p:ext>
            </p:extLst>
          </p:nvPr>
        </p:nvGraphicFramePr>
        <p:xfrm>
          <a:off x="393483" y="1396998"/>
          <a:ext cx="8441991" cy="3714750"/>
        </p:xfrm>
        <a:graphic>
          <a:graphicData uri="http://schemas.openxmlformats.org/drawingml/2006/table">
            <a:tbl>
              <a:tblPr firstRow="1" bandRow="1">
                <a:tableStyleId>{E8034E78-7F5D-4C2E-B375-FC64B27BC917}</a:tableStyleId>
              </a:tblPr>
              <a:tblGrid>
                <a:gridCol w="1860099"/>
                <a:gridCol w="2092613"/>
                <a:gridCol w="2253582"/>
                <a:gridCol w="2235697"/>
              </a:tblGrid>
              <a:tr h="161806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Країна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  <a:endParaRPr lang="ru-RU" sz="2800" dirty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Механізми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втіленні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соціального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підприємни</a:t>
                      </a: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цтва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smtClean="0">
                          <a:effectLst/>
                        </a:rPr>
                        <a:t>Сфера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застосува</a:t>
                      </a:r>
                      <a:r>
                        <a:rPr lang="ru-RU" sz="2800" dirty="0" smtClean="0">
                          <a:effectLst/>
                        </a:rPr>
                        <a:t>-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ння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Соціальні</a:t>
                      </a:r>
                      <a:r>
                        <a:rPr lang="ru-RU" sz="2800" dirty="0" smtClean="0"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endParaRPr lang="ru-RU" sz="2800" dirty="0" smtClean="0">
                        <a:effectLst/>
                      </a:endParaRPr>
                    </a:p>
                    <a:p>
                      <a:pPr algn="ctr">
                        <a:lnSpc>
                          <a:spcPts val="1350"/>
                        </a:lnSpc>
                        <a:spcAft>
                          <a:spcPts val="0"/>
                        </a:spcAft>
                      </a:pPr>
                      <a:r>
                        <a:rPr lang="ru-RU" sz="2800" dirty="0" err="1" smtClean="0">
                          <a:effectLst/>
                        </a:rPr>
                        <a:t>проблеми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</a:tr>
              <a:tr h="16180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Польща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endParaRPr lang="ru-RU" sz="2400" dirty="0">
                        <a:solidFill>
                          <a:srgbClr val="800000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Створення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соціальних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 smtClean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кооперати-вів</a:t>
                      </a:r>
                      <a:r>
                        <a:rPr lang="ru-RU" sz="2400" dirty="0" smtClean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endParaRPr lang="ru-RU" sz="2400" dirty="0">
                        <a:solidFill>
                          <a:srgbClr val="800000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 smtClean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Консультаці-йні</a:t>
                      </a:r>
                      <a:r>
                        <a:rPr lang="ru-RU" sz="2400" dirty="0" smtClean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послуги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, </a:t>
                      </a: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соціально-побутові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послуги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, </a:t>
                      </a:r>
                      <a:endParaRPr lang="ru-RU" sz="2400" dirty="0">
                        <a:solidFill>
                          <a:srgbClr val="800000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Підтримка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людей </a:t>
                      </a:r>
                      <a:r>
                        <a:rPr lang="ru-RU" sz="2400" dirty="0" err="1" smtClean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дискримінованих</a:t>
                      </a:r>
                      <a:r>
                        <a:rPr lang="ru-RU" sz="2400" dirty="0" smtClean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 </a:t>
                      </a:r>
                      <a:r>
                        <a:rPr lang="ru-RU" sz="2400" dirty="0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на ринку </a:t>
                      </a:r>
                      <a:r>
                        <a:rPr lang="ru-RU" sz="2400" dirty="0" err="1">
                          <a:solidFill>
                            <a:srgbClr val="800000"/>
                          </a:solidFill>
                          <a:effectLst/>
                          <a:latin typeface="Charcoal CY"/>
                          <a:ea typeface="Times New Roman"/>
                          <a:cs typeface="Charcoal CY"/>
                        </a:rPr>
                        <a:t>праці</a:t>
                      </a:r>
                      <a:endParaRPr lang="ru-RU" sz="2400" dirty="0">
                        <a:solidFill>
                          <a:srgbClr val="800000"/>
                        </a:solidFill>
                        <a:effectLst/>
                        <a:latin typeface="Charcoal CY"/>
                        <a:ea typeface="ＭＳ 明朝"/>
                        <a:cs typeface="Charcoal CY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09532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иксель">
  <a:themeElements>
    <a:clrScheme name="Pixel">
      <a:dk1>
        <a:srgbClr val="103154"/>
      </a:dk1>
      <a:lt1>
        <a:srgbClr val="FFFFFF"/>
      </a:lt1>
      <a:dk2>
        <a:srgbClr val="00BFC3"/>
      </a:dk2>
      <a:lt2>
        <a:srgbClr val="0096FF"/>
      </a:lt2>
      <a:accent1>
        <a:srgbClr val="FF7F01"/>
      </a:accent1>
      <a:accent2>
        <a:srgbClr val="F1B015"/>
      </a:accent2>
      <a:accent3>
        <a:srgbClr val="FBEC85"/>
      </a:accent3>
      <a:accent4>
        <a:srgbClr val="D2C2F1"/>
      </a:accent4>
      <a:accent5>
        <a:srgbClr val="DA5AF4"/>
      </a:accent5>
      <a:accent6>
        <a:srgbClr val="9D09D1"/>
      </a:accent6>
      <a:hlink>
        <a:srgbClr val="1286C9"/>
      </a:hlink>
      <a:folHlink>
        <a:srgbClr val="A8C2E7"/>
      </a:folHlink>
    </a:clrScheme>
    <a:fontScheme name="Pixel">
      <a:majorFont>
        <a:latin typeface="Corbel"/>
        <a:ea typeface=""/>
        <a:cs typeface=""/>
        <a:font script="Jpan" typeface="メイリオ"/>
        <a:font script="Hans" typeface="宋体"/>
        <a:font script="Hant" typeface="新細明體"/>
      </a:majorFont>
      <a:minorFont>
        <a:latin typeface="Corbel"/>
        <a:ea typeface=""/>
        <a:cs typeface=""/>
        <a:font script="Jpan" typeface="メイリオ"/>
        <a:font script="Hans" typeface="宋体"/>
        <a:font script="Hant" typeface="新細明體"/>
      </a:minorFont>
    </a:fontScheme>
    <a:fmtScheme name="Pixel">
      <a:fillStyleLst>
        <a:solidFill>
          <a:schemeClr val="phClr"/>
        </a:solidFill>
        <a:solidFill>
          <a:schemeClr val="phClr">
            <a:satMod val="150000"/>
          </a:schemeClr>
        </a:solidFill>
        <a:solidFill>
          <a:schemeClr val="phClr">
            <a:shade val="80000"/>
            <a:lumMod val="9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>
              <a:alpha val="8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63500" dir="2700000" sx="102000" sy="102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glow" dir="tl"/>
          </a:scene3d>
          <a:sp3d>
            <a:bevelT w="0" h="0"/>
          </a:sp3d>
        </a:effectStyle>
        <a:effectStyle>
          <a:effectLst>
            <a:outerShdw blurRad="63500" dist="38100" dir="3600000" sx="103000" sy="103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5400000"/>
            </a:lightRig>
          </a:scene3d>
          <a:sp3d prstMaterial="softmetal">
            <a:bevelT w="635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5000"/>
                <a:satMod val="350000"/>
              </a:schemeClr>
            </a:gs>
            <a:gs pos="100000">
              <a:schemeClr val="phClr">
                <a:shade val="20000"/>
                <a:satMod val="15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1000"/>
                <a:satMod val="400000"/>
              </a:schemeClr>
              <a:schemeClr val="phClr">
                <a:tint val="50000"/>
                <a:satMod val="45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Пиксель.thmx</Template>
  <TotalTime>57</TotalTime>
  <Words>393</Words>
  <Application>Microsoft Macintosh PowerPoint</Application>
  <PresentationFormat>Экран (4:3)</PresentationFormat>
  <Paragraphs>186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Пиксель</vt:lpstr>
      <vt:lpstr>СОЦІАЛЬНЕ ПІДПРИЄМНИЦТВО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СОЦІАЛЬНЕ ПІДПРИЄМНИЦТВО </dc:title>
  <dc:creator>наталія данильчук</dc:creator>
  <cp:lastModifiedBy>наталія данильчук</cp:lastModifiedBy>
  <cp:revision>9</cp:revision>
  <dcterms:created xsi:type="dcterms:W3CDTF">2018-04-25T20:45:25Z</dcterms:created>
  <dcterms:modified xsi:type="dcterms:W3CDTF">2018-05-02T12:49:59Z</dcterms:modified>
</cp:coreProperties>
</file>