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3501008"/>
            <a:ext cx="5723468" cy="1828090"/>
          </a:xfrm>
        </p:spPr>
        <p:txBody>
          <a:bodyPr>
            <a:noAutofit/>
          </a:bodyPr>
          <a:lstStyle/>
          <a:p>
            <a:pPr algn="r"/>
            <a:r>
              <a:rPr lang="ru-RU" sz="7200" b="1" dirty="0" err="1" smtClean="0"/>
              <a:t>Концес</a:t>
            </a:r>
            <a:r>
              <a:rPr lang="uk-UA" sz="7200" b="1" dirty="0" err="1" smtClean="0"/>
              <a:t>ійний</a:t>
            </a:r>
            <a:r>
              <a:rPr lang="uk-UA" sz="7200" b="1" dirty="0" smtClean="0"/>
              <a:t> </a:t>
            </a:r>
            <a:r>
              <a:rPr lang="uk-UA" sz="7200" b="1" dirty="0" smtClean="0"/>
              <a:t>договір</a:t>
            </a:r>
            <a:br>
              <a:rPr lang="uk-UA" sz="7200" b="1" dirty="0" smtClean="0"/>
            </a:br>
            <a:r>
              <a:rPr lang="uk-UA" sz="7200" b="1" dirty="0" smtClean="0"/>
              <a:t/>
            </a:r>
            <a:br>
              <a:rPr lang="uk-UA" sz="7200" b="1" dirty="0" smtClean="0"/>
            </a:br>
            <a:r>
              <a:rPr lang="uk-UA" sz="7200" b="1" dirty="0" smtClean="0"/>
              <a:t>   </a:t>
            </a:r>
            <a:r>
              <a:rPr lang="uk-UA" sz="2000" b="1" dirty="0" smtClean="0"/>
              <a:t>виконала : </a:t>
            </a:r>
            <a:r>
              <a:rPr lang="uk-UA" sz="2000" b="1" dirty="0" err="1" smtClean="0"/>
              <a:t>Михневич</a:t>
            </a:r>
            <a:r>
              <a:rPr lang="uk-UA" sz="2000" b="1" dirty="0" smtClean="0"/>
              <a:t> Олександра</a:t>
            </a:r>
            <a:br>
              <a:rPr lang="uk-UA" sz="2000" b="1" dirty="0" smtClean="0"/>
            </a:br>
            <a:r>
              <a:rPr lang="uk-UA" sz="2000" b="1" dirty="0" smtClean="0"/>
              <a:t>студентка 4 курсу 41 групи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2351615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276872"/>
            <a:ext cx="7408333" cy="3450696"/>
          </a:xfrm>
        </p:spPr>
        <p:txBody>
          <a:bodyPr>
            <a:noAutofit/>
          </a:bodyPr>
          <a:lstStyle/>
          <a:p>
            <a:r>
              <a:rPr lang="ru-RU" sz="2800" b="1" dirty="0" err="1">
                <a:solidFill>
                  <a:schemeClr val="tx1"/>
                </a:solidFill>
              </a:rPr>
              <a:t>договірна</a:t>
            </a:r>
            <a:r>
              <a:rPr lang="ru-RU" sz="2800" b="1" dirty="0">
                <a:solidFill>
                  <a:schemeClr val="tx1"/>
                </a:solidFill>
              </a:rPr>
              <a:t> (штраф, пеня</a:t>
            </a:r>
            <a:r>
              <a:rPr lang="ru-RU" sz="2800" b="1" dirty="0" smtClean="0">
                <a:solidFill>
                  <a:schemeClr val="tx1"/>
                </a:solidFill>
              </a:rPr>
              <a:t>) </a:t>
            </a:r>
          </a:p>
          <a:p>
            <a:r>
              <a:rPr lang="ru-RU" sz="2800" b="1" dirty="0" err="1" smtClean="0">
                <a:solidFill>
                  <a:schemeClr val="tx1"/>
                </a:solidFill>
              </a:rPr>
              <a:t>відповідальність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передбачена</a:t>
            </a:r>
            <a:r>
              <a:rPr lang="ru-RU" sz="2800" b="1" dirty="0">
                <a:solidFill>
                  <a:schemeClr val="tx1"/>
                </a:solidFill>
              </a:rPr>
              <a:t> законом (</a:t>
            </a:r>
            <a:r>
              <a:rPr lang="ru-RU" sz="2800" b="1" dirty="0" err="1">
                <a:solidFill>
                  <a:schemeClr val="tx1"/>
                </a:solidFill>
              </a:rPr>
              <a:t>відшкодування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знищеного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об’єкту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концесії</a:t>
            </a:r>
            <a:r>
              <a:rPr lang="ru-RU" sz="28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  </a:t>
            </a:r>
            <a:r>
              <a:rPr lang="ru-RU" sz="2800" b="1" dirty="0" err="1">
                <a:solidFill>
                  <a:schemeClr val="tx1"/>
                </a:solidFill>
              </a:rPr>
              <a:t>позадоговірна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smtClean="0">
                <a:solidFill>
                  <a:schemeClr val="tx1"/>
                </a:solidFill>
              </a:rPr>
              <a:t>відповідальність </a:t>
            </a:r>
            <a:r>
              <a:rPr lang="ru-RU" sz="2800" b="1" dirty="0">
                <a:solidFill>
                  <a:schemeClr val="tx1"/>
                </a:solidFill>
              </a:rPr>
              <a:t>(</a:t>
            </a:r>
            <a:r>
              <a:rPr lang="ru-RU" sz="2800" b="1" dirty="0" err="1">
                <a:solidFill>
                  <a:schemeClr val="tx1"/>
                </a:solidFill>
              </a:rPr>
              <a:t>деліктна</a:t>
            </a:r>
            <a:r>
              <a:rPr lang="ru-RU" sz="2800" b="1" dirty="0">
                <a:solidFill>
                  <a:schemeClr val="tx1"/>
                </a:solidFill>
              </a:rPr>
              <a:t>, </a:t>
            </a:r>
            <a:r>
              <a:rPr lang="ru-RU" sz="2800" b="1" dirty="0" err="1">
                <a:solidFill>
                  <a:schemeClr val="tx1"/>
                </a:solidFill>
              </a:rPr>
              <a:t>галузева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юридична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відповідальність</a:t>
            </a:r>
            <a:r>
              <a:rPr lang="ru-RU" sz="2800" b="1" dirty="0">
                <a:solidFill>
                  <a:schemeClr val="tx1"/>
                </a:solidFill>
              </a:rPr>
              <a:t>, </a:t>
            </a:r>
            <a:r>
              <a:rPr lang="ru-RU" sz="2800" b="1" dirty="0" err="1">
                <a:solidFill>
                  <a:schemeClr val="tx1"/>
                </a:solidFill>
              </a:rPr>
              <a:t>наприклад</a:t>
            </a:r>
            <a:r>
              <a:rPr lang="ru-RU" sz="2800" b="1" dirty="0">
                <a:solidFill>
                  <a:schemeClr val="tx1"/>
                </a:solidFill>
              </a:rPr>
              <a:t>, за </a:t>
            </a:r>
            <a:r>
              <a:rPr lang="ru-RU" sz="2800" b="1" dirty="0" err="1">
                <a:solidFill>
                  <a:schemeClr val="tx1"/>
                </a:solidFill>
              </a:rPr>
              <a:t>вчинення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адміністративного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err="1">
                <a:solidFill>
                  <a:schemeClr val="tx1"/>
                </a:solidFill>
              </a:rPr>
              <a:t>правопорушення</a:t>
            </a:r>
            <a:r>
              <a:rPr lang="ru-RU" sz="2800" b="1" dirty="0">
                <a:solidFill>
                  <a:schemeClr val="tx1"/>
                </a:solidFill>
              </a:rPr>
              <a:t>).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ВИДИ ВІДПОВІДАЛЬНОСТІ </a:t>
            </a:r>
            <a:r>
              <a:rPr lang="ru-RU" sz="3200" b="1" dirty="0">
                <a:solidFill>
                  <a:srgbClr val="C00000"/>
                </a:solidFill>
              </a:rPr>
              <a:t>ЗА НЕВИКОНАННЯ КОНЦЕСІЙНОГО ДОГОВОРУ</a:t>
            </a:r>
          </a:p>
        </p:txBody>
      </p:sp>
    </p:spTree>
    <p:extLst>
      <p:ext uri="{BB962C8B-B14F-4D97-AF65-F5344CB8AC3E}">
        <p14:creationId xmlns:p14="http://schemas.microsoft.com/office/powerpoint/2010/main" val="611358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>
            <a:normAutofit/>
          </a:bodyPr>
          <a:lstStyle/>
          <a:p>
            <a:r>
              <a:rPr lang="uk-UA" sz="5400" b="1" dirty="0" smtClean="0">
                <a:solidFill>
                  <a:srgbClr val="C00000"/>
                </a:solidFill>
              </a:rPr>
              <a:t>ДЯКУЮ ЗА УВАГУ!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100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204864"/>
            <a:ext cx="8595360" cy="4937760"/>
          </a:xfrm>
        </p:spPr>
        <p:txBody>
          <a:bodyPr/>
          <a:lstStyle/>
          <a:p>
            <a:r>
              <a:rPr lang="ru-RU" sz="3200" b="1" i="1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відносини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з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використання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переданих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на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визначених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умовах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концесіонерові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об’єктів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публічної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власності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; </a:t>
            </a:r>
          </a:p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владний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публічний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акт; </a:t>
            </a:r>
          </a:p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безпосередньо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як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об’єкти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,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що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передаються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; </a:t>
            </a:r>
          </a:p>
          <a:p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договір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з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передачі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200" b="1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цих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3200" b="1" i="1" dirty="0" err="1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об’єктів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.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u="sng" dirty="0" smtClean="0"/>
              <a:t>Концесія:</a:t>
            </a:r>
            <a:endParaRPr lang="ru-RU" b="1" i="1" u="sng" dirty="0"/>
          </a:p>
        </p:txBody>
      </p:sp>
    </p:spTree>
    <p:extLst>
      <p:ext uri="{BB962C8B-B14F-4D97-AF65-F5344CB8AC3E}">
        <p14:creationId xmlns:p14="http://schemas.microsoft.com/office/powerpoint/2010/main" val="213096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700808"/>
            <a:ext cx="7408333" cy="4032448"/>
          </a:xfrm>
        </p:spPr>
        <p:txBody>
          <a:bodyPr>
            <a:normAutofit fontScale="25000" lnSpcReduction="20000"/>
          </a:bodyPr>
          <a:lstStyle/>
          <a:p>
            <a:r>
              <a:rPr lang="ru-RU" sz="12300" i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здійснюється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виключно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на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основі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державного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чи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комунального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майна;</a:t>
            </a:r>
          </a:p>
          <a:p>
            <a:r>
              <a:rPr lang="ru-RU" sz="8000" b="1" i="1" dirty="0" err="1" smtClean="0">
                <a:solidFill>
                  <a:schemeClr val="tx1"/>
                </a:solidFill>
                <a:latin typeface="Comic Sans MS" pitchFamily="66" charset="0"/>
              </a:rPr>
              <a:t>обов’язковим</a:t>
            </a:r>
            <a:r>
              <a:rPr lang="ru-RU" sz="8000" b="1" i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елементом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є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державний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чи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комунальний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суб’єкт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як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концесієдавець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;</a:t>
            </a:r>
          </a:p>
          <a:p>
            <a:r>
              <a:rPr lang="ru-RU" sz="8000" b="1" i="1" dirty="0" err="1" smtClean="0">
                <a:solidFill>
                  <a:schemeClr val="tx1"/>
                </a:solidFill>
                <a:latin typeface="Comic Sans MS" pitchFamily="66" charset="0"/>
              </a:rPr>
              <a:t>її</a:t>
            </a:r>
            <a:r>
              <a:rPr lang="ru-RU" sz="8000" b="1" i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змістом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є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підприємницька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діяльність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у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чітко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визначених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законом сферах;</a:t>
            </a:r>
          </a:p>
          <a:p>
            <a:r>
              <a:rPr lang="ru-RU" sz="8000" b="1" i="1" dirty="0" err="1" smtClean="0">
                <a:solidFill>
                  <a:schemeClr val="tx1"/>
                </a:solidFill>
                <a:latin typeface="Comic Sans MS" pitchFamily="66" charset="0"/>
              </a:rPr>
              <a:t>договірні</a:t>
            </a:r>
            <a:r>
              <a:rPr lang="ru-RU" sz="8000" b="1" i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засади на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основі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яких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здійснюється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дана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діяльність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тісно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пов’язані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із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державним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регулюванням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, контролем;</a:t>
            </a:r>
          </a:p>
          <a:p>
            <a:r>
              <a:rPr lang="ru-RU" sz="8000" b="1" i="1" dirty="0" err="1" smtClean="0">
                <a:solidFill>
                  <a:schemeClr val="tx1"/>
                </a:solidFill>
                <a:latin typeface="Comic Sans MS" pitchFamily="66" charset="0"/>
              </a:rPr>
              <a:t>залучення</a:t>
            </a:r>
            <a:r>
              <a:rPr lang="ru-RU" sz="8000" b="1" i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концесіонерів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відбувається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в порядку конкурсу;</a:t>
            </a:r>
          </a:p>
          <a:p>
            <a:r>
              <a:rPr lang="ru-RU" sz="8000" b="1" i="1" dirty="0" err="1" smtClean="0">
                <a:solidFill>
                  <a:schemeClr val="tx1"/>
                </a:solidFill>
                <a:latin typeface="Comic Sans MS" pitchFamily="66" charset="0"/>
              </a:rPr>
              <a:t>строковість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;</a:t>
            </a:r>
          </a:p>
          <a:p>
            <a:r>
              <a:rPr lang="ru-RU" sz="8000" b="1" i="1" dirty="0" err="1" smtClean="0">
                <a:solidFill>
                  <a:schemeClr val="tx1"/>
                </a:solidFill>
                <a:latin typeface="Comic Sans MS" pitchFamily="66" charset="0"/>
              </a:rPr>
              <a:t>платність</a:t>
            </a:r>
            <a:r>
              <a:rPr lang="ru-RU" sz="8000" b="1" i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(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концесіонер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здійснює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концесійні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обов’язкові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платежі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) ;</a:t>
            </a:r>
          </a:p>
          <a:p>
            <a:r>
              <a:rPr lang="ru-RU" sz="8000" b="1" i="1" dirty="0" err="1" smtClean="0">
                <a:solidFill>
                  <a:schemeClr val="tx1"/>
                </a:solidFill>
                <a:latin typeface="Comic Sans MS" pitchFamily="66" charset="0"/>
              </a:rPr>
              <a:t>підстава</a:t>
            </a:r>
            <a:r>
              <a:rPr lang="ru-RU" sz="8000" b="1" i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–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концесійний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договір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;</a:t>
            </a:r>
          </a:p>
          <a:p>
            <a:r>
              <a:rPr lang="ru-RU" sz="8000" b="1" i="1" dirty="0" smtClean="0">
                <a:solidFill>
                  <a:schemeClr val="tx1"/>
                </a:solidFill>
                <a:latin typeface="Comic Sans MS" pitchFamily="66" charset="0"/>
              </a:rPr>
              <a:t>мета –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задоволення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суспільних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потреб (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надання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послуг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вироблення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товарів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ru-RU" sz="8000" b="1" i="1" dirty="0" err="1">
                <a:solidFill>
                  <a:schemeClr val="tx1"/>
                </a:solidFill>
                <a:latin typeface="Comic Sans MS" pitchFamily="66" charset="0"/>
              </a:rPr>
              <a:t>тощо</a:t>
            </a:r>
            <a:r>
              <a:rPr lang="ru-RU" sz="8000" b="1" i="1" dirty="0">
                <a:solidFill>
                  <a:schemeClr val="tx1"/>
                </a:solidFill>
                <a:latin typeface="Comic Sans MS" pitchFamily="66" charset="0"/>
              </a:rPr>
              <a:t>).</a:t>
            </a:r>
          </a:p>
          <a:p>
            <a:endParaRPr lang="ru-RU" sz="8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Ознаки концесійної діяльності: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55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772816"/>
            <a:ext cx="7408333" cy="3450696"/>
          </a:xfrm>
        </p:spPr>
        <p:txBody>
          <a:bodyPr>
            <a:noAutofit/>
          </a:bodyPr>
          <a:lstStyle/>
          <a:p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надання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прав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управління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об’єктом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партнерства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або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придбання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,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створення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об’єкта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державно-приватного партнерства з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подальшим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управлінням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,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за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умови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прийняття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та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виконання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приватним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партнером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інвестиційних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зобов’язань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відповідно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до договору,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укладеного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в рамках державно-приватного партнерства;</a:t>
            </a:r>
          </a:p>
          <a:p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довготривалість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відносин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(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від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5 до 50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років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);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передача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приватному партнеру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частини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ризиків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у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процесі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здійснення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державно-приватного партнерства;</a:t>
            </a:r>
          </a:p>
          <a:p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внесення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приватним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партнером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інвестицій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в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об’єкти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партнерства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із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джерел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, не </a:t>
            </a:r>
            <a:r>
              <a:rPr lang="ru-RU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заборонених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законодавством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.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Ознаками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державно-приватного партнерства є:</a:t>
            </a:r>
          </a:p>
        </p:txBody>
      </p:sp>
    </p:spTree>
    <p:extLst>
      <p:ext uri="{BB962C8B-B14F-4D97-AF65-F5344CB8AC3E}">
        <p14:creationId xmlns:p14="http://schemas.microsoft.com/office/powerpoint/2010/main" val="8051310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797" y="2610824"/>
            <a:ext cx="7408333" cy="34506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ru-RU" sz="1900" b="1" i="1" u="sng" dirty="0" smtClean="0">
                <a:solidFill>
                  <a:schemeClr val="tx1"/>
                </a:solidFill>
              </a:rPr>
              <a:t>Держава </a:t>
            </a:r>
            <a:r>
              <a:rPr lang="ru-RU" sz="1900" b="1" i="1" u="sng" dirty="0" err="1">
                <a:solidFill>
                  <a:schemeClr val="tx1"/>
                </a:solidFill>
              </a:rPr>
              <a:t>володіє</a:t>
            </a:r>
            <a:r>
              <a:rPr lang="ru-RU" sz="1900" b="1" i="1" u="sng" dirty="0">
                <a:solidFill>
                  <a:schemeClr val="tx1"/>
                </a:solidFill>
              </a:rPr>
              <a:t> </a:t>
            </a:r>
            <a:r>
              <a:rPr lang="ru-RU" sz="1900" b="1" i="1" u="sng" dirty="0" err="1">
                <a:solidFill>
                  <a:schemeClr val="tx1"/>
                </a:solidFill>
              </a:rPr>
              <a:t>об’єктом</a:t>
            </a:r>
            <a:endParaRPr lang="ru-RU" sz="1900" b="1" i="1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900" b="1" i="1" u="sng" dirty="0" err="1">
                <a:solidFill>
                  <a:schemeClr val="tx1"/>
                </a:solidFill>
              </a:rPr>
              <a:t>концесії</a:t>
            </a:r>
            <a:r>
              <a:rPr lang="ru-RU" sz="1900" b="1" i="1" u="sng" dirty="0">
                <a:solidFill>
                  <a:schemeClr val="tx1"/>
                </a:solidFill>
              </a:rPr>
              <a:t>, </a:t>
            </a:r>
            <a:r>
              <a:rPr lang="ru-RU" sz="1900" b="1" i="1" u="sng" dirty="0" err="1">
                <a:solidFill>
                  <a:schemeClr val="tx1"/>
                </a:solidFill>
              </a:rPr>
              <a:t>здійснює</a:t>
            </a:r>
            <a:r>
              <a:rPr lang="ru-RU" sz="1900" b="1" i="1" u="sng" dirty="0">
                <a:solidFill>
                  <a:schemeClr val="tx1"/>
                </a:solidFill>
              </a:rPr>
              <a:t> контроль </a:t>
            </a:r>
          </a:p>
          <a:p>
            <a:pPr marL="0" indent="0">
              <a:buNone/>
            </a:pPr>
            <a:endParaRPr lang="uk-UA" sz="1900" b="1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512" y="123732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sz="2000" b="1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концес</a:t>
            </a:r>
            <a:r>
              <a:rPr lang="uk-UA" sz="2000" b="1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ійні</a:t>
            </a:r>
            <a:r>
              <a:rPr lang="uk-UA" sz="20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виплати</a:t>
            </a:r>
            <a:br>
              <a:rPr lang="uk-UA" sz="20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sz="20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купівля товарів</a:t>
            </a:r>
            <a:r>
              <a:rPr lang="en-US" sz="20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/</a:t>
            </a:r>
            <a:r>
              <a:rPr lang="ru-RU" sz="2000" b="1" i="1" u="sng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послуг</a:t>
            </a:r>
            <a:endParaRPr lang="ru-RU" sz="2000" b="1" i="1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11560" y="3356992"/>
            <a:ext cx="2088232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/>
              <a:t>Держава</a:t>
            </a:r>
            <a:endParaRPr lang="ru-RU" sz="2400" b="1" dirty="0"/>
          </a:p>
        </p:txBody>
      </p:sp>
      <p:sp>
        <p:nvSpPr>
          <p:cNvPr id="5" name="Блок-схема: узел 4"/>
          <p:cNvSpPr/>
          <p:nvPr/>
        </p:nvSpPr>
        <p:spPr>
          <a:xfrm>
            <a:off x="6660232" y="3118871"/>
            <a:ext cx="2088232" cy="187220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Споживач</a:t>
            </a:r>
            <a:r>
              <a:rPr lang="en-US" b="1" dirty="0" smtClean="0"/>
              <a:t>/</a:t>
            </a:r>
            <a:endParaRPr lang="ru-RU" b="1" dirty="0" smtClean="0"/>
          </a:p>
          <a:p>
            <a:pPr algn="ctr"/>
            <a:r>
              <a:rPr lang="ru-RU" b="1" dirty="0" err="1" smtClean="0"/>
              <a:t>громадськ</a:t>
            </a:r>
            <a:r>
              <a:rPr lang="uk-UA" b="1" dirty="0" smtClean="0"/>
              <a:t>і</a:t>
            </a:r>
            <a:r>
              <a:rPr lang="ru-RU" b="1" dirty="0" err="1" smtClean="0"/>
              <a:t>сть</a:t>
            </a:r>
            <a:endParaRPr lang="ru-RU" b="1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3491880" y="4526988"/>
            <a:ext cx="2322258" cy="198884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Об</a:t>
            </a:r>
            <a:r>
              <a:rPr lang="en-US" b="1" dirty="0" smtClean="0"/>
              <a:t>’</a:t>
            </a:r>
            <a:r>
              <a:rPr lang="uk-UA" b="1" dirty="0" err="1" smtClean="0"/>
              <a:t>єкт</a:t>
            </a:r>
            <a:r>
              <a:rPr lang="uk-UA" b="1" dirty="0" smtClean="0"/>
              <a:t>  концесії</a:t>
            </a:r>
            <a:endParaRPr lang="ru-RU" b="1" dirty="0"/>
          </a:p>
        </p:txBody>
      </p:sp>
      <p:sp>
        <p:nvSpPr>
          <p:cNvPr id="7" name="Блок-схема: узел 6"/>
          <p:cNvSpPr/>
          <p:nvPr/>
        </p:nvSpPr>
        <p:spPr>
          <a:xfrm>
            <a:off x="3491880" y="692696"/>
            <a:ext cx="2304256" cy="223224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/>
              <a:t>Концесіонер</a:t>
            </a:r>
          </a:p>
          <a:p>
            <a:pPr algn="ctr"/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об’єкту</a:t>
            </a:r>
            <a:r>
              <a:rPr lang="ru-RU" dirty="0"/>
              <a:t> </a:t>
            </a:r>
            <a:r>
              <a:rPr lang="ru-RU" dirty="0" err="1"/>
              <a:t>концесії</a:t>
            </a:r>
            <a:r>
              <a:rPr lang="ru-RU" dirty="0"/>
              <a:t>, 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та </a:t>
            </a:r>
            <a:r>
              <a:rPr lang="ru-RU" dirty="0" err="1"/>
              <a:t>інвестиції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247964" y="2942812"/>
            <a:ext cx="792088" cy="15841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2443096" y="4883669"/>
            <a:ext cx="1944216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9032202" flipV="1">
            <a:off x="2077109" y="2878206"/>
            <a:ext cx="1761839" cy="1292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8198942">
            <a:off x="1639011" y="2514771"/>
            <a:ext cx="2110935" cy="1362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19335674">
            <a:off x="5022738" y="4852758"/>
            <a:ext cx="1875522" cy="136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 rot="2123636">
            <a:off x="5644801" y="2443164"/>
            <a:ext cx="2030861" cy="1641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94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204864"/>
            <a:ext cx="7408333" cy="3450696"/>
          </a:xfrm>
        </p:spPr>
        <p:txBody>
          <a:bodyPr>
            <a:normAutofit fontScale="25000" lnSpcReduction="20000"/>
          </a:bodyPr>
          <a:lstStyle/>
          <a:p>
            <a:r>
              <a:rPr lang="ru-RU" sz="6000" dirty="0" smtClean="0"/>
              <a:t> </a:t>
            </a:r>
            <a:r>
              <a:rPr lang="ru-RU" sz="8600" b="1" u="sng" dirty="0"/>
              <a:t>ВОТ (</a:t>
            </a:r>
            <a:r>
              <a:rPr lang="en-US" sz="8600" b="1" u="sng" dirty="0"/>
              <a:t>Build-Operate-Transfer) </a:t>
            </a:r>
            <a:r>
              <a:rPr lang="en-US" sz="6000" dirty="0"/>
              <a:t>– </a:t>
            </a:r>
            <a:r>
              <a:rPr lang="en-US" sz="7200" b="1" i="1" dirty="0"/>
              <a:t>«</a:t>
            </a:r>
            <a:r>
              <a:rPr lang="ru-RU" sz="7200" b="1" i="1" dirty="0" err="1"/>
              <a:t>Будівництво</a:t>
            </a:r>
            <a:r>
              <a:rPr lang="ru-RU" sz="7200" b="1" i="1" dirty="0"/>
              <a:t>-</a:t>
            </a:r>
            <a:r>
              <a:rPr lang="ru-RU" sz="7200" b="1" i="1" dirty="0" err="1"/>
              <a:t>управління</a:t>
            </a:r>
            <a:r>
              <a:rPr lang="ru-RU" sz="7200" b="1" i="1" dirty="0"/>
              <a:t>-передача</a:t>
            </a:r>
            <a:r>
              <a:rPr lang="ru-RU" sz="7200" b="1" i="1" dirty="0" smtClean="0"/>
              <a:t>»</a:t>
            </a:r>
          </a:p>
          <a:p>
            <a:r>
              <a:rPr lang="ru-RU" sz="8600" b="1" u="sng" dirty="0"/>
              <a:t>ВТО (</a:t>
            </a:r>
            <a:r>
              <a:rPr lang="en-US" sz="8600" b="1" u="sng" dirty="0"/>
              <a:t>Build-Transfer-Operate)</a:t>
            </a:r>
            <a:r>
              <a:rPr lang="en-US" sz="6000" dirty="0"/>
              <a:t> – </a:t>
            </a:r>
            <a:r>
              <a:rPr lang="en-US" sz="7200" b="1" i="1" dirty="0"/>
              <a:t>«</a:t>
            </a:r>
            <a:r>
              <a:rPr lang="ru-RU" sz="7200" b="1" i="1" dirty="0" err="1"/>
              <a:t>Будівництво</a:t>
            </a:r>
            <a:r>
              <a:rPr lang="ru-RU" sz="7200" b="1" i="1" dirty="0"/>
              <a:t>-передача-</a:t>
            </a:r>
            <a:r>
              <a:rPr lang="ru-RU" sz="7200" b="1" i="1" dirty="0" err="1"/>
              <a:t>управління</a:t>
            </a:r>
            <a:r>
              <a:rPr lang="ru-RU" sz="7200" b="1" i="1" dirty="0"/>
              <a:t>». </a:t>
            </a:r>
            <a:endParaRPr lang="ru-RU" sz="7200" b="1" i="1" dirty="0" smtClean="0"/>
          </a:p>
          <a:p>
            <a:r>
              <a:rPr lang="ru-RU" sz="9600" b="1" u="sng" dirty="0"/>
              <a:t>ВОО (</a:t>
            </a:r>
            <a:r>
              <a:rPr lang="en-US" sz="9600" b="1" u="sng" dirty="0"/>
              <a:t>Build-Own-Operate) </a:t>
            </a:r>
            <a:r>
              <a:rPr lang="en-US" sz="6000" dirty="0"/>
              <a:t>– </a:t>
            </a:r>
            <a:r>
              <a:rPr lang="en-US" sz="7200" b="1" i="1" dirty="0"/>
              <a:t>«</a:t>
            </a:r>
            <a:r>
              <a:rPr lang="ru-RU" sz="7200" b="1" i="1" dirty="0" err="1"/>
              <a:t>Будівництво-володіння-управління</a:t>
            </a:r>
            <a:r>
              <a:rPr lang="ru-RU" sz="7200" b="1" i="1" dirty="0"/>
              <a:t>». </a:t>
            </a:r>
            <a:endParaRPr lang="ru-RU" sz="7200" b="1" i="1" dirty="0" smtClean="0"/>
          </a:p>
          <a:p>
            <a:r>
              <a:rPr lang="ru-RU" sz="9600" b="1" u="sng" dirty="0"/>
              <a:t>ВО</a:t>
            </a:r>
            <a:r>
              <a:rPr lang="en-US" sz="9600" b="1" u="sng" dirty="0"/>
              <a:t>OT (Build-Own-Operate-</a:t>
            </a:r>
            <a:r>
              <a:rPr lang="ru-RU" sz="9600" b="1" u="sng" dirty="0"/>
              <a:t>Т</a:t>
            </a:r>
            <a:r>
              <a:rPr lang="en-US" sz="9600" b="1" u="sng" dirty="0" err="1"/>
              <a:t>ransfer</a:t>
            </a:r>
            <a:r>
              <a:rPr lang="en-US" sz="9600" b="1" u="sng" dirty="0"/>
              <a:t>) </a:t>
            </a:r>
            <a:r>
              <a:rPr lang="en-US" sz="6000" dirty="0"/>
              <a:t>– </a:t>
            </a:r>
            <a:r>
              <a:rPr lang="en-US" sz="7200" b="1" i="1" dirty="0"/>
              <a:t>«</a:t>
            </a:r>
            <a:r>
              <a:rPr lang="ru-RU" sz="7200" b="1" i="1" dirty="0" err="1"/>
              <a:t>Будівництво</a:t>
            </a:r>
            <a:r>
              <a:rPr lang="ru-RU" sz="7200" b="1" i="1" dirty="0"/>
              <a:t>-</a:t>
            </a:r>
            <a:r>
              <a:rPr lang="ru-RU" sz="7200" b="1" i="1" dirty="0" err="1"/>
              <a:t>володіння</a:t>
            </a:r>
            <a:r>
              <a:rPr lang="ru-RU" sz="7200" b="1" i="1" dirty="0"/>
              <a:t>-</a:t>
            </a:r>
            <a:r>
              <a:rPr lang="ru-RU" sz="7200" b="1" i="1" dirty="0" err="1"/>
              <a:t>управління</a:t>
            </a:r>
            <a:r>
              <a:rPr lang="ru-RU" sz="7200" b="1" i="1" dirty="0"/>
              <a:t>-передача» </a:t>
            </a:r>
            <a:endParaRPr lang="ru-RU" sz="7200" b="1" i="1" dirty="0" smtClean="0"/>
          </a:p>
          <a:p>
            <a:r>
              <a:rPr lang="en-US" sz="9600" b="1" u="sng" dirty="0"/>
              <a:t>R</a:t>
            </a:r>
            <a:r>
              <a:rPr lang="ru-RU" sz="9600" b="1" u="sng" dirty="0"/>
              <a:t>ОТ (</a:t>
            </a:r>
            <a:r>
              <a:rPr lang="en-US" sz="9600" b="1" u="sng" dirty="0"/>
              <a:t>Rehabilitate-Operate-Transfer)</a:t>
            </a:r>
            <a:r>
              <a:rPr lang="en-US" sz="9600" dirty="0"/>
              <a:t> </a:t>
            </a:r>
            <a:r>
              <a:rPr lang="en-US" sz="6000" dirty="0"/>
              <a:t>– </a:t>
            </a:r>
            <a:r>
              <a:rPr lang="en-US" sz="7200" b="1" i="1" dirty="0"/>
              <a:t>«</a:t>
            </a:r>
            <a:r>
              <a:rPr lang="ru-RU" sz="7200" b="1" i="1" dirty="0" err="1"/>
              <a:t>Реконструкція</a:t>
            </a:r>
            <a:r>
              <a:rPr lang="ru-RU" sz="7200" b="1" i="1" dirty="0"/>
              <a:t>-</a:t>
            </a:r>
            <a:r>
              <a:rPr lang="ru-RU" sz="7200" b="1" i="1" dirty="0" err="1"/>
              <a:t>управління</a:t>
            </a:r>
            <a:r>
              <a:rPr lang="ru-RU" sz="7200" b="1" i="1" dirty="0"/>
              <a:t>-передача</a:t>
            </a:r>
            <a:r>
              <a:rPr lang="ru-RU" sz="7200" b="1" i="1" dirty="0" smtClean="0"/>
              <a:t>»</a:t>
            </a:r>
          </a:p>
          <a:p>
            <a:r>
              <a:rPr lang="en-US" sz="9600" b="1" u="sng" dirty="0"/>
              <a:t>DBFO (Design-Build-Finance-Operate)</a:t>
            </a:r>
            <a:r>
              <a:rPr lang="en-US" sz="9600" dirty="0"/>
              <a:t> </a:t>
            </a:r>
            <a:r>
              <a:rPr lang="en-US" sz="6000" dirty="0"/>
              <a:t>– </a:t>
            </a:r>
            <a:r>
              <a:rPr lang="en-US" sz="7200" b="1" i="1" dirty="0"/>
              <a:t>«</a:t>
            </a:r>
            <a:r>
              <a:rPr lang="ru-RU" sz="7200" b="1" i="1" dirty="0" err="1"/>
              <a:t>Проектування-будівництво-фінансування-експлуатація</a:t>
            </a:r>
            <a:r>
              <a:rPr lang="ru-RU" sz="7200" b="1" i="1" dirty="0"/>
              <a:t>» </a:t>
            </a:r>
            <a:endParaRPr lang="ru-RU" sz="7200" b="1" i="1" dirty="0" smtClean="0"/>
          </a:p>
          <a:p>
            <a:endParaRPr lang="ru-RU" sz="6000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У </a:t>
            </a:r>
            <a:r>
              <a:rPr lang="ru-RU" sz="2800" b="1" i="1" dirty="0" err="1">
                <a:solidFill>
                  <a:srgbClr val="C00000"/>
                </a:solidFill>
              </a:rPr>
              <a:t>практиці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зарубіжних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країн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використовуються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такі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схеми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концесійних</a:t>
            </a:r>
            <a:r>
              <a:rPr lang="ru-RU" sz="2800" b="1" i="1" dirty="0">
                <a:solidFill>
                  <a:srgbClr val="C00000"/>
                </a:solidFill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</a:rPr>
              <a:t>відносин</a:t>
            </a:r>
            <a:r>
              <a:rPr lang="ru-RU" sz="2800" b="1" i="1" dirty="0">
                <a:solidFill>
                  <a:srgbClr val="C00000"/>
                </a:solidFill>
              </a:rPr>
              <a:t> в межах державно-приватного партнерства:</a:t>
            </a:r>
          </a:p>
        </p:txBody>
      </p:sp>
    </p:spTree>
    <p:extLst>
      <p:ext uri="{BB962C8B-B14F-4D97-AF65-F5344CB8AC3E}">
        <p14:creationId xmlns:p14="http://schemas.microsoft.com/office/powerpoint/2010/main" val="355651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dirty="0" err="1" smtClean="0">
                <a:latin typeface="Comic Sans MS" pitchFamily="66" charset="0"/>
              </a:rPr>
              <a:t>двосторонній</a:t>
            </a:r>
            <a:r>
              <a:rPr lang="ru-RU" sz="3600" dirty="0" smtClean="0">
                <a:latin typeface="Comic Sans MS" pitchFamily="66" charset="0"/>
              </a:rPr>
              <a:t> </a:t>
            </a:r>
            <a:r>
              <a:rPr lang="ru-RU" sz="3600" dirty="0" err="1">
                <a:latin typeface="Comic Sans MS" pitchFamily="66" charset="0"/>
              </a:rPr>
              <a:t>чи</a:t>
            </a:r>
            <a:r>
              <a:rPr lang="ru-RU" sz="3600" dirty="0">
                <a:latin typeface="Comic Sans MS" pitchFamily="66" charset="0"/>
              </a:rPr>
              <a:t> </a:t>
            </a:r>
            <a:r>
              <a:rPr lang="ru-RU" sz="3600" dirty="0" err="1" smtClean="0">
                <a:latin typeface="Comic Sans MS" pitchFamily="66" charset="0"/>
              </a:rPr>
              <a:t>багатосторонній</a:t>
            </a:r>
            <a:endParaRPr lang="ru-RU" sz="3600" dirty="0" smtClean="0">
              <a:latin typeface="Comic Sans MS" pitchFamily="66" charset="0"/>
            </a:endParaRPr>
          </a:p>
          <a:p>
            <a:r>
              <a:rPr lang="ru-RU" sz="3600" dirty="0" err="1">
                <a:latin typeface="Comic Sans MS" pitchFamily="66" charset="0"/>
              </a:rPr>
              <a:t>к</a:t>
            </a:r>
            <a:r>
              <a:rPr lang="ru-RU" sz="3600" dirty="0" err="1" smtClean="0">
                <a:latin typeface="Comic Sans MS" pitchFamily="66" charset="0"/>
              </a:rPr>
              <a:t>онсенсуальний</a:t>
            </a:r>
            <a:endParaRPr lang="ru-RU" sz="3600" dirty="0" smtClean="0">
              <a:latin typeface="Comic Sans MS" pitchFamily="66" charset="0"/>
            </a:endParaRPr>
          </a:p>
          <a:p>
            <a:r>
              <a:rPr lang="ru-RU" sz="3600" dirty="0" err="1" smtClean="0">
                <a:latin typeface="Comic Sans MS" pitchFamily="66" charset="0"/>
              </a:rPr>
              <a:t>оплатний</a:t>
            </a:r>
            <a:r>
              <a:rPr lang="ru-RU" sz="3600" dirty="0" smtClean="0">
                <a:latin typeface="Comic Sans MS" pitchFamily="66" charset="0"/>
              </a:rPr>
              <a:t> </a:t>
            </a:r>
            <a:r>
              <a:rPr lang="ru-RU" sz="3600" dirty="0">
                <a:latin typeface="Comic Sans MS" pitchFamily="66" charset="0"/>
              </a:rPr>
              <a:t>(</a:t>
            </a:r>
            <a:r>
              <a:rPr lang="ru-RU" sz="3600" dirty="0" err="1">
                <a:latin typeface="Comic Sans MS" pitchFamily="66" charset="0"/>
              </a:rPr>
              <a:t>концесійні</a:t>
            </a:r>
            <a:r>
              <a:rPr lang="ru-RU" sz="3600" dirty="0">
                <a:latin typeface="Comic Sans MS" pitchFamily="66" charset="0"/>
              </a:rPr>
              <a:t> </a:t>
            </a:r>
            <a:r>
              <a:rPr lang="ru-RU" sz="3600" dirty="0" err="1">
                <a:latin typeface="Comic Sans MS" pitchFamily="66" charset="0"/>
              </a:rPr>
              <a:t>платежі</a:t>
            </a:r>
            <a:r>
              <a:rPr lang="ru-RU" sz="3600" dirty="0">
                <a:latin typeface="Comic Sans MS" pitchFamily="66" charset="0"/>
              </a:rPr>
              <a:t> та </a:t>
            </a:r>
            <a:r>
              <a:rPr lang="ru-RU" sz="3600" dirty="0" err="1">
                <a:latin typeface="Comic Sans MS" pitchFamily="66" charset="0"/>
              </a:rPr>
              <a:t>орендна</a:t>
            </a:r>
            <a:r>
              <a:rPr lang="ru-RU" sz="3600" dirty="0">
                <a:latin typeface="Comic Sans MS" pitchFamily="66" charset="0"/>
              </a:rPr>
              <a:t> плата</a:t>
            </a:r>
            <a:r>
              <a:rPr lang="ru-RU" sz="3600" dirty="0" smtClean="0">
                <a:latin typeface="Comic Sans MS" pitchFamily="66" charset="0"/>
              </a:rPr>
              <a:t>)</a:t>
            </a:r>
          </a:p>
          <a:p>
            <a:r>
              <a:rPr lang="ru-RU" sz="3600" dirty="0" err="1" smtClean="0">
                <a:latin typeface="Comic Sans MS" pitchFamily="66" charset="0"/>
              </a:rPr>
              <a:t>строковий</a:t>
            </a:r>
            <a:endParaRPr lang="ru-RU" sz="3600" dirty="0" smtClean="0">
              <a:latin typeface="Comic Sans MS" pitchFamily="66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Концесійний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як:</a:t>
            </a:r>
          </a:p>
        </p:txBody>
      </p:sp>
    </p:spTree>
    <p:extLst>
      <p:ext uri="{BB962C8B-B14F-4D97-AF65-F5344CB8AC3E}">
        <p14:creationId xmlns:p14="http://schemas.microsoft.com/office/powerpoint/2010/main" val="333407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3000">
              <a:schemeClr val="accent6">
                <a:lumMod val="40000"/>
                <a:lumOff val="60000"/>
                <a:alpha val="33000"/>
              </a:schemeClr>
            </a:gs>
            <a:gs pos="74000">
              <a:schemeClr val="bg2">
                <a:tint val="94000"/>
                <a:shade val="94000"/>
                <a:satMod val="128000"/>
                <a:lumMod val="100000"/>
              </a:schemeClr>
            </a:gs>
            <a:gs pos="100000">
              <a:schemeClr val="bg2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44824"/>
            <a:ext cx="7408333" cy="3450696"/>
          </a:xfrm>
        </p:spPr>
        <p:txBody>
          <a:bodyPr>
            <a:noAutofit/>
          </a:bodyPr>
          <a:lstStyle/>
          <a:p>
            <a:r>
              <a:rPr lang="ru-RU" sz="2000" b="1" dirty="0" err="1" smtClean="0">
                <a:solidFill>
                  <a:srgbClr val="7030A0"/>
                </a:solidFill>
                <a:latin typeface="Comic Sans MS" pitchFamily="66" charset="0"/>
              </a:rPr>
              <a:t>сторони</a:t>
            </a:r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договору; </a:t>
            </a:r>
          </a:p>
          <a:p>
            <a:r>
              <a:rPr lang="ru-RU" sz="2000" b="1" dirty="0" err="1" smtClean="0">
                <a:solidFill>
                  <a:srgbClr val="7030A0"/>
                </a:solidFill>
                <a:latin typeface="Comic Sans MS" pitchFamily="66" charset="0"/>
              </a:rPr>
              <a:t>види</a:t>
            </a:r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діяльності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роботи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послуги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які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здійснюються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за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умовами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договору; </a:t>
            </a:r>
          </a:p>
          <a:p>
            <a:r>
              <a:rPr lang="ru-RU" sz="2000" b="1" dirty="0" err="1" smtClean="0">
                <a:solidFill>
                  <a:srgbClr val="7030A0"/>
                </a:solidFill>
                <a:latin typeface="Comic Sans MS" pitchFamily="66" charset="0"/>
              </a:rPr>
              <a:t>об’єкт</a:t>
            </a:r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концесії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(склад і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вартість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майна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або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технічні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і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фінансові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умови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створення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об’єкта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концесії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); </a:t>
            </a:r>
          </a:p>
          <a:p>
            <a:r>
              <a:rPr lang="ru-RU" sz="2000" b="1" dirty="0" err="1" smtClean="0">
                <a:solidFill>
                  <a:srgbClr val="7030A0"/>
                </a:solidFill>
                <a:latin typeface="Comic Sans MS" pitchFamily="66" charset="0"/>
              </a:rPr>
              <a:t>умови</a:t>
            </a:r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надання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земельної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ділянки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якщо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вона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необхідна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для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здійснення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концесійної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діяльності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; </a:t>
            </a:r>
          </a:p>
          <a:p>
            <a:r>
              <a:rPr lang="ru-RU" sz="2000" b="1" dirty="0" err="1" smtClean="0">
                <a:solidFill>
                  <a:srgbClr val="7030A0"/>
                </a:solidFill>
                <a:latin typeface="Comic Sans MS" pitchFamily="66" charset="0"/>
              </a:rPr>
              <a:t>перелік</a:t>
            </a:r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видів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діяльності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здійснення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яких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підлягає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ліцензуванню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; </a:t>
            </a:r>
          </a:p>
          <a:p>
            <a:r>
              <a:rPr lang="ru-RU" sz="2000" b="1" dirty="0" err="1" smtClean="0">
                <a:solidFill>
                  <a:srgbClr val="7030A0"/>
                </a:solidFill>
                <a:latin typeface="Comic Sans MS" pitchFamily="66" charset="0"/>
              </a:rPr>
              <a:t>умови</a:t>
            </a:r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встановлення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зміни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цін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(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тарифів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) на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виготовлені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(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надані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)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концесіонером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товари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 (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роботи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ru-RU" sz="2000" b="1" dirty="0" err="1">
                <a:solidFill>
                  <a:srgbClr val="7030A0"/>
                </a:solidFill>
                <a:latin typeface="Comic Sans MS" pitchFamily="66" charset="0"/>
              </a:rPr>
              <a:t>послуги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</a:rPr>
              <a:t>); </a:t>
            </a:r>
          </a:p>
          <a:p>
            <a:r>
              <a:rPr lang="uk-UA" b="1" dirty="0" smtClean="0">
                <a:solidFill>
                  <a:srgbClr val="7030A0"/>
                </a:solidFill>
                <a:latin typeface="Comic Sans MS" pitchFamily="66" charset="0"/>
              </a:rPr>
              <a:t>та ін.</a:t>
            </a:r>
            <a:endParaRPr lang="ru-RU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Істотні умови концесійного договору (19) 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7736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err="1" smtClean="0">
                <a:latin typeface="Comic Sans MS" pitchFamily="66" charset="0"/>
              </a:rPr>
              <a:t>спливу</a:t>
            </a:r>
            <a:r>
              <a:rPr lang="ru-RU" i="1" dirty="0" smtClean="0">
                <a:latin typeface="Comic Sans MS" pitchFamily="66" charset="0"/>
              </a:rPr>
              <a:t> </a:t>
            </a:r>
            <a:r>
              <a:rPr lang="ru-RU" i="1" dirty="0">
                <a:latin typeface="Comic Sans MS" pitchFamily="66" charset="0"/>
              </a:rPr>
              <a:t>строку;</a:t>
            </a:r>
          </a:p>
          <a:p>
            <a:r>
              <a:rPr lang="ru-RU" i="1" dirty="0" err="1" smtClean="0">
                <a:latin typeface="Comic Sans MS" pitchFamily="66" charset="0"/>
              </a:rPr>
              <a:t>банкрутства</a:t>
            </a:r>
            <a:r>
              <a:rPr lang="ru-RU" i="1" dirty="0">
                <a:latin typeface="Comic Sans MS" pitchFamily="66" charset="0"/>
              </a:rPr>
              <a:t>, </a:t>
            </a:r>
            <a:r>
              <a:rPr lang="ru-RU" i="1" dirty="0" err="1">
                <a:latin typeface="Comic Sans MS" pitchFamily="66" charset="0"/>
              </a:rPr>
              <a:t>ліквідації</a:t>
            </a:r>
            <a:r>
              <a:rPr lang="ru-RU" i="1" dirty="0">
                <a:latin typeface="Comic Sans MS" pitchFamily="66" charset="0"/>
              </a:rPr>
              <a:t> </a:t>
            </a:r>
            <a:r>
              <a:rPr lang="ru-RU" i="1" dirty="0" err="1">
                <a:latin typeface="Comic Sans MS" pitchFamily="66" charset="0"/>
              </a:rPr>
              <a:t>концесіонера</a:t>
            </a:r>
            <a:r>
              <a:rPr lang="ru-RU" i="1" dirty="0">
                <a:latin typeface="Comic Sans MS" pitchFamily="66" charset="0"/>
              </a:rPr>
              <a:t>;</a:t>
            </a:r>
          </a:p>
          <a:p>
            <a:r>
              <a:rPr lang="ru-RU" i="1" dirty="0" err="1" smtClean="0">
                <a:latin typeface="Comic Sans MS" pitchFamily="66" charset="0"/>
              </a:rPr>
              <a:t>втрата</a:t>
            </a:r>
            <a:r>
              <a:rPr lang="ru-RU" i="1" dirty="0" smtClean="0">
                <a:latin typeface="Comic Sans MS" pitchFamily="66" charset="0"/>
              </a:rPr>
              <a:t> </a:t>
            </a:r>
            <a:r>
              <a:rPr lang="ru-RU" i="1" dirty="0" err="1">
                <a:latin typeface="Comic Sans MS" pitchFamily="66" charset="0"/>
              </a:rPr>
              <a:t>концесіонером</a:t>
            </a:r>
            <a:r>
              <a:rPr lang="ru-RU" i="1" dirty="0">
                <a:latin typeface="Comic Sans MS" pitchFamily="66" charset="0"/>
              </a:rPr>
              <a:t> </a:t>
            </a:r>
            <a:r>
              <a:rPr lang="ru-RU" i="1" dirty="0" err="1">
                <a:latin typeface="Comic Sans MS" pitchFamily="66" charset="0"/>
              </a:rPr>
              <a:t>ліцензії</a:t>
            </a:r>
            <a:r>
              <a:rPr lang="ru-RU" i="1" dirty="0">
                <a:latin typeface="Comic Sans MS" pitchFamily="66" charset="0"/>
              </a:rPr>
              <a:t> на </a:t>
            </a:r>
            <a:r>
              <a:rPr lang="ru-RU" i="1" dirty="0" err="1">
                <a:latin typeface="Comic Sans MS" pitchFamily="66" charset="0"/>
              </a:rPr>
              <a:t>здійснення</a:t>
            </a:r>
            <a:r>
              <a:rPr lang="ru-RU" i="1" dirty="0">
                <a:latin typeface="Comic Sans MS" pitchFamily="66" charset="0"/>
              </a:rPr>
              <a:t> конкретного виду </a:t>
            </a:r>
            <a:r>
              <a:rPr lang="ru-RU" i="1" dirty="0" err="1">
                <a:latin typeface="Comic Sans MS" pitchFamily="66" charset="0"/>
              </a:rPr>
              <a:t>господарської</a:t>
            </a:r>
            <a:r>
              <a:rPr lang="ru-RU" i="1" dirty="0">
                <a:latin typeface="Comic Sans MS" pitchFamily="66" charset="0"/>
              </a:rPr>
              <a:t> </a:t>
            </a:r>
            <a:r>
              <a:rPr lang="ru-RU" i="1" dirty="0" err="1">
                <a:latin typeface="Comic Sans MS" pitchFamily="66" charset="0"/>
              </a:rPr>
              <a:t>діяльності</a:t>
            </a:r>
            <a:r>
              <a:rPr lang="ru-RU" i="1" dirty="0">
                <a:latin typeface="Comic Sans MS" pitchFamily="66" charset="0"/>
              </a:rPr>
              <a:t>;</a:t>
            </a:r>
          </a:p>
          <a:p>
            <a:r>
              <a:rPr lang="ru-RU" i="1" dirty="0" smtClean="0">
                <a:latin typeface="Comic Sans MS" pitchFamily="66" charset="0"/>
              </a:rPr>
              <a:t>за </a:t>
            </a:r>
            <a:r>
              <a:rPr lang="ru-RU" i="1" dirty="0" err="1">
                <a:latin typeface="Comic Sans MS" pitchFamily="66" charset="0"/>
              </a:rPr>
              <a:t>погодженням</a:t>
            </a:r>
            <a:r>
              <a:rPr lang="ru-RU" i="1" dirty="0">
                <a:latin typeface="Comic Sans MS" pitchFamily="66" charset="0"/>
              </a:rPr>
              <a:t> </a:t>
            </a:r>
            <a:r>
              <a:rPr lang="ru-RU" i="1" dirty="0" err="1">
                <a:latin typeface="Comic Sans MS" pitchFamily="66" charset="0"/>
              </a:rPr>
              <a:t>сторін</a:t>
            </a:r>
            <a:r>
              <a:rPr lang="ru-RU" i="1" dirty="0">
                <a:latin typeface="Comic Sans MS" pitchFamily="66" charset="0"/>
              </a:rPr>
              <a:t>;</a:t>
            </a:r>
          </a:p>
          <a:p>
            <a:r>
              <a:rPr lang="ru-RU" i="1" dirty="0" err="1" smtClean="0">
                <a:latin typeface="Comic Sans MS" pitchFamily="66" charset="0"/>
              </a:rPr>
              <a:t>одностороннього</a:t>
            </a:r>
            <a:r>
              <a:rPr lang="ru-RU" i="1" dirty="0" smtClean="0">
                <a:latin typeface="Comic Sans MS" pitchFamily="66" charset="0"/>
              </a:rPr>
              <a:t> </a:t>
            </a:r>
            <a:r>
              <a:rPr lang="ru-RU" i="1" dirty="0" err="1">
                <a:latin typeface="Comic Sans MS" pitchFamily="66" charset="0"/>
              </a:rPr>
              <a:t>розірвання</a:t>
            </a:r>
            <a:r>
              <a:rPr lang="ru-RU" i="1" dirty="0">
                <a:latin typeface="Comic Sans MS" pitchFamily="66" charset="0"/>
              </a:rPr>
              <a:t> договору;</a:t>
            </a:r>
          </a:p>
          <a:p>
            <a:r>
              <a:rPr lang="ru-RU" i="1" dirty="0" err="1" smtClean="0">
                <a:latin typeface="Comic Sans MS" pitchFamily="66" charset="0"/>
              </a:rPr>
              <a:t>знищення</a:t>
            </a:r>
            <a:r>
              <a:rPr lang="ru-RU" i="1" dirty="0" smtClean="0">
                <a:latin typeface="Comic Sans MS" pitchFamily="66" charset="0"/>
              </a:rPr>
              <a:t> </a:t>
            </a:r>
            <a:r>
              <a:rPr lang="ru-RU" i="1" dirty="0" err="1">
                <a:latin typeface="Comic Sans MS" pitchFamily="66" charset="0"/>
              </a:rPr>
              <a:t>об’єкта</a:t>
            </a:r>
            <a:r>
              <a:rPr lang="ru-RU" i="1" dirty="0">
                <a:latin typeface="Comic Sans MS" pitchFamily="66" charset="0"/>
              </a:rPr>
              <a:t> </a:t>
            </a:r>
            <a:r>
              <a:rPr lang="ru-RU" i="1" dirty="0" err="1">
                <a:latin typeface="Comic Sans MS" pitchFamily="66" charset="0"/>
              </a:rPr>
              <a:t>концесії</a:t>
            </a:r>
            <a:r>
              <a:rPr lang="ru-RU" i="1" dirty="0">
                <a:latin typeface="Comic Sans MS" pitchFamily="66" charset="0"/>
              </a:rPr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>
                <a:solidFill>
                  <a:srgbClr val="C00000"/>
                </a:solidFill>
              </a:rPr>
              <a:t>Концесійний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договір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припиняється</a:t>
            </a:r>
            <a:r>
              <a:rPr lang="ru-RU" b="1" i="1" dirty="0">
                <a:solidFill>
                  <a:srgbClr val="C00000"/>
                </a:solidFill>
              </a:rPr>
              <a:t> у </a:t>
            </a:r>
            <a:r>
              <a:rPr lang="ru-RU" b="1" i="1" dirty="0" err="1">
                <a:solidFill>
                  <a:srgbClr val="C00000"/>
                </a:solidFill>
              </a:rPr>
              <a:t>випадку</a:t>
            </a:r>
            <a:r>
              <a:rPr lang="ru-RU" b="1" i="1" dirty="0">
                <a:solidFill>
                  <a:srgbClr val="C0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34613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130</TotalTime>
  <Words>475</Words>
  <Application>Microsoft Office PowerPoint</Application>
  <PresentationFormat>Экран (4:3)</PresentationFormat>
  <Paragraphs>69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Candara</vt:lpstr>
      <vt:lpstr>Comic Sans MS</vt:lpstr>
      <vt:lpstr>Symbol</vt:lpstr>
      <vt:lpstr>Волна</vt:lpstr>
      <vt:lpstr>Концесійний договір     виконала : Михневич Олександра студентка 4 курсу 41 групи</vt:lpstr>
      <vt:lpstr>Концесія:</vt:lpstr>
      <vt:lpstr>Ознаки концесійної діяльності:</vt:lpstr>
      <vt:lpstr>Ознаками державно-приватного партнерства є:</vt:lpstr>
      <vt:lpstr>концесійні виплати купівля товарів/послуг</vt:lpstr>
      <vt:lpstr>У практиці зарубіжних країн використовуються такі схеми концесійних відносин в межах державно-приватного партнерства:</vt:lpstr>
      <vt:lpstr>Концесійний договір характеризується як:</vt:lpstr>
      <vt:lpstr>Істотні умови концесійного договору (19) :</vt:lpstr>
      <vt:lpstr>Концесійний договір припиняється у випадку:</vt:lpstr>
      <vt:lpstr>ВИДИ ВІДПОВІДАЛЬНОСТІ ЗА НЕВИКОНАННЯ КОНЦЕСІЙНОГО ДОГОВОРУ</vt:lpstr>
      <vt:lpstr>ДЯКУЮ ЗА УВАГУ!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Консеційний договір</dc:title>
  <dc:creator>Asus</dc:creator>
  <cp:lastModifiedBy>Александра</cp:lastModifiedBy>
  <cp:revision>13</cp:revision>
  <dcterms:created xsi:type="dcterms:W3CDTF">2018-04-25T20:40:50Z</dcterms:created>
  <dcterms:modified xsi:type="dcterms:W3CDTF">2018-05-02T21:27:51Z</dcterms:modified>
</cp:coreProperties>
</file>