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&amp;ehk=fJiuuAcBIIVX" ContentType="image/jpeg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1"/>
  </p:sldMasterIdLst>
  <p:notesMasterIdLst>
    <p:notesMasterId r:id="rId12"/>
  </p:notesMasterIdLst>
  <p:sldIdLst>
    <p:sldId id="256" r:id="rId2"/>
    <p:sldId id="257" r:id="rId3"/>
    <p:sldId id="281" r:id="rId4"/>
    <p:sldId id="271" r:id="rId5"/>
    <p:sldId id="267" r:id="rId6"/>
    <p:sldId id="282" r:id="rId7"/>
    <p:sldId id="284" r:id="rId8"/>
    <p:sldId id="262" r:id="rId9"/>
    <p:sldId id="285" r:id="rId10"/>
    <p:sldId id="28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824" autoAdjust="0"/>
    <p:restoredTop sz="94660"/>
  </p:normalViewPr>
  <p:slideViewPr>
    <p:cSldViewPr snapToGrid="0">
      <p:cViewPr varScale="1">
        <p:scale>
          <a:sx n="66" d="100"/>
          <a:sy n="66" d="100"/>
        </p:scale>
        <p:origin x="9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4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88B69F-2E2F-4935-BB33-857A39C19DA0}" type="datetimeFigureOut">
              <a:rPr lang="ru-RU" smtClean="0"/>
              <a:t>22.04.2018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D3EDDC-CB69-4011-BF5F-F7B022B93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870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D3EDDC-CB69-4011-BF5F-F7B022B9342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011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954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536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1309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5966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8011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9181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6193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5651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94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384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4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459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907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722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838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387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133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4/22/2018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215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microsoft.com/office/2007/relationships/hdphoto" Target="../media/hdphoto1.wdp"/><Relationship Id="rId7" Type="http://schemas.openxmlformats.org/officeDocument/2006/relationships/image" Target="../media/image3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37.jpg&amp;ehk=fJiuuAcBIIVX"/><Relationship Id="rId9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openxmlformats.org/officeDocument/2006/relationships/image" Target="../media/image1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microsoft.com/office/2007/relationships/hdphoto" Target="../media/hdphoto6.wdp"/><Relationship Id="rId18" Type="http://schemas.openxmlformats.org/officeDocument/2006/relationships/image" Target="../media/image33.png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12" Type="http://schemas.openxmlformats.org/officeDocument/2006/relationships/image" Target="../media/image29.png"/><Relationship Id="rId17" Type="http://schemas.openxmlformats.org/officeDocument/2006/relationships/image" Target="../media/image32.png"/><Relationship Id="rId2" Type="http://schemas.openxmlformats.org/officeDocument/2006/relationships/image" Target="../media/image23.gif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11" Type="http://schemas.microsoft.com/office/2007/relationships/hdphoto" Target="../media/hdphoto5.wdp"/><Relationship Id="rId5" Type="http://schemas.openxmlformats.org/officeDocument/2006/relationships/image" Target="../media/image25.png"/><Relationship Id="rId15" Type="http://schemas.microsoft.com/office/2007/relationships/hdphoto" Target="../media/hdphoto7.wdp"/><Relationship Id="rId10" Type="http://schemas.openxmlformats.org/officeDocument/2006/relationships/image" Target="../media/image28.png"/><Relationship Id="rId4" Type="http://schemas.microsoft.com/office/2007/relationships/hdphoto" Target="../media/hdphoto2.wdp"/><Relationship Id="rId9" Type="http://schemas.microsoft.com/office/2007/relationships/hdphoto" Target="../media/hdphoto4.wdp"/><Relationship Id="rId1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31.png"/><Relationship Id="rId18" Type="http://schemas.openxmlformats.org/officeDocument/2006/relationships/image" Target="../media/image35.png"/><Relationship Id="rId3" Type="http://schemas.openxmlformats.org/officeDocument/2006/relationships/image" Target="../media/image23.gif"/><Relationship Id="rId7" Type="http://schemas.openxmlformats.org/officeDocument/2006/relationships/image" Target="../media/image27.png"/><Relationship Id="rId12" Type="http://schemas.microsoft.com/office/2007/relationships/hdphoto" Target="../media/hdphoto7.wdp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3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0.png"/><Relationship Id="rId5" Type="http://schemas.microsoft.com/office/2007/relationships/hdphoto" Target="../media/hdphoto2.wdp"/><Relationship Id="rId15" Type="http://schemas.microsoft.com/office/2007/relationships/hdphoto" Target="../media/hdphoto3.wdp"/><Relationship Id="rId10" Type="http://schemas.microsoft.com/office/2007/relationships/hdphoto" Target="../media/hdphoto5.wdp"/><Relationship Id="rId19" Type="http://schemas.microsoft.com/office/2007/relationships/hdphoto" Target="../media/hdphoto8.wdp"/><Relationship Id="rId4" Type="http://schemas.openxmlformats.org/officeDocument/2006/relationships/image" Target="../media/image24.png"/><Relationship Id="rId9" Type="http://schemas.openxmlformats.org/officeDocument/2006/relationships/image" Target="../media/image28.png"/><Relationship Id="rId1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020E1C-531B-4CFD-A1F1-713F962A20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0692" y="1642883"/>
            <a:ext cx="9690615" cy="3957014"/>
          </a:xfrm>
        </p:spPr>
        <p:txBody>
          <a:bodyPr>
            <a:noAutofit/>
          </a:bodyPr>
          <a:lstStyle/>
          <a:p>
            <a:r>
              <a:rPr lang="ru-RU" sz="4400" b="1" i="1" cap="none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  <a:shade val="30000"/>
                        <a:satMod val="115000"/>
                      </a:schemeClr>
                    </a:gs>
                    <a:gs pos="50000">
                      <a:schemeClr val="accent1">
                        <a:lumMod val="60000"/>
                        <a:lumOff val="40000"/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ВИМОГА ПРОКУРОРА</a:t>
            </a:r>
            <a:br>
              <a:rPr lang="ru-RU" sz="4400" b="1" i="1" cap="none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  <a:shade val="30000"/>
                        <a:satMod val="115000"/>
                      </a:schemeClr>
                    </a:gs>
                    <a:gs pos="50000">
                      <a:schemeClr val="accent1">
                        <a:lumMod val="60000"/>
                        <a:lumOff val="40000"/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i="1" cap="none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  <a:shade val="30000"/>
                        <a:satMod val="115000"/>
                      </a:schemeClr>
                    </a:gs>
                    <a:gs pos="50000">
                      <a:schemeClr val="accent1">
                        <a:lumMod val="60000"/>
                        <a:lumOff val="40000"/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ПРО НАДАННЯ ДОКУМЕНТІВ ДО </a:t>
            </a:r>
            <a:br>
              <a:rPr lang="ru-RU" sz="4400" b="1" i="1" cap="none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  <a:shade val="30000"/>
                        <a:satMod val="115000"/>
                      </a:schemeClr>
                    </a:gs>
                    <a:gs pos="50000">
                      <a:schemeClr val="accent1">
                        <a:lumMod val="60000"/>
                        <a:lumOff val="40000"/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i="1" cap="none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  <a:shade val="30000"/>
                        <a:satMod val="115000"/>
                      </a:schemeClr>
                    </a:gs>
                    <a:gs pos="50000">
                      <a:schemeClr val="accent1">
                        <a:lumMod val="60000"/>
                        <a:lumOff val="40000"/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ПІДПРИЄМСТВА, УСТАНОВИ, ОРГАНІЗАЦІЇ </a:t>
            </a:r>
            <a:br>
              <a:rPr lang="ru-RU" sz="4400" b="1" i="1" cap="none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  <a:shade val="30000"/>
                        <a:satMod val="115000"/>
                      </a:schemeClr>
                    </a:gs>
                    <a:gs pos="50000">
                      <a:schemeClr val="accent1">
                        <a:lumMod val="60000"/>
                        <a:lumOff val="40000"/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i="1" cap="none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  <a:shade val="30000"/>
                        <a:satMod val="115000"/>
                      </a:schemeClr>
                    </a:gs>
                    <a:gs pos="50000">
                      <a:schemeClr val="accent1">
                        <a:lumMod val="60000"/>
                        <a:lumOff val="40000"/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МЕЖАХ </a:t>
            </a:r>
            <a:br>
              <a:rPr lang="ru-RU" sz="4400" b="1" i="1" cap="none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  <a:shade val="30000"/>
                        <a:satMod val="115000"/>
                      </a:schemeClr>
                    </a:gs>
                    <a:gs pos="50000">
                      <a:schemeClr val="accent1">
                        <a:lumMod val="60000"/>
                        <a:lumOff val="40000"/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i="1" cap="none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  <a:shade val="30000"/>
                        <a:satMod val="115000"/>
                      </a:schemeClr>
                    </a:gs>
                    <a:gs pos="50000">
                      <a:schemeClr val="accent1">
                        <a:lumMod val="60000"/>
                        <a:lumOff val="40000"/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КРИМІНАЛЬНОГО ПРОВАДЖЕННЯ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B1EA6A5-F331-4104-A8F7-4DE7709DEB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622852" y="5257799"/>
            <a:ext cx="5380383" cy="1669776"/>
          </a:xfrm>
        </p:spPr>
        <p:txBody>
          <a:bodyPr>
            <a:normAutofit/>
          </a:bodyPr>
          <a:lstStyle/>
          <a:p>
            <a:pPr>
              <a:lnSpc>
                <a:spcPts val="1200"/>
              </a:lnSpc>
            </a:pPr>
            <a:r>
              <a:rPr lang="uk-UA" sz="2400" cap="none" dirty="0">
                <a:ln w="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Виконала:</a:t>
            </a:r>
          </a:p>
          <a:p>
            <a:pPr>
              <a:lnSpc>
                <a:spcPts val="1200"/>
              </a:lnSpc>
            </a:pPr>
            <a:r>
              <a:rPr lang="uk-UA" sz="2400" cap="none" dirty="0">
                <a:ln w="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студентка 44 групи </a:t>
            </a:r>
          </a:p>
          <a:p>
            <a:pPr>
              <a:lnSpc>
                <a:spcPts val="1200"/>
              </a:lnSpc>
            </a:pPr>
            <a:r>
              <a:rPr lang="uk-UA" sz="2400" cap="none" dirty="0">
                <a:ln w="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ПЮІ НЮУ ім. Я. Мудрого</a:t>
            </a:r>
          </a:p>
          <a:p>
            <a:pPr>
              <a:lnSpc>
                <a:spcPts val="1200"/>
              </a:lnSpc>
            </a:pPr>
            <a:r>
              <a:rPr lang="uk-UA" sz="2400" cap="none" dirty="0" err="1">
                <a:ln w="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Кечеджі</a:t>
            </a:r>
            <a:r>
              <a:rPr lang="uk-UA" sz="2400" cap="none" dirty="0">
                <a:ln w="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 Б</a:t>
            </a:r>
            <a:r>
              <a:rPr lang="uk-UA" cap="none" dirty="0">
                <a:ln w="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58559B9-492C-40AB-A96B-2145993F763B}"/>
              </a:ext>
            </a:extLst>
          </p:cNvPr>
          <p:cNvSpPr/>
          <p:nvPr/>
        </p:nvSpPr>
        <p:spPr>
          <a:xfrm rot="3639878">
            <a:off x="6437314" y="-330962"/>
            <a:ext cx="149345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buBlip>
                <a:blip r:embed="rId2"/>
              </a:buBlip>
            </a:pPr>
            <a:r>
              <a:rPr lang="uk-UA" sz="13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endParaRPr lang="ru-RU" sz="138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6B37A41-21C8-45CE-A17A-AF0F3ECBACEC}"/>
              </a:ext>
            </a:extLst>
          </p:cNvPr>
          <p:cNvSpPr/>
          <p:nvPr/>
        </p:nvSpPr>
        <p:spPr>
          <a:xfrm>
            <a:off x="3356172" y="4984691"/>
            <a:ext cx="148957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buBlip>
                <a:blip r:embed="rId3"/>
              </a:buBlip>
            </a:pPr>
            <a:r>
              <a:rPr lang="uk-UA" sz="66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endParaRPr lang="ru-RU" sz="66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5D0EEF7-C276-4223-8C68-032AB57D23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26321">
            <a:off x="9907686" y="96991"/>
            <a:ext cx="2386556" cy="157512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6789BE7-56DD-4619-8A4E-92ED94089B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2428328">
            <a:off x="11210057" y="6101495"/>
            <a:ext cx="1963082" cy="165215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A04ADFF-F80A-4E01-BC41-8761BEB1DE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7010253">
            <a:off x="2510999" y="3484688"/>
            <a:ext cx="977377" cy="82257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02F0A4F-05DC-4E45-983E-F82EDDBC97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509530">
            <a:off x="-2870056" y="-1886876"/>
            <a:ext cx="6822015" cy="377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383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A5090B7F-E4AE-4730-8BE2-54F9CD0951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3575988">
            <a:off x="-331272" y="5245371"/>
            <a:ext cx="2386556" cy="157512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AB14C4-4BE9-4E99-8CAE-1980917339E5}"/>
              </a:ext>
            </a:extLst>
          </p:cNvPr>
          <p:cNvSpPr/>
          <p:nvPr/>
        </p:nvSpPr>
        <p:spPr>
          <a:xfrm>
            <a:off x="3905219" y="3680119"/>
            <a:ext cx="6639339" cy="2199861"/>
          </a:xfrm>
          <a:prstGeom prst="rect">
            <a:avLst/>
          </a:prstGeom>
        </p:spPr>
        <p:txBody>
          <a:bodyPr>
            <a:prstTxWarp prst="textArchUp">
              <a:avLst>
                <a:gd name="adj" fmla="val 11219308"/>
              </a:avLst>
            </a:prstTxWarp>
            <a:spAutoFit/>
          </a:bodyPr>
          <a:lstStyle/>
          <a:p>
            <a:r>
              <a:rPr lang="uk-UA" sz="19900" b="1" spc="300" dirty="0">
                <a:ln w="11430" cmpd="sng">
                  <a:noFill/>
                  <a:prstDash val="solid"/>
                  <a:miter lim="800000"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9900" b="1" spc="300" dirty="0" err="1">
                <a:ln w="11430" cmpd="sng">
                  <a:noFill/>
                  <a:prstDash val="solid"/>
                  <a:miter lim="800000"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якую</a:t>
            </a:r>
            <a:r>
              <a:rPr lang="ru-RU" sz="19900" b="1" spc="300" dirty="0">
                <a:ln w="11430" cmpd="sng">
                  <a:noFill/>
                  <a:prstDash val="solid"/>
                  <a:miter lim="800000"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9900" b="1" spc="300" dirty="0">
                <a:ln w="11430" cmpd="sng">
                  <a:noFill/>
                  <a:prstDash val="solid"/>
                  <a:miter lim="800000"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увагу!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449EDA7-3099-470E-AE63-54691102EC11}"/>
              </a:ext>
            </a:extLst>
          </p:cNvPr>
          <p:cNvSpPr/>
          <p:nvPr/>
        </p:nvSpPr>
        <p:spPr>
          <a:xfrm rot="2743357">
            <a:off x="-624947" y="1107268"/>
            <a:ext cx="1489575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buBlip>
                <a:blip r:embed="rId5"/>
              </a:buBlip>
            </a:pPr>
            <a:r>
              <a:rPr lang="uk-UA" sz="239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endParaRPr lang="ru-RU" sz="239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60E3FA81-2FA0-4F4E-874C-F866E9E514D2}"/>
              </a:ext>
            </a:extLst>
          </p:cNvPr>
          <p:cNvSpPr/>
          <p:nvPr/>
        </p:nvSpPr>
        <p:spPr>
          <a:xfrm rot="19836054">
            <a:off x="254467" y="4441603"/>
            <a:ext cx="941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5800" indent="-685800">
              <a:buBlip>
                <a:blip r:embed="rId6">
                  <a:extLst/>
                </a:blip>
              </a:buBlip>
            </a:pPr>
            <a:r>
              <a:rPr lang="uk-UA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endParaRPr lang="ru-RU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47F84166-CFA6-4738-9C36-03A2190B0D93}"/>
              </a:ext>
            </a:extLst>
          </p:cNvPr>
          <p:cNvSpPr/>
          <p:nvPr/>
        </p:nvSpPr>
        <p:spPr>
          <a:xfrm rot="2702037">
            <a:off x="103918" y="-478615"/>
            <a:ext cx="182954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buBlip>
                <a:blip r:embed="rId7">
                  <a:extLst/>
                </a:blip>
              </a:buBlip>
            </a:pPr>
            <a:r>
              <a:rPr lang="uk-UA" sz="200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endParaRPr lang="ru-RU" sz="200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074D3517-411C-4AA5-9A35-D03466B0228F}"/>
              </a:ext>
            </a:extLst>
          </p:cNvPr>
          <p:cNvSpPr/>
          <p:nvPr/>
        </p:nvSpPr>
        <p:spPr>
          <a:xfrm rot="20661333">
            <a:off x="19100" y="5456384"/>
            <a:ext cx="1489575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buBlip>
                <a:blip r:embed="rId5"/>
              </a:buBlip>
            </a:pPr>
            <a:r>
              <a:rPr lang="uk-UA" sz="239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endParaRPr lang="ru-RU" sz="239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B67A98-1E94-4F82-BC68-A3FF81651B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92027" y="5239693"/>
            <a:ext cx="897823" cy="89452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BB2C29-8B97-4DE7-B3C0-94150E59BF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521942">
            <a:off x="6509226" y="5682539"/>
            <a:ext cx="1658256" cy="165215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7A6DA54-5DCF-4657-8548-EF0981354B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1064" y="4093747"/>
            <a:ext cx="2798952" cy="278866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3D783F6-1DFB-471C-86AB-A719EC2406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4306782">
            <a:off x="9879550" y="6366038"/>
            <a:ext cx="680570" cy="67806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7B2AFB39-08C2-4EE9-B5FB-D56EB41A15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947670">
            <a:off x="8792435" y="5200064"/>
            <a:ext cx="1335562" cy="133556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93D83A9F-14E6-4545-95B9-40283EC4D3D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4780988">
            <a:off x="9931725" y="5596876"/>
            <a:ext cx="1335562" cy="13355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C4B2C94-442E-4924-AFC9-A7123AAA1E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267951">
            <a:off x="3373435" y="4081543"/>
            <a:ext cx="5573406" cy="5552914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E3507C7F-9906-4215-B200-0418CBEB44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3665188">
            <a:off x="10847646" y="6137954"/>
            <a:ext cx="765870" cy="76587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5424788-AA97-48D0-B926-EA22237711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19093" y="6307406"/>
            <a:ext cx="713382" cy="71075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D413159-F751-46BF-86E1-925771471A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9787637">
            <a:off x="9901462" y="5270057"/>
            <a:ext cx="683181" cy="68066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3E65332-675D-43AD-A481-46E1528EAC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3408768">
            <a:off x="8460413" y="4697243"/>
            <a:ext cx="1050121" cy="104626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0A79306-9E7B-494B-A979-F78C54F143E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20676" y="-338417"/>
            <a:ext cx="6822015" cy="3773751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272E2341-C733-4290-95DB-B01C12B83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78369">
            <a:off x="9507493" y="74740"/>
            <a:ext cx="2844367" cy="1877282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44D541E-A786-4B30-9849-695F7F5AB2D6}"/>
              </a:ext>
            </a:extLst>
          </p:cNvPr>
          <p:cNvSpPr/>
          <p:nvPr/>
        </p:nvSpPr>
        <p:spPr>
          <a:xfrm rot="20570123">
            <a:off x="6480102" y="1419276"/>
            <a:ext cx="1489575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800600" lvl="8" indent="-1143000">
              <a:buBlip>
                <a:blip r:embed="rId5"/>
              </a:buBlip>
            </a:pPr>
            <a:r>
              <a:rPr lang="uk-UA" sz="239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endParaRPr lang="ru-RU" sz="239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483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CBBF7AE-D99D-4198-93B9-BCAA06AF723F}"/>
              </a:ext>
            </a:extLst>
          </p:cNvPr>
          <p:cNvSpPr/>
          <p:nvPr/>
        </p:nvSpPr>
        <p:spPr>
          <a:xfrm>
            <a:off x="1767677" y="108983"/>
            <a:ext cx="90224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n w="13462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ОСНОВА ПРАВОВОГО РЕГУЛЮВАННЯ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3D67F9A-0E5C-4254-8BC1-1AD6177BCDFF}"/>
              </a:ext>
            </a:extLst>
          </p:cNvPr>
          <p:cNvSpPr/>
          <p:nvPr/>
        </p:nvSpPr>
        <p:spPr>
          <a:xfrm>
            <a:off x="924920" y="674400"/>
            <a:ext cx="1034216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Blip>
                <a:blip r:embed="rId2"/>
              </a:buBlip>
            </a:pPr>
            <a:r>
              <a:rPr lang="ru-RU" sz="32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Конституція </a:t>
            </a:r>
            <a:r>
              <a:rPr lang="ru-RU" sz="320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endParaRPr lang="ru-RU" sz="3200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200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Blip>
                <a:blip r:embed="rId2"/>
              </a:buBlip>
            </a:pPr>
            <a:r>
              <a:rPr lang="ru-RU" sz="32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Кримінальний </a:t>
            </a:r>
            <a:r>
              <a:rPr lang="ru-RU" sz="320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процесуальний</a:t>
            </a:r>
            <a:r>
              <a:rPr lang="ru-RU" sz="32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кодекс </a:t>
            </a:r>
            <a:r>
              <a:rPr lang="ru-RU" sz="320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endParaRPr lang="ru-RU" sz="3200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de-DE" sz="3200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Blip>
                <a:blip r:embed="rId2"/>
              </a:buBlip>
            </a:pPr>
            <a:r>
              <a:rPr lang="ru-RU" sz="32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 </a:t>
            </a:r>
            <a:r>
              <a:rPr lang="ru-RU" sz="320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Вищого</a:t>
            </a:r>
            <a:r>
              <a:rPr lang="ru-RU" sz="32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спеціалізованого</a:t>
            </a:r>
            <a:r>
              <a:rPr lang="ru-RU" sz="32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суду </a:t>
            </a:r>
            <a:r>
              <a:rPr lang="ru-RU" sz="320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32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20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розгляду</a:t>
            </a:r>
            <a:r>
              <a:rPr lang="ru-RU" sz="32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цивільних</a:t>
            </a:r>
            <a:r>
              <a:rPr lang="ru-RU" sz="32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кримінальних</a:t>
            </a:r>
            <a:r>
              <a:rPr lang="ru-RU" sz="32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справ </a:t>
            </a:r>
            <a:r>
              <a:rPr lang="ru-RU" sz="320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2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05.04.2013 № 223-559/0/4-13 «Про </a:t>
            </a:r>
            <a:r>
              <a:rPr lang="ru-RU" sz="320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32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32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32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слідчим</a:t>
            </a:r>
            <a:r>
              <a:rPr lang="ru-RU" sz="32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суддею</a:t>
            </a:r>
            <a:r>
              <a:rPr lang="ru-RU" sz="32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суду </a:t>
            </a:r>
            <a:r>
              <a:rPr lang="ru-RU" sz="320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першої</a:t>
            </a:r>
            <a:r>
              <a:rPr lang="ru-RU" sz="32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інстанції</a:t>
            </a:r>
            <a:r>
              <a:rPr lang="ru-RU" sz="32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судового контролю за </a:t>
            </a:r>
            <a:r>
              <a:rPr lang="ru-RU" sz="320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дотриманням</a:t>
            </a:r>
            <a:r>
              <a:rPr lang="ru-RU" sz="32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прав, свобод та </a:t>
            </a:r>
            <a:r>
              <a:rPr lang="ru-RU" sz="320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32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32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32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320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32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32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32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кримінального</a:t>
            </a:r>
            <a:r>
              <a:rPr lang="ru-RU" sz="32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провадження</a:t>
            </a:r>
            <a:r>
              <a:rPr lang="ru-RU" sz="32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</p:txBody>
      </p:sp>
    </p:spTree>
    <p:extLst>
      <p:ext uri="{BB962C8B-B14F-4D97-AF65-F5344CB8AC3E}">
        <p14:creationId xmlns:p14="http://schemas.microsoft.com/office/powerpoint/2010/main" val="647607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FE9C0BC-6A28-4EE4-8B8B-A32BDE6068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928" t="23602" r="36000" b="10644"/>
          <a:stretch/>
        </p:blipFill>
        <p:spPr>
          <a:xfrm>
            <a:off x="1262071" y="520427"/>
            <a:ext cx="4102408" cy="581714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2158EC-422E-401F-A673-5DA6D0C81E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654" t="28273" r="35269" b="11594"/>
          <a:stretch/>
        </p:blipFill>
        <p:spPr>
          <a:xfrm>
            <a:off x="6344509" y="520427"/>
            <a:ext cx="4486946" cy="581714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241248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12B9797-01A7-4B75-8CEC-E199123B65DE}"/>
              </a:ext>
            </a:extLst>
          </p:cNvPr>
          <p:cNvSpPr/>
          <p:nvPr/>
        </p:nvSpPr>
        <p:spPr>
          <a:xfrm>
            <a:off x="1716259" y="263905"/>
            <a:ext cx="10260036" cy="2739211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  <a:prstDash val="sysDot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perspectiveAbove"/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just"/>
            <a:r>
              <a:rPr lang="uk-UA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Стаття 36. Прокурор</a:t>
            </a:r>
          </a:p>
          <a:p>
            <a:pPr algn="just"/>
            <a:r>
              <a:rPr lang="uk-UA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Прокурор, здійснюючи свої повноваження відповідно до вимог цього Кодексу, є самостійним у своїй процесуальній діяльності, втручання в яку осіб, що не мають на те законних повноважень, забороняється. Органи державної влади, органи місцевого самоврядування</a:t>
            </a:r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підприємства, установи та організації, службові та інші фізичні особи зобов’язані виконувати законні вимоги та процесуальні рішення прокурора.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76975A3-9774-44F7-93EE-BCC5BBC6069C}"/>
              </a:ext>
            </a:extLst>
          </p:cNvPr>
          <p:cNvSpPr/>
          <p:nvPr/>
        </p:nvSpPr>
        <p:spPr>
          <a:xfrm>
            <a:off x="372792" y="3107938"/>
            <a:ext cx="9249509" cy="3170099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  <a:prstDash val="sysDot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perspectiveAbove"/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just"/>
            <a:r>
              <a:rPr lang="uk-UA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Стаття 93. Збирання доказів</a:t>
            </a:r>
            <a:endParaRPr lang="uk-UA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Сторона обвинувачення здійснює збирання доказів </a:t>
            </a:r>
            <a:r>
              <a:rPr lang="uk-UA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шляхом проведення слідчих (розшукових) дій та негласних слідчих (розшукових) дій, витребування та </a:t>
            </a:r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 від </a:t>
            </a:r>
            <a:r>
              <a:rPr lang="uk-UA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 державної влади, органів місцевого самоврядування, </a:t>
            </a:r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підприємств, установ та організацій, </a:t>
            </a:r>
            <a:r>
              <a:rPr lang="uk-UA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службових та фізичних осіб речей, </a:t>
            </a:r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документів,</a:t>
            </a:r>
            <a:r>
              <a:rPr lang="uk-UA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відомостей, висновків експертів, висновків ревізій та актів перевірок, проведення інших процесуальних дій, </a:t>
            </a:r>
            <a:r>
              <a:rPr lang="uk-UA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передбацим</a:t>
            </a:r>
            <a:r>
              <a:rPr lang="uk-UA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Кодексомчених</a:t>
            </a:r>
            <a:r>
              <a:rPr lang="uk-UA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1478F04-62A2-49E5-A0C2-E833043D7C8C}"/>
              </a:ext>
            </a:extLst>
          </p:cNvPr>
          <p:cNvSpPr/>
          <p:nvPr/>
        </p:nvSpPr>
        <p:spPr>
          <a:xfrm>
            <a:off x="4997546" y="-844091"/>
            <a:ext cx="148957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buBlip>
                <a:blip r:embed="rId2"/>
              </a:buBlip>
            </a:pPr>
            <a:r>
              <a:rPr lang="uk-UA" sz="13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endParaRPr lang="ru-RU" sz="138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065428B-B406-4E5B-B132-9AD7689CC6CC}"/>
              </a:ext>
            </a:extLst>
          </p:cNvPr>
          <p:cNvSpPr/>
          <p:nvPr/>
        </p:nvSpPr>
        <p:spPr>
          <a:xfrm rot="1996914">
            <a:off x="19558" y="1781247"/>
            <a:ext cx="148957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buBlip>
                <a:blip r:embed="rId3"/>
              </a:buBlip>
            </a:pPr>
            <a:r>
              <a:rPr lang="uk-UA" sz="13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endParaRPr lang="ru-RU" sz="138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25A4249-8FC0-4D8A-8E07-9B43640D5C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543309">
            <a:off x="7303609" y="4584499"/>
            <a:ext cx="6822015" cy="377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168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12B9797-01A7-4B75-8CEC-E199123B65DE}"/>
              </a:ext>
            </a:extLst>
          </p:cNvPr>
          <p:cNvSpPr/>
          <p:nvPr/>
        </p:nvSpPr>
        <p:spPr>
          <a:xfrm>
            <a:off x="586376" y="1940592"/>
            <a:ext cx="10832123" cy="3477875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  <a:prstDash val="sysDot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perspectiveAbove"/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Стаття 110.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Процесуальні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Процесуальними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рішеннями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досудового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розслідування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прокурора,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слідчого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судді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суду.</a:t>
            </a:r>
          </a:p>
          <a:p>
            <a:pPr algn="just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слідчого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прокурора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приймається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Постанова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виноситься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передбачених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Кодексом, а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коли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слідчий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прокурор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визнає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необхідне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7. Постанова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слідчого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прокурора,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прийнята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компетенції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законом, є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обов’язковою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фізичними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юридичними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особами, прав, свобод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50CCA8B-C084-4915-89F3-8A8C0F104664}"/>
              </a:ext>
            </a:extLst>
          </p:cNvPr>
          <p:cNvSpPr/>
          <p:nvPr/>
        </p:nvSpPr>
        <p:spPr>
          <a:xfrm rot="20524251">
            <a:off x="99275" y="4570776"/>
            <a:ext cx="1489575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buBlip>
                <a:blip r:embed="rId2"/>
              </a:buBlip>
            </a:pPr>
            <a:r>
              <a:rPr lang="uk-UA" sz="239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endParaRPr lang="ru-RU" sz="239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F79E9A4-5ABD-4B5E-A6E1-CAB2117304F1}"/>
              </a:ext>
            </a:extLst>
          </p:cNvPr>
          <p:cNvSpPr/>
          <p:nvPr/>
        </p:nvSpPr>
        <p:spPr>
          <a:xfrm>
            <a:off x="9388494" y="583802"/>
            <a:ext cx="148957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buBlip>
                <a:blip r:embed="rId3"/>
              </a:buBlip>
            </a:pPr>
            <a:r>
              <a:rPr lang="uk-UA" sz="13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endParaRPr lang="ru-RU" sz="138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A4D16E9-C784-4DD8-8B74-39D099B8D110}"/>
              </a:ext>
            </a:extLst>
          </p:cNvPr>
          <p:cNvSpPr/>
          <p:nvPr/>
        </p:nvSpPr>
        <p:spPr>
          <a:xfrm rot="2848745">
            <a:off x="2608629" y="708481"/>
            <a:ext cx="189344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Blip>
                <a:blip r:embed="rId4">
                  <a:extLst/>
                </a:blip>
              </a:buBlip>
            </a:pPr>
            <a:r>
              <a:rPr lang="uk-UA" sz="8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endParaRPr lang="ru-RU" sz="88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AF8FC38-DE44-4893-9F53-4B3EC34F615B}"/>
              </a:ext>
            </a:extLst>
          </p:cNvPr>
          <p:cNvSpPr/>
          <p:nvPr/>
        </p:nvSpPr>
        <p:spPr>
          <a:xfrm rot="6092918">
            <a:off x="1459989" y="1668733"/>
            <a:ext cx="18934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Blip>
                <a:blip r:embed="rId4"/>
              </a:buBlip>
            </a:pPr>
            <a:r>
              <a:rPr lang="uk-UA" sz="54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endParaRPr lang="ru-RU" sz="54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559257D-81D6-40A4-AFBB-33B27D763358}"/>
              </a:ext>
            </a:extLst>
          </p:cNvPr>
          <p:cNvSpPr/>
          <p:nvPr/>
        </p:nvSpPr>
        <p:spPr>
          <a:xfrm rot="2896774">
            <a:off x="1435703" y="969740"/>
            <a:ext cx="18934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Blip>
                <a:blip r:embed="rId4"/>
              </a:buBlip>
            </a:pPr>
            <a:r>
              <a:rPr lang="uk-UA" sz="4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endParaRPr lang="ru-RU" sz="48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675A491-4D37-49E2-ACC2-E69518DDD9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8985541">
            <a:off x="-112595" y="33794"/>
            <a:ext cx="714155" cy="67058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2D0E40E-9312-49CA-B237-4A8DA4A564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156804">
            <a:off x="74058" y="190941"/>
            <a:ext cx="1024636" cy="102727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CE0F441-8688-4A33-AC17-76033FE885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570508">
            <a:off x="810506" y="-19434"/>
            <a:ext cx="752655" cy="754595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04C08FE-1B2F-4FB2-A55C-AF5FD06A1017}"/>
              </a:ext>
            </a:extLst>
          </p:cNvPr>
          <p:cNvSpPr/>
          <p:nvPr/>
        </p:nvSpPr>
        <p:spPr>
          <a:xfrm rot="5400000">
            <a:off x="952835" y="1343731"/>
            <a:ext cx="941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5800" indent="-685800">
              <a:buBlip>
                <a:blip r:embed="rId4"/>
              </a:buBlip>
            </a:pPr>
            <a:r>
              <a:rPr lang="uk-UA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endParaRPr lang="ru-RU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A909A32-E8A7-4656-9FAC-E958262E881D}"/>
              </a:ext>
            </a:extLst>
          </p:cNvPr>
          <p:cNvSpPr/>
          <p:nvPr/>
        </p:nvSpPr>
        <p:spPr>
          <a:xfrm rot="1458023">
            <a:off x="3636625" y="667853"/>
            <a:ext cx="14307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Blip>
                <a:blip r:embed="rId4"/>
              </a:buBlip>
            </a:pPr>
            <a:r>
              <a:rPr lang="uk-UA" sz="36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endParaRPr lang="ru-RU" sz="36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C2309EB-AB96-4CEB-BBEA-14BDBD8A543D}"/>
              </a:ext>
            </a:extLst>
          </p:cNvPr>
          <p:cNvSpPr/>
          <p:nvPr/>
        </p:nvSpPr>
        <p:spPr>
          <a:xfrm rot="18861401">
            <a:off x="3217761" y="-306606"/>
            <a:ext cx="18934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Blip>
                <a:blip r:embed="rId4"/>
              </a:buBlip>
            </a:pPr>
            <a:r>
              <a:rPr lang="uk-UA" sz="16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endParaRPr lang="ru-RU" sz="16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0BAEF1F-644D-4707-8B6C-AA3DD76DFE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4731382">
            <a:off x="4053793" y="-268022"/>
            <a:ext cx="1572904" cy="159119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1A13577-CF63-4498-A640-49A6D82EF5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365507">
            <a:off x="7015343" y="4825309"/>
            <a:ext cx="5584420" cy="3584759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194DAF1-3F19-43C1-A4CA-3AD3DE427F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3057507">
            <a:off x="5241793" y="-1595921"/>
            <a:ext cx="5584420" cy="3584759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33FC400D-CB4B-460E-AF51-5110330C0E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2057389">
            <a:off x="9844855" y="482283"/>
            <a:ext cx="5584420" cy="358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38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8F3C0E9-F706-4988-BFC1-BB2A05F6FA7E}"/>
              </a:ext>
            </a:extLst>
          </p:cNvPr>
          <p:cNvSpPr/>
          <p:nvPr/>
        </p:nvSpPr>
        <p:spPr>
          <a:xfrm rot="19486077">
            <a:off x="927780" y="1083031"/>
            <a:ext cx="14895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buBlip>
                <a:blip r:embed="rId2"/>
              </a:buBlip>
            </a:pPr>
            <a:r>
              <a:rPr lang="uk-UA" sz="7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endParaRPr lang="ru-RU" sz="72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4870F7F-F4DF-4F25-A374-64CFC165130F}"/>
              </a:ext>
            </a:extLst>
          </p:cNvPr>
          <p:cNvSpPr/>
          <p:nvPr/>
        </p:nvSpPr>
        <p:spPr>
          <a:xfrm rot="1477110">
            <a:off x="-22801" y="622698"/>
            <a:ext cx="189344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Blip>
                <a:blip r:embed="rId3"/>
              </a:buBlip>
            </a:pPr>
            <a:r>
              <a:rPr lang="uk-UA" sz="8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endParaRPr lang="ru-RU" sz="88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F971638-8AF1-4545-91BA-7001C9D50D3B}"/>
              </a:ext>
            </a:extLst>
          </p:cNvPr>
          <p:cNvSpPr/>
          <p:nvPr/>
        </p:nvSpPr>
        <p:spPr>
          <a:xfrm rot="19611302">
            <a:off x="179133" y="2717608"/>
            <a:ext cx="14895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buBlip>
                <a:blip r:embed="rId2"/>
              </a:buBlip>
            </a:pPr>
            <a:r>
              <a:rPr lang="uk-UA" sz="7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endParaRPr lang="ru-RU" sz="72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DA754A5-877C-4D3C-BE25-C30822002B81}"/>
              </a:ext>
            </a:extLst>
          </p:cNvPr>
          <p:cNvSpPr/>
          <p:nvPr/>
        </p:nvSpPr>
        <p:spPr>
          <a:xfrm rot="1477110">
            <a:off x="433508" y="2917706"/>
            <a:ext cx="18934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Blip>
                <a:blip r:embed="rId3"/>
              </a:buBlip>
            </a:pPr>
            <a:r>
              <a:rPr lang="uk-UA" sz="3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endParaRPr lang="ru-RU" sz="24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D2DECF0-B5A6-4119-9377-B1A547932EB7}"/>
              </a:ext>
            </a:extLst>
          </p:cNvPr>
          <p:cNvSpPr/>
          <p:nvPr/>
        </p:nvSpPr>
        <p:spPr>
          <a:xfrm>
            <a:off x="1672567" y="2123543"/>
            <a:ext cx="9401686" cy="2246769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  <a:prstDash val="sysDot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perspectiveAbove"/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r"/>
            <a:r>
              <a:rPr lang="uk-UA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Конституція України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Стаття 19.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Правовий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порядок в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ґрунтується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засадах,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ніхто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примушений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передбачено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законодавством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6756439-641C-443A-9514-C9A7E8DC38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66807">
            <a:off x="7515255" y="616401"/>
            <a:ext cx="2806240" cy="208463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D28CB71-75F3-4BF6-923F-1E9D99B72D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3485625">
            <a:off x="-267462" y="4964980"/>
            <a:ext cx="2769458" cy="1827842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BBB0DF7-75B3-4DBC-92CB-0C9B8154658F}"/>
              </a:ext>
            </a:extLst>
          </p:cNvPr>
          <p:cNvSpPr/>
          <p:nvPr/>
        </p:nvSpPr>
        <p:spPr>
          <a:xfrm rot="20524251">
            <a:off x="4016116" y="4972867"/>
            <a:ext cx="1489575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800600" lvl="8" indent="-1143000">
              <a:buBlip>
                <a:blip r:embed="rId7"/>
              </a:buBlip>
            </a:pPr>
            <a:r>
              <a:rPr lang="uk-UA" sz="239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endParaRPr lang="ru-RU" sz="239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7BD2C2F-C0EA-4D4B-8222-B5AC66D336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5429407">
            <a:off x="9236631" y="-1595379"/>
            <a:ext cx="5584420" cy="358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817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12B9797-01A7-4B75-8CEC-E199123B65DE}"/>
              </a:ext>
            </a:extLst>
          </p:cNvPr>
          <p:cNvSpPr/>
          <p:nvPr/>
        </p:nvSpPr>
        <p:spPr>
          <a:xfrm>
            <a:off x="1153551" y="263904"/>
            <a:ext cx="10789920" cy="1631216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  <a:prstDash val="sysDot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perspectiveAbove"/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Глава 15. Тимчасовий доступ до речей і документів</a:t>
            </a:r>
            <a:endParaRPr lang="uk-UA" sz="24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Стаття 159.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тимчасового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доступу до речей і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Тимчасовий доступ до речей і документів здійснюється на підставі ухвали слідчого судді, суду.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76975A3-9774-44F7-93EE-BCC5BBC6069C}"/>
              </a:ext>
            </a:extLst>
          </p:cNvPr>
          <p:cNvSpPr/>
          <p:nvPr/>
        </p:nvSpPr>
        <p:spPr>
          <a:xfrm>
            <a:off x="538551" y="1895120"/>
            <a:ext cx="11114898" cy="4585871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  <a:prstDash val="sysDot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perspectiveAbove"/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п. 18 Листа ВССУ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05.04.2013 № 223-559/0/4-13</a:t>
            </a:r>
            <a:endParaRPr lang="ru-RU" sz="22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18.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Беручи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положень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ч. 1 ст. 86,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частин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 та 3 ст. 93 КПК,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стороною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кримінального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провадження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такого способу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доказів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вилучення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речей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(ч. 7 ст. 163 КПК)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доступу до речей і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здійснюватися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1) особа, у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володінні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знаходяться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речі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бажає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добровільно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передати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стороні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кримінального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провадження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підстави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вважати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вона не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здійснить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таку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передачу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добровільно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відповідного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запиту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намагатиметься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змінити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знищити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речі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 2)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речі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ст. 162 КПК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містять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охоронювану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законом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таємницю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вилучення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необхідне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мети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заходу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сторона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кримінального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провадження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витребувати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речі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добровільного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володільцем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процедури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передбаченої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главою 15 КПК.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736370-24AD-41A6-96A0-E47395FDC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38551" y="-934064"/>
            <a:ext cx="1583956" cy="239593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EE8FC8C-CA17-431B-858D-50D981C027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58818" flipH="1">
            <a:off x="10321056" y="633285"/>
            <a:ext cx="2237415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214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vignette.wikia.nocookie.net/absurdopedia/images/e/e6/%D0%A7%D0%B0%D1%81%D0%B8%D0%BA%D0%B8-%D0%B0%D0%BD%D0%B8%D0%BC%D0%B8%D1%80%D0%BE%D0%B2%D0%B0%D0%BD%D0%BD%D1%8B%D0%B5.gif/revision/latest?cb=20161230203108">
            <a:extLst>
              <a:ext uri="{FF2B5EF4-FFF2-40B4-BE49-F238E27FC236}">
                <a16:creationId xmlns:a16="http://schemas.microsoft.com/office/drawing/2014/main" id="{7C6780E7-733C-4DFF-B453-DAAB776DC26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346" y="517512"/>
            <a:ext cx="1601048" cy="156598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85A086-7633-42E9-8B33-92AC0B1374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45999" y="666875"/>
            <a:ext cx="4122859" cy="41147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A8E546-8185-458D-B7CC-B600D8F862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3875" r="96000">
                        <a14:foregroundMark x1="22250" y1="24125" x2="42500" y2="53125"/>
                        <a14:backgroundMark x1="5875" y1="23250" x2="22000" y2="501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86503" y="4232471"/>
            <a:ext cx="1091423" cy="109142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C1D85CB-8CEE-4E4E-9F83-320214E0F4FA}"/>
              </a:ext>
            </a:extLst>
          </p:cNvPr>
          <p:cNvSpPr/>
          <p:nvPr/>
        </p:nvSpPr>
        <p:spPr>
          <a:xfrm>
            <a:off x="7724270" y="4533024"/>
            <a:ext cx="37212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i="1" dirty="0">
                <a:ln>
                  <a:solidFill>
                    <a:srgbClr val="F66400"/>
                  </a:solidFill>
                </a:ln>
                <a:solidFill>
                  <a:srgbClr val="EBE600"/>
                </a:solidFill>
                <a:effectLst>
                  <a:glow rad="228600">
                    <a:srgbClr val="E6B91E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Тимчасовий доступ до речей і </a:t>
            </a:r>
            <a:r>
              <a:rPr lang="ru-RU" sz="3600" b="1" i="1" dirty="0" err="1">
                <a:ln>
                  <a:solidFill>
                    <a:srgbClr val="F66400"/>
                  </a:solidFill>
                </a:ln>
                <a:solidFill>
                  <a:srgbClr val="EBE600"/>
                </a:solidFill>
                <a:effectLst>
                  <a:glow rad="228600">
                    <a:srgbClr val="E6B91E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endParaRPr lang="ru-RU" sz="3600" b="1" i="1" dirty="0">
              <a:ln>
                <a:solidFill>
                  <a:srgbClr val="F66400"/>
                </a:solidFill>
              </a:ln>
              <a:solidFill>
                <a:srgbClr val="EBE600"/>
              </a:solidFill>
              <a:effectLst>
                <a:glow rad="228600">
                  <a:srgbClr val="E6B91E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Картинки по запросу оранжева стрілка">
            <a:extLst>
              <a:ext uri="{FF2B5EF4-FFF2-40B4-BE49-F238E27FC236}">
                <a16:creationId xmlns:a16="http://schemas.microsoft.com/office/drawing/2014/main" id="{0046DFA8-4F5D-4DB6-88ED-DC89E8AF8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298">
            <a:off x="8600089" y="2265357"/>
            <a:ext cx="2667982" cy="2667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B63CA12-67A7-43C9-922B-91F5390D35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675" b="97474" l="9958" r="8983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35941" y="43496"/>
            <a:ext cx="2126831" cy="303253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D273800-B0DB-4DED-9AFA-D8AEA09234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317" b="89939" l="9911" r="89962">
                        <a14:foregroundMark x1="30368" y1="20935" x2="42058" y2="32419"/>
                        <a14:foregroundMark x1="32402" y1="24492" x2="30623" y2="33232"/>
                        <a14:foregroundMark x1="27446" y1="25102" x2="27192" y2="20935"/>
                        <a14:foregroundMark x1="31893" y1="35772" x2="38882" y2="42378"/>
                        <a14:foregroundMark x1="70521" y1="27439" x2="65311" y2="41565"/>
                        <a14:foregroundMark x1="65311" y1="41362" x2="61245" y2="44411"/>
                        <a14:foregroundMark x1="67726" y1="65650" x2="72173" y2="76220"/>
                        <a14:foregroundMark x1="66709" y1="62297" x2="73443" y2="66667"/>
                        <a14:foregroundMark x1="60737" y1="56707" x2="70775" y2="62703"/>
                        <a14:foregroundMark x1="69250" y1="63516" x2="72427" y2="64329"/>
                        <a14:foregroundMark x1="27192" y1="22256" x2="26175" y2="25102"/>
                        <a14:foregroundMark x1="30114" y1="34654" x2="31385" y2="38008"/>
                        <a14:foregroundMark x1="29987" y1="34045" x2="28717" y2="35467"/>
                        <a14:foregroundMark x1="74968" y1="68699" x2="75476" y2="69207"/>
                        <a14:foregroundMark x1="75985" y1="75203" x2="67471" y2="59553"/>
                        <a14:foregroundMark x1="27446" y1="78557" x2="25921" y2="75407"/>
                        <a14:foregroundMark x1="28463" y1="78963" x2="32402" y2="84756"/>
                        <a14:foregroundMark x1="40661" y1="86179" x2="42567" y2="88516"/>
                        <a14:foregroundMark x1="34943" y1="84146" x2="36341" y2="86992"/>
                        <a14:foregroundMark x1="26684" y1="78557" x2="28971" y2="82012"/>
                        <a14:foregroundMark x1="29733" y1="82622" x2="32910" y2="85569"/>
                        <a14:foregroundMark x1="35197" y1="85976" x2="38882" y2="87805"/>
                        <a14:foregroundMark x1="40407" y1="87602" x2="45616" y2="889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99231" y="1608817"/>
            <a:ext cx="1195943" cy="149530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9239603-EE69-47DF-BCC3-5B60FD6F6E3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89844" l="9766" r="8984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7910495">
            <a:off x="270747" y="2420681"/>
            <a:ext cx="2438400" cy="252152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5A066F-5F2E-4C4F-9977-BEA9447E448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344" b="98438" l="9766" r="8984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200000">
            <a:off x="7086504" y="5685192"/>
            <a:ext cx="688326" cy="68832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C337AA1-2BFC-4FEA-873F-2841C58C5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390852">
            <a:off x="6870340" y="5017373"/>
            <a:ext cx="977745" cy="98389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99CBB89-8CB5-44DE-A2B1-0EE978B5557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25723">
            <a:off x="7660146" y="5396521"/>
            <a:ext cx="969348" cy="97544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10C4D94-3D63-4C79-B03A-8FD1B93C5C1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606296">
            <a:off x="7078578" y="6044907"/>
            <a:ext cx="969348" cy="975445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52A0295-A1D7-4DB3-BFD6-87C0201E48AF}"/>
              </a:ext>
            </a:extLst>
          </p:cNvPr>
          <p:cNvSpPr/>
          <p:nvPr/>
        </p:nvSpPr>
        <p:spPr>
          <a:xfrm>
            <a:off x="3391270" y="3699412"/>
            <a:ext cx="10102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ІНАКШЕ</a:t>
            </a:r>
          </a:p>
        </p:txBody>
      </p:sp>
      <p:pic>
        <p:nvPicPr>
          <p:cNvPr id="3078" name="Picture 6" descr="Картинки по запросу красна стрелКА">
            <a:extLst>
              <a:ext uri="{FF2B5EF4-FFF2-40B4-BE49-F238E27FC236}">
                <a16:creationId xmlns:a16="http://schemas.microsoft.com/office/drawing/2014/main" id="{F8BFF34D-0C7C-4E36-91E8-C4B8417B3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5899" y="3680550"/>
            <a:ext cx="1079718" cy="1178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15D38C85-E1B4-4502-AA3F-A2A54C3B9019}"/>
              </a:ext>
            </a:extLst>
          </p:cNvPr>
          <p:cNvSpPr/>
          <p:nvPr/>
        </p:nvSpPr>
        <p:spPr>
          <a:xfrm>
            <a:off x="4784345" y="3453341"/>
            <a:ext cx="2406527" cy="1815882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127000"/>
          </a:effectLst>
        </p:spPr>
        <p:txBody>
          <a:bodyPr wrap="square">
            <a:spAutoFit/>
          </a:bodyPr>
          <a:lstStyle/>
          <a:p>
            <a:pPr algn="ctr"/>
            <a:r>
              <a:rPr lang="ru-RU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санкцій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059D0655-1349-4B65-910C-536F1C058674}"/>
              </a:ext>
            </a:extLst>
          </p:cNvPr>
          <p:cNvSpPr/>
          <p:nvPr/>
        </p:nvSpPr>
        <p:spPr>
          <a:xfrm>
            <a:off x="-39811" y="992944"/>
            <a:ext cx="30788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ln w="9525">
                  <a:solidFill>
                    <a:srgbClr val="C00000"/>
                  </a:solidFill>
                  <a:prstDash val="solid"/>
                </a:ln>
                <a:solidFill>
                  <a:srgbClr val="640000"/>
                </a:solidFill>
                <a:effectLst>
                  <a:glow rad="228600">
                    <a:srgbClr val="C42F1A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C42F1A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Запит </a:t>
            </a:r>
            <a:r>
              <a:rPr lang="ru-RU" sz="3600" b="1" i="1" dirty="0" err="1">
                <a:ln w="9525">
                  <a:solidFill>
                    <a:srgbClr val="C00000"/>
                  </a:solidFill>
                  <a:prstDash val="solid"/>
                </a:ln>
                <a:solidFill>
                  <a:srgbClr val="640000"/>
                </a:solidFill>
                <a:effectLst>
                  <a:glow rad="228600">
                    <a:srgbClr val="C42F1A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C42F1A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прокуратури</a:t>
            </a:r>
            <a:endParaRPr lang="ru-RU" sz="3600" b="1" i="1" dirty="0">
              <a:ln w="9525">
                <a:solidFill>
                  <a:srgbClr val="C00000"/>
                </a:solidFill>
                <a:prstDash val="solid"/>
              </a:ln>
              <a:solidFill>
                <a:srgbClr val="640000"/>
              </a:solidFill>
              <a:effectLst>
                <a:glow rad="228600">
                  <a:srgbClr val="C42F1A">
                    <a:satMod val="175000"/>
                    <a:alpha val="40000"/>
                  </a:srgbClr>
                </a:glow>
                <a:outerShdw blurRad="12700" dist="38100" dir="2700000" algn="tl" rotWithShape="0">
                  <a:srgbClr val="C42F1A">
                    <a:lumMod val="60000"/>
                    <a:lumOff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3600" b="1" i="1" dirty="0">
                <a:ln w="9525">
                  <a:solidFill>
                    <a:srgbClr val="C00000"/>
                  </a:solidFill>
                  <a:prstDash val="solid"/>
                </a:ln>
                <a:solidFill>
                  <a:srgbClr val="640000"/>
                </a:solidFill>
                <a:effectLst>
                  <a:glow rad="228600">
                    <a:srgbClr val="C42F1A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C42F1A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(з проханням)</a:t>
            </a:r>
            <a:endParaRPr lang="ru-RU" sz="3600" b="1" i="1" dirty="0">
              <a:ln w="9525">
                <a:solidFill>
                  <a:srgbClr val="C00000"/>
                </a:solidFill>
                <a:prstDash val="solid"/>
              </a:ln>
              <a:solidFill>
                <a:srgbClr val="640000"/>
              </a:solidFill>
              <a:effectLst>
                <a:glow rad="228600">
                  <a:srgbClr val="C42F1A">
                    <a:satMod val="175000"/>
                    <a:alpha val="40000"/>
                  </a:srgbClr>
                </a:glow>
                <a:outerShdw blurRad="12700" dist="38100" dir="2700000" algn="tl" rotWithShape="0">
                  <a:srgbClr val="C42F1A">
                    <a:lumMod val="60000"/>
                    <a:lumOff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006B77A0-7DF0-40B6-9820-48721D0CF3D1}"/>
              </a:ext>
            </a:extLst>
          </p:cNvPr>
          <p:cNvSpPr/>
          <p:nvPr/>
        </p:nvSpPr>
        <p:spPr>
          <a:xfrm>
            <a:off x="6364319" y="1821835"/>
            <a:ext cx="322997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err="1">
                <a:ln w="0"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glow rad="228600">
                    <a:srgbClr val="E76618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Ненадання</a:t>
            </a:r>
            <a:endParaRPr lang="ru-RU" sz="3600" b="1" i="1" dirty="0">
              <a:ln w="0">
                <a:solidFill>
                  <a:srgbClr val="FF0000"/>
                </a:solidFill>
              </a:ln>
              <a:solidFill>
                <a:srgbClr val="C00000"/>
              </a:solidFill>
              <a:effectLst>
                <a:glow rad="228600">
                  <a:srgbClr val="E76618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3600" b="1" i="1" dirty="0">
                <a:ln w="0"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glow rad="228600">
                    <a:srgbClr val="E76618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запитуваних</a:t>
            </a:r>
          </a:p>
          <a:p>
            <a:pPr algn="ctr"/>
            <a:r>
              <a:rPr lang="uk-UA" sz="3600" b="1" i="1" dirty="0">
                <a:ln w="0"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glow rad="228600">
                    <a:srgbClr val="E76618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E22408A2-C0B0-4713-A8E5-03276C70B043}"/>
              </a:ext>
            </a:extLst>
          </p:cNvPr>
          <p:cNvSpPr/>
          <p:nvPr/>
        </p:nvSpPr>
        <p:spPr>
          <a:xfrm>
            <a:off x="1499595" y="4363183"/>
            <a:ext cx="27990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i="1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239414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Добровільне надання </a:t>
            </a:r>
            <a:endParaRPr lang="ru-RU" sz="3600" b="1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rgbClr val="239414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695C9951-B949-44FC-AFCB-4ED291529474}"/>
              </a:ext>
            </a:extLst>
          </p:cNvPr>
          <p:cNvSpPr/>
          <p:nvPr/>
        </p:nvSpPr>
        <p:spPr>
          <a:xfrm>
            <a:off x="612956" y="5452694"/>
            <a:ext cx="66127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Надання документів або ініціювання та можливе проведення обшуку для одержання відповідних документів </a:t>
            </a:r>
            <a:endParaRPr lang="ru-RU" sz="2800" b="1" dirty="0">
              <a:ln>
                <a:solidFill>
                  <a:srgbClr val="002060"/>
                </a:solidFill>
              </a:ln>
              <a:solidFill>
                <a:srgbClr val="00B0F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8E8D9F1-60EB-4DA8-B6F4-3F8684E522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3875" r="96000">
                        <a14:foregroundMark x1="22250" y1="24125" x2="42500" y2="53125"/>
                        <a14:backgroundMark x1="5875" y1="23250" x2="22000" y2="501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200000">
            <a:off x="6738281" y="914826"/>
            <a:ext cx="1091423" cy="1091423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2BB2BE4-5D52-4D10-98C0-C53CDBF8B8FD}"/>
              </a:ext>
            </a:extLst>
          </p:cNvPr>
          <p:cNvSpPr/>
          <p:nvPr/>
        </p:nvSpPr>
        <p:spPr>
          <a:xfrm>
            <a:off x="5218906" y="6460"/>
            <a:ext cx="41301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2800" b="1" i="1" dirty="0">
                <a:ln>
                  <a:solidFill>
                    <a:srgbClr val="F66400"/>
                  </a:solidFill>
                </a:ln>
                <a:solidFill>
                  <a:srgbClr val="EBE600"/>
                </a:solidFill>
                <a:effectLst>
                  <a:glow rad="228600">
                    <a:srgbClr val="E6B91E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800" b="1" i="1" dirty="0" err="1">
                <a:ln>
                  <a:solidFill>
                    <a:srgbClr val="F66400"/>
                  </a:solidFill>
                </a:ln>
                <a:solidFill>
                  <a:srgbClr val="EBE600"/>
                </a:solidFill>
                <a:effectLst>
                  <a:glow rad="228600">
                    <a:srgbClr val="E6B91E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аявність</a:t>
            </a:r>
            <a:r>
              <a:rPr lang="ru-RU" sz="2800" b="1" i="1" dirty="0">
                <a:ln>
                  <a:solidFill>
                    <a:srgbClr val="F66400"/>
                  </a:solidFill>
                </a:ln>
                <a:solidFill>
                  <a:srgbClr val="EBE600"/>
                </a:solidFill>
                <a:effectLst>
                  <a:glow rad="228600">
                    <a:srgbClr val="E6B91E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n>
                  <a:solidFill>
                    <a:srgbClr val="F66400"/>
                  </a:solidFill>
                </a:ln>
                <a:solidFill>
                  <a:srgbClr val="EBE600"/>
                </a:solidFill>
                <a:effectLst>
                  <a:glow rad="228600">
                    <a:srgbClr val="E6B91E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достатнього</a:t>
            </a:r>
            <a:r>
              <a:rPr lang="ru-RU" sz="2800" b="1" i="1" dirty="0">
                <a:ln>
                  <a:solidFill>
                    <a:srgbClr val="F66400"/>
                  </a:solidFill>
                </a:ln>
                <a:solidFill>
                  <a:srgbClr val="EBE600"/>
                </a:solidFill>
                <a:effectLst>
                  <a:glow rad="228600">
                    <a:srgbClr val="E6B91E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n>
                  <a:solidFill>
                    <a:srgbClr val="F66400"/>
                  </a:solidFill>
                </a:ln>
                <a:solidFill>
                  <a:srgbClr val="EBE600"/>
                </a:solidFill>
                <a:effectLst>
                  <a:glow rad="228600">
                    <a:srgbClr val="E6B91E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обгрунтування</a:t>
            </a:r>
            <a:endParaRPr lang="ru-RU" sz="2800" b="1" i="1" dirty="0">
              <a:ln>
                <a:solidFill>
                  <a:srgbClr val="F66400"/>
                </a:solidFill>
              </a:ln>
              <a:solidFill>
                <a:srgbClr val="EBE600"/>
              </a:solidFill>
              <a:effectLst>
                <a:glow rad="228600">
                  <a:srgbClr val="E6B91E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1EB8119-DC0B-4947-AA39-DCA6E228CDD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77926" y="-11890"/>
            <a:ext cx="2249978" cy="2246072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53DB9B3D-2BEA-48A8-B2AB-75113A0EDB4D}"/>
              </a:ext>
            </a:extLst>
          </p:cNvPr>
          <p:cNvSpPr/>
          <p:nvPr/>
        </p:nvSpPr>
        <p:spPr>
          <a:xfrm>
            <a:off x="9830267" y="951959"/>
            <a:ext cx="233555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239414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Відмова у тимчасовому доступі</a:t>
            </a:r>
            <a:endParaRPr lang="ru-RU" sz="2800" b="1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rgbClr val="239414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410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8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6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7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25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47" presetClass="entr" presetSubtype="0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1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2000"/>
                            </p:stCondLst>
                            <p:childTnLst>
                              <p:par>
                                <p:cTn id="61" presetID="5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2750"/>
                            </p:stCondLst>
                            <p:childTnLst>
                              <p:par>
                                <p:cTn id="6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40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500"/>
                            </p:stCondLst>
                            <p:childTnLst>
                              <p:par>
                                <p:cTn id="77" presetID="42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7750"/>
                            </p:stCondLst>
                            <p:childTnLst>
                              <p:par>
                                <p:cTn id="83" presetID="17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8500"/>
                            </p:stCondLst>
                            <p:childTnLst>
                              <p:par>
                                <p:cTn id="88" presetID="49" presetClass="entr" presetSubtype="0" decel="10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9250"/>
                            </p:stCondLst>
                            <p:childTnLst>
                              <p:par>
                                <p:cTn id="95" presetID="45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1500"/>
                            </p:stCondLst>
                            <p:childTnLst>
                              <p:par>
                                <p:cTn id="101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2250"/>
                            </p:stCondLst>
                            <p:childTnLst>
                              <p:par>
                                <p:cTn id="106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3000"/>
                            </p:stCondLst>
                            <p:childTnLst>
                              <p:par>
                                <p:cTn id="111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3750"/>
                            </p:stCondLst>
                            <p:childTnLst>
                              <p:par>
                                <p:cTn id="116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4500"/>
                            </p:stCondLst>
                            <p:childTnLst>
                              <p:par>
                                <p:cTn id="121" presetID="9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  <p:bldP spid="21" grpId="0" animBg="1"/>
      <p:bldP spid="22" grpId="0"/>
      <p:bldP spid="23" grpId="0"/>
      <p:bldP spid="24" grpId="0"/>
      <p:bldP spid="25" grpId="0"/>
      <p:bldP spid="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vignette.wikia.nocookie.net/absurdopedia/images/e/e6/%D0%A7%D0%B0%D1%81%D0%B8%D0%BA%D0%B8-%D0%B0%D0%BD%D0%B8%D0%BC%D0%B8%D1%80%D0%BE%D0%B2%D0%B0%D0%BD%D0%BD%D1%8B%D0%B5.gif/revision/latest?cb=20161230203108">
            <a:extLst>
              <a:ext uri="{FF2B5EF4-FFF2-40B4-BE49-F238E27FC236}">
                <a16:creationId xmlns:a16="http://schemas.microsoft.com/office/drawing/2014/main" id="{7C6780E7-733C-4DFF-B453-DAAB776DC26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195" y="1467430"/>
            <a:ext cx="1601048" cy="156598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85A086-7633-42E9-8B33-92AC0B1374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76944" y="1535207"/>
            <a:ext cx="4122859" cy="4114799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C1D85CB-8CEE-4E4E-9F83-320214E0F4FA}"/>
              </a:ext>
            </a:extLst>
          </p:cNvPr>
          <p:cNvSpPr/>
          <p:nvPr/>
        </p:nvSpPr>
        <p:spPr>
          <a:xfrm>
            <a:off x="6372398" y="5657853"/>
            <a:ext cx="47330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i="1" dirty="0">
                <a:ln>
                  <a:solidFill>
                    <a:srgbClr val="F66400"/>
                  </a:solidFill>
                </a:ln>
                <a:solidFill>
                  <a:srgbClr val="EBE600"/>
                </a:solidFill>
                <a:effectLst>
                  <a:glow rad="228600">
                    <a:srgbClr val="E6B91E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Тимчасовий доступ до речей і </a:t>
            </a:r>
            <a:r>
              <a:rPr lang="ru-RU" sz="3600" b="1" i="1" dirty="0" err="1">
                <a:ln>
                  <a:solidFill>
                    <a:srgbClr val="F66400"/>
                  </a:solidFill>
                </a:ln>
                <a:solidFill>
                  <a:srgbClr val="EBE600"/>
                </a:solidFill>
                <a:effectLst>
                  <a:glow rad="228600">
                    <a:srgbClr val="E6B91E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endParaRPr lang="ru-RU" sz="3600" b="1" i="1" dirty="0">
              <a:ln>
                <a:solidFill>
                  <a:srgbClr val="F66400"/>
                </a:solidFill>
              </a:ln>
              <a:solidFill>
                <a:srgbClr val="EBE600"/>
              </a:solidFill>
              <a:effectLst>
                <a:glow rad="228600">
                  <a:srgbClr val="E6B91E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Картинки по запросу оранжева стрілка">
            <a:extLst>
              <a:ext uri="{FF2B5EF4-FFF2-40B4-BE49-F238E27FC236}">
                <a16:creationId xmlns:a16="http://schemas.microsoft.com/office/drawing/2014/main" id="{0046DFA8-4F5D-4DB6-88ED-DC89E8AF8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298">
            <a:off x="8601718" y="2797598"/>
            <a:ext cx="3033542" cy="3033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B63CA12-67A7-43C9-922B-91F5390D35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675" b="97474" l="9958" r="8983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66474" y="1478996"/>
            <a:ext cx="2126831" cy="303253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D273800-B0DB-4DED-9AFA-D8AEA092344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317" b="89939" l="9911" r="89962">
                        <a14:foregroundMark x1="30368" y1="20935" x2="42058" y2="32419"/>
                        <a14:foregroundMark x1="32402" y1="24492" x2="30623" y2="33232"/>
                        <a14:foregroundMark x1="27446" y1="25102" x2="27192" y2="20935"/>
                        <a14:foregroundMark x1="31893" y1="35772" x2="38882" y2="42378"/>
                        <a14:foregroundMark x1="70521" y1="27439" x2="65311" y2="41565"/>
                        <a14:foregroundMark x1="65311" y1="41362" x2="61245" y2="44411"/>
                        <a14:foregroundMark x1="67726" y1="65650" x2="72173" y2="76220"/>
                        <a14:foregroundMark x1="66709" y1="62297" x2="73443" y2="66667"/>
                        <a14:foregroundMark x1="60737" y1="56707" x2="70775" y2="62703"/>
                        <a14:foregroundMark x1="69250" y1="63516" x2="72427" y2="64329"/>
                        <a14:foregroundMark x1="27192" y1="22256" x2="26175" y2="25102"/>
                        <a14:foregroundMark x1="30114" y1="34654" x2="31385" y2="38008"/>
                        <a14:foregroundMark x1="29987" y1="34045" x2="28717" y2="35467"/>
                        <a14:foregroundMark x1="74968" y1="68699" x2="75476" y2="69207"/>
                        <a14:foregroundMark x1="75985" y1="75203" x2="67471" y2="59553"/>
                        <a14:foregroundMark x1="27446" y1="78557" x2="25921" y2="75407"/>
                        <a14:foregroundMark x1="28463" y1="78963" x2="32402" y2="84756"/>
                        <a14:foregroundMark x1="40661" y1="86179" x2="42567" y2="88516"/>
                        <a14:foregroundMark x1="34943" y1="84146" x2="36341" y2="86992"/>
                        <a14:foregroundMark x1="26684" y1="78557" x2="28971" y2="82012"/>
                        <a14:foregroundMark x1="29733" y1="82622" x2="32910" y2="85569"/>
                        <a14:foregroundMark x1="35197" y1="85976" x2="38882" y2="87805"/>
                        <a14:foregroundMark x1="40407" y1="87602" x2="45616" y2="889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78728" y="3066073"/>
            <a:ext cx="1195943" cy="149530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5A066F-5F2E-4C4F-9977-BEA9447E448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344" b="98438" l="9766" r="8984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200000">
            <a:off x="4478718" y="5659842"/>
            <a:ext cx="688326" cy="68832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C337AA1-2BFC-4FEA-873F-2841C58C5EB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3928103">
            <a:off x="4829613" y="6044434"/>
            <a:ext cx="977745" cy="98389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99CBB89-8CB5-44DE-A2B1-0EE978B5557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735144">
            <a:off x="5305879" y="5792161"/>
            <a:ext cx="969348" cy="90718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10C4D94-3D63-4C79-B03A-8FD1B93C5C1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606296">
            <a:off x="4087901" y="6043455"/>
            <a:ext cx="969348" cy="975445"/>
          </a:xfrm>
          <a:prstGeom prst="rect">
            <a:avLst/>
          </a:prstGeo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059D0655-1349-4B65-910C-536F1C058674}"/>
              </a:ext>
            </a:extLst>
          </p:cNvPr>
          <p:cNvSpPr/>
          <p:nvPr/>
        </p:nvSpPr>
        <p:spPr>
          <a:xfrm>
            <a:off x="6957" y="1724936"/>
            <a:ext cx="30788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ln w="9525">
                  <a:solidFill>
                    <a:srgbClr val="C00000"/>
                  </a:solidFill>
                  <a:prstDash val="solid"/>
                </a:ln>
                <a:solidFill>
                  <a:srgbClr val="640000"/>
                </a:solidFill>
                <a:effectLst>
                  <a:glow rad="228600">
                    <a:srgbClr val="C42F1A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C42F1A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Запит </a:t>
            </a:r>
            <a:r>
              <a:rPr lang="ru-RU" sz="3600" b="1" i="1" dirty="0" err="1">
                <a:ln w="9525">
                  <a:solidFill>
                    <a:srgbClr val="C00000"/>
                  </a:solidFill>
                  <a:prstDash val="solid"/>
                </a:ln>
                <a:solidFill>
                  <a:srgbClr val="640000"/>
                </a:solidFill>
                <a:effectLst>
                  <a:glow rad="228600">
                    <a:srgbClr val="C42F1A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C42F1A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прокуратури</a:t>
            </a:r>
            <a:endParaRPr lang="ru-RU" sz="3600" b="1" i="1" dirty="0">
              <a:ln w="9525">
                <a:solidFill>
                  <a:srgbClr val="C00000"/>
                </a:solidFill>
                <a:prstDash val="solid"/>
              </a:ln>
              <a:solidFill>
                <a:srgbClr val="640000"/>
              </a:solidFill>
              <a:effectLst>
                <a:glow rad="228600">
                  <a:srgbClr val="C42F1A">
                    <a:satMod val="175000"/>
                    <a:alpha val="40000"/>
                  </a:srgbClr>
                </a:glow>
                <a:outerShdw blurRad="12700" dist="38100" dir="2700000" algn="tl" rotWithShape="0">
                  <a:srgbClr val="C42F1A">
                    <a:lumMod val="60000"/>
                    <a:lumOff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3600" b="1" i="1" dirty="0">
                <a:ln w="9525">
                  <a:solidFill>
                    <a:srgbClr val="C00000"/>
                  </a:solidFill>
                  <a:prstDash val="solid"/>
                </a:ln>
                <a:solidFill>
                  <a:srgbClr val="640000"/>
                </a:solidFill>
                <a:effectLst>
                  <a:glow rad="228600">
                    <a:srgbClr val="C42F1A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C42F1A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(з проханням)</a:t>
            </a:r>
            <a:endParaRPr lang="ru-RU" sz="3600" b="1" i="1" dirty="0">
              <a:ln w="9525">
                <a:solidFill>
                  <a:srgbClr val="C00000"/>
                </a:solidFill>
                <a:prstDash val="solid"/>
              </a:ln>
              <a:solidFill>
                <a:srgbClr val="640000"/>
              </a:solidFill>
              <a:effectLst>
                <a:glow rad="228600">
                  <a:srgbClr val="C42F1A">
                    <a:satMod val="175000"/>
                    <a:alpha val="40000"/>
                  </a:srgbClr>
                </a:glow>
                <a:outerShdw blurRad="12700" dist="38100" dir="2700000" algn="tl" rotWithShape="0">
                  <a:srgbClr val="C42F1A">
                    <a:lumMod val="60000"/>
                    <a:lumOff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006B77A0-7DF0-40B6-9820-48721D0CF3D1}"/>
              </a:ext>
            </a:extLst>
          </p:cNvPr>
          <p:cNvSpPr/>
          <p:nvPr/>
        </p:nvSpPr>
        <p:spPr>
          <a:xfrm>
            <a:off x="6119232" y="2445197"/>
            <a:ext cx="322997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err="1">
                <a:ln w="0"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glow rad="228600">
                    <a:srgbClr val="E76618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Ненадання</a:t>
            </a:r>
            <a:endParaRPr lang="ru-RU" sz="3600" b="1" i="1" dirty="0">
              <a:ln w="0">
                <a:solidFill>
                  <a:srgbClr val="FF0000"/>
                </a:solidFill>
              </a:ln>
              <a:solidFill>
                <a:srgbClr val="C00000"/>
              </a:solidFill>
              <a:effectLst>
                <a:glow rad="228600">
                  <a:srgbClr val="E76618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3600" b="1" i="1" dirty="0">
                <a:ln w="0"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glow rad="228600">
                    <a:srgbClr val="E76618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запитуваних</a:t>
            </a:r>
          </a:p>
          <a:p>
            <a:pPr algn="ctr"/>
            <a:r>
              <a:rPr lang="uk-UA" sz="3600" b="1" i="1" dirty="0">
                <a:ln w="0"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glow rad="228600">
                    <a:srgbClr val="E76618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695C9951-B949-44FC-AFCB-4ED291529474}"/>
              </a:ext>
            </a:extLst>
          </p:cNvPr>
          <p:cNvSpPr/>
          <p:nvPr/>
        </p:nvSpPr>
        <p:spPr>
          <a:xfrm>
            <a:off x="-5551" y="4611231"/>
            <a:ext cx="39037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Надання документів або ініціювання та можливе проведення обшуку для одержання відповідних документів </a:t>
            </a:r>
            <a:endParaRPr lang="ru-RU" sz="2800" b="1" dirty="0">
              <a:ln>
                <a:solidFill>
                  <a:srgbClr val="002060"/>
                </a:solidFill>
              </a:ln>
              <a:solidFill>
                <a:srgbClr val="00B0F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8E8D9F1-60EB-4DA8-B6F4-3F8684E522F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3875" r="96000">
                        <a14:foregroundMark x1="22250" y1="24125" x2="42500" y2="53125"/>
                        <a14:backgroundMark x1="5875" y1="23250" x2="22000" y2="501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200000">
            <a:off x="6750286" y="1816612"/>
            <a:ext cx="717460" cy="71746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2BB2BE4-5D52-4D10-98C0-C53CDBF8B8FD}"/>
              </a:ext>
            </a:extLst>
          </p:cNvPr>
          <p:cNvSpPr/>
          <p:nvPr/>
        </p:nvSpPr>
        <p:spPr>
          <a:xfrm>
            <a:off x="5167044" y="951379"/>
            <a:ext cx="41301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2800" b="1" i="1" dirty="0">
                <a:ln>
                  <a:solidFill>
                    <a:srgbClr val="F66400"/>
                  </a:solidFill>
                </a:ln>
                <a:solidFill>
                  <a:srgbClr val="EBE600"/>
                </a:solidFill>
                <a:effectLst>
                  <a:glow rad="228600">
                    <a:srgbClr val="E6B91E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800" b="1" i="1" dirty="0" err="1">
                <a:ln>
                  <a:solidFill>
                    <a:srgbClr val="F66400"/>
                  </a:solidFill>
                </a:ln>
                <a:solidFill>
                  <a:srgbClr val="EBE600"/>
                </a:solidFill>
                <a:effectLst>
                  <a:glow rad="228600">
                    <a:srgbClr val="E6B91E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аявність</a:t>
            </a:r>
            <a:r>
              <a:rPr lang="ru-RU" sz="2800" b="1" i="1" dirty="0">
                <a:ln>
                  <a:solidFill>
                    <a:srgbClr val="F66400"/>
                  </a:solidFill>
                </a:ln>
                <a:solidFill>
                  <a:srgbClr val="EBE600"/>
                </a:solidFill>
                <a:effectLst>
                  <a:glow rad="228600">
                    <a:srgbClr val="E6B91E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n>
                  <a:solidFill>
                    <a:srgbClr val="F66400"/>
                  </a:solidFill>
                </a:ln>
                <a:solidFill>
                  <a:srgbClr val="EBE600"/>
                </a:solidFill>
                <a:effectLst>
                  <a:glow rad="228600">
                    <a:srgbClr val="E6B91E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достатнього</a:t>
            </a:r>
            <a:r>
              <a:rPr lang="ru-RU" sz="2800" b="1" i="1" dirty="0">
                <a:ln>
                  <a:solidFill>
                    <a:srgbClr val="F66400"/>
                  </a:solidFill>
                </a:ln>
                <a:solidFill>
                  <a:srgbClr val="EBE600"/>
                </a:solidFill>
                <a:effectLst>
                  <a:glow rad="228600">
                    <a:srgbClr val="E6B91E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n>
                  <a:solidFill>
                    <a:srgbClr val="F66400"/>
                  </a:solidFill>
                </a:ln>
                <a:solidFill>
                  <a:srgbClr val="EBE600"/>
                </a:solidFill>
                <a:effectLst>
                  <a:glow rad="228600">
                    <a:srgbClr val="E6B91E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обгрунтування</a:t>
            </a:r>
            <a:endParaRPr lang="ru-RU" sz="2800" b="1" i="1" dirty="0">
              <a:ln>
                <a:solidFill>
                  <a:srgbClr val="F66400"/>
                </a:solidFill>
              </a:ln>
              <a:solidFill>
                <a:srgbClr val="EBE600"/>
              </a:solidFill>
              <a:effectLst>
                <a:glow rad="228600">
                  <a:srgbClr val="E6B91E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1EB8119-DC0B-4947-AA39-DCA6E228CDD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56168" y="926948"/>
            <a:ext cx="2249978" cy="2246072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53DB9B3D-2BEA-48A8-B2AB-75113A0EDB4D}"/>
              </a:ext>
            </a:extLst>
          </p:cNvPr>
          <p:cNvSpPr/>
          <p:nvPr/>
        </p:nvSpPr>
        <p:spPr>
          <a:xfrm>
            <a:off x="9833051" y="1765219"/>
            <a:ext cx="233555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239414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Відмова у тимчасовому доступі</a:t>
            </a:r>
            <a:endParaRPr lang="ru-RU" sz="2800" b="1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rgbClr val="239414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256EDB2-0FC6-49B5-8943-5B92E3C0723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3928103">
            <a:off x="3575110" y="5395437"/>
            <a:ext cx="977745" cy="98389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A8101D1-2542-403F-AD17-171D8B70A97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085769" y="-274241"/>
            <a:ext cx="6309907" cy="1408298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797D846-74C3-4EEE-9605-2D0AF0E86FE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3875" r="96000">
                        <a14:foregroundMark x1="22250" y1="24125" x2="42500" y2="53125"/>
                        <a14:backgroundMark x1="5875" y1="23250" x2="22000" y2="501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7839970">
            <a:off x="6305372" y="4061911"/>
            <a:ext cx="602912" cy="62890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AA341D98-BB15-42AA-90BA-4064CAEF312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3875" r="96000">
                        <a14:foregroundMark x1="22250" y1="24125" x2="42500" y2="53125"/>
                        <a14:backgroundMark x1="5875" y1="23250" x2="22000" y2="501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703740">
            <a:off x="7181887" y="4071118"/>
            <a:ext cx="661656" cy="661656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A9657C8-7C1F-4286-BF93-4034FFD0C23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3875" r="96000">
                        <a14:foregroundMark x1="22250" y1="24125" x2="42500" y2="53125"/>
                        <a14:backgroundMark x1="5875" y1="23250" x2="22000" y2="501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204317">
            <a:off x="8332878" y="4092968"/>
            <a:ext cx="709192" cy="73390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657DAD6-8465-41D5-8E66-AA137E4DFAFF}"/>
              </a:ext>
            </a:extLst>
          </p:cNvPr>
          <p:cNvSpPr/>
          <p:nvPr/>
        </p:nvSpPr>
        <p:spPr>
          <a:xfrm>
            <a:off x="6434616" y="4518382"/>
            <a:ext cx="17969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Відмова</a:t>
            </a: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взагалі</a:t>
            </a: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обгрунтування</a:t>
            </a:r>
            <a:endParaRPr lang="ru-RU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0A8FABF0-9C96-4602-95BD-CED6A5E9BCE9}"/>
              </a:ext>
            </a:extLst>
          </p:cNvPr>
          <p:cNvSpPr/>
          <p:nvPr/>
        </p:nvSpPr>
        <p:spPr>
          <a:xfrm>
            <a:off x="7411998" y="4621102"/>
            <a:ext cx="24631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реагування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66B229A6-AC99-45B0-BAC6-18DB5D646D8A}"/>
              </a:ext>
            </a:extLst>
          </p:cNvPr>
          <p:cNvSpPr/>
          <p:nvPr/>
        </p:nvSpPr>
        <p:spPr>
          <a:xfrm>
            <a:off x="4185213" y="4276363"/>
            <a:ext cx="24631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Відмова</a:t>
            </a: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виключно</a:t>
            </a: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посиланням</a:t>
            </a: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механізму</a:t>
            </a: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тимчасового</a:t>
            </a: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доступу </a:t>
            </a:r>
          </a:p>
        </p:txBody>
      </p:sp>
      <p:pic>
        <p:nvPicPr>
          <p:cNvPr id="1026" name="Picture 2" descr="ÐÐ¾ÑÐ¾Ð¶ÐµÐµ Ð¸Ð·Ð¾Ð±ÑÐ°Ð¶ÐµÐ½Ð¸Ðµ">
            <a:extLst>
              <a:ext uri="{FF2B5EF4-FFF2-40B4-BE49-F238E27FC236}">
                <a16:creationId xmlns:a16="http://schemas.microsoft.com/office/drawing/2014/main" id="{ECA9638E-EC51-4EF2-BC5A-5C3B75021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50" b="100000" l="0" r="100000">
                        <a14:foregroundMark x1="24769" y1="14970" x2="8769" y2="45808"/>
                        <a14:foregroundMark x1="10769" y1="50749" x2="11692" y2="64820"/>
                        <a14:foregroundMark x1="56000" y1="51198" x2="42615" y2="60180"/>
                        <a14:foregroundMark x1="30769" y1="59132" x2="30769" y2="59132"/>
                        <a14:foregroundMark x1="27846" y1="60479" x2="34462" y2="57635"/>
                        <a14:foregroundMark x1="20462" y1="60479" x2="24308" y2="59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716" y="5449559"/>
            <a:ext cx="792556" cy="749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Ð¾ÑÐ¾Ð¶ÐµÐµ Ð¸Ð·Ð¾Ð±ÑÐ°Ð¶ÐµÐ½Ð¸Ðµ">
            <a:extLst>
              <a:ext uri="{FF2B5EF4-FFF2-40B4-BE49-F238E27FC236}">
                <a16:creationId xmlns:a16="http://schemas.microsoft.com/office/drawing/2014/main" id="{9651F675-65E7-42AE-8400-5C344EA41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878645">
            <a:off x="8414503" y="5210253"/>
            <a:ext cx="662928" cy="662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ÐÐ¾ÑÐ¾Ð¶ÐµÐµ Ð¸Ð·Ð¾Ð±ÑÐ°Ð¶ÐµÐ½Ð¸Ðµ">
            <a:extLst>
              <a:ext uri="{FF2B5EF4-FFF2-40B4-BE49-F238E27FC236}">
                <a16:creationId xmlns:a16="http://schemas.microsoft.com/office/drawing/2014/main" id="{7508A32F-758A-47B6-BAB4-250B2F94A7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301361" y="5363470"/>
            <a:ext cx="533136" cy="53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6818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8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6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7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42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750"/>
                            </p:stCondLst>
                            <p:childTnLst>
                              <p:par>
                                <p:cTn id="54" presetID="17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500"/>
                            </p:stCondLst>
                            <p:childTnLst>
                              <p:par>
                                <p:cTn id="59" presetID="49" presetClass="entr" presetSubtype="0" decel="10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250"/>
                            </p:stCondLst>
                            <p:childTnLst>
                              <p:par>
                                <p:cTn id="66" presetID="45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3500"/>
                            </p:stCondLst>
                            <p:childTnLst>
                              <p:par>
                                <p:cTn id="72" presetID="21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750"/>
                            </p:stCondLst>
                            <p:childTnLst>
                              <p:par>
                                <p:cTn id="7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6750"/>
                            </p:stCondLst>
                            <p:childTnLst>
                              <p:par>
                                <p:cTn id="82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8000"/>
                            </p:stCondLst>
                            <p:childTnLst>
                              <p:par>
                                <p:cTn id="8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9000"/>
                            </p:stCondLst>
                            <p:childTnLst>
                              <p:par>
                                <p:cTn id="95" presetID="3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250"/>
                            </p:stCondLst>
                            <p:childTnLst>
                              <p:par>
                                <p:cTn id="10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1250"/>
                            </p:stCondLst>
                            <p:childTnLst>
                              <p:par>
                                <p:cTn id="110" presetID="16" presetClass="entr" presetSubtype="2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2000"/>
                            </p:stCondLst>
                            <p:childTnLst>
                              <p:par>
                                <p:cTn id="1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2500"/>
                            </p:stCondLst>
                            <p:childTnLst>
                              <p:par>
                                <p:cTn id="124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4000"/>
                            </p:stCondLst>
                            <p:childTnLst>
                              <p:par>
                                <p:cTn id="130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4750"/>
                            </p:stCondLst>
                            <p:childTnLst>
                              <p:par>
                                <p:cTn id="135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5500"/>
                            </p:stCondLst>
                            <p:childTnLst>
                              <p:par>
                                <p:cTn id="140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6250"/>
                            </p:stCondLst>
                            <p:childTnLst>
                              <p:par>
                                <p:cTn id="145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7000"/>
                            </p:stCondLst>
                            <p:childTnLst>
                              <p:par>
                                <p:cTn id="1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7500"/>
                            </p:stCondLst>
                            <p:childTnLst>
                              <p:par>
                                <p:cTn id="155" presetID="9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2" grpId="0"/>
      <p:bldP spid="23" grpId="0"/>
      <p:bldP spid="25" grpId="0"/>
      <p:bldP spid="9" grpId="0"/>
      <p:bldP spid="20" grpId="0"/>
      <p:bldP spid="5" grpId="0"/>
      <p:bldP spid="32" grpId="0"/>
      <p:bldP spid="33" grpId="0"/>
    </p:bldLst>
  </p:timing>
</p:sld>
</file>

<file path=ppt/theme/theme1.xml><?xml version="1.0" encoding="utf-8"?>
<a:theme xmlns:a="http://schemas.openxmlformats.org/drawingml/2006/main" name="Капля">
  <a:themeElements>
    <a:clrScheme name="Другая 1">
      <a:dk1>
        <a:srgbClr val="00B050"/>
      </a:dk1>
      <a:lt1>
        <a:srgbClr val="92D050"/>
      </a:lt1>
      <a:dk2>
        <a:srgbClr val="FFFF00"/>
      </a:dk2>
      <a:lt2>
        <a:srgbClr val="92D050"/>
      </a:lt2>
      <a:accent1>
        <a:srgbClr val="35950F"/>
      </a:accent1>
      <a:accent2>
        <a:srgbClr val="14CC1D"/>
      </a:accent2>
      <a:accent3>
        <a:srgbClr val="2589AD"/>
      </a:accent3>
      <a:accent4>
        <a:srgbClr val="00B050"/>
      </a:accent4>
      <a:accent5>
        <a:srgbClr val="FFFF00"/>
      </a:accent5>
      <a:accent6>
        <a:srgbClr val="92D050"/>
      </a:accent6>
      <a:hlink>
        <a:srgbClr val="FFFF00"/>
      </a:hlink>
      <a:folHlink>
        <a:srgbClr val="C99EAC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479</TotalTime>
  <Words>655</Words>
  <Application>Microsoft Office PowerPoint</Application>
  <PresentationFormat>Широкоэкранный</PresentationFormat>
  <Paragraphs>76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Tw Cen MT</vt:lpstr>
      <vt:lpstr>Капля</vt:lpstr>
      <vt:lpstr>ВИМОГА ПРОКУРОРА  ПРО НАДАННЯ ДОКУМЕНТІВ ДО  ПІДПРИЄМСТВА, УСТАНОВИ, ОРГАНІЗАЦІЇ  У МЕЖАХ  КРИМІНАЛЬНОГО ПРОВАДЖЕННЯ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ЗАСТОСУВАННЯ ЗАХОДІВ ВПЛИВУ У КОНТЕКСТІ ЗДІЙСНЕННЯ СТРАХОВОГО НАГЛЯДУ В УКРАЇНІ</dc:title>
  <dc:creator>LENOK</dc:creator>
  <cp:lastModifiedBy>LENOK</cp:lastModifiedBy>
  <cp:revision>60</cp:revision>
  <dcterms:created xsi:type="dcterms:W3CDTF">2018-03-10T22:01:15Z</dcterms:created>
  <dcterms:modified xsi:type="dcterms:W3CDTF">2018-04-22T14:34:46Z</dcterms:modified>
</cp:coreProperties>
</file>