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3" r:id="rId3"/>
    <p:sldId id="294" r:id="rId4"/>
    <p:sldId id="295" r:id="rId5"/>
    <p:sldId id="296" r:id="rId6"/>
    <p:sldId id="274" r:id="rId7"/>
    <p:sldId id="297" r:id="rId8"/>
    <p:sldId id="289" r:id="rId9"/>
    <p:sldId id="29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16.04.2018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16.04.2018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16.04.2018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16.04.2018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16.04.2018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16.04.2018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776" y="171156"/>
            <a:ext cx="9144000" cy="52906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332656"/>
            <a:ext cx="9144000" cy="1222375"/>
          </a:xfrm>
        </p:spPr>
        <p:txBody>
          <a:bodyPr>
            <a:noAutofit/>
          </a:bodyPr>
          <a:lstStyle/>
          <a:p>
            <a:pPr fontAlgn="base"/>
            <a:r>
              <a:rPr lang="uk-UA" sz="3200" b="1" dirty="0">
                <a:effectLst/>
              </a:rPr>
              <a:t>А</a:t>
            </a:r>
            <a:r>
              <a:rPr lang="ru-RU" sz="3200" b="1" dirty="0" err="1">
                <a:effectLst/>
              </a:rPr>
              <a:t>нтикорупційн</a:t>
            </a:r>
            <a:r>
              <a:rPr lang="uk-UA" sz="3200" b="1" dirty="0">
                <a:effectLst/>
              </a:rPr>
              <a:t>і</a:t>
            </a:r>
            <a:r>
              <a:rPr lang="ru-RU" sz="3200" b="1" dirty="0">
                <a:effectLst/>
              </a:rPr>
              <a:t> </a:t>
            </a:r>
            <a:r>
              <a:rPr lang="ru-RU" sz="3200" b="1" dirty="0" err="1">
                <a:effectLst/>
              </a:rPr>
              <a:t>програм</a:t>
            </a:r>
            <a:r>
              <a:rPr lang="uk-UA" sz="3200" b="1" dirty="0">
                <a:effectLst/>
              </a:rPr>
              <a:t>и</a:t>
            </a:r>
            <a:r>
              <a:rPr lang="ru-RU" sz="3200" b="1" dirty="0">
                <a:effectLst/>
              </a:rPr>
              <a:t> </a:t>
            </a:r>
            <a:r>
              <a:rPr lang="ru-RU" sz="3200" b="1" dirty="0" err="1">
                <a:effectLst/>
              </a:rPr>
              <a:t>юридичних</a:t>
            </a:r>
            <a:r>
              <a:rPr lang="ru-RU" sz="3200" b="1" dirty="0">
                <a:effectLst/>
              </a:rPr>
              <a:t> </a:t>
            </a:r>
            <a:r>
              <a:rPr lang="ru-RU" sz="3200" b="1" dirty="0" err="1">
                <a:effectLst/>
              </a:rPr>
              <a:t>осіб</a:t>
            </a:r>
            <a:endParaRPr lang="ru-RU" sz="3200" dirty="0">
              <a:effectLst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64088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758099" y="5661248"/>
            <a:ext cx="35962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i="1" dirty="0" smtClean="0">
                <a:ln w="18415" cmpd="sng">
                  <a:solidFill>
                    <a:schemeClr val="tx2"/>
                  </a:solidFill>
                  <a:prstDash val="solid"/>
                </a:ln>
                <a:solidFill>
                  <a:schemeClr val="tx2"/>
                </a:solidFill>
              </a:rPr>
              <a:t>Виконала:</a:t>
            </a:r>
          </a:p>
          <a:p>
            <a:pPr algn="ctr"/>
            <a:r>
              <a:rPr lang="uk-UA" sz="2000" b="1" i="1" dirty="0" smtClean="0">
                <a:ln w="18415" cmpd="sng">
                  <a:solidFill>
                    <a:schemeClr val="tx2"/>
                  </a:solidFill>
                  <a:prstDash val="solid"/>
                </a:ln>
                <a:solidFill>
                  <a:schemeClr val="tx2"/>
                </a:solidFill>
              </a:rPr>
              <a:t>студентка 4 курсу 44 групи</a:t>
            </a:r>
          </a:p>
          <a:p>
            <a:pPr algn="ctr"/>
            <a:r>
              <a:rPr lang="uk-UA" sz="2000" b="1" i="1" dirty="0" err="1" smtClean="0">
                <a:ln w="18415" cmpd="sng">
                  <a:solidFill>
                    <a:schemeClr val="tx2"/>
                  </a:solidFill>
                  <a:prstDash val="solid"/>
                </a:ln>
                <a:solidFill>
                  <a:schemeClr val="tx2"/>
                </a:solidFill>
              </a:rPr>
              <a:t>Нагайник</a:t>
            </a:r>
            <a:r>
              <a:rPr lang="uk-UA" sz="2000" b="1" i="1" dirty="0" smtClean="0">
                <a:ln w="18415" cmpd="sng">
                  <a:solidFill>
                    <a:schemeClr val="tx2"/>
                  </a:solidFill>
                  <a:prstDash val="solid"/>
                </a:ln>
                <a:solidFill>
                  <a:schemeClr val="tx2"/>
                </a:solidFill>
              </a:rPr>
              <a:t> О.М.</a:t>
            </a:r>
            <a:r>
              <a:rPr lang="ru-RU" sz="2000" b="1" i="1" dirty="0" smtClean="0">
                <a:ln w="18415" cmpd="sng">
                  <a:solidFill>
                    <a:schemeClr val="tx2"/>
                  </a:solidFill>
                  <a:prstDash val="solid"/>
                </a:ln>
                <a:solidFill>
                  <a:schemeClr val="tx2"/>
                </a:solidFill>
              </a:rPr>
              <a:t> </a:t>
            </a:r>
            <a:endParaRPr lang="ru-RU" sz="2000" b="1" i="1" dirty="0">
              <a:ln w="18415" cmpd="sng">
                <a:solidFill>
                  <a:schemeClr val="tx2"/>
                </a:solidFill>
                <a:prstDash val="solid"/>
              </a:ln>
              <a:solidFill>
                <a:schemeClr val="tx2"/>
              </a:solidFill>
            </a:endParaRPr>
          </a:p>
        </p:txBody>
      </p:sp>
      <p:sp>
        <p:nvSpPr>
          <p:cNvPr id="6" name="AutoShape 4" descr="Картинки по запросу оренда землі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443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64088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0" y="147"/>
            <a:ext cx="9144000" cy="1222375"/>
          </a:xfrm>
        </p:spPr>
        <p:txBody>
          <a:bodyPr>
            <a:noAutofit/>
          </a:bodyPr>
          <a:lstStyle/>
          <a:p>
            <a:pPr fontAlgn="base"/>
            <a:r>
              <a:rPr lang="uk-UA" sz="3200" b="1" dirty="0">
                <a:effectLst/>
              </a:rPr>
              <a:t>А</a:t>
            </a:r>
            <a:r>
              <a:rPr lang="ru-RU" sz="3200" b="1" dirty="0" err="1">
                <a:effectLst/>
              </a:rPr>
              <a:t>нтикорупційн</a:t>
            </a:r>
            <a:r>
              <a:rPr lang="uk-UA" sz="3200" b="1" dirty="0">
                <a:effectLst/>
              </a:rPr>
              <a:t>і</a:t>
            </a:r>
            <a:r>
              <a:rPr lang="ru-RU" sz="3200" b="1" dirty="0">
                <a:effectLst/>
              </a:rPr>
              <a:t> </a:t>
            </a:r>
            <a:r>
              <a:rPr lang="ru-RU" sz="3200" b="1" dirty="0" err="1">
                <a:effectLst/>
              </a:rPr>
              <a:t>програм</a:t>
            </a:r>
            <a:r>
              <a:rPr lang="uk-UA" sz="3200" b="1" dirty="0">
                <a:effectLst/>
              </a:rPr>
              <a:t>и</a:t>
            </a:r>
            <a:r>
              <a:rPr lang="ru-RU" sz="3200" b="1" dirty="0">
                <a:effectLst/>
              </a:rPr>
              <a:t> </a:t>
            </a:r>
            <a:r>
              <a:rPr lang="ru-RU" sz="3200" b="1" dirty="0" err="1">
                <a:effectLst/>
              </a:rPr>
              <a:t>юридичних</a:t>
            </a:r>
            <a:r>
              <a:rPr lang="ru-RU" sz="3200" b="1" dirty="0">
                <a:effectLst/>
              </a:rPr>
              <a:t> </a:t>
            </a:r>
            <a:r>
              <a:rPr lang="ru-RU" sz="3200" b="1" dirty="0" err="1">
                <a:effectLst/>
              </a:rPr>
              <a:t>осіб</a:t>
            </a:r>
            <a:endParaRPr lang="ru-RU" sz="3200" dirty="0">
              <a:effectLst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8" y="897892"/>
            <a:ext cx="4722900" cy="31071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924878" y="1174204"/>
            <a:ext cx="421912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uk-UA" sz="2000" b="1" i="1" u="sng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Антикорупційна програма юридичної </a:t>
            </a:r>
            <a:r>
              <a:rPr lang="uk-UA" sz="2000" b="1" i="1" u="sng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особи </a:t>
            </a:r>
            <a:r>
              <a:rPr lang="uk-UA" sz="2000" i="1" dirty="0" smtClean="0">
                <a:ln w="18415" cmpd="sng">
                  <a:solidFill>
                    <a:schemeClr val="tx2"/>
                  </a:solidFill>
                  <a:prstDash val="solid"/>
                </a:ln>
                <a:solidFill>
                  <a:srgbClr val="7030A0"/>
                </a:solidFill>
              </a:rPr>
              <a:t>– </a:t>
            </a:r>
            <a:r>
              <a:rPr lang="uk-UA" sz="2000" i="1" dirty="0">
                <a:ln w="18415" cmpd="sng">
                  <a:solidFill>
                    <a:schemeClr val="tx2"/>
                  </a:solidFill>
                  <a:prstDash val="solid"/>
                </a:ln>
                <a:solidFill>
                  <a:srgbClr val="7030A0"/>
                </a:solidFill>
              </a:rPr>
              <a:t>комплекс правил, стандартів і процедур щодо виявлення, протидії та запобігання корупції у діяльності юридичної </a:t>
            </a:r>
            <a:r>
              <a:rPr lang="uk-UA" sz="2000" i="1" dirty="0" smtClean="0">
                <a:ln w="18415" cmpd="sng">
                  <a:solidFill>
                    <a:schemeClr val="tx2"/>
                  </a:solidFill>
                  <a:prstDash val="solid"/>
                </a:ln>
                <a:solidFill>
                  <a:srgbClr val="7030A0"/>
                </a:solidFill>
              </a:rPr>
              <a:t>особи</a:t>
            </a:r>
            <a:r>
              <a:rPr lang="uk-UA" sz="2000" i="1" dirty="0">
                <a:ln w="18415" cmpd="sng">
                  <a:solidFill>
                    <a:schemeClr val="tx2"/>
                  </a:solidFill>
                  <a:prstDash val="solid"/>
                </a:ln>
                <a:solidFill>
                  <a:srgbClr val="7030A0"/>
                </a:solidFill>
              </a:rPr>
              <a:t> </a:t>
            </a:r>
            <a:r>
              <a:rPr lang="uk-UA" sz="2000" i="1" dirty="0" smtClean="0">
                <a:ln w="18415" cmpd="sng">
                  <a:solidFill>
                    <a:schemeClr val="tx2"/>
                  </a:solidFill>
                  <a:prstDash val="solid"/>
                </a:ln>
                <a:solidFill>
                  <a:srgbClr val="7030A0"/>
                </a:solidFill>
              </a:rPr>
              <a:t>(ст</a:t>
            </a:r>
            <a:r>
              <a:rPr lang="uk-UA" sz="2000" i="1" dirty="0">
                <a:ln w="18415" cmpd="sng">
                  <a:solidFill>
                    <a:schemeClr val="tx2"/>
                  </a:solidFill>
                  <a:prstDash val="solid"/>
                </a:ln>
                <a:solidFill>
                  <a:srgbClr val="7030A0"/>
                </a:solidFill>
              </a:rPr>
              <a:t>. 62 Закону України «Про запобігання корупції» </a:t>
            </a:r>
            <a:r>
              <a:rPr lang="uk-UA" sz="2000" i="1" dirty="0" smtClean="0">
                <a:ln w="18415" cmpd="sng">
                  <a:solidFill>
                    <a:schemeClr val="tx2"/>
                  </a:solidFill>
                  <a:prstDash val="solid"/>
                </a:ln>
                <a:solidFill>
                  <a:srgbClr val="7030A0"/>
                </a:solidFill>
              </a:rPr>
              <a:t>)</a:t>
            </a:r>
            <a:endParaRPr lang="ru-RU" sz="2000" i="1" dirty="0">
              <a:ln w="18415" cmpd="sng">
                <a:solidFill>
                  <a:schemeClr val="tx2"/>
                </a:solidFill>
                <a:prstDash val="solid"/>
              </a:ln>
              <a:solidFill>
                <a:srgbClr val="7030A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498880"/>
            <a:ext cx="3600400" cy="30040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820535"/>
            <a:ext cx="4617852" cy="29595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6713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640" y="1010"/>
            <a:ext cx="9170640" cy="6856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64088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696"/>
            <a:ext cx="9144000" cy="1846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0" y="147"/>
            <a:ext cx="9144000" cy="1222375"/>
          </a:xfrm>
        </p:spPr>
        <p:txBody>
          <a:bodyPr>
            <a:noAutofit/>
          </a:bodyPr>
          <a:lstStyle/>
          <a:p>
            <a:pPr fontAlgn="base"/>
            <a:r>
              <a:rPr lang="uk-UA" sz="3200" b="1" dirty="0">
                <a:effectLst/>
              </a:rPr>
              <a:t>А</a:t>
            </a:r>
            <a:r>
              <a:rPr lang="ru-RU" sz="3200" b="1" dirty="0" err="1">
                <a:effectLst/>
              </a:rPr>
              <a:t>нтикорупційн</a:t>
            </a:r>
            <a:r>
              <a:rPr lang="uk-UA" sz="3200" b="1" dirty="0">
                <a:effectLst/>
              </a:rPr>
              <a:t>і</a:t>
            </a:r>
            <a:r>
              <a:rPr lang="ru-RU" sz="3200" b="1" dirty="0">
                <a:effectLst/>
              </a:rPr>
              <a:t> </a:t>
            </a:r>
            <a:r>
              <a:rPr lang="ru-RU" sz="3200" b="1" dirty="0" err="1">
                <a:effectLst/>
              </a:rPr>
              <a:t>програм</a:t>
            </a:r>
            <a:r>
              <a:rPr lang="uk-UA" sz="3200" b="1" dirty="0">
                <a:effectLst/>
              </a:rPr>
              <a:t>и</a:t>
            </a:r>
            <a:r>
              <a:rPr lang="ru-RU" sz="3200" b="1" dirty="0">
                <a:effectLst/>
              </a:rPr>
              <a:t> </a:t>
            </a:r>
            <a:r>
              <a:rPr lang="ru-RU" sz="3200" b="1" dirty="0" err="1">
                <a:effectLst/>
              </a:rPr>
              <a:t>юридичних</a:t>
            </a:r>
            <a:r>
              <a:rPr lang="ru-RU" sz="3200" b="1" dirty="0">
                <a:effectLst/>
              </a:rPr>
              <a:t> </a:t>
            </a:r>
            <a:r>
              <a:rPr lang="ru-RU" sz="3200" b="1" dirty="0" err="1">
                <a:effectLst/>
              </a:rPr>
              <a:t>осіб</a:t>
            </a:r>
            <a:endParaRPr lang="ru-RU" sz="3200" dirty="0"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3109610"/>
            <a:ext cx="91440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Font typeface="Arial" pitchFamily="34" charset="0"/>
              <a:buChar char="•"/>
            </a:pPr>
            <a:r>
              <a:rPr lang="uk-UA" sz="240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Типова антикорупційна  програма юридичної </a:t>
            </a:r>
            <a:r>
              <a:rPr lang="uk-UA" sz="2400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особи </a:t>
            </a:r>
            <a:endParaRPr lang="uk-UA" sz="2400" dirty="0" smtClean="0">
              <a:ln w="18415" cmpd="sng">
                <a:solidFill>
                  <a:srgbClr val="FFFF00"/>
                </a:solidFill>
                <a:prstDash val="solid"/>
              </a:ln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uk-UA" sz="2400" dirty="0">
              <a:ln w="18415" cmpd="sng">
                <a:solidFill>
                  <a:srgbClr val="FFFF00"/>
                </a:solidFill>
                <a:prstDash val="solid"/>
              </a:ln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uk-UA" sz="240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(</a:t>
            </a:r>
            <a:r>
              <a:rPr lang="uk-UA" sz="2400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</a:t>
            </a:r>
            <a:r>
              <a:rPr lang="uk-UA" sz="240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ішення </a:t>
            </a:r>
            <a:r>
              <a:rPr lang="uk-UA" sz="2400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Національного агентства з питань запобігання корупції від 02 березня 2017 року № </a:t>
            </a:r>
            <a:r>
              <a:rPr lang="uk-UA" sz="240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75)</a:t>
            </a:r>
          </a:p>
          <a:p>
            <a:pPr algn="ctr"/>
            <a:endParaRPr lang="ru-RU" sz="2400" dirty="0" smtClean="0">
              <a:ln w="18415" cmpd="sng">
                <a:solidFill>
                  <a:srgbClr val="FFFF00"/>
                </a:solidFill>
                <a:prstDash val="solid"/>
              </a:ln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marL="342900" indent="-342900" algn="ctr">
              <a:buFont typeface="Arial" pitchFamily="34" charset="0"/>
              <a:buChar char="•"/>
            </a:pPr>
            <a:r>
              <a:rPr lang="ru-RU" sz="2400" dirty="0" err="1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Методичні</a:t>
            </a:r>
            <a:r>
              <a:rPr lang="ru-RU" sz="240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400" dirty="0" err="1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рекомендації</a:t>
            </a:r>
            <a:r>
              <a:rPr lang="ru-RU" sz="240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400" dirty="0" err="1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щодо</a:t>
            </a:r>
            <a:r>
              <a:rPr lang="ru-RU" sz="2400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400" dirty="0" err="1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підготовки</a:t>
            </a:r>
            <a:r>
              <a:rPr lang="ru-RU" sz="2400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400" dirty="0" err="1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антикорупційних</a:t>
            </a:r>
            <a:r>
              <a:rPr lang="ru-RU" sz="2400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400" dirty="0" err="1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програм</a:t>
            </a:r>
            <a:r>
              <a:rPr lang="ru-RU" sz="2400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400" dirty="0" err="1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органів</a:t>
            </a:r>
            <a:r>
              <a:rPr lang="ru-RU" sz="2400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400" dirty="0" err="1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влади</a:t>
            </a:r>
            <a:endParaRPr lang="ru-RU" sz="2400" dirty="0" smtClean="0">
              <a:ln w="18415" cmpd="sng">
                <a:solidFill>
                  <a:srgbClr val="FFFF00"/>
                </a:solidFill>
                <a:prstDash val="solid"/>
              </a:ln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ru-RU" sz="2400" dirty="0" smtClean="0">
              <a:ln w="18415" cmpd="sng">
                <a:solidFill>
                  <a:srgbClr val="FFFF00"/>
                </a:solidFill>
                <a:prstDash val="solid"/>
              </a:ln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ru-RU" sz="240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(</a:t>
            </a:r>
            <a:r>
              <a:rPr lang="ru-RU" sz="2400" dirty="0" err="1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Рішення</a:t>
            </a:r>
            <a:r>
              <a:rPr lang="ru-RU" sz="240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400" dirty="0" err="1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Національного</a:t>
            </a:r>
            <a:r>
              <a:rPr lang="ru-RU" sz="2400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агентства з </a:t>
            </a:r>
            <a:r>
              <a:rPr lang="ru-RU" sz="2400" dirty="0" err="1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питань</a:t>
            </a:r>
            <a:r>
              <a:rPr lang="ru-RU" sz="2400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400" dirty="0" err="1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запобігання</a:t>
            </a:r>
            <a:r>
              <a:rPr lang="ru-RU" sz="2400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400" dirty="0" err="1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корупції</a:t>
            </a:r>
            <a:r>
              <a:rPr lang="ru-RU" sz="2400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400" dirty="0" err="1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від</a:t>
            </a:r>
            <a:r>
              <a:rPr lang="ru-RU" sz="2400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19 </a:t>
            </a:r>
            <a:r>
              <a:rPr lang="ru-RU" sz="2400" dirty="0" err="1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січня</a:t>
            </a:r>
            <a:r>
              <a:rPr lang="ru-RU" sz="2400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2017 року № </a:t>
            </a:r>
            <a:r>
              <a:rPr lang="ru-RU" sz="240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31)</a:t>
            </a:r>
            <a:endParaRPr lang="uk-UA" sz="2400" dirty="0" smtClean="0">
              <a:ln w="18415" cmpd="sng">
                <a:solidFill>
                  <a:srgbClr val="FFFF00"/>
                </a:solidFill>
                <a:prstDash val="solid"/>
              </a:ln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uk-UA" sz="2400" dirty="0">
              <a:ln w="18415" cmpd="sng">
                <a:solidFill>
                  <a:srgbClr val="FFFF00"/>
                </a:solidFill>
                <a:prstDash val="solid"/>
              </a:ln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uk-UA" sz="2400" dirty="0" smtClean="0">
              <a:ln w="18415" cmpd="sng">
                <a:solidFill>
                  <a:srgbClr val="FFFF00"/>
                </a:solidFill>
                <a:prstDash val="solid"/>
              </a:ln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ru-RU" sz="2400" dirty="0">
              <a:ln w="18415" cmpd="sng">
                <a:solidFill>
                  <a:srgbClr val="FFFF00"/>
                </a:solidFill>
                <a:prstDash val="solid"/>
              </a:ln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4067944" y="2539423"/>
            <a:ext cx="1008112" cy="5701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195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484"/>
            <a:ext cx="914133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64088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2350139" y="2202191"/>
            <a:ext cx="4482334" cy="206631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sz="3200" b="1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ЗОВНІШНІ ТА ВНУТРІШНІ ФАКТОРИ: </a:t>
            </a:r>
            <a:endParaRPr lang="ru-RU" sz="3200" b="1" dirty="0">
              <a:ln w="11430"/>
              <a:solidFill>
                <a:schemeClr val="tx2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n w="11430"/>
              <a:solidFill>
                <a:schemeClr val="tx2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1520" y="2405400"/>
            <a:ext cx="1774227" cy="126241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Розмір </a:t>
            </a:r>
            <a:r>
              <a:rPr lang="uk-UA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і </a:t>
            </a:r>
            <a:r>
              <a:rPr lang="uk-UA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структура </a:t>
            </a:r>
            <a:r>
              <a:rPr lang="uk-UA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ю.о</a:t>
            </a:r>
            <a:r>
              <a:rPr lang="uk-UA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41581" y="149235"/>
            <a:ext cx="3093594" cy="180615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Місцезнаходження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ю.о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 </a:t>
            </a:r>
          </a:p>
          <a:p>
            <a:pPr algn="ctr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і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сфери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в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яких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вона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працює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або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планує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працювати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6261" y="4806828"/>
            <a:ext cx="2440949" cy="152999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Кількість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філій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представництв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які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контролюються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ю.о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164289" y="2574196"/>
            <a:ext cx="1880998" cy="131063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Перелік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усіх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ділових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партнерів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ю.о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245797" y="149235"/>
            <a:ext cx="3201750" cy="195307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Масштаб 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і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складність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діяльності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ю.о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., 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 тому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числі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рівень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складності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бізнес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процесів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2" name="Стрелка вверх 11"/>
          <p:cNvSpPr/>
          <p:nvPr/>
        </p:nvSpPr>
        <p:spPr>
          <a:xfrm rot="18578005">
            <a:off x="2691556" y="1744882"/>
            <a:ext cx="760808" cy="615666"/>
          </a:xfrm>
          <a:prstGeom prst="up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верх 12"/>
          <p:cNvSpPr/>
          <p:nvPr/>
        </p:nvSpPr>
        <p:spPr>
          <a:xfrm rot="10800000">
            <a:off x="4220032" y="4245858"/>
            <a:ext cx="760808" cy="367641"/>
          </a:xfrm>
          <a:prstGeom prst="up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верх 13"/>
          <p:cNvSpPr/>
          <p:nvPr/>
        </p:nvSpPr>
        <p:spPr>
          <a:xfrm rot="2855390">
            <a:off x="5441998" y="1663284"/>
            <a:ext cx="760808" cy="675396"/>
          </a:xfrm>
          <a:prstGeom prst="up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верх 14"/>
          <p:cNvSpPr/>
          <p:nvPr/>
        </p:nvSpPr>
        <p:spPr>
          <a:xfrm rot="13095470">
            <a:off x="2121965" y="3843197"/>
            <a:ext cx="760808" cy="1141089"/>
          </a:xfrm>
          <a:prstGeom prst="up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верх 15"/>
          <p:cNvSpPr/>
          <p:nvPr/>
        </p:nvSpPr>
        <p:spPr>
          <a:xfrm rot="7498269">
            <a:off x="6466268" y="3738691"/>
            <a:ext cx="760808" cy="1128503"/>
          </a:xfrm>
          <a:prstGeom prst="up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796889" y="4637290"/>
            <a:ext cx="3588834" cy="21328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Характер 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і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обсяг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відносин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ю.о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 з 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особами,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уповноваженими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на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виконання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функцій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держави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або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місцевого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самоврядування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700267" y="4722098"/>
            <a:ext cx="2440949" cy="161472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Законодавчі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контрактні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чи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професійні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обов’язки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і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зобов’язання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ю.о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1" name="Стрелка вверх 20"/>
          <p:cNvSpPr/>
          <p:nvPr/>
        </p:nvSpPr>
        <p:spPr>
          <a:xfrm rot="16200000">
            <a:off x="1728482" y="2834061"/>
            <a:ext cx="760808" cy="482512"/>
          </a:xfrm>
          <a:prstGeom prst="up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верх 21"/>
          <p:cNvSpPr/>
          <p:nvPr/>
        </p:nvSpPr>
        <p:spPr>
          <a:xfrm rot="5400000">
            <a:off x="6703810" y="2845864"/>
            <a:ext cx="760808" cy="503483"/>
          </a:xfrm>
          <a:prstGeom prst="up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195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000"/>
                            </p:stCondLst>
                            <p:childTnLst>
                              <p:par>
                                <p:cTn id="66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500"/>
                            </p:stCondLst>
                            <p:childTnLst>
                              <p:par>
                                <p:cTn id="71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7000"/>
                            </p:stCondLst>
                            <p:childTnLst>
                              <p:par>
                                <p:cTn id="76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339752" y="725488"/>
            <a:ext cx="4392488" cy="9144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/>
            <a:r>
              <a:rPr lang="uk-UA" sz="3200" b="1" dirty="0">
                <a:ln w="18415" cmpd="sng">
                  <a:solidFill>
                    <a:schemeClr val="tx2"/>
                  </a:solidFill>
                  <a:prstDash val="solid"/>
                </a:ln>
                <a:solidFill>
                  <a:srgbClr val="7030A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ПРИНЦИПИ:</a:t>
            </a:r>
            <a:endParaRPr lang="ru-RU" sz="3200" b="1" dirty="0">
              <a:ln w="18415" cmpd="sng">
                <a:solidFill>
                  <a:schemeClr val="tx2"/>
                </a:solidFill>
                <a:prstDash val="solid"/>
              </a:ln>
              <a:solidFill>
                <a:srgbClr val="7030A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64088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0" y="147"/>
            <a:ext cx="9144000" cy="836565"/>
          </a:xfrm>
        </p:spPr>
        <p:txBody>
          <a:bodyPr>
            <a:noAutofit/>
          </a:bodyPr>
          <a:lstStyle/>
          <a:p>
            <a:pPr fontAlgn="base"/>
            <a:r>
              <a:rPr lang="uk-UA" sz="3200" b="1" dirty="0" smtClean="0">
                <a:solidFill>
                  <a:srgbClr val="FFFF00"/>
                </a:solidFill>
                <a:effectLst/>
              </a:rPr>
              <a:t>А</a:t>
            </a:r>
            <a:r>
              <a:rPr lang="ru-RU" sz="3200" b="1" dirty="0" err="1" smtClean="0">
                <a:solidFill>
                  <a:srgbClr val="FFFF00"/>
                </a:solidFill>
                <a:effectLst/>
              </a:rPr>
              <a:t>нтикорупційн</a:t>
            </a:r>
            <a:r>
              <a:rPr lang="uk-UA" sz="3200" b="1" dirty="0" smtClean="0">
                <a:solidFill>
                  <a:srgbClr val="FFFF00"/>
                </a:solidFill>
                <a:effectLst/>
              </a:rPr>
              <a:t>і</a:t>
            </a:r>
            <a:r>
              <a:rPr lang="ru-RU" sz="3200" b="1" dirty="0" smtClean="0">
                <a:solidFill>
                  <a:srgbClr val="FFFF00"/>
                </a:solidFill>
                <a:effectLst/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  <a:effectLst/>
              </a:rPr>
              <a:t>програм</a:t>
            </a:r>
            <a:r>
              <a:rPr lang="uk-UA" sz="3200" b="1" dirty="0" smtClean="0">
                <a:solidFill>
                  <a:srgbClr val="FFFF00"/>
                </a:solidFill>
                <a:effectLst/>
              </a:rPr>
              <a:t>и</a:t>
            </a:r>
            <a:r>
              <a:rPr lang="ru-RU" sz="3200" b="1" dirty="0" smtClean="0">
                <a:solidFill>
                  <a:srgbClr val="FFFF00"/>
                </a:solidFill>
                <a:effectLst/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  <a:effectLst/>
              </a:rPr>
              <a:t>юридичних</a:t>
            </a:r>
            <a:r>
              <a:rPr lang="ru-RU" sz="3200" b="1" dirty="0" smtClean="0">
                <a:solidFill>
                  <a:srgbClr val="FFFF00"/>
                </a:solidFill>
                <a:effectLst/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  <a:effectLst/>
              </a:rPr>
              <a:t>осіб</a:t>
            </a:r>
            <a:endParaRPr lang="ru-RU" sz="3200" dirty="0">
              <a:solidFill>
                <a:srgbClr val="FFFF00"/>
              </a:solidFill>
              <a:effectLst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79512" y="1856228"/>
            <a:ext cx="3995999" cy="67322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ln w="18415" cmpd="sng">
                  <a:solidFill>
                    <a:schemeClr val="tx2"/>
                  </a:solidFill>
                  <a:prstDash val="solid"/>
                </a:ln>
                <a:solidFill>
                  <a:srgbClr val="7030A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законності</a:t>
            </a:r>
            <a:endParaRPr lang="ru-RU" sz="2000" b="1" dirty="0">
              <a:ln w="18415" cmpd="sng">
                <a:solidFill>
                  <a:schemeClr val="tx2"/>
                </a:solidFill>
                <a:prstDash val="solid"/>
              </a:ln>
              <a:solidFill>
                <a:srgbClr val="7030A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858634" y="1856228"/>
            <a:ext cx="3995999" cy="67322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ln w="18415" cmpd="sng">
                  <a:solidFill>
                    <a:schemeClr val="tx2"/>
                  </a:solidFill>
                  <a:prstDash val="solid"/>
                </a:ln>
                <a:solidFill>
                  <a:srgbClr val="7030A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участі зацікавлених сторін</a:t>
            </a:r>
            <a:endParaRPr lang="ru-RU" sz="2000" b="1" dirty="0">
              <a:ln w="18415" cmpd="sng">
                <a:solidFill>
                  <a:schemeClr val="tx2"/>
                </a:solidFill>
                <a:prstDash val="solid"/>
              </a:ln>
              <a:solidFill>
                <a:srgbClr val="7030A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438935" y="2955294"/>
            <a:ext cx="3995999" cy="67322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ln w="18415" cmpd="sng">
                  <a:solidFill>
                    <a:schemeClr val="tx2"/>
                  </a:solidFill>
                  <a:prstDash val="solid"/>
                </a:ln>
                <a:solidFill>
                  <a:srgbClr val="7030A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спільної відповідальності</a:t>
            </a:r>
            <a:endParaRPr lang="ru-RU" sz="2000" b="1" dirty="0">
              <a:ln w="18415" cmpd="sng">
                <a:solidFill>
                  <a:schemeClr val="tx2"/>
                </a:solidFill>
                <a:prstDash val="solid"/>
              </a:ln>
              <a:solidFill>
                <a:srgbClr val="7030A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79512" y="4026122"/>
            <a:ext cx="3995999" cy="67322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ln w="18415" cmpd="sng">
                  <a:solidFill>
                    <a:schemeClr val="tx2"/>
                  </a:solidFill>
                  <a:prstDash val="solid"/>
                </a:ln>
                <a:solidFill>
                  <a:srgbClr val="7030A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доступності</a:t>
            </a:r>
            <a:endParaRPr lang="ru-RU" sz="2000" b="1" dirty="0">
              <a:ln w="18415" cmpd="sng">
                <a:solidFill>
                  <a:schemeClr val="tx2"/>
                </a:solidFill>
                <a:prstDash val="solid"/>
              </a:ln>
              <a:solidFill>
                <a:srgbClr val="7030A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858634" y="4031174"/>
            <a:ext cx="3995999" cy="67322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ln w="18415" cmpd="sng">
                  <a:solidFill>
                    <a:schemeClr val="tx2"/>
                  </a:solidFill>
                  <a:prstDash val="solid"/>
                </a:ln>
                <a:solidFill>
                  <a:srgbClr val="7030A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зрозумілості</a:t>
            </a:r>
            <a:r>
              <a:rPr lang="ru-RU" sz="2000" b="1" dirty="0">
                <a:ln w="18415" cmpd="sng">
                  <a:solidFill>
                    <a:schemeClr val="tx2"/>
                  </a:solidFill>
                  <a:prstDash val="solid"/>
                </a:ln>
                <a:solidFill>
                  <a:srgbClr val="7030A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 та </a:t>
            </a:r>
            <a:r>
              <a:rPr lang="ru-RU" sz="2000" b="1" dirty="0" err="1">
                <a:ln w="18415" cmpd="sng">
                  <a:solidFill>
                    <a:schemeClr val="tx2"/>
                  </a:solidFill>
                  <a:prstDash val="solid"/>
                </a:ln>
                <a:solidFill>
                  <a:srgbClr val="7030A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чіткості</a:t>
            </a:r>
            <a:endParaRPr lang="ru-RU" sz="2000" b="1" dirty="0">
              <a:ln w="18415" cmpd="sng">
                <a:solidFill>
                  <a:schemeClr val="tx2"/>
                </a:solidFill>
                <a:prstDash val="solid"/>
              </a:ln>
              <a:solidFill>
                <a:srgbClr val="7030A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402931" y="5106242"/>
            <a:ext cx="3995999" cy="67322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ln w="18415" cmpd="sng">
                  <a:solidFill>
                    <a:schemeClr val="tx2"/>
                  </a:solidFill>
                  <a:prstDash val="solid"/>
                </a:ln>
                <a:solidFill>
                  <a:srgbClr val="7030A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пріоритету</a:t>
            </a:r>
            <a:r>
              <a:rPr lang="ru-RU" sz="2000" b="1" dirty="0">
                <a:ln w="18415" cmpd="sng">
                  <a:solidFill>
                    <a:schemeClr val="tx2"/>
                  </a:solidFill>
                  <a:prstDash val="solid"/>
                </a:ln>
                <a:solidFill>
                  <a:srgbClr val="7030A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2000" b="1" dirty="0" err="1">
                <a:ln w="18415" cmpd="sng">
                  <a:solidFill>
                    <a:schemeClr val="tx2"/>
                  </a:solidFill>
                  <a:prstDash val="solid"/>
                </a:ln>
                <a:solidFill>
                  <a:srgbClr val="7030A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довіри</a:t>
            </a:r>
            <a:r>
              <a:rPr lang="ru-RU" sz="2000" b="1" dirty="0">
                <a:ln w="18415" cmpd="sng">
                  <a:solidFill>
                    <a:schemeClr val="tx2"/>
                  </a:solidFill>
                  <a:prstDash val="solid"/>
                </a:ln>
                <a:solidFill>
                  <a:srgbClr val="7030A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 над контролем</a:t>
            </a:r>
            <a:endParaRPr lang="ru-RU" sz="2000" b="1" dirty="0">
              <a:ln w="18415" cmpd="sng">
                <a:solidFill>
                  <a:schemeClr val="tx2"/>
                </a:solidFill>
                <a:prstDash val="solid"/>
              </a:ln>
              <a:solidFill>
                <a:srgbClr val="7030A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10669" y="6021288"/>
            <a:ext cx="3995999" cy="67322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ln w="18415" cmpd="sng">
                  <a:solidFill>
                    <a:schemeClr val="tx2"/>
                  </a:solidFill>
                  <a:prstDash val="solid"/>
                </a:ln>
                <a:solidFill>
                  <a:srgbClr val="7030A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визначеності сфери застосування</a:t>
            </a:r>
            <a:endParaRPr lang="ru-RU" sz="2000" b="1" dirty="0">
              <a:ln w="18415" cmpd="sng">
                <a:solidFill>
                  <a:schemeClr val="tx2"/>
                </a:solidFill>
                <a:prstDash val="solid"/>
              </a:ln>
              <a:solidFill>
                <a:srgbClr val="7030A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858634" y="6021288"/>
            <a:ext cx="3995999" cy="67322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ln w="18415" cmpd="sng">
                  <a:solidFill>
                    <a:schemeClr val="tx2"/>
                  </a:solidFill>
                  <a:prstDash val="solid"/>
                </a:ln>
                <a:solidFill>
                  <a:srgbClr val="7030A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безперервності</a:t>
            </a:r>
            <a:endParaRPr lang="ru-RU" sz="2000" b="1" dirty="0">
              <a:ln w="18415" cmpd="sng">
                <a:solidFill>
                  <a:schemeClr val="tx2"/>
                </a:solidFill>
                <a:prstDash val="solid"/>
              </a:ln>
              <a:solidFill>
                <a:srgbClr val="7030A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02195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64088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79512" y="1412776"/>
            <a:ext cx="3960440" cy="388843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державних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комунальних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підприємств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господарських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товариств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(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яких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державна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або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комунальна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частка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i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перевищує</a:t>
            </a:r>
            <a:r>
              <a:rPr lang="ru-RU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50 </a:t>
            </a:r>
            <a:r>
              <a:rPr lang="ru-RU" b="1" i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відсотків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), де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середньооблікова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чисельність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працюючих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за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звітний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(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фінансовий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)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рік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i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перевищує</a:t>
            </a:r>
            <a:r>
              <a:rPr lang="ru-RU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п’ятдесят</a:t>
            </a:r>
            <a:r>
              <a:rPr lang="ru-RU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осіб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а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обсяг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валового доходу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від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реалізації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продукції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(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робіт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послуг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) за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цей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період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перевищує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i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сімдесят</a:t>
            </a:r>
            <a:r>
              <a:rPr lang="ru-RU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мільйонів</a:t>
            </a:r>
            <a:r>
              <a:rPr lang="ru-RU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гривень</a:t>
            </a:r>
            <a:endParaRPr lang="ru-RU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0" y="116632"/>
            <a:ext cx="9144000" cy="115212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Обов’язковість антикорупційної </a:t>
            </a:r>
            <a:r>
              <a:rPr lang="uk-UA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програми для: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860032" y="1412776"/>
            <a:ext cx="4067944" cy="388843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юридичних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осіб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</a:t>
            </a:r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які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є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учасниками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попередньої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кваліфікації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учасниками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процедури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закупівлі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відповідно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до Закону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України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«Про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здійснення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державних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закупівель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»,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якщо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вартість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закупівлі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товару (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товарів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),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послуги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(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послуг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),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робіт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i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дорівнює</a:t>
            </a:r>
            <a:r>
              <a:rPr lang="ru-RU" sz="20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або</a:t>
            </a:r>
            <a:r>
              <a:rPr lang="ru-RU" sz="20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перевищує</a:t>
            </a:r>
            <a:r>
              <a:rPr lang="ru-RU" sz="20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 </a:t>
            </a:r>
            <a:r>
              <a:rPr lang="ru-RU" sz="2000" b="1" i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мільйонів</a:t>
            </a:r>
            <a:r>
              <a:rPr lang="ru-RU" sz="20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гривень</a:t>
            </a:r>
            <a:endParaRPr lang="ru-RU" sz="20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uk-UA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uk-UA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179512" y="1412776"/>
            <a:ext cx="504056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1</a:t>
            </a: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4943238" y="1412776"/>
            <a:ext cx="504056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2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5949280"/>
            <a:ext cx="82444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2400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ідсутність</a:t>
            </a:r>
            <a:r>
              <a:rPr lang="ru-RU" sz="24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хоча</a:t>
            </a:r>
            <a:r>
              <a:rPr lang="ru-RU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 </a:t>
            </a:r>
            <a:r>
              <a:rPr lang="ru-RU" sz="24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однієї</a:t>
            </a:r>
            <a:r>
              <a:rPr lang="ru-RU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із</a:t>
            </a:r>
            <a:r>
              <a:rPr lang="ru-RU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ознак</a:t>
            </a:r>
            <a:r>
              <a:rPr lang="ru-RU" sz="24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4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виключає</a:t>
            </a:r>
            <a:r>
              <a:rPr lang="ru-RU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відповідний</a:t>
            </a:r>
            <a:r>
              <a:rPr lang="ru-RU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обов’язок</a:t>
            </a:r>
            <a:r>
              <a:rPr lang="ru-RU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юридичної</a:t>
            </a:r>
            <a:r>
              <a:rPr lang="ru-RU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особи.</a:t>
            </a:r>
            <a:endParaRPr lang="ru-RU" sz="2400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Стрелка влево 6"/>
          <p:cNvSpPr/>
          <p:nvPr/>
        </p:nvSpPr>
        <p:spPr>
          <a:xfrm rot="16200000">
            <a:off x="1221486" y="5270160"/>
            <a:ext cx="637153" cy="75521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579" b="100000" l="7429" r="87429">
                        <a14:foregroundMark x1="51048" y1="84979" x2="40381" y2="84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9572" y="4299679"/>
            <a:ext cx="1862224" cy="2479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2848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64088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95536" y="1340768"/>
            <a:ext cx="8352928" cy="5040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/>
            <a:endParaRPr lang="uk-UA" dirty="0"/>
          </a:p>
          <a:p>
            <a:pPr algn="ctr" fontAlgn="base"/>
            <a:r>
              <a:rPr lang="uk-UA" dirty="0" smtClean="0"/>
              <a:t>КРИТЕРІЇ  ймовірності </a:t>
            </a:r>
            <a:r>
              <a:rPr lang="uk-UA" dirty="0"/>
              <a:t>виникнення корупційного ризику </a:t>
            </a:r>
            <a:endParaRPr lang="uk-UA" dirty="0" smtClean="0"/>
          </a:p>
          <a:p>
            <a:pPr algn="ctr" fontAlgn="base"/>
            <a:endParaRPr lang="uk-UA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0" y="116632"/>
            <a:ext cx="9144000" cy="72008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Процес </a:t>
            </a:r>
            <a:r>
              <a:rPr lang="uk-UA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оцінки корупційних </a:t>
            </a:r>
            <a:r>
              <a:rPr lang="uk-UA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ризиків: 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107504" y="5440673"/>
            <a:ext cx="2016224" cy="109992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низький</a:t>
            </a:r>
            <a:endParaRPr lang="ru-RU" dirty="0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2123728" y="5013176"/>
            <a:ext cx="2306573" cy="153181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середній</a:t>
            </a:r>
            <a:endParaRPr lang="ru-RU" b="1" dirty="0"/>
          </a:p>
        </p:txBody>
      </p:sp>
      <p:sp>
        <p:nvSpPr>
          <p:cNvPr id="13" name="Равнобедренный треугольник 12"/>
          <p:cNvSpPr/>
          <p:nvPr/>
        </p:nvSpPr>
        <p:spPr>
          <a:xfrm>
            <a:off x="4491686" y="4653136"/>
            <a:ext cx="2304256" cy="188746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високий</a:t>
            </a:r>
            <a:r>
              <a:rPr lang="ru-RU" dirty="0"/>
              <a:t> </a:t>
            </a:r>
          </a:p>
        </p:txBody>
      </p:sp>
      <p:sp>
        <p:nvSpPr>
          <p:cNvPr id="14" name="Равнобедренный треугольник 13"/>
          <p:cNvSpPr/>
          <p:nvPr/>
        </p:nvSpPr>
        <p:spPr>
          <a:xfrm>
            <a:off x="6795942" y="4149080"/>
            <a:ext cx="2348058" cy="239865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дуже</a:t>
            </a:r>
            <a:r>
              <a:rPr lang="ru-RU" dirty="0"/>
              <a:t> </a:t>
            </a:r>
            <a:r>
              <a:rPr lang="ru-RU" dirty="0" err="1"/>
              <a:t>високий</a:t>
            </a:r>
            <a:r>
              <a:rPr lang="ru-RU" dirty="0"/>
              <a:t> </a:t>
            </a:r>
          </a:p>
        </p:txBody>
      </p:sp>
      <p:sp>
        <p:nvSpPr>
          <p:cNvPr id="8" name="Овал 7"/>
          <p:cNvSpPr/>
          <p:nvPr/>
        </p:nvSpPr>
        <p:spPr>
          <a:xfrm>
            <a:off x="628444" y="2239937"/>
            <a:ext cx="1152128" cy="11114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ніколи</a:t>
            </a:r>
            <a:endParaRPr lang="ru-RU" dirty="0"/>
          </a:p>
        </p:txBody>
      </p:sp>
      <p:sp>
        <p:nvSpPr>
          <p:cNvPr id="17" name="Овал 16"/>
          <p:cNvSpPr/>
          <p:nvPr/>
        </p:nvSpPr>
        <p:spPr>
          <a:xfrm>
            <a:off x="2123728" y="2147604"/>
            <a:ext cx="1730036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рідко</a:t>
            </a:r>
            <a:endParaRPr lang="ru-RU" dirty="0"/>
          </a:p>
        </p:txBody>
      </p:sp>
      <p:sp>
        <p:nvSpPr>
          <p:cNvPr id="18" name="Овал 17"/>
          <p:cNvSpPr/>
          <p:nvPr/>
        </p:nvSpPr>
        <p:spPr>
          <a:xfrm>
            <a:off x="4075910" y="2147604"/>
            <a:ext cx="2160239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можливо</a:t>
            </a:r>
            <a:endParaRPr lang="ru-RU" dirty="0"/>
          </a:p>
        </p:txBody>
      </p:sp>
      <p:sp>
        <p:nvSpPr>
          <p:cNvPr id="20" name="Овал 19"/>
          <p:cNvSpPr/>
          <p:nvPr/>
        </p:nvSpPr>
        <p:spPr>
          <a:xfrm>
            <a:off x="6372200" y="2147604"/>
            <a:ext cx="2664296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напевно</a:t>
            </a:r>
            <a:endParaRPr lang="ru-RU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68687" y="3645024"/>
            <a:ext cx="8352928" cy="5040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/>
            <a:endParaRPr lang="uk-UA" dirty="0"/>
          </a:p>
          <a:p>
            <a:pPr algn="ctr" fontAlgn="base"/>
            <a:r>
              <a:rPr lang="uk-UA" dirty="0" smtClean="0"/>
              <a:t>РІВНІ  ймовірності </a:t>
            </a:r>
            <a:r>
              <a:rPr lang="uk-UA" dirty="0"/>
              <a:t>виникнення корупційного ризику </a:t>
            </a:r>
            <a:endParaRPr lang="uk-UA" dirty="0" smtClean="0"/>
          </a:p>
          <a:p>
            <a:pPr algn="ctr" fontAlgn="base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75990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17" y="0"/>
            <a:ext cx="916879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64088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372225" y="1686610"/>
            <a:ext cx="228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uk-UA" dirty="0" smtClean="0">
                <a:solidFill>
                  <a:prstClr val="black"/>
                </a:solidFill>
              </a:rPr>
              <a:t>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2" name="Заголовок 1"/>
          <p:cNvSpPr>
            <a:spLocks noGrp="1"/>
          </p:cNvSpPr>
          <p:nvPr>
            <p:ph type="ctrTitle"/>
          </p:nvPr>
        </p:nvSpPr>
        <p:spPr>
          <a:xfrm>
            <a:off x="0" y="160338"/>
            <a:ext cx="9144000" cy="1222375"/>
          </a:xfrm>
        </p:spPr>
        <p:txBody>
          <a:bodyPr>
            <a:noAutofit/>
          </a:bodyPr>
          <a:lstStyle/>
          <a:p>
            <a:pPr algn="ctr"/>
            <a:r>
              <a:rPr lang="ru-RU" sz="2400" dirty="0" err="1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Антикорупційні</a:t>
            </a:r>
            <a:r>
              <a:rPr lang="ru-RU" sz="2400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 заходи </a:t>
            </a:r>
            <a:r>
              <a:rPr lang="ru-RU" sz="2400" dirty="0" err="1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загального</a:t>
            </a:r>
            <a:r>
              <a:rPr lang="ru-RU" sz="2400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 характеру у </a:t>
            </a:r>
            <a:r>
              <a:rPr lang="ru-RU" sz="2400" dirty="0" err="1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діяльності</a:t>
            </a:r>
            <a:r>
              <a:rPr lang="ru-RU" sz="2400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 </a:t>
            </a:r>
            <a:r>
              <a:rPr lang="ru-RU" sz="2400" dirty="0" err="1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юридичної</a:t>
            </a:r>
            <a:r>
              <a:rPr lang="ru-RU" sz="2400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 особи </a:t>
            </a:r>
            <a:endParaRPr lang="ru-RU" sz="2400" dirty="0">
              <a:solidFill>
                <a:schemeClr val="bg1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0" y="1179354"/>
            <a:ext cx="827584" cy="674524"/>
          </a:xfrm>
          <a:prstGeom prst="chevr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827585" y="1196752"/>
            <a:ext cx="8301696" cy="674524"/>
          </a:xfrm>
          <a:prstGeom prst="chevr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Навчання </a:t>
            </a:r>
            <a:r>
              <a:rPr lang="uk-UA" dirty="0"/>
              <a:t>для працівників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Нашивка 15"/>
          <p:cNvSpPr/>
          <p:nvPr/>
        </p:nvSpPr>
        <p:spPr>
          <a:xfrm>
            <a:off x="-24680" y="2187466"/>
            <a:ext cx="827584" cy="674524"/>
          </a:xfrm>
          <a:prstGeom prst="chevr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tx1"/>
                </a:solidFill>
              </a:rPr>
              <a:t>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Нашивка 16"/>
          <p:cNvSpPr/>
          <p:nvPr/>
        </p:nvSpPr>
        <p:spPr>
          <a:xfrm>
            <a:off x="802905" y="2204864"/>
            <a:ext cx="8301696" cy="674524"/>
          </a:xfrm>
          <a:prstGeom prst="chevr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/>
              <a:t>Захист</a:t>
            </a:r>
            <a:r>
              <a:rPr lang="ru-RU" dirty="0"/>
              <a:t> та </a:t>
            </a:r>
            <a:r>
              <a:rPr lang="ru-RU" dirty="0" err="1"/>
              <a:t>заохочення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повідомляють</a:t>
            </a:r>
            <a:r>
              <a:rPr lang="ru-RU" dirty="0"/>
              <a:t> про </a:t>
            </a:r>
            <a:r>
              <a:rPr lang="ru-RU" dirty="0" err="1"/>
              <a:t>факти</a:t>
            </a:r>
            <a:r>
              <a:rPr lang="ru-RU" dirty="0"/>
              <a:t> </a:t>
            </a:r>
            <a:r>
              <a:rPr lang="ru-RU" dirty="0" err="1"/>
              <a:t>порушень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Нашивка 17"/>
          <p:cNvSpPr/>
          <p:nvPr/>
        </p:nvSpPr>
        <p:spPr>
          <a:xfrm>
            <a:off x="-9517" y="3328297"/>
            <a:ext cx="827584" cy="648072"/>
          </a:xfrm>
          <a:prstGeom prst="chevr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9" name="Нашивка 18"/>
          <p:cNvSpPr/>
          <p:nvPr/>
        </p:nvSpPr>
        <p:spPr>
          <a:xfrm>
            <a:off x="802905" y="3380420"/>
            <a:ext cx="8301696" cy="648072"/>
          </a:xfrm>
          <a:prstGeom prst="chevr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/>
              <a:t>Конфлікт</a:t>
            </a:r>
            <a:r>
              <a:rPr lang="ru-RU" dirty="0"/>
              <a:t> </a:t>
            </a:r>
            <a:r>
              <a:rPr lang="ru-RU" dirty="0" err="1"/>
              <a:t>інтересів</a:t>
            </a:r>
            <a:endParaRPr lang="ru-RU" dirty="0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15" name="Нашивка 14"/>
          <p:cNvSpPr/>
          <p:nvPr/>
        </p:nvSpPr>
        <p:spPr>
          <a:xfrm>
            <a:off x="-30445" y="4419714"/>
            <a:ext cx="1115616" cy="792088"/>
          </a:xfrm>
          <a:prstGeom prst="chevr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      4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Нашивка 19"/>
          <p:cNvSpPr/>
          <p:nvPr/>
        </p:nvSpPr>
        <p:spPr>
          <a:xfrm>
            <a:off x="797140" y="4437112"/>
            <a:ext cx="8301696" cy="792088"/>
          </a:xfrm>
          <a:prstGeom prst="chevr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/>
              <a:t>Подарунки</a:t>
            </a:r>
            <a:r>
              <a:rPr lang="ru-RU" dirty="0"/>
              <a:t>, </a:t>
            </a:r>
            <a:r>
              <a:rPr lang="ru-RU" dirty="0" err="1"/>
              <a:t>фінансування</a:t>
            </a:r>
            <a:r>
              <a:rPr lang="ru-RU" dirty="0"/>
              <a:t> </a:t>
            </a:r>
            <a:r>
              <a:rPr lang="ru-RU" dirty="0" err="1"/>
              <a:t>політичних</a:t>
            </a:r>
            <a:r>
              <a:rPr lang="ru-RU" dirty="0"/>
              <a:t> </a:t>
            </a:r>
            <a:r>
              <a:rPr lang="ru-RU" dirty="0" err="1"/>
              <a:t>партій</a:t>
            </a:r>
            <a:r>
              <a:rPr lang="ru-RU" dirty="0"/>
              <a:t>, </a:t>
            </a:r>
            <a:r>
              <a:rPr lang="ru-RU" dirty="0" err="1"/>
              <a:t>благодійна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 та </a:t>
            </a:r>
            <a:r>
              <a:rPr lang="ru-RU" dirty="0" err="1"/>
              <a:t>представницькі</a:t>
            </a:r>
            <a:r>
              <a:rPr lang="ru-RU" dirty="0"/>
              <a:t> </a:t>
            </a:r>
            <a:r>
              <a:rPr lang="ru-RU" dirty="0" err="1"/>
              <a:t>витрати</a:t>
            </a:r>
            <a:endParaRPr lang="ru-RU" dirty="0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21" name="Нашивка 20"/>
          <p:cNvSpPr/>
          <p:nvPr/>
        </p:nvSpPr>
        <p:spPr>
          <a:xfrm>
            <a:off x="-39962" y="5816032"/>
            <a:ext cx="827584" cy="581089"/>
          </a:xfrm>
          <a:prstGeom prst="chevr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    5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Нашивка 21"/>
          <p:cNvSpPr/>
          <p:nvPr/>
        </p:nvSpPr>
        <p:spPr>
          <a:xfrm>
            <a:off x="787623" y="5833430"/>
            <a:ext cx="8301696" cy="581089"/>
          </a:xfrm>
          <a:prstGeom prst="chevr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Декларування доходів та видатків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436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500"/>
                            </p:stCondLst>
                            <p:childTnLst>
                              <p:par>
                                <p:cTn id="5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7" grpId="0" animBg="1"/>
      <p:bldP spid="13" grpId="0" animBg="1"/>
      <p:bldP spid="16" grpId="0" animBg="1"/>
      <p:bldP spid="17" grpId="0" animBg="1"/>
      <p:bldP spid="18" grpId="0" animBg="1"/>
      <p:bldP spid="19" grpId="0" animBg="1"/>
      <p:bldP spid="15" grpId="0" animBg="1"/>
      <p:bldP spid="20" grpId="0" animBg="1"/>
      <p:bldP spid="21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868" y="1"/>
            <a:ext cx="9171868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64088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372225" y="1686610"/>
            <a:ext cx="228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uk-UA" dirty="0" smtClean="0">
                <a:solidFill>
                  <a:prstClr val="black"/>
                </a:solidFill>
              </a:rPr>
              <a:t>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69634" y="260648"/>
            <a:ext cx="77768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7200" i="1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glow rad="635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ДЯКУЮ ЗА УВАГУ!</a:t>
            </a:r>
            <a:endParaRPr lang="ru-RU" sz="7200" i="1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  <a:effectLst>
                <a:glow rad="635000"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13317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317</TotalTime>
  <Words>400</Words>
  <Application>Microsoft Office PowerPoint</Application>
  <PresentationFormat>Экран (4:3)</PresentationFormat>
  <Paragraphs>71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Трек</vt:lpstr>
      <vt:lpstr>Антикорупційні програми юридичних осіб</vt:lpstr>
      <vt:lpstr>Антикорупційні програми юридичних осіб</vt:lpstr>
      <vt:lpstr>Антикорупційні програми юридичних осіб</vt:lpstr>
      <vt:lpstr>Презентация PowerPoint</vt:lpstr>
      <vt:lpstr>Антикорупційні програми юридичних осіб</vt:lpstr>
      <vt:lpstr>Презентация PowerPoint</vt:lpstr>
      <vt:lpstr>Презентация PowerPoint</vt:lpstr>
      <vt:lpstr>Антикорупційні заходи загального характеру у діяльності юридичної особи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ПРАВОВИЙ АНАЛІЗ ІСТОТНИХ УМОВ ДОГОВОРУ ОРЕНДИ ЗЕМЛІ В УКРАЇНІ</dc:title>
  <dc:creator>Olga</dc:creator>
  <cp:lastModifiedBy>Olga</cp:lastModifiedBy>
  <cp:revision>37</cp:revision>
  <dcterms:created xsi:type="dcterms:W3CDTF">2017-10-20T16:50:10Z</dcterms:created>
  <dcterms:modified xsi:type="dcterms:W3CDTF">2018-04-16T07:42:22Z</dcterms:modified>
</cp:coreProperties>
</file>