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sldIdLst>
    <p:sldId id="270" r:id="rId2"/>
    <p:sldId id="345" r:id="rId3"/>
    <p:sldId id="346" r:id="rId4"/>
    <p:sldId id="293" r:id="rId5"/>
    <p:sldId id="331" r:id="rId6"/>
    <p:sldId id="330" r:id="rId7"/>
    <p:sldId id="332" r:id="rId8"/>
    <p:sldId id="334" r:id="rId9"/>
    <p:sldId id="335" r:id="rId10"/>
    <p:sldId id="333" r:id="rId11"/>
    <p:sldId id="336" r:id="rId12"/>
    <p:sldId id="337" r:id="rId13"/>
    <p:sldId id="313" r:id="rId14"/>
    <p:sldId id="315" r:id="rId15"/>
    <p:sldId id="329" r:id="rId16"/>
    <p:sldId id="338" r:id="rId17"/>
    <p:sldId id="339" r:id="rId18"/>
    <p:sldId id="340" r:id="rId19"/>
    <p:sldId id="341" r:id="rId20"/>
    <p:sldId id="344" r:id="rId21"/>
    <p:sldId id="342" r:id="rId22"/>
    <p:sldId id="343" r:id="rId23"/>
    <p:sldId id="328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5pPr>
    <a:lvl6pPr marL="2286000" algn="l" defTabSz="914400" rtl="0" eaLnBrk="1" latinLnBrk="0" hangingPunct="1"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6pPr>
    <a:lvl7pPr marL="2743200" algn="l" defTabSz="914400" rtl="0" eaLnBrk="1" latinLnBrk="0" hangingPunct="1"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7pPr>
    <a:lvl8pPr marL="3200400" algn="l" defTabSz="914400" rtl="0" eaLnBrk="1" latinLnBrk="0" hangingPunct="1"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8pPr>
    <a:lvl9pPr marL="3657600" algn="l" defTabSz="914400" rtl="0" eaLnBrk="1" latinLnBrk="0" hangingPunct="1">
      <a:defRPr kern="1200">
        <a:solidFill>
          <a:schemeClr val="tx2"/>
        </a:solidFill>
        <a:latin typeface="Verdana" pitchFamily="34" charset="0"/>
        <a:ea typeface="HY견고딕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0000FF"/>
    <a:srgbClr val="EAEAEA"/>
    <a:srgbClr val="336699"/>
    <a:srgbClr val="F3F3F3"/>
    <a:srgbClr val="E8E8E8"/>
    <a:srgbClr val="EFFF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7" autoAdjust="0"/>
    <p:restoredTop sz="94779" autoAdjust="0"/>
  </p:normalViewPr>
  <p:slideViewPr>
    <p:cSldViewPr>
      <p:cViewPr>
        <p:scale>
          <a:sx n="82" d="100"/>
          <a:sy n="82" d="100"/>
        </p:scale>
        <p:origin x="2296" y="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Отримали негативний результат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Полтавський юридичний інститут</c:v>
                </c:pt>
                <c:pt idx="1">
                  <c:v>Середній показник по Україні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0.115</c:v>
                </c:pt>
                <c:pt idx="1">
                  <c:v>0.328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Отримали позитивний результат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Полтавський юридичний інститут</c:v>
                </c:pt>
                <c:pt idx="1">
                  <c:v>Середній показник по Україні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0.885</c:v>
                </c:pt>
                <c:pt idx="1">
                  <c:v>0.672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5753984"/>
        <c:axId val="-2061289056"/>
        <c:axId val="0"/>
      </c:bar3DChart>
      <c:catAx>
        <c:axId val="-21257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61289056"/>
        <c:crosses val="autoZero"/>
        <c:auto val="1"/>
        <c:lblAlgn val="ctr"/>
        <c:lblOffset val="100"/>
        <c:noMultiLvlLbl val="0"/>
      </c:catAx>
      <c:valAx>
        <c:axId val="-206128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2575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D82C1-9D28-4CB8-B578-926E16613BBA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45C0-F0BD-432D-8491-CDAD90E09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326" y="1592796"/>
            <a:ext cx="8712968" cy="46805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uk-UA" dirty="0" smtClean="0">
                <a:solidFill>
                  <a:srgbClr val="FFFF00"/>
                </a:solidFill>
                <a:latin typeface="Arial" charset="0"/>
              </a:rPr>
            </a:br>
            <a:endParaRPr lang="uk-UA" altLang="ko-KR" dirty="0">
              <a:solidFill>
                <a:schemeClr val="accent1"/>
              </a:solidFill>
              <a:ea typeface="굴림" pitchFamily="50" charset="-127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564" y="3429000"/>
            <a:ext cx="9000492" cy="2004216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П</a:t>
            </a:r>
            <a:r>
              <a:rPr lang="en-US" sz="2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роф</a:t>
            </a:r>
            <a:r>
              <a:rPr lang="en-US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. </a:t>
            </a:r>
            <a:r>
              <a:rPr lang="en-US" sz="2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Наталія</a:t>
            </a:r>
            <a:r>
              <a:rPr lang="en-US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Гуторова</a:t>
            </a:r>
            <a:r>
              <a:rPr lang="en-US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uk-UA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uk-UA" sz="2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</a:t>
            </a:r>
            <a:r>
              <a:rPr lang="en-US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uk-UA" sz="2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ю</a:t>
            </a:r>
            <a:r>
              <a:rPr lang="en-US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uk-UA" sz="2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</a:t>
            </a:r>
            <a:r>
              <a:rPr lang="en-US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uk-UA" sz="2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професор, директор Полтавського юридичного інституту Національного юридичного університету імені Ярослава Мудрого </a:t>
            </a:r>
            <a:endParaRPr lang="uk-UA" sz="26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uk-UA" sz="2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uk-UA" sz="2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003300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ПРО </a:t>
            </a:r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ПІДСУМКИ РОБОТИ 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ІНСТИТУТУ </a:t>
            </a:r>
            <a:r>
              <a:rPr 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У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 2017/2018 </a:t>
            </a:r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НАВЧАЛЬНОМУ 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РОЦІ ТА ЗАВДАННЯ НА </a:t>
            </a:r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2018/2019 НАВЧАЛЬНИЙ </a:t>
            </a: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РІК </a:t>
            </a:r>
            <a:endParaRPr lang="uk-UA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827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18 </a:t>
            </a:r>
            <a:r>
              <a:rPr lang="en-US" sz="2800" b="1" dirty="0" err="1" smtClean="0"/>
              <a:t>квітня</a:t>
            </a:r>
            <a:r>
              <a:rPr lang="en-US" sz="2800" b="1" dirty="0" smtClean="0"/>
              <a:t> 2018 </a:t>
            </a:r>
            <a:r>
              <a:rPr lang="en-US" sz="2800" b="1" dirty="0" err="1" smtClean="0"/>
              <a:t>р</a:t>
            </a:r>
            <a:r>
              <a:rPr lang="en-US" sz="2800" b="1" dirty="0" smtClean="0"/>
              <a:t>. </a:t>
            </a:r>
            <a:r>
              <a:rPr lang="mr-IN" sz="2800" b="1" dirty="0" smtClean="0"/>
              <a:t>–</a:t>
            </a:r>
            <a:r>
              <a:rPr lang="en-US" sz="2800" b="1" dirty="0" smtClean="0"/>
              <a:t> 1 </a:t>
            </a:r>
            <a:r>
              <a:rPr lang="en-US" sz="2800" b="1" dirty="0" err="1" smtClean="0"/>
              <a:t>місце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серед</a:t>
            </a:r>
            <a:r>
              <a:rPr lang="en-US" sz="2800" b="1" dirty="0" smtClean="0"/>
              <a:t> 10 </a:t>
            </a:r>
            <a:r>
              <a:rPr lang="en-US" sz="2800" b="1" dirty="0" err="1" smtClean="0"/>
              <a:t>команд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на</a:t>
            </a:r>
            <a:r>
              <a:rPr lang="en-US" sz="2800" b="1" dirty="0" smtClean="0"/>
              <a:t> </a:t>
            </a:r>
            <a:r>
              <a:rPr lang="ru-RU" sz="2800" b="1" dirty="0" smtClean="0"/>
              <a:t>IV </a:t>
            </a:r>
            <a:r>
              <a:rPr lang="ru-RU" sz="2800" b="1" dirty="0" err="1" smtClean="0"/>
              <a:t>Всеукраїнськ</a:t>
            </a:r>
            <a:r>
              <a:rPr lang="en-US" sz="2800" b="1" dirty="0" err="1" smtClean="0"/>
              <a:t>ому</a:t>
            </a:r>
            <a:r>
              <a:rPr lang="ru-RU" sz="2800" b="1" dirty="0" smtClean="0"/>
              <a:t> </a:t>
            </a:r>
            <a:r>
              <a:rPr lang="ru-RU" sz="2800" b="1" dirty="0" err="1"/>
              <a:t>турнір</a:t>
            </a:r>
            <a:r>
              <a:rPr lang="en-US" sz="2800" b="1" dirty="0" err="1"/>
              <a:t>і</a:t>
            </a:r>
            <a:r>
              <a:rPr lang="ru-RU" sz="2800" b="1" dirty="0"/>
              <a:t> з </a:t>
            </a:r>
            <a:r>
              <a:rPr lang="ru-RU" sz="2800" b="1" dirty="0" err="1"/>
              <a:t>кримінального</a:t>
            </a:r>
            <a:r>
              <a:rPr lang="ru-RU" sz="2800" b="1" dirty="0"/>
              <a:t> права на </a:t>
            </a:r>
            <a:r>
              <a:rPr lang="ru-RU" sz="2800" b="1" dirty="0" err="1"/>
              <a:t>базі</a:t>
            </a:r>
            <a:r>
              <a:rPr lang="ru-RU" sz="2800" b="1" dirty="0"/>
              <a:t> </a:t>
            </a:r>
            <a:r>
              <a:rPr lang="ru-RU" sz="2800" b="1" dirty="0" err="1"/>
              <a:t>Національного</a:t>
            </a:r>
            <a:r>
              <a:rPr lang="ru-RU" sz="2800" b="1" dirty="0"/>
              <a:t> </a:t>
            </a:r>
            <a:r>
              <a:rPr lang="ru-RU" sz="2800" b="1" dirty="0" err="1"/>
              <a:t>юридичного</a:t>
            </a:r>
            <a:r>
              <a:rPr lang="ru-RU" sz="2800" b="1" dirty="0"/>
              <a:t> </a:t>
            </a:r>
            <a:r>
              <a:rPr lang="ru-RU" sz="2800" b="1" dirty="0" err="1"/>
              <a:t>університету</a:t>
            </a:r>
            <a:r>
              <a:rPr lang="ru-RU" sz="2800" b="1" dirty="0"/>
              <a:t>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err="1" smtClean="0"/>
              <a:t>імені</a:t>
            </a:r>
            <a:r>
              <a:rPr lang="ru-RU" sz="2800" b="1" dirty="0" smtClean="0"/>
              <a:t> </a:t>
            </a:r>
            <a:r>
              <a:rPr lang="ru-RU" sz="2800" b="1" dirty="0"/>
              <a:t>Ярослава </a:t>
            </a:r>
            <a:r>
              <a:rPr lang="ru-RU" sz="2800" b="1" dirty="0" smtClean="0"/>
              <a:t>Мудрого</a:t>
            </a:r>
            <a:endParaRPr lang="uk-UA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2780928"/>
            <a:ext cx="2304256" cy="3345235"/>
          </a:xfrm>
        </p:spPr>
        <p:txBody>
          <a:bodyPr>
            <a:normAutofit fontScale="77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/>
              <a:t>Команда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/>
              <a:t>складі</a:t>
            </a:r>
            <a:r>
              <a:rPr lang="ru-RU" dirty="0"/>
              <a:t>: </a:t>
            </a:r>
            <a:r>
              <a:rPr lang="ru-RU" dirty="0" err="1"/>
              <a:t>Дігтярь</a:t>
            </a:r>
            <a:r>
              <a:rPr lang="ru-RU" dirty="0"/>
              <a:t> Анни, </a:t>
            </a:r>
            <a:r>
              <a:rPr lang="ru-RU" dirty="0" err="1"/>
              <a:t>Аббасової</a:t>
            </a:r>
            <a:r>
              <a:rPr lang="ru-RU" dirty="0"/>
              <a:t> </a:t>
            </a:r>
            <a:r>
              <a:rPr lang="ru-RU" dirty="0" err="1"/>
              <a:t>Дарії</a:t>
            </a:r>
            <a:r>
              <a:rPr lang="ru-RU" dirty="0"/>
              <a:t>, </a:t>
            </a:r>
            <a:r>
              <a:rPr lang="ru-RU" dirty="0" err="1"/>
              <a:t>Павлюка</a:t>
            </a:r>
            <a:r>
              <a:rPr lang="ru-RU" dirty="0"/>
              <a:t> </a:t>
            </a:r>
            <a:r>
              <a:rPr lang="ru-RU" dirty="0" err="1"/>
              <a:t>Андрія</a:t>
            </a:r>
            <a:r>
              <a:rPr lang="ru-RU" dirty="0"/>
              <a:t>, </a:t>
            </a:r>
            <a:r>
              <a:rPr lang="ru-RU" dirty="0" err="1"/>
              <a:t>Папій</a:t>
            </a:r>
            <a:r>
              <a:rPr lang="ru-RU" dirty="0"/>
              <a:t> </a:t>
            </a:r>
            <a:r>
              <a:rPr lang="ru-RU" dirty="0" err="1"/>
              <a:t>Тетяни</a:t>
            </a:r>
            <a:r>
              <a:rPr lang="ru-RU" dirty="0"/>
              <a:t> та </a:t>
            </a:r>
            <a:r>
              <a:rPr lang="ru-RU" dirty="0" err="1"/>
              <a:t>Горобця</a:t>
            </a:r>
            <a:r>
              <a:rPr lang="ru-RU" dirty="0"/>
              <a:t> </a:t>
            </a:r>
            <a:r>
              <a:rPr lang="ru-RU" dirty="0" err="1"/>
              <a:t>Дмитра</a:t>
            </a:r>
            <a:endParaRPr lang="uk-UA" dirty="0"/>
          </a:p>
        </p:txBody>
      </p:sp>
      <p:pic>
        <p:nvPicPr>
          <p:cNvPr id="2050" name="Picture 2" descr="iber 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2" y="2793504"/>
            <a:ext cx="5482952" cy="36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0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b="1" dirty="0" smtClean="0"/>
              <a:t>ВПРОВАДЖЕННЯ СУЧАСНИХ МЕТОДИК ВИКЛАДАННЯ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Вивчення</a:t>
            </a:r>
            <a:r>
              <a:rPr lang="en-US" dirty="0" smtClean="0"/>
              <a:t> </a:t>
            </a:r>
            <a:r>
              <a:rPr lang="en-US" dirty="0" err="1" smtClean="0"/>
              <a:t>та</a:t>
            </a:r>
            <a:r>
              <a:rPr lang="en-US" dirty="0" smtClean="0"/>
              <a:t> </a:t>
            </a:r>
            <a:r>
              <a:rPr lang="en-US" dirty="0" err="1" smtClean="0"/>
              <a:t>впровадження</a:t>
            </a:r>
            <a:r>
              <a:rPr lang="en-US" dirty="0" smtClean="0"/>
              <a:t> </a:t>
            </a:r>
            <a:r>
              <a:rPr lang="en-US" dirty="0" err="1" smtClean="0"/>
              <a:t>досвіду</a:t>
            </a:r>
            <a:r>
              <a:rPr lang="en-US" dirty="0" smtClean="0"/>
              <a:t> </a:t>
            </a:r>
            <a:r>
              <a:rPr lang="en-US" dirty="0" err="1" smtClean="0"/>
              <a:t>викладачів</a:t>
            </a:r>
            <a:r>
              <a:rPr lang="en-US" dirty="0" smtClean="0"/>
              <a:t> </a:t>
            </a:r>
            <a:r>
              <a:rPr lang="en-US" dirty="0" err="1" smtClean="0"/>
              <a:t>Національного</a:t>
            </a:r>
            <a:r>
              <a:rPr lang="en-US" dirty="0" smtClean="0"/>
              <a:t> </a:t>
            </a:r>
            <a:r>
              <a:rPr lang="en-US" dirty="0" err="1" smtClean="0"/>
              <a:t>юридичного</a:t>
            </a:r>
            <a:r>
              <a:rPr lang="en-US" dirty="0" smtClean="0"/>
              <a:t> </a:t>
            </a:r>
            <a:r>
              <a:rPr lang="en-US" dirty="0" err="1" smtClean="0"/>
              <a:t>університету</a:t>
            </a:r>
            <a:r>
              <a:rPr lang="en-US" dirty="0" smtClean="0"/>
              <a:t> </a:t>
            </a:r>
            <a:r>
              <a:rPr lang="en-US" dirty="0" err="1" smtClean="0"/>
              <a:t>імені</a:t>
            </a:r>
            <a:r>
              <a:rPr lang="en-US" dirty="0" smtClean="0"/>
              <a:t> </a:t>
            </a:r>
            <a:r>
              <a:rPr lang="en-US" dirty="0" err="1" smtClean="0"/>
              <a:t>Ярослава</a:t>
            </a:r>
            <a:r>
              <a:rPr lang="en-US" dirty="0" smtClean="0"/>
              <a:t> </a:t>
            </a:r>
            <a:r>
              <a:rPr lang="en-US" dirty="0" err="1" smtClean="0"/>
              <a:t>Мудрого</a:t>
            </a:r>
            <a:r>
              <a:rPr lang="en-US" dirty="0" smtClean="0"/>
              <a:t> </a:t>
            </a:r>
            <a:r>
              <a:rPr lang="en-US" dirty="0" err="1" smtClean="0"/>
              <a:t>та</a:t>
            </a:r>
            <a:r>
              <a:rPr lang="en-US" dirty="0" smtClean="0"/>
              <a:t> </a:t>
            </a:r>
            <a:r>
              <a:rPr lang="en-US" dirty="0" err="1" smtClean="0"/>
              <a:t>інших</a:t>
            </a:r>
            <a:r>
              <a:rPr lang="en-US" dirty="0" smtClean="0"/>
              <a:t> </a:t>
            </a:r>
            <a:r>
              <a:rPr lang="en-US" dirty="0" err="1" smtClean="0"/>
              <a:t>кращіх</a:t>
            </a:r>
            <a:r>
              <a:rPr lang="en-US" dirty="0" smtClean="0"/>
              <a:t> </a:t>
            </a:r>
            <a:r>
              <a:rPr lang="en-US" dirty="0" err="1" smtClean="0"/>
              <a:t>університетів</a:t>
            </a:r>
            <a:r>
              <a:rPr lang="en-US" dirty="0" smtClean="0"/>
              <a:t> </a:t>
            </a:r>
            <a:r>
              <a:rPr lang="en-US" dirty="0" err="1" smtClean="0"/>
              <a:t>України</a:t>
            </a:r>
            <a:r>
              <a:rPr lang="en-US" dirty="0" smtClean="0"/>
              <a:t> </a:t>
            </a:r>
            <a:r>
              <a:rPr lang="en-US" dirty="0" err="1" smtClean="0"/>
              <a:t>та</a:t>
            </a:r>
            <a:r>
              <a:rPr lang="en-US" dirty="0" smtClean="0"/>
              <a:t> </a:t>
            </a:r>
            <a:r>
              <a:rPr lang="en-US" dirty="0" err="1" smtClean="0"/>
              <a:t>світу</a:t>
            </a:r>
            <a:r>
              <a:rPr lang="en-US" dirty="0" smtClean="0"/>
              <a:t>;</a:t>
            </a:r>
            <a:endParaRPr lang="en-US" dirty="0" smtClean="0"/>
          </a:p>
          <a:p>
            <a:r>
              <a:rPr lang="uk-UA" dirty="0" smtClean="0"/>
              <a:t>Поєднання </a:t>
            </a:r>
            <a:r>
              <a:rPr lang="uk-UA" dirty="0" smtClean="0"/>
              <a:t>теорії з практикою;</a:t>
            </a:r>
          </a:p>
          <a:p>
            <a:r>
              <a:rPr lang="uk-UA" dirty="0" smtClean="0"/>
              <a:t>Впровадження </a:t>
            </a:r>
            <a:r>
              <a:rPr lang="uk-UA" dirty="0" err="1" smtClean="0"/>
              <a:t>кєйс</a:t>
            </a:r>
            <a:r>
              <a:rPr lang="uk-UA" dirty="0" smtClean="0"/>
              <a:t>-методу з докладним аналізом окремих рішень ЄСПЛ, Верховного Суду, інших судових рішень;</a:t>
            </a:r>
          </a:p>
          <a:p>
            <a:r>
              <a:rPr lang="uk-UA" dirty="0" smtClean="0"/>
              <a:t>Використання мультимедійного обладнання та інших сучасних технічних засобів навчання;</a:t>
            </a:r>
          </a:p>
          <a:p>
            <a:r>
              <a:rPr lang="uk-UA" dirty="0" smtClean="0"/>
              <a:t>Стажування викладачів за програмою “Методика викладання правничих </a:t>
            </a:r>
            <a:r>
              <a:rPr lang="uk-UA" dirty="0" err="1" smtClean="0"/>
              <a:t>д</a:t>
            </a:r>
            <a:r>
              <a:rPr lang="en-US" dirty="0" err="1" smtClean="0"/>
              <a:t>и</a:t>
            </a:r>
            <a:r>
              <a:rPr lang="uk-UA" dirty="0" err="1" smtClean="0"/>
              <a:t>сциплін</a:t>
            </a:r>
            <a:r>
              <a:rPr lang="uk-UA" dirty="0" smtClean="0"/>
              <a:t>” 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89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b="1" dirty="0" smtClean="0"/>
              <a:t>ДОДЕРЖАННЯ ПРИНЦИПІВ АКАДЕМІЧНОЇ ДОБРОЧЕСНОСТІ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Академічна доброчесність під час викладання;</a:t>
            </a:r>
          </a:p>
          <a:p>
            <a:r>
              <a:rPr lang="uk-UA" dirty="0"/>
              <a:t>Академічна доброчесність під час навчання;</a:t>
            </a:r>
          </a:p>
          <a:p>
            <a:r>
              <a:rPr lang="uk-UA" dirty="0"/>
              <a:t>Академічна доброчесність під час провадження наукової (творчої) діяльності.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4401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/>
              <a:t>Академічна доброчесність під час </a:t>
            </a:r>
            <a:r>
              <a:rPr lang="uk-UA" sz="3600" dirty="0" smtClean="0"/>
              <a:t>викладання (морально-етична складова)</a:t>
            </a: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3"/>
          <a:stretch/>
        </p:blipFill>
        <p:spPr>
          <a:xfrm rot="16200000">
            <a:off x="2406172" y="171052"/>
            <a:ext cx="4740528" cy="7584015"/>
          </a:xfrm>
        </p:spPr>
      </p:pic>
    </p:spTree>
    <p:extLst>
      <p:ext uri="{BB962C8B-B14F-4D97-AF65-F5344CB8AC3E}">
        <p14:creationId xmlns:p14="http://schemas.microsoft.com/office/powerpoint/2010/main" val="48662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/>
              <a:t>Академічна доброчесність під час навчання (морально-етична складова)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2796"/>
            <a:ext cx="3754760" cy="4824536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92796"/>
            <a:ext cx="385242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1484" y="152636"/>
            <a:ext cx="8712968" cy="194421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en-US" sz="3600" b="1" dirty="0" smtClean="0"/>
              <a:t>ACADEMIC INTEGRITY IN LAW SCHOOLS</a:t>
            </a:r>
            <a:r>
              <a:rPr lang="uk-UA" sz="3600" b="1" dirty="0" smtClean="0"/>
              <a:t>: </a:t>
            </a:r>
            <a:r>
              <a:rPr lang="en-US" sz="3600" b="1" dirty="0" smtClean="0"/>
              <a:t>A COMBINATION OF ETHICAL PRINCIPLES WITH THE INEVITABILITY OF LIABILITY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uk-UA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uk-UA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 </a:t>
            </a:r>
            <a:endParaRPr lang="uk-UA" altLang="ko-KR" dirty="0">
              <a:solidFill>
                <a:schemeClr val="accent1"/>
              </a:solidFill>
              <a:ea typeface="굴림" pitchFamily="50" charset="-127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564" y="2240868"/>
            <a:ext cx="9000492" cy="396044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Prof. </a:t>
            </a:r>
            <a:r>
              <a:rPr lang="en-US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Nataliya</a:t>
            </a:r>
            <a:r>
              <a:rPr lang="en-US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Gutorova</a:t>
            </a:r>
            <a:endParaRPr lang="en-US" b="1" dirty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Poltava Law Institute of </a:t>
            </a:r>
            <a:r>
              <a:rPr lang="en-US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Yaroslav</a:t>
            </a:r>
            <a:r>
              <a:rPr lang="en-US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Mudriy</a:t>
            </a:r>
            <a:r>
              <a:rPr lang="en-US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National Law University, Director </a:t>
            </a:r>
          </a:p>
          <a:p>
            <a:endParaRPr lang="en-US" sz="2800" b="1" dirty="0" smtClean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r>
              <a:rPr lang="ru-RU" sz="2800" b="1" dirty="0" err="1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Стендова</a:t>
            </a:r>
            <a:r>
              <a:rPr lang="ru-RU" sz="2800" b="1" dirty="0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доповідь</a:t>
            </a:r>
            <a: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, представлена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ю</a:t>
            </a:r>
            <a:r>
              <a:rPr lang="ru-RU" sz="2800" b="1" dirty="0" err="1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ридичн</a:t>
            </a:r>
            <a:r>
              <a:rPr lang="en-US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им</a:t>
            </a:r>
            <a: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радник</a:t>
            </a:r>
            <a:r>
              <a:rPr lang="en-US" sz="2800" b="1" dirty="0" err="1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ом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Програм</a:t>
            </a:r>
            <a:r>
              <a:rPr lang="en-US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и</a:t>
            </a:r>
            <a: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 USAID  "</a:t>
            </a:r>
            <a:r>
              <a:rPr lang="ru-RU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Нове</a:t>
            </a:r>
            <a: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правосуддя</a:t>
            </a:r>
            <a: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”</a:t>
            </a:r>
            <a:r>
              <a:rPr lang="en-US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Артемом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Шаіповим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endParaRPr lang="en-US" sz="2800" b="1" dirty="0" smtClean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(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Workshop </a:t>
            </a:r>
            <a:r>
              <a:rPr lang="en-US" sz="2800" b="1" dirty="0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2018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- "Fair </a:t>
            </a:r>
            <a:r>
              <a:rPr lang="en-US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Play and Equal Chances at Higher Education Institutions. Diverse Perspectives from Germany, Georgia, Moldova and Ukraine”, Essen (Germany</a:t>
            </a:r>
            <a:r>
              <a:rPr lang="en-US" sz="2800" b="1" dirty="0" smtClean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), 13.07.2018)</a:t>
            </a:r>
            <a:endParaRPr lang="ru-RU" sz="2800" b="1" dirty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</a:br>
            <a:endParaRPr lang="en-US" sz="2800" b="1" dirty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endParaRPr lang="en-US" sz="2800" b="1" dirty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endParaRPr lang="en-US" sz="2800" b="1" dirty="0">
              <a:solidFill>
                <a:schemeClr val="tx1"/>
              </a:solidFill>
              <a:latin typeface="Athelas" charset="0"/>
              <a:ea typeface="Athelas" charset="0"/>
              <a:cs typeface="Athelas" charset="0"/>
            </a:endParaRPr>
          </a:p>
          <a:p>
            <a:endParaRPr lang="uk-UA" sz="2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uk-UA" sz="2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66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НАУКОВА РОБОТА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 err="1" smtClean="0"/>
              <a:t>Підготовка</a:t>
            </a:r>
            <a:r>
              <a:rPr lang="en-US" sz="4400" dirty="0" smtClean="0"/>
              <a:t> </a:t>
            </a:r>
            <a:r>
              <a:rPr lang="en-US" sz="4400" dirty="0" err="1" smtClean="0"/>
              <a:t>наукових</a:t>
            </a:r>
            <a:r>
              <a:rPr lang="en-US" sz="4400" dirty="0" smtClean="0"/>
              <a:t> </a:t>
            </a:r>
            <a:r>
              <a:rPr lang="en-US" sz="4400" dirty="0" err="1" smtClean="0"/>
              <a:t>праць</a:t>
            </a:r>
            <a:r>
              <a:rPr lang="en-US" sz="4400" dirty="0" smtClean="0"/>
              <a:t>;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 err="1" smtClean="0"/>
              <a:t>Проведення</a:t>
            </a:r>
            <a:r>
              <a:rPr lang="en-US" sz="4400" dirty="0" smtClean="0"/>
              <a:t> </a:t>
            </a:r>
            <a:r>
              <a:rPr lang="en-US" sz="4400" dirty="0" err="1" smtClean="0"/>
              <a:t>наукових</a:t>
            </a:r>
            <a:r>
              <a:rPr lang="en-US" sz="4400" dirty="0" smtClean="0"/>
              <a:t> </a:t>
            </a:r>
            <a:r>
              <a:rPr lang="en-US" sz="4400" dirty="0" err="1" smtClean="0"/>
              <a:t>заходів</a:t>
            </a:r>
            <a:r>
              <a:rPr lang="en-US" sz="4400" dirty="0" smtClean="0"/>
              <a:t>;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 err="1" smtClean="0"/>
              <a:t>Розробка</a:t>
            </a:r>
            <a:r>
              <a:rPr lang="en-US" sz="4400" dirty="0" smtClean="0"/>
              <a:t> </a:t>
            </a:r>
            <a:r>
              <a:rPr lang="en-US" sz="4400" dirty="0" err="1" smtClean="0"/>
              <a:t>законопроектів</a:t>
            </a:r>
            <a:r>
              <a:rPr lang="en-US" sz="4400" dirty="0" smtClean="0"/>
              <a:t>;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 err="1" smtClean="0"/>
              <a:t>Участь</a:t>
            </a:r>
            <a:r>
              <a:rPr lang="en-US" sz="4400" dirty="0" smtClean="0"/>
              <a:t> </a:t>
            </a:r>
            <a:r>
              <a:rPr lang="en-US" sz="4400" dirty="0" err="1" smtClean="0"/>
              <a:t>у</a:t>
            </a:r>
            <a:r>
              <a:rPr lang="en-US" sz="4400" dirty="0" smtClean="0"/>
              <a:t> </a:t>
            </a:r>
            <a:r>
              <a:rPr lang="en-US" sz="4400" dirty="0" err="1" smtClean="0"/>
              <a:t>наукових</a:t>
            </a:r>
            <a:r>
              <a:rPr lang="en-US" sz="4400" dirty="0" smtClean="0"/>
              <a:t> </a:t>
            </a:r>
            <a:r>
              <a:rPr lang="en-US" sz="4400" dirty="0" err="1" smtClean="0"/>
              <a:t>заходах</a:t>
            </a:r>
            <a:r>
              <a:rPr lang="en-US" sz="4400" dirty="0" smtClean="0"/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963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36866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Наукові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праці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виданнях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які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індексуться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наукометричних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базах</a:t>
            </a:r>
            <a:r>
              <a:rPr lang="en-US" sz="2800" b="1" dirty="0" smtClean="0"/>
              <a:t> Scopus </a:t>
            </a:r>
            <a:r>
              <a:rPr lang="en-US" sz="2800" b="1" dirty="0" err="1" smtClean="0"/>
              <a:t>та</a:t>
            </a:r>
            <a:r>
              <a:rPr lang="en-US" sz="2800" b="1" dirty="0" smtClean="0"/>
              <a:t> Web of Science</a:t>
            </a:r>
            <a:endParaRPr lang="uk-UA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88532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uk-UA" b="1" i="1" dirty="0" err="1"/>
              <a:t>Пашков</a:t>
            </a:r>
            <a:r>
              <a:rPr lang="uk-UA" b="1" i="1" dirty="0"/>
              <a:t> В.М.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 та </a:t>
            </a:r>
            <a:r>
              <a:rPr lang="uk-UA" i="1" dirty="0" err="1"/>
              <a:t>Acta</a:t>
            </a:r>
            <a:r>
              <a:rPr lang="uk-UA" i="1" dirty="0"/>
              <a:t> </a:t>
            </a:r>
            <a:r>
              <a:rPr lang="uk-UA" i="1" dirty="0" err="1"/>
              <a:t>Balneologica</a:t>
            </a:r>
            <a:r>
              <a:rPr lang="uk-UA" i="1" dirty="0"/>
              <a:t>) –  24 статті</a:t>
            </a:r>
            <a:r>
              <a:rPr lang="uk-UA" dirty="0"/>
              <a:t>, знаходиться в редакції 3 статті.</a:t>
            </a:r>
            <a:endParaRPr lang="ru-RU" dirty="0"/>
          </a:p>
          <a:p>
            <a:pPr lvl="0"/>
            <a:r>
              <a:rPr lang="uk-UA" b="1" i="1" dirty="0"/>
              <a:t>Гаркуша А.А.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 та </a:t>
            </a:r>
            <a:r>
              <a:rPr lang="uk-UA" i="1" dirty="0" err="1"/>
              <a:t>Acta</a:t>
            </a:r>
            <a:r>
              <a:rPr lang="uk-UA" i="1" dirty="0"/>
              <a:t> </a:t>
            </a:r>
            <a:r>
              <a:rPr lang="uk-UA" i="1" dirty="0" err="1"/>
              <a:t>Balneologica</a:t>
            </a:r>
            <a:r>
              <a:rPr lang="uk-UA" i="1" dirty="0"/>
              <a:t>) –  7 статей.</a:t>
            </a:r>
            <a:endParaRPr lang="ru-RU" dirty="0"/>
          </a:p>
          <a:p>
            <a:pPr lvl="0"/>
            <a:r>
              <a:rPr lang="uk-UA" b="1" i="1" dirty="0" err="1"/>
              <a:t>Олефир</a:t>
            </a:r>
            <a:r>
              <a:rPr lang="uk-UA" b="1" i="1" dirty="0"/>
              <a:t> А.А.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 та </a:t>
            </a:r>
            <a:r>
              <a:rPr lang="uk-UA" i="1" dirty="0" err="1"/>
              <a:t>Acta</a:t>
            </a:r>
            <a:r>
              <a:rPr lang="uk-UA" i="1" dirty="0"/>
              <a:t> </a:t>
            </a:r>
            <a:r>
              <a:rPr lang="uk-UA" i="1" dirty="0" err="1"/>
              <a:t>Balneologica</a:t>
            </a:r>
            <a:r>
              <a:rPr lang="uk-UA" i="1" dirty="0"/>
              <a:t>) –  5 статей.</a:t>
            </a:r>
            <a:endParaRPr lang="ru-RU" dirty="0"/>
          </a:p>
          <a:p>
            <a:pPr lvl="0"/>
            <a:r>
              <a:rPr lang="uk-UA" b="1" i="1" dirty="0" err="1"/>
              <a:t>Батигіна</a:t>
            </a:r>
            <a:r>
              <a:rPr lang="uk-UA" b="1" i="1" dirty="0"/>
              <a:t> О.М. 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) – 5 статей.</a:t>
            </a:r>
            <a:endParaRPr lang="ru-RU" dirty="0"/>
          </a:p>
          <a:p>
            <a:pPr lvl="0"/>
            <a:r>
              <a:rPr lang="uk-UA" b="1" i="1" dirty="0" err="1"/>
              <a:t>Гуторова</a:t>
            </a:r>
            <a:r>
              <a:rPr lang="uk-UA" b="1" i="1" dirty="0"/>
              <a:t> Н.О.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) – 4 статті, </a:t>
            </a:r>
            <a:r>
              <a:rPr lang="uk-UA" dirty="0"/>
              <a:t>в редакції </a:t>
            </a:r>
            <a:r>
              <a:rPr lang="uk-UA" i="1" dirty="0" err="1"/>
              <a:t>Acta</a:t>
            </a:r>
            <a:r>
              <a:rPr lang="uk-UA" i="1" dirty="0"/>
              <a:t> </a:t>
            </a:r>
            <a:r>
              <a:rPr lang="uk-UA" i="1" dirty="0" err="1"/>
              <a:t>Balneologica</a:t>
            </a:r>
            <a:r>
              <a:rPr lang="uk-UA" dirty="0"/>
              <a:t>  1 </a:t>
            </a:r>
            <a:r>
              <a:rPr lang="uk-UA" dirty="0" smtClean="0"/>
              <a:t>ста</a:t>
            </a:r>
            <a:endParaRPr lang="ru-RU" dirty="0"/>
          </a:p>
          <a:p>
            <a:pPr lvl="0"/>
            <a:r>
              <a:rPr lang="uk-UA" b="1" i="1" dirty="0"/>
              <a:t>Троцька М.М.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) – 4 статті, </a:t>
            </a:r>
            <a:r>
              <a:rPr lang="uk-UA" dirty="0"/>
              <a:t>знаходиться в редакції 1 стаття іншого журналу </a:t>
            </a:r>
            <a:r>
              <a:rPr lang="en-US" dirty="0"/>
              <a:t>Scopus</a:t>
            </a:r>
            <a:r>
              <a:rPr lang="uk-UA" i="1" dirty="0"/>
              <a:t>.</a:t>
            </a:r>
            <a:endParaRPr lang="ru-RU" dirty="0"/>
          </a:p>
          <a:p>
            <a:pPr lvl="0"/>
            <a:r>
              <a:rPr lang="uk-UA" b="1" i="1" dirty="0"/>
              <a:t>Греков Є.А.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) – 2 статті.</a:t>
            </a:r>
            <a:endParaRPr lang="ru-RU" dirty="0"/>
          </a:p>
          <a:p>
            <a:pPr lvl="0"/>
            <a:r>
              <a:rPr lang="uk-UA" b="1" dirty="0"/>
              <a:t>Грекова М.М. </a:t>
            </a:r>
            <a:r>
              <a:rPr lang="uk-UA" i="1" dirty="0"/>
              <a:t>(</a:t>
            </a:r>
            <a:r>
              <a:rPr lang="en-US" i="1" dirty="0" err="1"/>
              <a:t>Wiadomo</a:t>
            </a:r>
            <a:r>
              <a:rPr lang="uk-UA" i="1" dirty="0" err="1"/>
              <a:t>ś</a:t>
            </a:r>
            <a:r>
              <a:rPr lang="en-US" i="1" dirty="0"/>
              <a:t>ci </a:t>
            </a:r>
            <a:r>
              <a:rPr lang="en-US" i="1" dirty="0" err="1"/>
              <a:t>Lekarskie</a:t>
            </a:r>
            <a:r>
              <a:rPr lang="uk-UA" i="1" dirty="0"/>
              <a:t>) – 2 статті.</a:t>
            </a:r>
            <a:endParaRPr lang="ru-RU" dirty="0"/>
          </a:p>
          <a:p>
            <a:r>
              <a:rPr lang="en-US" dirty="0" smtClean="0"/>
              <a:t>18 </a:t>
            </a:r>
            <a:r>
              <a:rPr lang="en-US" dirty="0" err="1" smtClean="0"/>
              <a:t>викладачів</a:t>
            </a:r>
            <a:r>
              <a:rPr lang="en-US" dirty="0" smtClean="0"/>
              <a:t> </a:t>
            </a:r>
            <a:r>
              <a:rPr lang="en-US" dirty="0" err="1" smtClean="0"/>
              <a:t>інституту</a:t>
            </a:r>
            <a:r>
              <a:rPr lang="en-US" dirty="0" smtClean="0"/>
              <a:t> </a:t>
            </a:r>
            <a:r>
              <a:rPr lang="en-US" dirty="0" err="1" smtClean="0"/>
              <a:t>подали</a:t>
            </a:r>
            <a:r>
              <a:rPr lang="en-US" dirty="0" smtClean="0"/>
              <a:t>  </a:t>
            </a:r>
            <a:r>
              <a:rPr lang="en-US" dirty="0" err="1" smtClean="0"/>
              <a:t>матеріали</a:t>
            </a:r>
            <a:r>
              <a:rPr lang="en-US" dirty="0" smtClean="0"/>
              <a:t>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 smtClean="0"/>
              <a:t>участі</a:t>
            </a:r>
            <a:r>
              <a:rPr lang="en-US" dirty="0" smtClean="0"/>
              <a:t> </a:t>
            </a:r>
            <a:r>
              <a:rPr lang="en-US" dirty="0" err="1" smtClean="0"/>
              <a:t>в</a:t>
            </a:r>
            <a:r>
              <a:rPr lang="en-US" dirty="0" smtClean="0"/>
              <a:t> </a:t>
            </a:r>
            <a:r>
              <a:rPr lang="en-US" dirty="0" err="1" smtClean="0"/>
              <a:t>Міжнародній</a:t>
            </a:r>
            <a:r>
              <a:rPr lang="en-US" dirty="0" smtClean="0"/>
              <a:t> </a:t>
            </a:r>
            <a:r>
              <a:rPr lang="en-US" dirty="0" err="1" smtClean="0"/>
              <a:t>конференції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”</a:t>
            </a:r>
            <a:r>
              <a:rPr lang="en-US" i="1" dirty="0" smtClean="0"/>
              <a:t>Society</a:t>
            </a:r>
            <a:r>
              <a:rPr lang="en-US" i="1" dirty="0"/>
              <a:t>. Health. </a:t>
            </a:r>
            <a:r>
              <a:rPr lang="en-US" i="1" dirty="0" smtClean="0"/>
              <a:t>Welfare” (</a:t>
            </a:r>
            <a:r>
              <a:rPr lang="en-US" i="1" dirty="0" err="1" smtClean="0"/>
              <a:t>м</a:t>
            </a:r>
            <a:r>
              <a:rPr lang="en-US" i="1" dirty="0" smtClean="0"/>
              <a:t>. </a:t>
            </a:r>
            <a:r>
              <a:rPr lang="en-US" i="1" dirty="0" err="1" smtClean="0"/>
              <a:t>Рига</a:t>
            </a:r>
            <a:r>
              <a:rPr lang="en-US" i="1" dirty="0" smtClean="0"/>
              <a:t>, 10-12 </a:t>
            </a:r>
            <a:r>
              <a:rPr lang="en-US" i="1" dirty="0" err="1" smtClean="0"/>
              <a:t>жовтня</a:t>
            </a:r>
            <a:r>
              <a:rPr lang="en-US" i="1" dirty="0" smtClean="0"/>
              <a:t> 2018 </a:t>
            </a:r>
            <a:r>
              <a:rPr lang="en-US" i="1" dirty="0" err="1" smtClean="0"/>
              <a:t>р</a:t>
            </a:r>
            <a:r>
              <a:rPr lang="en-US" i="1" dirty="0" smtClean="0"/>
              <a:t>.), </a:t>
            </a:r>
            <a:r>
              <a:rPr lang="en-US" i="1" dirty="0" err="1" smtClean="0"/>
              <a:t>які</a:t>
            </a:r>
            <a:r>
              <a:rPr lang="en-US" i="1" dirty="0" smtClean="0"/>
              <a:t> </a:t>
            </a:r>
            <a:r>
              <a:rPr lang="en-US" i="1" dirty="0" err="1" smtClean="0"/>
              <a:t>друкуватимуться</a:t>
            </a:r>
            <a:r>
              <a:rPr lang="en-US" i="1" dirty="0" smtClean="0"/>
              <a:t> </a:t>
            </a:r>
            <a:r>
              <a:rPr lang="en-US" i="1" dirty="0" err="1" smtClean="0"/>
              <a:t>у</a:t>
            </a:r>
            <a:r>
              <a:rPr lang="en-US" i="1" dirty="0" smtClean="0"/>
              <a:t> </a:t>
            </a:r>
            <a:r>
              <a:rPr lang="en-US" i="1" dirty="0" err="1" smtClean="0"/>
              <a:t>збірнику</a:t>
            </a:r>
            <a:r>
              <a:rPr lang="en-US" i="1" dirty="0" smtClean="0"/>
              <a:t> </a:t>
            </a:r>
            <a:r>
              <a:rPr lang="en-US" i="1" dirty="0" err="1" smtClean="0"/>
              <a:t>наукових</a:t>
            </a:r>
            <a:r>
              <a:rPr lang="en-US" i="1" dirty="0" smtClean="0"/>
              <a:t> </a:t>
            </a:r>
            <a:r>
              <a:rPr lang="en-US" i="1" dirty="0" err="1" smtClean="0"/>
              <a:t>праць</a:t>
            </a:r>
            <a:r>
              <a:rPr lang="en-US" i="1" dirty="0" smtClean="0"/>
              <a:t>, </a:t>
            </a:r>
            <a:r>
              <a:rPr lang="en-US" i="1" dirty="0" err="1" smtClean="0"/>
              <a:t>що</a:t>
            </a:r>
            <a:r>
              <a:rPr lang="en-US" i="1" dirty="0" smtClean="0"/>
              <a:t> </a:t>
            </a:r>
            <a:r>
              <a:rPr lang="en-US" i="1" dirty="0" err="1" smtClean="0"/>
              <a:t>індексується</a:t>
            </a:r>
            <a:r>
              <a:rPr lang="en-US" i="1" dirty="0" smtClean="0"/>
              <a:t> </a:t>
            </a:r>
            <a:r>
              <a:rPr lang="en-US" i="1" dirty="0" err="1" smtClean="0"/>
              <a:t>в</a:t>
            </a:r>
            <a:r>
              <a:rPr lang="en-US" i="1" dirty="0" smtClean="0"/>
              <a:t> </a:t>
            </a:r>
            <a:r>
              <a:rPr lang="en-US" i="1" dirty="0" err="1" smtClean="0"/>
              <a:t>наукометричній</a:t>
            </a:r>
            <a:r>
              <a:rPr lang="en-US" i="1" dirty="0" smtClean="0"/>
              <a:t> </a:t>
            </a:r>
            <a:r>
              <a:rPr lang="en-US" i="1" dirty="0" err="1" smtClean="0"/>
              <a:t>базі</a:t>
            </a:r>
            <a:r>
              <a:rPr lang="en-US" i="1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Web of Science.		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795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ІІ </a:t>
            </a:r>
            <a:r>
              <a:rPr lang="ru-RU" sz="2800" b="1" dirty="0" err="1"/>
              <a:t>Полтавський</a:t>
            </a:r>
            <a:r>
              <a:rPr lang="ru-RU" sz="2800" b="1" dirty="0"/>
              <a:t> медико-</a:t>
            </a:r>
            <a:r>
              <a:rPr lang="ru-RU" sz="2800" b="1" dirty="0" err="1"/>
              <a:t>правовий</a:t>
            </a:r>
            <a:r>
              <a:rPr lang="ru-RU" sz="2800" b="1" dirty="0"/>
              <a:t> форум «</a:t>
            </a:r>
            <a:r>
              <a:rPr lang="ru-RU" sz="2800" b="1" dirty="0" err="1"/>
              <a:t>Реформування</a:t>
            </a:r>
            <a:r>
              <a:rPr lang="ru-RU" sz="2800" b="1" dirty="0"/>
              <a:t> </a:t>
            </a:r>
            <a:r>
              <a:rPr lang="ru-RU" sz="2800" b="1" dirty="0" err="1"/>
              <a:t>системи</a:t>
            </a:r>
            <a:r>
              <a:rPr lang="ru-RU" sz="2800" b="1" dirty="0"/>
              <a:t> </a:t>
            </a:r>
            <a:r>
              <a:rPr lang="ru-RU" sz="2800" b="1" dirty="0" err="1"/>
              <a:t>охорони</a:t>
            </a:r>
            <a:r>
              <a:rPr lang="ru-RU" sz="2800" b="1" dirty="0"/>
              <a:t> </a:t>
            </a:r>
            <a:r>
              <a:rPr lang="ru-RU" sz="2800" b="1" dirty="0" err="1"/>
              <a:t>здоров’я</a:t>
            </a:r>
            <a:r>
              <a:rPr lang="ru-RU" sz="2800" b="1" dirty="0"/>
              <a:t>: </a:t>
            </a:r>
            <a:r>
              <a:rPr lang="ru-RU" sz="2800" b="1" dirty="0" err="1"/>
              <a:t>корупційні</a:t>
            </a:r>
            <a:r>
              <a:rPr lang="ru-RU" sz="2800" b="1" dirty="0"/>
              <a:t> </a:t>
            </a:r>
            <a:r>
              <a:rPr lang="ru-RU" sz="2800" b="1" dirty="0" err="1"/>
              <a:t>ризики</a:t>
            </a:r>
            <a:r>
              <a:rPr lang="ru-RU" sz="2800" b="1" dirty="0"/>
              <a:t> та </a:t>
            </a:r>
            <a:r>
              <a:rPr lang="ru-RU" sz="2800" b="1" dirty="0" err="1"/>
              <a:t>способи</a:t>
            </a:r>
            <a:r>
              <a:rPr lang="ru-RU" sz="2800" b="1" dirty="0"/>
              <a:t> </a:t>
            </a:r>
            <a:r>
              <a:rPr lang="ru-RU" sz="2800" b="1" dirty="0" err="1"/>
              <a:t>їх</a:t>
            </a:r>
            <a:r>
              <a:rPr lang="ru-RU" sz="2800" b="1" dirty="0"/>
              <a:t> </a:t>
            </a:r>
            <a:r>
              <a:rPr lang="ru-RU" sz="2800" b="1" dirty="0" err="1"/>
              <a:t>усунення</a:t>
            </a:r>
            <a:r>
              <a:rPr lang="ru-RU" sz="2800" b="1" dirty="0"/>
              <a:t>»</a:t>
            </a:r>
            <a:br>
              <a:rPr lang="ru-RU" sz="2800" b="1" dirty="0"/>
            </a:br>
            <a:endParaRPr lang="uk-UA" sz="2800" dirty="0"/>
          </a:p>
        </p:txBody>
      </p:sp>
      <p:pic>
        <p:nvPicPr>
          <p:cNvPr id="5122" name="Picture 2" descr="http://pli.nlu.edu.ua/wp-content/uploads/2017/12/DSC_09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6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http://pli.nlu.edu.ua/wp-content/uploads/2017/12/DSC_30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0" y="3079697"/>
            <a:ext cx="4383427" cy="29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li.nlu.edu.ua/wp-content/uploads/2017/12/DSC_08851-332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62" y="333443"/>
            <a:ext cx="3836672" cy="570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li.nlu.edu.ua/wp-content/uploads/2017/12/DSC_3064-755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4" y="282030"/>
            <a:ext cx="4383428" cy="27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4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Підготовка</a:t>
            </a:r>
            <a:r>
              <a:rPr lang="en-US" dirty="0" smtClean="0"/>
              <a:t> </a:t>
            </a:r>
            <a:r>
              <a:rPr lang="en-US" dirty="0" err="1" smtClean="0"/>
              <a:t>фахівців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uk-UA" dirty="0" err="1" smtClean="0"/>
              <a:t>Бакалаврат</a:t>
            </a:r>
            <a:r>
              <a:rPr lang="uk-UA" dirty="0" smtClean="0"/>
              <a:t> – освітня програма “Кримінальне та цивільне судочинство” (гарант програми </a:t>
            </a:r>
            <a:r>
              <a:rPr lang="uk-UA" dirty="0" err="1" smtClean="0"/>
              <a:t>Гуторова</a:t>
            </a:r>
            <a:r>
              <a:rPr lang="uk-UA" dirty="0" smtClean="0"/>
              <a:t> Н.О.);</a:t>
            </a:r>
          </a:p>
          <a:p>
            <a:r>
              <a:rPr lang="uk-UA" dirty="0" smtClean="0"/>
              <a:t>Магістратура за напрямами:</a:t>
            </a:r>
          </a:p>
          <a:p>
            <a:pPr>
              <a:buFont typeface="Wingdings" charset="2"/>
              <a:buChar char="ü"/>
            </a:pPr>
            <a:r>
              <a:rPr lang="uk-UA" dirty="0" smtClean="0"/>
              <a:t>Кримінальна юстиція (гарант освітньої програми Тітко І.А.);</a:t>
            </a:r>
          </a:p>
          <a:p>
            <a:pPr>
              <a:buFont typeface="Wingdings" charset="2"/>
              <a:buChar char="ü"/>
            </a:pPr>
            <a:r>
              <a:rPr lang="uk-UA" dirty="0" smtClean="0"/>
              <a:t>Правове регулювання зовнішньоекономічної діяльності (гарант освітньої програми Греков Є.А.);</a:t>
            </a:r>
          </a:p>
          <a:p>
            <a:pPr>
              <a:buFont typeface="Wingdings" charset="2"/>
              <a:buChar char="ü"/>
            </a:pPr>
            <a:r>
              <a:rPr lang="uk-UA" dirty="0" smtClean="0"/>
              <a:t>Правове забезпечення медичної та фармацевтичної діяльності (гарант освітньої програми </a:t>
            </a:r>
            <a:r>
              <a:rPr lang="uk-UA" dirty="0" err="1" smtClean="0"/>
              <a:t>Пашков</a:t>
            </a:r>
            <a:r>
              <a:rPr lang="uk-UA" dirty="0" smtClean="0"/>
              <a:t> В.М.)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18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Розробка</a:t>
            </a:r>
            <a:r>
              <a:rPr lang="en-US" dirty="0" smtClean="0"/>
              <a:t> </a:t>
            </a:r>
            <a:r>
              <a:rPr lang="en-US" dirty="0" err="1" smtClean="0"/>
              <a:t>законопроектів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/>
              <a:t>Працівники інституту (</a:t>
            </a:r>
            <a:r>
              <a:rPr lang="uk-UA" dirty="0" err="1"/>
              <a:t>Гуторова</a:t>
            </a:r>
            <a:r>
              <a:rPr lang="uk-UA" dirty="0"/>
              <a:t> Н.О., </a:t>
            </a:r>
            <a:r>
              <a:rPr lang="uk-UA" dirty="0" err="1"/>
              <a:t>Пашков</a:t>
            </a:r>
            <a:r>
              <a:rPr lang="uk-UA" dirty="0"/>
              <a:t> В.М., Греков Є.А.) приймали участь у розробці таких законопроектів:</a:t>
            </a:r>
            <a:endParaRPr lang="ru-RU" dirty="0"/>
          </a:p>
          <a:p>
            <a:r>
              <a:rPr lang="uk-UA" b="1" i="1" dirty="0" smtClean="0"/>
              <a:t>Про </a:t>
            </a:r>
            <a:r>
              <a:rPr lang="uk-UA" b="1" i="1" dirty="0"/>
              <a:t>фармацевтичне самоврядування </a:t>
            </a:r>
            <a:r>
              <a:rPr lang="uk-UA" dirty="0"/>
              <a:t>(Номер, дата реєстрації: 3054 від 09.09.2015 року</a:t>
            </a:r>
            <a:r>
              <a:rPr lang="uk-UA" dirty="0" smtClean="0"/>
              <a:t>)</a:t>
            </a:r>
            <a:r>
              <a:rPr lang="en-US" dirty="0" smtClean="0"/>
              <a:t>;</a:t>
            </a:r>
          </a:p>
          <a:p>
            <a:r>
              <a:rPr lang="uk-UA" b="1" i="1" dirty="0" smtClean="0"/>
              <a:t>Про </a:t>
            </a:r>
            <a:r>
              <a:rPr lang="uk-UA" b="1" i="1" dirty="0"/>
              <a:t>особливості імплементації окремих положень законодавства Європейського Союзу щодо обігу лікарських засобів </a:t>
            </a:r>
            <a:r>
              <a:rPr lang="uk-UA" dirty="0"/>
              <a:t>(Номер, дата реєстрації: 4465 від 18.04.2016 року) </a:t>
            </a:r>
            <a:r>
              <a:rPr lang="uk-UA" dirty="0" smtClean="0"/>
              <a:t>;</a:t>
            </a:r>
            <a:endParaRPr lang="ru-RU" dirty="0"/>
          </a:p>
          <a:p>
            <a:r>
              <a:rPr lang="uk-UA" b="1" i="1" dirty="0" smtClean="0"/>
              <a:t>Про </a:t>
            </a:r>
            <a:r>
              <a:rPr lang="uk-UA" b="1" i="1" dirty="0"/>
              <a:t>внесення змін до Закону України "Про лікарські засоби" щодо забезпечення економічної конкуренції та захисту прав пацієнтів при здійсненні роздрібної торгівлі лікарськими засобами </a:t>
            </a:r>
            <a:r>
              <a:rPr lang="uk-UA" dirty="0"/>
              <a:t>(Номер, дата реєстрації: 8591 від 12.07.2018 року</a:t>
            </a:r>
            <a:r>
              <a:rPr lang="uk-UA" dirty="0" smtClean="0"/>
              <a:t>);</a:t>
            </a:r>
            <a:endParaRPr lang="ru-RU" dirty="0"/>
          </a:p>
          <a:p>
            <a:r>
              <a:rPr lang="uk-UA" b="1" i="1" dirty="0" smtClean="0"/>
              <a:t>Про </a:t>
            </a:r>
            <a:r>
              <a:rPr lang="uk-UA" b="1" i="1" dirty="0"/>
              <a:t>службу крові в Україні </a:t>
            </a:r>
            <a:r>
              <a:rPr lang="uk-UA" dirty="0"/>
              <a:t>– в стадії реєстрації;</a:t>
            </a:r>
            <a:endParaRPr lang="ru-RU" dirty="0"/>
          </a:p>
          <a:p>
            <a:r>
              <a:rPr lang="uk-UA" b="1" i="1" dirty="0" smtClean="0"/>
              <a:t>Про </a:t>
            </a:r>
            <a:r>
              <a:rPr lang="uk-UA" b="1" i="1" dirty="0"/>
              <a:t>медичні вироби </a:t>
            </a:r>
            <a:r>
              <a:rPr lang="uk-UA" dirty="0"/>
              <a:t>– в стадії реєстрації;</a:t>
            </a:r>
            <a:endParaRPr lang="ru-RU" dirty="0"/>
          </a:p>
          <a:p>
            <a:r>
              <a:rPr lang="uk-UA" b="1" i="1" dirty="0" smtClean="0"/>
              <a:t>Про </a:t>
            </a:r>
            <a:r>
              <a:rPr lang="uk-UA" b="1" i="1" dirty="0"/>
              <a:t>уповноважену особу з прав пацієнтів </a:t>
            </a:r>
            <a:r>
              <a:rPr lang="uk-UA" dirty="0"/>
              <a:t>– в стадії реєстрації.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733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Вступна</a:t>
            </a:r>
            <a:r>
              <a:rPr lang="en-US" dirty="0" smtClean="0"/>
              <a:t> </a:t>
            </a:r>
            <a:r>
              <a:rPr lang="en-US" dirty="0" err="1" smtClean="0"/>
              <a:t>кампанія</a:t>
            </a:r>
            <a:r>
              <a:rPr lang="en-US" dirty="0" smtClean="0"/>
              <a:t> 2018 </a:t>
            </a:r>
            <a:r>
              <a:rPr lang="en-US" dirty="0" err="1" smtClean="0"/>
              <a:t>р</a:t>
            </a:r>
            <a:r>
              <a:rPr lang="en-US" dirty="0" smtClean="0"/>
              <a:t>.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631324"/>
              </p:ext>
            </p:extLst>
          </p:nvPr>
        </p:nvGraphicFramePr>
        <p:xfrm>
          <a:off x="899593" y="1417637"/>
          <a:ext cx="7524836" cy="4788291"/>
        </p:xfrm>
        <a:graphic>
          <a:graphicData uri="http://schemas.openxmlformats.org/drawingml/2006/table">
            <a:tbl>
              <a:tblPr firstRow="1" firstCol="1" bandRow="1"/>
              <a:tblGrid>
                <a:gridCol w="1733662"/>
                <a:gridCol w="1464700"/>
                <a:gridCol w="1480496"/>
                <a:gridCol w="1422989"/>
                <a:gridCol w="1422989"/>
              </a:tblGrid>
              <a:tr h="482366">
                <a:tc rowSpan="2"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Курс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Денна форма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Заочна форма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2936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подано заяв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зараховано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подано заяв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з</a:t>
                      </a:r>
                      <a:r>
                        <a:rPr lang="uk-UA" sz="2800" dirty="0" err="1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арахо</a:t>
                      </a:r>
                      <a:r>
                        <a:rPr lang="en-US" sz="28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r>
                        <a:rPr lang="uk-UA" sz="2800" dirty="0" err="1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вано</a:t>
                      </a: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2366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І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423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100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7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2366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ІІ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16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16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2366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ІІІ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38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34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44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36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4731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Магістри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68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16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92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56</a:t>
                      </a: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4731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uk-UA" sz="28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ВСЬОГО</a:t>
                      </a:r>
                      <a:endParaRPr lang="ru-RU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152</a:t>
                      </a: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110</a:t>
                      </a: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823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Завдання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2018/2019 </a:t>
            </a:r>
            <a:r>
              <a:rPr lang="en-US" dirty="0" err="1" smtClean="0"/>
              <a:t>н.р</a:t>
            </a:r>
            <a:r>
              <a:rPr lang="en-US" dirty="0" smtClean="0"/>
              <a:t>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uk-UA" dirty="0" smtClean="0"/>
              <a:t>Підвищення якості викладання;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Доопрацювання програм підготовки фахівців за освітніми рівнями бакалавр і магістр;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Акредитація підготовки фахівців за освітніми рівнями бакалавр і магістр;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Подальша активізація профорієнтаційної роботи;</a:t>
            </a:r>
          </a:p>
          <a:p>
            <a:pPr>
              <a:buFont typeface="Arial" charset="0"/>
              <a:buChar char="•"/>
            </a:pPr>
            <a:endParaRPr lang="uk-UA" dirty="0" smtClean="0"/>
          </a:p>
          <a:p>
            <a:pPr>
              <a:buFont typeface="Arial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291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dirty="0" smtClean="0"/>
              <a:t>ДЯКУЮ ЗА УВАГУ!</a:t>
            </a:r>
          </a:p>
          <a:p>
            <a:pPr marL="0" indent="0" algn="ctr">
              <a:buNone/>
            </a:pP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135413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Програма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подвійних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дипломів</a:t>
            </a:r>
            <a:r>
              <a:rPr lang="en-US" sz="3200" b="1" dirty="0" smtClean="0"/>
              <a:t> </a:t>
            </a:r>
            <a:r>
              <a:rPr lang="uk-UA" sz="3200" b="1" dirty="0"/>
              <a:t>«Німецьке та міжнародне підприємницьке право»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600200"/>
            <a:ext cx="2818656" cy="4525963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на </a:t>
            </a:r>
            <a:r>
              <a:rPr lang="uk-UA" dirty="0"/>
              <a:t>підставі договору про співробітництво в галузі програм вищої освіти між Університетом технології, бізнесу і дизайну (ФРН, м. </a:t>
            </a:r>
            <a:r>
              <a:rPr lang="uk-UA" dirty="0" err="1"/>
              <a:t>Вісмар</a:t>
            </a:r>
            <a:r>
              <a:rPr lang="uk-UA" dirty="0"/>
              <a:t>) та Національним юридичним університетом імені Ярослава Мудрого, який був підписаний 09 грудня 2016 </a:t>
            </a:r>
            <a:r>
              <a:rPr lang="uk-UA" dirty="0" smtClean="0"/>
              <a:t>року</a:t>
            </a:r>
            <a:r>
              <a:rPr lang="en-US" dirty="0" smtClean="0"/>
              <a:t>; </a:t>
            </a:r>
          </a:p>
          <a:p>
            <a:endParaRPr lang="uk-UA" dirty="0"/>
          </a:p>
        </p:txBody>
      </p:sp>
      <p:pic>
        <p:nvPicPr>
          <p:cNvPr id="4" name="Picture 2" descr="http://pli.nlu.edu.ua/wp-content/uploads/2016/12/HSW_JuraUniCharkiw_092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7504" y="1692035"/>
            <a:ext cx="5760640" cy="4077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98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28700"/>
            <a:ext cx="9036496" cy="54006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ЯКІСТЬ НАВЧАННЯ</a:t>
            </a:r>
            <a:endParaRPr lang="uk-UA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64" y="1520788"/>
            <a:ext cx="9036496" cy="4608512"/>
          </a:xfrm>
        </p:spPr>
        <p:txBody>
          <a:bodyPr>
            <a:normAutofit/>
          </a:bodyPr>
          <a:lstStyle/>
          <a:p>
            <a:pPr lvl="0"/>
            <a:r>
              <a:rPr lang="uk-UA" dirty="0" smtClean="0"/>
              <a:t>Результати ЗНО випускників </a:t>
            </a:r>
            <a:r>
              <a:rPr lang="uk-UA" dirty="0" err="1" smtClean="0"/>
              <a:t>бакалаврату</a:t>
            </a:r>
            <a:r>
              <a:rPr lang="uk-UA" dirty="0" smtClean="0"/>
              <a:t>;</a:t>
            </a:r>
          </a:p>
          <a:p>
            <a:pPr lvl="0"/>
            <a:r>
              <a:rPr lang="uk-UA" dirty="0" smtClean="0"/>
              <a:t>Успіхи студентів на всеукраїнських конкурсах і олімпіадах;</a:t>
            </a:r>
          </a:p>
          <a:p>
            <a:pPr lvl="0"/>
            <a:r>
              <a:rPr lang="uk-UA" dirty="0" smtClean="0"/>
              <a:t>Впровадження сучасних </a:t>
            </a:r>
            <a:r>
              <a:rPr lang="uk-UA" dirty="0" err="1" smtClean="0"/>
              <a:t>методик</a:t>
            </a:r>
            <a:r>
              <a:rPr lang="uk-UA" dirty="0" smtClean="0"/>
              <a:t> викладання; </a:t>
            </a:r>
          </a:p>
          <a:p>
            <a:pPr lvl="0"/>
            <a:r>
              <a:rPr lang="uk-UA" dirty="0" smtClean="0"/>
              <a:t>Додержання принципів академічної доброчесності.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РЕЗУЛЬТ</a:t>
            </a:r>
            <a:r>
              <a:rPr lang="uk-UA" b="1" dirty="0" smtClean="0">
                <a:solidFill>
                  <a:srgbClr val="002060"/>
                </a:solidFill>
              </a:rPr>
              <a:t>АТИ </a:t>
            </a:r>
            <a:r>
              <a:rPr lang="uk-UA" b="1" dirty="0">
                <a:solidFill>
                  <a:srgbClr val="002060"/>
                </a:solidFill>
              </a:rPr>
              <a:t>ЗНО ВИПУСКНИКІВ БАКАЛАВРАТУ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Випускники </a:t>
            </a:r>
            <a:r>
              <a:rPr lang="uk-UA" sz="3600" dirty="0" err="1" smtClean="0"/>
              <a:t>бакалаврату</a:t>
            </a:r>
            <a:r>
              <a:rPr lang="uk-UA" sz="3600" dirty="0" smtClean="0"/>
              <a:t> Полтавського юридичного інституту </a:t>
            </a:r>
            <a:r>
              <a:rPr lang="uk-UA" sz="3600" b="1" i="1" dirty="0" err="1" smtClean="0"/>
              <a:t>Кечеджи</a:t>
            </a:r>
            <a:r>
              <a:rPr lang="uk-UA" sz="3600" b="1" i="1" dirty="0" smtClean="0"/>
              <a:t> Олена </a:t>
            </a:r>
            <a:r>
              <a:rPr lang="uk-UA" sz="3600" dirty="0" smtClean="0"/>
              <a:t>і </a:t>
            </a:r>
            <a:r>
              <a:rPr lang="uk-UA" sz="3600" b="1" i="1" dirty="0" smtClean="0"/>
              <a:t>Павлюк Андрій </a:t>
            </a:r>
            <a:r>
              <a:rPr lang="uk-UA" sz="3600" dirty="0" smtClean="0"/>
              <a:t>посіли відповідно </a:t>
            </a:r>
            <a:r>
              <a:rPr lang="en-US" sz="3600" b="1" i="1" dirty="0" err="1" smtClean="0"/>
              <a:t>Перше</a:t>
            </a:r>
            <a:r>
              <a:rPr lang="uk-UA" sz="3600" dirty="0" smtClean="0"/>
              <a:t> та </a:t>
            </a:r>
            <a:r>
              <a:rPr lang="en-US" sz="3600" b="1" i="1" dirty="0" err="1" smtClean="0"/>
              <a:t>Друге</a:t>
            </a:r>
            <a:r>
              <a:rPr lang="uk-UA" sz="3600" dirty="0" smtClean="0"/>
              <a:t> місце серед усіх випускників юридичних навчальних закладів України, які складали ЗНО у 2018 році</a:t>
            </a:r>
          </a:p>
          <a:p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9114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РЕЗУЛЬТАТИ ЗНО ВИПУСКНИКІВ БАКАЛАВРАТУ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77078"/>
              </p:ext>
            </p:extLst>
          </p:nvPr>
        </p:nvGraphicFramePr>
        <p:xfrm>
          <a:off x="457200" y="1600200"/>
          <a:ext cx="692311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590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uk-UA" sz="3600" b="1" dirty="0" smtClean="0"/>
              <a:t>УСПІХИ СТУДЕНТІВ НА КОНКУРСАХ І ОЛІМПІАДАХ</a:t>
            </a:r>
            <a:endParaRPr lang="uk-UA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3908" y="1600200"/>
            <a:ext cx="4942892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 Диплом ІІ </a:t>
            </a:r>
            <a:r>
              <a:rPr lang="ru-RU" dirty="0" err="1"/>
              <a:t>ступеня</a:t>
            </a:r>
            <a:r>
              <a:rPr lang="ru-RU" dirty="0"/>
              <a:t> за участь у командному </a:t>
            </a:r>
            <a:r>
              <a:rPr lang="ru-RU" dirty="0" err="1"/>
              <a:t>турі</a:t>
            </a:r>
            <a:r>
              <a:rPr lang="ru-RU" dirty="0"/>
              <a:t>  </a:t>
            </a:r>
            <a:r>
              <a:rPr lang="ru-RU" dirty="0" err="1"/>
              <a:t>Всеукраїнської</a:t>
            </a:r>
            <a:r>
              <a:rPr lang="ru-RU" dirty="0"/>
              <a:t> </a:t>
            </a:r>
            <a:r>
              <a:rPr lang="ru-RU" dirty="0" err="1"/>
              <a:t>студентської</a:t>
            </a:r>
            <a:r>
              <a:rPr lang="ru-RU" dirty="0"/>
              <a:t> </a:t>
            </a:r>
            <a:r>
              <a:rPr lang="ru-RU" dirty="0" err="1"/>
              <a:t>олімпіади</a:t>
            </a:r>
            <a:r>
              <a:rPr lang="ru-RU" dirty="0"/>
              <a:t> за </a:t>
            </a:r>
            <a:r>
              <a:rPr lang="ru-RU" dirty="0" err="1"/>
              <a:t>спеціальністю</a:t>
            </a:r>
            <a:r>
              <a:rPr lang="ru-RU" dirty="0"/>
              <a:t> «</a:t>
            </a:r>
            <a:r>
              <a:rPr lang="ru-RU" dirty="0" err="1"/>
              <a:t>Правознавство</a:t>
            </a:r>
            <a:r>
              <a:rPr lang="ru-RU" dirty="0"/>
              <a:t>» –  </a:t>
            </a:r>
            <a:r>
              <a:rPr lang="ru-RU" dirty="0" err="1" smtClean="0"/>
              <a:t>студенти</a:t>
            </a:r>
            <a:r>
              <a:rPr lang="ru-RU" dirty="0" smtClean="0"/>
              <a:t> </a:t>
            </a:r>
            <a:r>
              <a:rPr lang="ru-RU" dirty="0" err="1"/>
              <a:t>Полтавського</a:t>
            </a:r>
            <a:r>
              <a:rPr lang="ru-RU" dirty="0"/>
              <a:t> </a:t>
            </a:r>
            <a:r>
              <a:rPr lang="ru-RU" dirty="0" err="1"/>
              <a:t>юридичного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 Проскура </a:t>
            </a:r>
            <a:r>
              <a:rPr lang="ru-RU" dirty="0" err="1"/>
              <a:t>Юлія</a:t>
            </a:r>
            <a:r>
              <a:rPr lang="ru-RU" dirty="0"/>
              <a:t>, </a:t>
            </a:r>
            <a:r>
              <a:rPr lang="ru-RU" dirty="0" err="1"/>
              <a:t>Кечеджі</a:t>
            </a:r>
            <a:r>
              <a:rPr lang="ru-RU" dirty="0"/>
              <a:t> </a:t>
            </a:r>
            <a:r>
              <a:rPr lang="ru-RU" dirty="0" err="1"/>
              <a:t>Олена</a:t>
            </a:r>
            <a:r>
              <a:rPr lang="ru-RU" dirty="0"/>
              <a:t> та </a:t>
            </a:r>
            <a:r>
              <a:rPr lang="ru-RU" dirty="0" err="1"/>
              <a:t>Павлюк</a:t>
            </a:r>
            <a:r>
              <a:rPr lang="ru-RU" dirty="0"/>
              <a:t> </a:t>
            </a:r>
            <a:r>
              <a:rPr lang="ru-RU" dirty="0" err="1"/>
              <a:t>Андрій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err="1" smtClean="0"/>
              <a:t>Олімпіада</a:t>
            </a:r>
            <a:r>
              <a:rPr lang="ru-RU" dirty="0" smtClean="0"/>
              <a:t> </a:t>
            </a:r>
            <a:r>
              <a:rPr lang="ru-RU" dirty="0" err="1"/>
              <a:t>відбулася</a:t>
            </a:r>
            <a:r>
              <a:rPr lang="ru-RU" dirty="0"/>
              <a:t> 11-12 </a:t>
            </a:r>
            <a:r>
              <a:rPr lang="ru-RU" dirty="0" err="1"/>
              <a:t>квітня</a:t>
            </a:r>
            <a:r>
              <a:rPr lang="ru-RU" dirty="0"/>
              <a:t> 2018 року на </a:t>
            </a:r>
            <a:r>
              <a:rPr lang="ru-RU" dirty="0" err="1"/>
              <a:t>базі</a:t>
            </a:r>
            <a:r>
              <a:rPr lang="ru-RU" dirty="0"/>
              <a:t> </a:t>
            </a:r>
            <a:r>
              <a:rPr lang="ru-RU" dirty="0" err="1"/>
              <a:t>юридичного</a:t>
            </a:r>
            <a:r>
              <a:rPr lang="ru-RU" dirty="0"/>
              <a:t> факультету </a:t>
            </a:r>
            <a:r>
              <a:rPr lang="ru-RU" dirty="0" err="1"/>
              <a:t>Запорізького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зібрав</a:t>
            </a:r>
            <a:r>
              <a:rPr lang="ru-RU" dirty="0"/>
              <a:t> 140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49 </a:t>
            </a:r>
            <a:r>
              <a:rPr lang="ru-RU" dirty="0" err="1"/>
              <a:t>провідних</a:t>
            </a:r>
            <a:r>
              <a:rPr lang="ru-RU" dirty="0"/>
              <a:t> </a:t>
            </a:r>
            <a:r>
              <a:rPr lang="ru-RU" dirty="0" err="1"/>
              <a:t>вишів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Київської</a:t>
            </a:r>
            <a:r>
              <a:rPr lang="ru-RU" dirty="0"/>
              <a:t>, </a:t>
            </a:r>
            <a:r>
              <a:rPr lang="ru-RU" dirty="0" err="1"/>
              <a:t>Сумської</a:t>
            </a:r>
            <a:r>
              <a:rPr lang="ru-RU" dirty="0"/>
              <a:t>, </a:t>
            </a:r>
            <a:r>
              <a:rPr lang="ru-RU" dirty="0" err="1"/>
              <a:t>Одеської</a:t>
            </a:r>
            <a:r>
              <a:rPr lang="ru-RU" dirty="0"/>
              <a:t>, </a:t>
            </a:r>
            <a:r>
              <a:rPr lang="ru-RU" dirty="0" err="1"/>
              <a:t>Харківської</a:t>
            </a:r>
            <a:r>
              <a:rPr lang="ru-RU" dirty="0"/>
              <a:t>, </a:t>
            </a:r>
            <a:r>
              <a:rPr lang="ru-RU" dirty="0" err="1"/>
              <a:t>Львівської</a:t>
            </a:r>
            <a:r>
              <a:rPr lang="ru-RU" dirty="0"/>
              <a:t>, </a:t>
            </a:r>
            <a:r>
              <a:rPr lang="ru-RU" dirty="0" err="1"/>
              <a:t>Закарпатської</a:t>
            </a:r>
            <a:r>
              <a:rPr lang="ru-RU" dirty="0"/>
              <a:t>, </a:t>
            </a:r>
            <a:r>
              <a:rPr lang="ru-RU" dirty="0" err="1"/>
              <a:t>Криворізької</a:t>
            </a:r>
            <a:r>
              <a:rPr lang="ru-RU" dirty="0"/>
              <a:t>, </a:t>
            </a:r>
            <a:r>
              <a:rPr lang="ru-RU" dirty="0" err="1"/>
              <a:t>Запорізької</a:t>
            </a:r>
            <a:r>
              <a:rPr lang="ru-RU" dirty="0"/>
              <a:t>, </a:t>
            </a:r>
            <a:r>
              <a:rPr lang="ru-RU" dirty="0" err="1"/>
              <a:t>Дніпропетровської</a:t>
            </a:r>
            <a:r>
              <a:rPr lang="ru-RU" dirty="0"/>
              <a:t>, </a:t>
            </a:r>
            <a:r>
              <a:rPr lang="ru-RU" dirty="0" err="1"/>
              <a:t>Донецької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областей </a:t>
            </a:r>
            <a:r>
              <a:rPr lang="ru-RU" dirty="0" err="1"/>
              <a:t>України</a:t>
            </a:r>
            <a:r>
              <a:rPr lang="ru-RU" dirty="0"/>
              <a:t>.</a:t>
            </a:r>
            <a:endParaRPr lang="en-US" b="1" dirty="0" smtClean="0"/>
          </a:p>
          <a:p>
            <a:endParaRPr lang="uk-UA" dirty="0"/>
          </a:p>
        </p:txBody>
      </p:sp>
      <p:pic>
        <p:nvPicPr>
          <p:cNvPr id="1026" name="Picture 2" descr="http://pli.nlu.edu.ua/wp-content/uploads/2018/04/20180412_1434001-375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571875" cy="49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8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/>
              <a:t>П</a:t>
            </a:r>
            <a:r>
              <a:rPr lang="ru-RU" sz="2800" b="1" dirty="0" err="1"/>
              <a:t>еремог</a:t>
            </a:r>
            <a:r>
              <a:rPr lang="en-US" sz="2800" b="1" dirty="0" err="1"/>
              <a:t>а</a:t>
            </a:r>
            <a:r>
              <a:rPr lang="ru-RU" sz="2800" b="1" dirty="0"/>
              <a:t> у </a:t>
            </a:r>
            <a:r>
              <a:rPr lang="en-US" sz="2800" b="1" dirty="0" err="1"/>
              <a:t>В</a:t>
            </a:r>
            <a:r>
              <a:rPr lang="ru-RU" sz="2800" b="1" dirty="0" err="1"/>
              <a:t>сеукраїнському</a:t>
            </a:r>
            <a:r>
              <a:rPr lang="ru-RU" sz="2800" b="1" dirty="0"/>
              <a:t> </a:t>
            </a:r>
            <a:r>
              <a:rPr lang="ru-RU" sz="2800" b="1" dirty="0" err="1"/>
              <a:t>творчому</a:t>
            </a:r>
            <a:r>
              <a:rPr lang="ru-RU" sz="2800" b="1" dirty="0"/>
              <a:t> </a:t>
            </a:r>
            <a:r>
              <a:rPr lang="ru-RU" sz="2800" b="1" dirty="0" err="1"/>
              <a:t>конкурсі</a:t>
            </a:r>
            <a:r>
              <a:rPr lang="ru-RU" sz="2800" b="1" dirty="0"/>
              <a:t> </a:t>
            </a:r>
            <a:r>
              <a:rPr lang="ru-RU" sz="2800" b="1" dirty="0" err="1"/>
              <a:t>Генеральної</a:t>
            </a:r>
            <a:r>
              <a:rPr lang="ru-RU" sz="2800" b="1" dirty="0"/>
              <a:t> </a:t>
            </a:r>
            <a:r>
              <a:rPr lang="ru-RU" sz="2800" b="1" dirty="0" err="1"/>
              <a:t>прокуратури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en-US" sz="2800" b="1" dirty="0"/>
              <a:t> </a:t>
            </a:r>
            <a:r>
              <a:rPr lang="en-US" sz="2800" b="1" dirty="0" smtClean="0"/>
              <a:t>“</a:t>
            </a:r>
            <a:r>
              <a:rPr lang="ru-RU" sz="2800" b="1" dirty="0" smtClean="0"/>
              <a:t>7 </a:t>
            </a:r>
            <a:r>
              <a:rPr lang="ru-RU" sz="2800" b="1" dirty="0" err="1"/>
              <a:t>кроків</a:t>
            </a:r>
            <a:r>
              <a:rPr lang="ru-RU" sz="2800" b="1" dirty="0"/>
              <a:t> прокурора </a:t>
            </a:r>
            <a:r>
              <a:rPr lang="ru-RU" sz="2800" b="1" dirty="0" err="1"/>
              <a:t>назустріч</a:t>
            </a:r>
            <a:r>
              <a:rPr lang="ru-RU" sz="2800" b="1" dirty="0"/>
              <a:t> </a:t>
            </a:r>
            <a:r>
              <a:rPr lang="ru-RU" sz="2800" b="1" dirty="0" err="1"/>
              <a:t>суспільству</a:t>
            </a:r>
            <a:r>
              <a:rPr lang="ru-RU" sz="2800" b="1" dirty="0"/>
              <a:t>»</a:t>
            </a:r>
            <a:br>
              <a:rPr lang="ru-RU" sz="2800" b="1" dirty="0"/>
            </a:br>
            <a:endParaRPr lang="uk-UA" sz="2800" b="1" dirty="0"/>
          </a:p>
        </p:txBody>
      </p:sp>
      <p:pic>
        <p:nvPicPr>
          <p:cNvPr id="3074" name="Picture 2" descr="http://pli.nlu.edu.ua/wp-content/uploads/2017/12/129-755x5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79" y="1952625"/>
            <a:ext cx="6302042" cy="41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5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“</a:t>
            </a:r>
            <a:r>
              <a:rPr lang="ru-RU" b="1" dirty="0"/>
              <a:t>7 </a:t>
            </a:r>
            <a:r>
              <a:rPr lang="ru-RU" b="1" dirty="0" err="1"/>
              <a:t>кроків</a:t>
            </a:r>
            <a:r>
              <a:rPr lang="ru-RU" b="1" dirty="0"/>
              <a:t> прокурора </a:t>
            </a:r>
            <a:r>
              <a:rPr lang="ru-RU" b="1" dirty="0" err="1"/>
              <a:t>назустріч</a:t>
            </a:r>
            <a:r>
              <a:rPr lang="ru-RU" b="1" dirty="0"/>
              <a:t> </a:t>
            </a:r>
            <a:r>
              <a:rPr lang="ru-RU" b="1" dirty="0" err="1"/>
              <a:t>суспільству</a:t>
            </a:r>
            <a:r>
              <a:rPr lang="ru-RU" b="1" dirty="0" smtClean="0"/>
              <a:t>»</a:t>
            </a:r>
            <a:endParaRPr lang="uk-UA" dirty="0"/>
          </a:p>
        </p:txBody>
      </p:sp>
      <p:pic>
        <p:nvPicPr>
          <p:cNvPr id="4098" name="Picture 2" descr="MG-1af00ee64a6d29009806ca111c404e91-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34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4849</TotalTime>
  <Words>814</Words>
  <Application>Microsoft Macintosh PowerPoint</Application>
  <PresentationFormat>Экран (4:3)</PresentationFormat>
  <Paragraphs>110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Athelas</vt:lpstr>
      <vt:lpstr>Calibri</vt:lpstr>
      <vt:lpstr>HY견고딕</vt:lpstr>
      <vt:lpstr>Mangal</vt:lpstr>
      <vt:lpstr>Times New Roman</vt:lpstr>
      <vt:lpstr>Verdana</vt:lpstr>
      <vt:lpstr>Wingdings</vt:lpstr>
      <vt:lpstr>굴림</vt:lpstr>
      <vt:lpstr>Arial</vt:lpstr>
      <vt:lpstr>Тема Office</vt:lpstr>
      <vt:lpstr> </vt:lpstr>
      <vt:lpstr>Підготовка фахівців</vt:lpstr>
      <vt:lpstr>Програма подвійних дипломів «Німецьке та міжнародне підприємницьке право» </vt:lpstr>
      <vt:lpstr>ЯКІСТЬ НАВЧАННЯ</vt:lpstr>
      <vt:lpstr>РЕЗУЛЬТАТИ ЗНО ВИПУСКНИКІВ БАКАЛАВРАТУ</vt:lpstr>
      <vt:lpstr>РЕЗУЛЬТАТИ ЗНО ВИПУСКНИКІВ БАКАЛАВРАТУ</vt:lpstr>
      <vt:lpstr>УСПІХИ СТУДЕНТІВ НА КОНКУРСАХ І ОЛІМПІАДАХ</vt:lpstr>
      <vt:lpstr>Перемога у Всеукраїнському творчому конкурсі Генеральної прокуратури України “7 кроків прокурора назустріч суспільству» </vt:lpstr>
      <vt:lpstr>“7 кроків прокурора назустріч суспільству»</vt:lpstr>
      <vt:lpstr>18 квітня 2018 р. – 1 місце серед 10 команд на IV Всеукраїнському турнірі з кримінального права на базі Національного юридичного університету  імені Ярослава Мудрого</vt:lpstr>
      <vt:lpstr>ВПРОВАДЖЕННЯ СУЧАСНИХ МЕТОДИК ВИКЛАДАННЯ </vt:lpstr>
      <vt:lpstr>ДОДЕРЖАННЯ ПРИНЦИПІВ АКАДЕМІЧНОЇ ДОБРОЧЕСНОСТІ</vt:lpstr>
      <vt:lpstr>Академічна доброчесність під час викладання (морально-етична складова)</vt:lpstr>
      <vt:lpstr>Академічна доброчесність під час навчання (морально-етична складова)</vt:lpstr>
      <vt:lpstr>    ACADEMIC INTEGRITY IN LAW SCHOOLS: A COMBINATION OF ETHICAL PRINCIPLES WITH THE INEVITABILITY OF LIABILITY     </vt:lpstr>
      <vt:lpstr>НАУКОВА РОБОТА</vt:lpstr>
      <vt:lpstr>Наукові праці у виданнях, які індексуться у наукометричних базах Scopus та Web of Science</vt:lpstr>
      <vt:lpstr>ІІ Полтавський медико-правовий форум «Реформування системи охорони здоров’я: корупційні ризики та способи їх усунення» </vt:lpstr>
      <vt:lpstr>Презентация PowerPoint</vt:lpstr>
      <vt:lpstr>Розробка законопроектів</vt:lpstr>
      <vt:lpstr>Вступна кампанія 2018 р.</vt:lpstr>
      <vt:lpstr>Завдання на 2018/2019 н.р.</vt:lpstr>
      <vt:lpstr>Презентация PowerPoint</vt:lpstr>
    </vt:vector>
  </TitlesOfParts>
  <Company>Guilddesign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040TGp_time_mono</dc:title>
  <dc:creator>ThemeGallery</dc:creator>
  <cp:lastModifiedBy>пользователь Microsoft Office</cp:lastModifiedBy>
  <cp:revision>203</cp:revision>
  <dcterms:created xsi:type="dcterms:W3CDTF">2003-08-21T08:11:19Z</dcterms:created>
  <dcterms:modified xsi:type="dcterms:W3CDTF">2018-09-05T08:23:15Z</dcterms:modified>
</cp:coreProperties>
</file>