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2" r:id="rId7"/>
    <p:sldId id="264" r:id="rId8"/>
    <p:sldId id="265" r:id="rId9"/>
    <p:sldId id="266" r:id="rId10"/>
    <p:sldId id="268" r:id="rId11"/>
    <p:sldId id="269" r:id="rId12"/>
    <p:sldId id="270" r:id="rId13"/>
    <p:sldId id="272" r:id="rId14"/>
    <p:sldId id="271" r:id="rId15"/>
    <p:sldId id="273" r:id="rId16"/>
    <p:sldId id="276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3626"/>
    <a:srgbClr val="7862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F68E68-CD70-4B1D-AE86-2EF819AF27B3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0F1EF1-1BDF-4C0D-8BAB-AE7ECBD64C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150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F1EF1-1BDF-4C0D-8BAB-AE7ECBD64C4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717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0F1EF1-1BDF-4C0D-8BAB-AE7ECBD64C47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5182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F1F84-367B-4941-ADD9-E4063C9CC8FC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B4C6F-AEBF-4B56-9258-E5B06B422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9895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F1F84-367B-4941-ADD9-E4063C9CC8FC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B4C6F-AEBF-4B56-9258-E5B06B422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838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F1F84-367B-4941-ADD9-E4063C9CC8FC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B4C6F-AEBF-4B56-9258-E5B06B422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981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3"/>
          </p:nvPr>
        </p:nvSpPr>
        <p:spPr>
          <a:xfrm>
            <a:off x="8724900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4"/>
          </p:nvPr>
        </p:nvSpPr>
        <p:spPr>
          <a:xfrm>
            <a:off x="8236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5"/>
          </p:nvPr>
        </p:nvSpPr>
        <p:spPr>
          <a:xfrm>
            <a:off x="60814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1" name="Рисунок 7"/>
          <p:cNvSpPr>
            <a:spLocks noGrp="1"/>
          </p:cNvSpPr>
          <p:nvPr>
            <p:ph type="pic" sz="quarter" idx="16"/>
          </p:nvPr>
        </p:nvSpPr>
        <p:spPr>
          <a:xfrm>
            <a:off x="34525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7604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3"/>
          </p:nvPr>
        </p:nvSpPr>
        <p:spPr>
          <a:xfrm>
            <a:off x="8724900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4"/>
          </p:nvPr>
        </p:nvSpPr>
        <p:spPr>
          <a:xfrm>
            <a:off x="8236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5"/>
          </p:nvPr>
        </p:nvSpPr>
        <p:spPr>
          <a:xfrm>
            <a:off x="60814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1" name="Рисунок 7"/>
          <p:cNvSpPr>
            <a:spLocks noGrp="1"/>
          </p:cNvSpPr>
          <p:nvPr>
            <p:ph type="pic" sz="quarter" idx="16"/>
          </p:nvPr>
        </p:nvSpPr>
        <p:spPr>
          <a:xfrm>
            <a:off x="34525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76558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Рисунок 9"/>
          <p:cNvSpPr>
            <a:spLocks noGrp="1"/>
          </p:cNvSpPr>
          <p:nvPr>
            <p:ph type="pic" sz="quarter" idx="12"/>
          </p:nvPr>
        </p:nvSpPr>
        <p:spPr>
          <a:xfrm>
            <a:off x="1295400" y="1622067"/>
            <a:ext cx="2860675" cy="2860675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1" name="Рисунок 9"/>
          <p:cNvSpPr>
            <a:spLocks noGrp="1"/>
          </p:cNvSpPr>
          <p:nvPr>
            <p:ph type="pic" sz="quarter" idx="13"/>
          </p:nvPr>
        </p:nvSpPr>
        <p:spPr>
          <a:xfrm>
            <a:off x="4156075" y="1774467"/>
            <a:ext cx="2860675" cy="2860675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2" name="Рисунок 9"/>
          <p:cNvSpPr>
            <a:spLocks noGrp="1"/>
          </p:cNvSpPr>
          <p:nvPr>
            <p:ph type="pic" sz="quarter" idx="14"/>
          </p:nvPr>
        </p:nvSpPr>
        <p:spPr>
          <a:xfrm>
            <a:off x="8148483" y="1774467"/>
            <a:ext cx="2860675" cy="2860675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3" name="Рисунок 9"/>
          <p:cNvSpPr>
            <a:spLocks noGrp="1"/>
          </p:cNvSpPr>
          <p:nvPr>
            <p:ph type="pic" sz="quarter" idx="15"/>
          </p:nvPr>
        </p:nvSpPr>
        <p:spPr>
          <a:xfrm>
            <a:off x="6152279" y="3997325"/>
            <a:ext cx="2860675" cy="2860675"/>
          </a:xfrm>
          <a:prstGeom prst="ellipse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9315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3"/>
          </p:nvPr>
        </p:nvSpPr>
        <p:spPr>
          <a:xfrm>
            <a:off x="8724900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4"/>
          </p:nvPr>
        </p:nvSpPr>
        <p:spPr>
          <a:xfrm>
            <a:off x="8236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5"/>
          </p:nvPr>
        </p:nvSpPr>
        <p:spPr>
          <a:xfrm>
            <a:off x="60814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1" name="Рисунок 7"/>
          <p:cNvSpPr>
            <a:spLocks noGrp="1"/>
          </p:cNvSpPr>
          <p:nvPr>
            <p:ph type="pic" sz="quarter" idx="16"/>
          </p:nvPr>
        </p:nvSpPr>
        <p:spPr>
          <a:xfrm>
            <a:off x="34525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01666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3"/>
          </p:nvPr>
        </p:nvSpPr>
        <p:spPr>
          <a:xfrm>
            <a:off x="8724900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4"/>
          </p:nvPr>
        </p:nvSpPr>
        <p:spPr>
          <a:xfrm>
            <a:off x="8236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5"/>
          </p:nvPr>
        </p:nvSpPr>
        <p:spPr>
          <a:xfrm>
            <a:off x="60814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1" name="Рисунок 7"/>
          <p:cNvSpPr>
            <a:spLocks noGrp="1"/>
          </p:cNvSpPr>
          <p:nvPr>
            <p:ph type="pic" sz="quarter" idx="16"/>
          </p:nvPr>
        </p:nvSpPr>
        <p:spPr>
          <a:xfrm>
            <a:off x="34525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428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7"/>
          <p:cNvSpPr>
            <a:spLocks noGrp="1"/>
          </p:cNvSpPr>
          <p:nvPr>
            <p:ph type="pic" sz="quarter" idx="13"/>
          </p:nvPr>
        </p:nvSpPr>
        <p:spPr>
          <a:xfrm>
            <a:off x="8724900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9" name="Рисунок 7"/>
          <p:cNvSpPr>
            <a:spLocks noGrp="1"/>
          </p:cNvSpPr>
          <p:nvPr>
            <p:ph type="pic" sz="quarter" idx="14"/>
          </p:nvPr>
        </p:nvSpPr>
        <p:spPr>
          <a:xfrm>
            <a:off x="8236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0" name="Рисунок 7"/>
          <p:cNvSpPr>
            <a:spLocks noGrp="1"/>
          </p:cNvSpPr>
          <p:nvPr>
            <p:ph type="pic" sz="quarter" idx="15"/>
          </p:nvPr>
        </p:nvSpPr>
        <p:spPr>
          <a:xfrm>
            <a:off x="60814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  <p:sp>
        <p:nvSpPr>
          <p:cNvPr id="11" name="Рисунок 7"/>
          <p:cNvSpPr>
            <a:spLocks noGrp="1"/>
          </p:cNvSpPr>
          <p:nvPr>
            <p:ph type="pic" sz="quarter" idx="16"/>
          </p:nvPr>
        </p:nvSpPr>
        <p:spPr>
          <a:xfrm>
            <a:off x="3452586" y="365125"/>
            <a:ext cx="2628900" cy="5811838"/>
          </a:xfr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410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F1F84-367B-4941-ADD9-E4063C9CC8FC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B4C6F-AEBF-4B56-9258-E5B06B422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142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F1F84-367B-4941-ADD9-E4063C9CC8FC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B4C6F-AEBF-4B56-9258-E5B06B422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6938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F1F84-367B-4941-ADD9-E4063C9CC8FC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B4C6F-AEBF-4B56-9258-E5B06B422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245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F1F84-367B-4941-ADD9-E4063C9CC8FC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B4C6F-AEBF-4B56-9258-E5B06B422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207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F1F84-367B-4941-ADD9-E4063C9CC8FC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B4C6F-AEBF-4B56-9258-E5B06B422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522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F1F84-367B-4941-ADD9-E4063C9CC8FC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B4C6F-AEBF-4B56-9258-E5B06B422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451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F1F84-367B-4941-ADD9-E4063C9CC8FC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B4C6F-AEBF-4B56-9258-E5B06B422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320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F1F84-367B-4941-ADD9-E4063C9CC8FC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B4C6F-AEBF-4B56-9258-E5B06B422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7973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2F1F84-367B-4941-ADD9-E4063C9CC8FC}" type="datetimeFigureOut">
              <a:rPr lang="ru-RU" smtClean="0"/>
              <a:t>20.02.2020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B4C6F-AEBF-4B56-9258-E5B06B4226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040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25G4qKCRBtc&amp;t=5s" TargetMode="Externa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931217" cy="6858000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80135" y="2685562"/>
            <a:ext cx="9144000" cy="1655762"/>
          </a:xfrm>
        </p:spPr>
        <p:txBody>
          <a:bodyPr>
            <a:normAutofit/>
          </a:bodyPr>
          <a:lstStyle/>
          <a:p>
            <a:r>
              <a:rPr lang="uk-UA" sz="3200" dirty="0">
                <a:latin typeface="Garamond" panose="02020404030301010803" pitchFamily="18" charset="0"/>
              </a:rPr>
              <a:t>щ</a:t>
            </a:r>
            <a:r>
              <a:rPr lang="uk-UA" sz="3200" dirty="0" smtClean="0">
                <a:latin typeface="Garamond" panose="02020404030301010803" pitchFamily="18" charset="0"/>
              </a:rPr>
              <a:t>о треба знати про реформу житлово-комунального господарства</a:t>
            </a:r>
            <a:endParaRPr lang="ru-RU" sz="3200" dirty="0">
              <a:latin typeface="Garamond" panose="02020404030301010803" pitchFamily="18" charset="0"/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8150994" y="5093061"/>
            <a:ext cx="4041006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3200" dirty="0" smtClean="0">
                <a:latin typeface="Garamond" panose="02020404030301010803" pitchFamily="18" charset="0"/>
              </a:rPr>
              <a:t>Марія Осипчук</a:t>
            </a:r>
          </a:p>
          <a:p>
            <a:r>
              <a:rPr lang="uk-UA" sz="2000" dirty="0">
                <a:latin typeface="Garamond" panose="02020404030301010803" pitchFamily="18" charset="0"/>
              </a:rPr>
              <a:t>м</a:t>
            </a:r>
            <a:r>
              <a:rPr lang="uk-UA" sz="2000" dirty="0" smtClean="0">
                <a:latin typeface="Garamond" panose="02020404030301010803" pitchFamily="18" charset="0"/>
              </a:rPr>
              <a:t>. Полтава</a:t>
            </a:r>
          </a:p>
          <a:p>
            <a:r>
              <a:rPr lang="uk-UA" sz="2000" dirty="0" smtClean="0">
                <a:latin typeface="Garamond" panose="02020404030301010803" pitchFamily="18" charset="0"/>
              </a:rPr>
              <a:t>20.02.2020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319463" y="1179462"/>
            <a:ext cx="96148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sz="7200" b="1" dirty="0" smtClean="0">
                <a:solidFill>
                  <a:srgbClr val="A98D66"/>
                </a:solidFill>
                <a:latin typeface="Garamond" panose="02020404030301010803" pitchFamily="18" charset="0"/>
                <a:cs typeface="Lato Black" panose="020F0A02020204030203" pitchFamily="34" charset="0"/>
              </a:rPr>
              <a:t>Законодавчі зміни:</a:t>
            </a:r>
            <a:endParaRPr lang="ru-RU" sz="7200" b="1" dirty="0">
              <a:solidFill>
                <a:srgbClr val="A98D66"/>
              </a:solidFill>
              <a:latin typeface="Garamond" panose="02020404030301010803" pitchFamily="18" charset="0"/>
              <a:cs typeface="Lato Black" panose="020F0A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4002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88759" y="560271"/>
            <a:ext cx="5650314" cy="2449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 smtClean="0">
                <a:solidFill>
                  <a:srgbClr val="A98D66"/>
                </a:solidFill>
                <a:latin typeface="Garamond" panose="02020404030301010803" pitchFamily="18" charset="0"/>
              </a:rPr>
              <a:t>ОСББ. </a:t>
            </a:r>
            <a:endParaRPr lang="en-US" b="1" dirty="0" smtClean="0">
              <a:solidFill>
                <a:srgbClr val="A98D66"/>
              </a:solidFill>
              <a:latin typeface="Garamond" panose="02020404030301010803" pitchFamily="18" charset="0"/>
            </a:endParaRPr>
          </a:p>
          <a:p>
            <a:r>
              <a:rPr lang="uk-UA" b="1" dirty="0" smtClean="0">
                <a:solidFill>
                  <a:srgbClr val="A98D66"/>
                </a:solidFill>
                <a:latin typeface="Garamond" panose="02020404030301010803" pitchFamily="18" charset="0"/>
              </a:rPr>
              <a:t>Реалізація</a:t>
            </a:r>
            <a:endParaRPr lang="ru-RU" b="1" dirty="0">
              <a:solidFill>
                <a:srgbClr val="A98D66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12258" y="1431008"/>
            <a:ext cx="337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Lato Bold" panose="020F0802020204030203" pitchFamily="34" charset="0"/>
                <a:cs typeface="Lato Bold" panose="020F0802020204030203" pitchFamily="34" charset="0"/>
              </a:rPr>
              <a:t>Створення ініціативної групи</a:t>
            </a:r>
            <a:endParaRPr lang="ru-RU" sz="2000" dirty="0"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12258" y="2535182"/>
            <a:ext cx="3770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Lato Bold" panose="020F0802020204030203" pitchFamily="34" charset="0"/>
                <a:cs typeface="Lato Bold" panose="020F0802020204030203" pitchFamily="34" charset="0"/>
              </a:rPr>
              <a:t>Скликання установчих зборів. Повідомлення співвласників</a:t>
            </a:r>
            <a:endParaRPr lang="ru-RU" dirty="0"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32162" y="4188418"/>
            <a:ext cx="3379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Lato Bold" panose="020F0802020204030203" pitchFamily="34" charset="0"/>
                <a:cs typeface="Lato Bold" panose="020F0802020204030203" pitchFamily="34" charset="0"/>
              </a:rPr>
              <a:t>Проведення зборів. Проведення письмового опитування</a:t>
            </a:r>
            <a:endParaRPr lang="ru-RU" dirty="0"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6825665" y="1518834"/>
            <a:ext cx="1" cy="5339169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 rot="5400000">
            <a:off x="6731322" y="1518834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 rot="5400000">
            <a:off x="6731322" y="2625483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 rot="5400000">
            <a:off x="6730034" y="4578470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712256" y="5334507"/>
            <a:ext cx="3379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Lato Bold" panose="020F0802020204030203" pitchFamily="34" charset="0"/>
                <a:cs typeface="Lato Bold" panose="020F0802020204030203" pitchFamily="34" charset="0"/>
              </a:rPr>
              <a:t>Оформлення результатів зборів. Державна реєстрація ОСББ</a:t>
            </a:r>
            <a:endParaRPr lang="ru-RU" dirty="0"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 rot="5400000">
            <a:off x="6731322" y="5759193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5400000">
            <a:off x="6728681" y="3698408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732162" y="3536646"/>
            <a:ext cx="37706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Lato Bold" panose="020F0802020204030203" pitchFamily="34" charset="0"/>
                <a:cs typeface="Lato Bold" panose="020F0802020204030203" pitchFamily="34" charset="0"/>
              </a:rPr>
              <a:t>Розробка статуту ОСББ</a:t>
            </a:r>
            <a:endParaRPr lang="ru-RU" dirty="0"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142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0" r="15590"/>
          <a:stretch>
            <a:fillRect/>
          </a:stretch>
        </p:blipFill>
        <p:spPr>
          <a:xfrm>
            <a:off x="0" y="0"/>
            <a:ext cx="4719638" cy="6858000"/>
          </a:xfrm>
          <a:solidFill>
            <a:schemeClr val="bg1">
              <a:lumMod val="95000"/>
            </a:schemeClr>
          </a:solidFill>
        </p:spPr>
      </p:pic>
      <p:sp>
        <p:nvSpPr>
          <p:cNvPr id="18" name="Прямоугольник 17"/>
          <p:cNvSpPr/>
          <p:nvPr/>
        </p:nvSpPr>
        <p:spPr>
          <a:xfrm>
            <a:off x="0" y="0"/>
            <a:ext cx="4719638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26760" y="4913853"/>
            <a:ext cx="5086350" cy="1220069"/>
          </a:xfrm>
          <a:prstGeom prst="rect">
            <a:avLst/>
          </a:prstGeom>
          <a:solidFill>
            <a:srgbClr val="A98D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032586" y="5323832"/>
            <a:ext cx="41441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spc="300" dirty="0" smtClean="0">
                <a:solidFill>
                  <a:schemeClr val="bg1"/>
                </a:solidFill>
                <a:latin typeface="Lato Light" panose="020F0402020204030203" pitchFamily="34" charset="0"/>
                <a:cs typeface="Lato Light" panose="020F0402020204030203" pitchFamily="34" charset="0"/>
              </a:rPr>
              <a:t>Управитель</a:t>
            </a:r>
            <a:endParaRPr lang="ru-RU" sz="2000" b="1" spc="300" dirty="0">
              <a:solidFill>
                <a:schemeClr val="bg1"/>
              </a:solidFill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79433" y="804912"/>
            <a:ext cx="54344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4000" b="1" dirty="0" smtClean="0">
                <a:ln w="0"/>
                <a:latin typeface="Garamond" panose="02020404030301010803" pitchFamily="18" charset="0"/>
              </a:rPr>
              <a:t>Управитель</a:t>
            </a:r>
            <a:endParaRPr lang="ru-RU" sz="4000" b="1" dirty="0">
              <a:ln w="0"/>
              <a:latin typeface="Garamond" panose="02020404030301010803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938588" y="1292824"/>
            <a:ext cx="1405398" cy="0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8415798" y="3198167"/>
            <a:ext cx="34881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Професійна атестація</a:t>
            </a:r>
            <a:endParaRPr lang="ru-RU" sz="2400" b="1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415798" y="4657924"/>
            <a:ext cx="3108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Договір зі співвласниками будинку</a:t>
            </a:r>
            <a:endParaRPr lang="ru-RU" sz="2400" b="1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299" y="4913853"/>
            <a:ext cx="688472" cy="688472"/>
          </a:xfrm>
          <a:prstGeom prst="rect">
            <a:avLst/>
          </a:prstGeom>
        </p:spPr>
      </p:pic>
      <p:cxnSp>
        <p:nvCxnSpPr>
          <p:cNvPr id="19" name="Прямая соединительная линия 18"/>
          <p:cNvCxnSpPr/>
          <p:nvPr/>
        </p:nvCxnSpPr>
        <p:spPr>
          <a:xfrm>
            <a:off x="6279433" y="5013316"/>
            <a:ext cx="671666" cy="0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8299" y="3105149"/>
            <a:ext cx="729811" cy="729811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6279433" y="3241665"/>
            <a:ext cx="671666" cy="0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7031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88759" y="560271"/>
            <a:ext cx="5650314" cy="2449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 smtClean="0">
                <a:solidFill>
                  <a:srgbClr val="A98D66"/>
                </a:solidFill>
                <a:latin typeface="Garamond" panose="02020404030301010803" pitchFamily="18" charset="0"/>
              </a:rPr>
              <a:t>Управитель. </a:t>
            </a:r>
            <a:endParaRPr lang="en-US" b="1" dirty="0" smtClean="0">
              <a:solidFill>
                <a:srgbClr val="A98D66"/>
              </a:solidFill>
              <a:latin typeface="Garamond" panose="02020404030301010803" pitchFamily="18" charset="0"/>
            </a:endParaRPr>
          </a:p>
          <a:p>
            <a:r>
              <a:rPr lang="uk-UA" b="1" dirty="0" smtClean="0">
                <a:solidFill>
                  <a:srgbClr val="A98D66"/>
                </a:solidFill>
                <a:latin typeface="Garamond" panose="02020404030301010803" pitchFamily="18" charset="0"/>
              </a:rPr>
              <a:t>Реалізація</a:t>
            </a:r>
            <a:endParaRPr lang="ru-RU" b="1" dirty="0">
              <a:solidFill>
                <a:srgbClr val="A98D66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12258" y="1431008"/>
            <a:ext cx="337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Lato Bold" panose="020F0802020204030203" pitchFamily="34" charset="0"/>
                <a:cs typeface="Lato Bold" panose="020F0802020204030203" pitchFamily="34" charset="0"/>
              </a:rPr>
              <a:t>Створення ініціативної групи</a:t>
            </a:r>
            <a:endParaRPr lang="ru-RU" sz="2000" dirty="0"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12258" y="2535182"/>
            <a:ext cx="3770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Lato Bold" panose="020F0802020204030203" pitchFamily="34" charset="0"/>
                <a:cs typeface="Lato Bold" panose="020F0802020204030203" pitchFamily="34" charset="0"/>
              </a:rPr>
              <a:t>Скликання зборів. Повідомлення співвласників</a:t>
            </a:r>
            <a:endParaRPr lang="ru-RU" dirty="0"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32162" y="4188418"/>
            <a:ext cx="3379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Lato Bold" panose="020F0802020204030203" pitchFamily="34" charset="0"/>
                <a:cs typeface="Lato Bold" panose="020F0802020204030203" pitchFamily="34" charset="0"/>
              </a:rPr>
              <a:t>Проведення зборів. Проведення письмового опитування</a:t>
            </a:r>
            <a:endParaRPr lang="ru-RU" dirty="0"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6825665" y="1518834"/>
            <a:ext cx="1" cy="5339169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 rot="5400000">
            <a:off x="6731322" y="1518834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 rot="5400000">
            <a:off x="6731322" y="2625483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 rot="5400000">
            <a:off x="6730034" y="4578470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712256" y="5334507"/>
            <a:ext cx="3379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Lato Bold" panose="020F0802020204030203" pitchFamily="34" charset="0"/>
                <a:cs typeface="Lato Bold" panose="020F0802020204030203" pitchFamily="34" charset="0"/>
              </a:rPr>
              <a:t>Оформлення результатів зборів. Підписання договору з управителем</a:t>
            </a:r>
            <a:endParaRPr lang="ru-RU" dirty="0"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 rot="5400000">
            <a:off x="6731322" y="5759193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 rot="5400000">
            <a:off x="6728681" y="3698408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TextBox 21"/>
          <p:cNvSpPr txBox="1"/>
          <p:nvPr/>
        </p:nvSpPr>
        <p:spPr>
          <a:xfrm>
            <a:off x="7712258" y="3415319"/>
            <a:ext cx="3770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Lato Bold" panose="020F0802020204030203" pitchFamily="34" charset="0"/>
                <a:cs typeface="Lato Bold" panose="020F0802020204030203" pitchFamily="34" charset="0"/>
              </a:rPr>
              <a:t>Отримання пропозиції від управителя</a:t>
            </a:r>
            <a:endParaRPr lang="ru-RU" dirty="0"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342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468" y="0"/>
            <a:ext cx="8736531" cy="6858000"/>
          </a:xfrm>
          <a:prstGeom prst="rect">
            <a:avLst/>
          </a:prstGeom>
        </p:spPr>
      </p:pic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>
                <a:hlinkClick r:id="rId3"/>
              </a:rPr>
              <a:t>Яскравий приклад навіщо створювати ОСББ</a:t>
            </a:r>
            <a:endParaRPr lang="ru-RU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664144" y="172445"/>
            <a:ext cx="7430702" cy="1826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 smtClean="0">
                <a:solidFill>
                  <a:srgbClr val="A98D66"/>
                </a:solidFill>
                <a:latin typeface="Garamond" panose="02020404030301010803" pitchFamily="18" charset="0"/>
              </a:rPr>
              <a:t>Які можливості дає ОСББ</a:t>
            </a:r>
            <a:endParaRPr lang="ru-RU" b="1" dirty="0">
              <a:solidFill>
                <a:srgbClr val="A98D66"/>
              </a:solidFill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137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/>
          <p:nvPr/>
        </p:nvSpPr>
        <p:spPr>
          <a:xfrm>
            <a:off x="0" y="0"/>
            <a:ext cx="121729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3" r="13383"/>
          <a:stretch>
            <a:fillRect/>
          </a:stretch>
        </p:blipFill>
        <p:spPr>
          <a:xfrm>
            <a:off x="19050" y="0"/>
            <a:ext cx="5727700" cy="6858000"/>
          </a:xfrm>
        </p:spPr>
      </p:pic>
      <p:sp>
        <p:nvSpPr>
          <p:cNvPr id="7" name="TextBox 6"/>
          <p:cNvSpPr txBox="1"/>
          <p:nvPr/>
        </p:nvSpPr>
        <p:spPr>
          <a:xfrm>
            <a:off x="6121667" y="1119786"/>
            <a:ext cx="3176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Bookman Old Style" panose="02050604050505020204" pitchFamily="18" charset="0"/>
              </a:rPr>
              <a:t>Варто знати:</a:t>
            </a:r>
            <a:endParaRPr lang="ru-RU" sz="2800" i="1" dirty="0">
              <a:solidFill>
                <a:schemeClr val="tx1">
                  <a:lumMod val="50000"/>
                  <a:lumOff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-37690" y="0"/>
            <a:ext cx="5791200" cy="6858000"/>
          </a:xfrm>
          <a:prstGeom prst="rect">
            <a:avLst/>
          </a:prstGeom>
          <a:solidFill>
            <a:schemeClr val="tx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638618" y="1742124"/>
            <a:ext cx="493395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До 1 травня 2020 року співвласники багатоквартирних будинків мають визначитися з моделлю договору на комунальні послуги (всі, крім електричної енергію та природного газу).</a:t>
            </a:r>
          </a:p>
          <a:p>
            <a:endParaRPr lang="uk-UA" sz="2000" b="1" dirty="0">
              <a:latin typeface="Lato Light" panose="020F0402020204030203" pitchFamily="34" charset="0"/>
              <a:cs typeface="Lato Light" panose="020F0402020204030203" pitchFamily="34" charset="0"/>
            </a:endParaRPr>
          </a:p>
          <a:p>
            <a:r>
              <a:rPr lang="uk-UA" sz="2000" b="1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Якщо співвласники самостійно не визначаються – будуть укладені індивідуальні договори, в яких не буде визначено хто відповідальний за обслуговування мереж.</a:t>
            </a:r>
          </a:p>
          <a:p>
            <a:endParaRPr lang="uk-UA" sz="2000" b="1" dirty="0">
              <a:latin typeface="Lato Light" panose="020F0402020204030203" pitchFamily="34" charset="0"/>
              <a:cs typeface="Lato Light" panose="020F0402020204030203" pitchFamily="34" charset="0"/>
            </a:endParaRPr>
          </a:p>
          <a:p>
            <a:r>
              <a:rPr lang="uk-UA" sz="2000" b="1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В результаті – мережі будинку може ніхто не утримувати до прийняття співвласниками рішення про форму управління будинком. </a:t>
            </a:r>
            <a:endParaRPr lang="ru-RU" sz="2000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10953136" y="1469199"/>
            <a:ext cx="1238864" cy="0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94926" y="917561"/>
            <a:ext cx="485885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solidFill>
                  <a:srgbClr val="A98D66"/>
                </a:solidFill>
                <a:latin typeface="Garamond" panose="02020404030301010803" pitchFamily="18" charset="0"/>
              </a:rPr>
              <a:t>Чого чекати з 1 травня 2020 року?</a:t>
            </a:r>
            <a:endParaRPr lang="ru-RU" sz="4400" b="1" dirty="0">
              <a:solidFill>
                <a:srgbClr val="A98D66"/>
              </a:solidFill>
              <a:latin typeface="Garamond" panose="02020404030301010803" pitchFamily="18" charset="0"/>
            </a:endParaRP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64265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583" y="0"/>
            <a:ext cx="4578417" cy="6865502"/>
          </a:xfr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250258" y="69383"/>
            <a:ext cx="7430702" cy="1826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 smtClean="0">
                <a:solidFill>
                  <a:srgbClr val="A98D66"/>
                </a:solidFill>
                <a:latin typeface="Garamond" panose="02020404030301010803" pitchFamily="18" charset="0"/>
              </a:rPr>
              <a:t>Якщо хочете знати більше:</a:t>
            </a:r>
            <a:endParaRPr lang="ru-RU" b="1" dirty="0">
              <a:solidFill>
                <a:srgbClr val="A98D66"/>
              </a:solidFill>
              <a:latin typeface="Garamond" panose="02020404030301010803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594" y="1896177"/>
            <a:ext cx="4160919" cy="416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42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c.pxhere.com/photos/8b/7c/building_architecture_minimal_pattern_structure-1296804.jpg!d"/>
          <p:cNvPicPr>
            <a:picLocks noChangeAspect="1" noChangeArrowheads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264116" y="905541"/>
            <a:ext cx="966376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4000" b="1" dirty="0" smtClean="0">
                <a:ln w="0"/>
                <a:solidFill>
                  <a:srgbClr val="A98D66"/>
                </a:solidFill>
                <a:latin typeface="Garamond" panose="02020404030301010803" pitchFamily="18" charset="0"/>
              </a:rPr>
              <a:t>Дякую за увагу!</a:t>
            </a:r>
            <a:endParaRPr lang="ru-RU" sz="4000" b="1" dirty="0">
              <a:ln w="0"/>
              <a:solidFill>
                <a:srgbClr val="A98D66"/>
              </a:solidFill>
              <a:latin typeface="Garamond" panose="020204040303010108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7828" y="3479415"/>
            <a:ext cx="607633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n w="0"/>
                <a:solidFill>
                  <a:schemeClr val="bg2">
                    <a:lumMod val="25000"/>
                  </a:schemeClr>
                </a:solidFill>
                <a:latin typeface="Lato Medium" panose="020F0602020204030203" pitchFamily="34" charset="0"/>
                <a:cs typeface="Lato Medium" panose="020F0602020204030203" pitchFamily="34" charset="0"/>
              </a:rPr>
              <a:t>f</a:t>
            </a:r>
            <a:r>
              <a:rPr lang="en-US" sz="2400" b="1" dirty="0" smtClean="0">
                <a:ln w="0"/>
                <a:solidFill>
                  <a:schemeClr val="bg2">
                    <a:lumMod val="25000"/>
                  </a:schemeClr>
                </a:solidFill>
                <a:latin typeface="Lato Medium" panose="020F0602020204030203" pitchFamily="34" charset="0"/>
                <a:cs typeface="Lato Medium" panose="020F0602020204030203" pitchFamily="34" charset="0"/>
              </a:rPr>
              <a:t>b.com/</a:t>
            </a:r>
            <a:r>
              <a:rPr lang="en-US" sz="2400" b="1" dirty="0" err="1" smtClean="0">
                <a:ln w="0"/>
                <a:solidFill>
                  <a:schemeClr val="bg2">
                    <a:lumMod val="25000"/>
                  </a:schemeClr>
                </a:solidFill>
                <a:latin typeface="Lato Medium" panose="020F0602020204030203" pitchFamily="34" charset="0"/>
                <a:cs typeface="Lato Medium" panose="020F0602020204030203" pitchFamily="34" charset="0"/>
              </a:rPr>
              <a:t>maria.osypchuk</a:t>
            </a:r>
            <a:endParaRPr lang="uk-UA" sz="2400" b="1" dirty="0" smtClean="0">
              <a:ln w="0"/>
              <a:solidFill>
                <a:schemeClr val="bg2">
                  <a:lumMod val="25000"/>
                </a:schemeClr>
              </a:solidFill>
              <a:latin typeface="Lato Medium" panose="020F0602020204030203" pitchFamily="34" charset="0"/>
              <a:cs typeface="Lato Medium" panose="020F0602020204030203" pitchFamily="34" charset="0"/>
            </a:endParaRPr>
          </a:p>
          <a:p>
            <a:pPr algn="ctr"/>
            <a:r>
              <a:rPr lang="en-US" sz="2400" b="1" dirty="0" smtClean="0">
                <a:ln w="0"/>
                <a:solidFill>
                  <a:schemeClr val="bg2">
                    <a:lumMod val="25000"/>
                  </a:schemeClr>
                </a:solidFill>
                <a:latin typeface="Lato Medium" panose="020F0602020204030203" pitchFamily="34" charset="0"/>
                <a:cs typeface="Lato Medium" panose="020F0602020204030203" pitchFamily="34" charset="0"/>
              </a:rPr>
              <a:t>mariia.osypchuk@gmail.com</a:t>
            </a:r>
          </a:p>
          <a:p>
            <a:pPr algn="ctr"/>
            <a:r>
              <a:rPr lang="en-US" sz="2400" b="1" dirty="0" smtClean="0">
                <a:ln w="0"/>
                <a:solidFill>
                  <a:schemeClr val="bg2">
                    <a:lumMod val="25000"/>
                  </a:schemeClr>
                </a:solidFill>
                <a:latin typeface="Lato Medium" panose="020F0602020204030203" pitchFamily="34" charset="0"/>
                <a:cs typeface="Lato Medium" panose="020F0602020204030203" pitchFamily="34" charset="0"/>
              </a:rPr>
              <a:t>osypchuk-agency.com.ua </a:t>
            </a:r>
            <a:endParaRPr lang="uk-UA" sz="2400" b="1" dirty="0" smtClean="0">
              <a:ln w="0"/>
              <a:solidFill>
                <a:schemeClr val="bg2">
                  <a:lumMod val="25000"/>
                </a:schemeClr>
              </a:solidFill>
              <a:latin typeface="Lato Medium" panose="020F0602020204030203" pitchFamily="34" charset="0"/>
              <a:cs typeface="Lato Medium" panose="020F0602020204030203" pitchFamily="34" charset="0"/>
            </a:endParaRPr>
          </a:p>
          <a:p>
            <a:pPr algn="ctr"/>
            <a:endParaRPr lang="ru-RU" sz="2400" b="1" dirty="0" smtClean="0">
              <a:ln w="0"/>
              <a:solidFill>
                <a:schemeClr val="bg2">
                  <a:lumMod val="25000"/>
                </a:schemeClr>
              </a:solidFill>
              <a:latin typeface="Lato Medium" panose="020F0602020204030203" pitchFamily="34" charset="0"/>
              <a:cs typeface="Lato Medium" panose="020F060202020403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210671" y="2039821"/>
            <a:ext cx="377065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ln w="0"/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  <a:cs typeface="Lato" panose="020F0502020204030203" pitchFamily="34" charset="0"/>
              </a:rPr>
              <a:t>Марія </a:t>
            </a:r>
            <a:r>
              <a:rPr lang="uk-UA" sz="3600" b="1" dirty="0" err="1">
                <a:ln w="0"/>
                <a:solidFill>
                  <a:schemeClr val="bg1">
                    <a:lumMod val="50000"/>
                  </a:schemeClr>
                </a:solidFill>
                <a:latin typeface="Garamond" panose="02020404030301010803" pitchFamily="18" charset="0"/>
                <a:cs typeface="Lato" panose="020F0502020204030203" pitchFamily="34" charset="0"/>
              </a:rPr>
              <a:t>Осипчук</a:t>
            </a:r>
            <a:endParaRPr lang="en-US" sz="3600" b="1" dirty="0">
              <a:ln w="0"/>
              <a:solidFill>
                <a:schemeClr val="bg1">
                  <a:lumMod val="50000"/>
                </a:schemeClr>
              </a:solidFill>
              <a:latin typeface="Garamond" panose="02020404030301010803" pitchFamily="18" charset="0"/>
              <a:cs typeface="Lato" panose="020F0502020204030203" pitchFamily="34" charset="0"/>
            </a:endParaRPr>
          </a:p>
          <a:p>
            <a:endParaRPr lang="ru-RU" sz="36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276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77364" cy="6858000"/>
          </a:xfrm>
          <a:prstGeom prst="rect">
            <a:avLst/>
          </a:prstGeom>
        </p:spPr>
      </p:pic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712" y="2506662"/>
            <a:ext cx="4351338" cy="4351338"/>
          </a:xfr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2885975" y="1201555"/>
            <a:ext cx="1589772" cy="5130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buClr>
                <a:srgbClr val="A49F92"/>
              </a:buClr>
            </a:pPr>
            <a:r>
              <a:rPr lang="uk-UA" sz="2800" b="1" dirty="0" smtClean="0">
                <a:latin typeface="Garamond" panose="02020404030301010803" pitchFamily="18" charset="0"/>
              </a:rPr>
              <a:t>2014</a:t>
            </a:r>
            <a:r>
              <a:rPr lang="uk-UA" sz="2800" dirty="0" smtClean="0">
                <a:latin typeface="Garamond" panose="02020404030301010803" pitchFamily="18" charset="0"/>
              </a:rPr>
              <a:t> </a:t>
            </a:r>
          </a:p>
          <a:p>
            <a:pPr algn="ctr">
              <a:lnSpc>
                <a:spcPct val="100000"/>
              </a:lnSpc>
              <a:buClr>
                <a:srgbClr val="A49F92"/>
              </a:buClr>
            </a:pPr>
            <a:endParaRPr lang="uk-UA" sz="2800" b="1" dirty="0">
              <a:latin typeface="Garamond" panose="02020404030301010803" pitchFamily="18" charset="0"/>
            </a:endParaRPr>
          </a:p>
          <a:p>
            <a:pPr algn="ctr">
              <a:lnSpc>
                <a:spcPct val="100000"/>
              </a:lnSpc>
              <a:buClr>
                <a:srgbClr val="A49F92"/>
              </a:buClr>
            </a:pPr>
            <a:r>
              <a:rPr lang="uk-UA" sz="2800" b="1" dirty="0" smtClean="0">
                <a:latin typeface="Garamond" panose="02020404030301010803" pitchFamily="18" charset="0"/>
              </a:rPr>
              <a:t>2015</a:t>
            </a:r>
            <a:r>
              <a:rPr lang="uk-UA" sz="2800" dirty="0" smtClean="0">
                <a:latin typeface="Garamond" panose="02020404030301010803" pitchFamily="18" charset="0"/>
              </a:rPr>
              <a:t> </a:t>
            </a:r>
          </a:p>
          <a:p>
            <a:pPr algn="ctr">
              <a:lnSpc>
                <a:spcPct val="100000"/>
              </a:lnSpc>
              <a:buClr>
                <a:srgbClr val="A49F92"/>
              </a:buClr>
            </a:pPr>
            <a:endParaRPr lang="uk-UA" sz="2800" b="1" dirty="0">
              <a:latin typeface="Garamond" panose="02020404030301010803" pitchFamily="18" charset="0"/>
            </a:endParaRPr>
          </a:p>
          <a:p>
            <a:pPr algn="ctr">
              <a:lnSpc>
                <a:spcPct val="100000"/>
              </a:lnSpc>
              <a:buClr>
                <a:srgbClr val="A49F92"/>
              </a:buClr>
            </a:pPr>
            <a:r>
              <a:rPr lang="uk-UA" sz="2800" b="1" dirty="0" smtClean="0">
                <a:latin typeface="Garamond" panose="02020404030301010803" pitchFamily="18" charset="0"/>
              </a:rPr>
              <a:t>2016</a:t>
            </a:r>
            <a:r>
              <a:rPr lang="uk-UA" sz="2800" dirty="0" smtClean="0">
                <a:latin typeface="Garamond" panose="02020404030301010803" pitchFamily="18" charset="0"/>
              </a:rPr>
              <a:t> </a:t>
            </a:r>
          </a:p>
          <a:p>
            <a:pPr algn="ctr">
              <a:lnSpc>
                <a:spcPct val="100000"/>
              </a:lnSpc>
              <a:buClr>
                <a:srgbClr val="A49F92"/>
              </a:buClr>
            </a:pPr>
            <a:endParaRPr lang="uk-UA" sz="2800" b="1" dirty="0">
              <a:latin typeface="Garamond" panose="02020404030301010803" pitchFamily="18" charset="0"/>
            </a:endParaRPr>
          </a:p>
          <a:p>
            <a:pPr algn="ctr">
              <a:lnSpc>
                <a:spcPct val="100000"/>
              </a:lnSpc>
              <a:buClr>
                <a:srgbClr val="A49F92"/>
              </a:buClr>
            </a:pPr>
            <a:r>
              <a:rPr lang="uk-UA" sz="2800" b="1" dirty="0" smtClean="0">
                <a:latin typeface="Garamond" panose="02020404030301010803" pitchFamily="18" charset="0"/>
              </a:rPr>
              <a:t>2018</a:t>
            </a:r>
            <a:r>
              <a:rPr lang="uk-UA" sz="2800" dirty="0" smtClean="0">
                <a:latin typeface="Garamond" panose="02020404030301010803" pitchFamily="18" charset="0"/>
              </a:rPr>
              <a:t> </a:t>
            </a:r>
          </a:p>
          <a:p>
            <a:pPr algn="ctr">
              <a:lnSpc>
                <a:spcPct val="100000"/>
              </a:lnSpc>
              <a:buClr>
                <a:srgbClr val="A49F92"/>
              </a:buClr>
            </a:pPr>
            <a:endParaRPr lang="uk-UA" sz="2800" b="1" dirty="0">
              <a:latin typeface="Garamond" panose="02020404030301010803" pitchFamily="18" charset="0"/>
            </a:endParaRPr>
          </a:p>
          <a:p>
            <a:pPr algn="ctr">
              <a:lnSpc>
                <a:spcPct val="100000"/>
              </a:lnSpc>
              <a:buClr>
                <a:srgbClr val="A49F92"/>
              </a:buClr>
            </a:pPr>
            <a:r>
              <a:rPr lang="uk-UA" sz="2800" b="1" dirty="0" smtClean="0">
                <a:latin typeface="Garamond" panose="02020404030301010803" pitchFamily="18" charset="0"/>
              </a:rPr>
              <a:t>2019</a:t>
            </a:r>
            <a:endParaRPr lang="ru-RU" sz="2800" dirty="0">
              <a:latin typeface="Garamond" panose="020204040303010108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14874" y="1858758"/>
            <a:ext cx="624241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buClr>
                <a:srgbClr val="A49F92"/>
              </a:buClr>
            </a:pPr>
            <a:r>
              <a:rPr lang="uk-UA" sz="2400" b="1" dirty="0">
                <a:latin typeface="Garamond" panose="02020404030301010803" pitchFamily="18" charset="0"/>
              </a:rPr>
              <a:t>	</a:t>
            </a:r>
            <a:r>
              <a:rPr lang="uk-UA" sz="2400" dirty="0" smtClean="0">
                <a:latin typeface="Garamond" panose="02020404030301010803" pitchFamily="18" charset="0"/>
              </a:rPr>
              <a:t>розпочала свою професійну діяльність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783798" y="2674732"/>
            <a:ext cx="532910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Clr>
                <a:srgbClr val="A49F92"/>
              </a:buClr>
            </a:pPr>
            <a:r>
              <a:rPr lang="uk-UA" sz="2400" dirty="0" smtClean="0">
                <a:latin typeface="Garamond" panose="02020404030301010803" pitchFamily="18" charset="0"/>
              </a:rPr>
              <a:t>занурилася у сферу управління житлом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817464" y="3350242"/>
            <a:ext cx="47596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A49F92"/>
              </a:buClr>
            </a:pPr>
            <a:r>
              <a:rPr lang="uk-UA" sz="2400" dirty="0" smtClean="0">
                <a:latin typeface="Garamond" panose="02020404030301010803" pitchFamily="18" charset="0"/>
              </a:rPr>
              <a:t>закінчила Полтавський юридичний інститут</a:t>
            </a:r>
          </a:p>
          <a:p>
            <a:pPr>
              <a:lnSpc>
                <a:spcPct val="100000"/>
              </a:lnSpc>
              <a:buClr>
                <a:srgbClr val="A49F92"/>
              </a:buClr>
            </a:pPr>
            <a:endParaRPr lang="uk-UA" sz="2400" dirty="0" smtClean="0">
              <a:latin typeface="Garamond" panose="02020404030301010803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817464" y="4229415"/>
            <a:ext cx="451420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buClr>
                <a:srgbClr val="A49F92"/>
              </a:buClr>
            </a:pPr>
            <a:r>
              <a:rPr lang="uk-UA" sz="2400" dirty="0">
                <a:latin typeface="Garamond" panose="02020404030301010803" pitchFamily="18" charset="0"/>
              </a:rPr>
              <a:t>с</a:t>
            </a:r>
            <a:r>
              <a:rPr lang="uk-UA" sz="2400" dirty="0" smtClean="0">
                <a:latin typeface="Garamond" panose="02020404030301010803" pitchFamily="18" charset="0"/>
              </a:rPr>
              <a:t>тала консультанткою проекту  </a:t>
            </a:r>
            <a:r>
              <a:rPr lang="en-US" sz="2400" dirty="0" smtClean="0">
                <a:latin typeface="Garamond" panose="02020404030301010803" pitchFamily="18" charset="0"/>
              </a:rPr>
              <a:t>IFC</a:t>
            </a:r>
            <a:r>
              <a:rPr lang="uk-UA" sz="2400" dirty="0" smtClean="0">
                <a:latin typeface="Garamond" panose="02020404030301010803" pitchFamily="18" charset="0"/>
              </a:rPr>
              <a:t> в Україні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820695" y="5218532"/>
            <a:ext cx="34612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0000"/>
              </a:lnSpc>
              <a:buClr>
                <a:srgbClr val="A49F92"/>
              </a:buClr>
            </a:pPr>
            <a:r>
              <a:rPr lang="uk-UA" sz="2400" dirty="0" smtClean="0">
                <a:latin typeface="Garamond" panose="02020404030301010803" pitchFamily="18" charset="0"/>
              </a:rPr>
              <a:t>заснувала власну Агенцію</a:t>
            </a:r>
            <a:endParaRPr lang="ru-RU" sz="2400" dirty="0">
              <a:latin typeface="Garamond" panose="02020404030301010803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2876350" y="1008667"/>
            <a:ext cx="0" cy="5406571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2782007" y="1995247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2782007" y="2824815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782007" y="3696115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2782007" y="4550571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2782007" y="5388561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3680861" y="204593"/>
            <a:ext cx="750159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rgbClr val="A98D66"/>
                </a:solidFill>
                <a:latin typeface="Garamond" panose="02020404030301010803" pitchFamily="18" charset="0"/>
                <a:cs typeface="Lato Black" panose="020F0A02020204030203" pitchFamily="34" charset="0"/>
              </a:rPr>
              <a:t>Декілька слів про мене</a:t>
            </a:r>
            <a:endParaRPr lang="ru-RU" b="1" dirty="0">
              <a:solidFill>
                <a:srgbClr val="A98D66"/>
              </a:solidFill>
              <a:latin typeface="Garamond" panose="02020404030301010803" pitchFamily="18" charset="0"/>
              <a:cs typeface="Lato Black" panose="020F0A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0305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399774" cy="6858000"/>
          </a:xfr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44665" y="1421180"/>
            <a:ext cx="6147335" cy="4873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400" dirty="0" smtClean="0">
                <a:latin typeface="Garamond" panose="02020404030301010803" pitchFamily="18" charset="0"/>
              </a:rPr>
              <a:t>1991 рік – </a:t>
            </a:r>
            <a:r>
              <a:rPr lang="uk-UA" sz="2400" b="1" dirty="0" smtClean="0">
                <a:latin typeface="Garamond" panose="02020404030301010803" pitchFamily="18" charset="0"/>
              </a:rPr>
              <a:t>«Про власність»</a:t>
            </a:r>
          </a:p>
          <a:p>
            <a:r>
              <a:rPr lang="uk-UA" sz="2400" dirty="0" smtClean="0">
                <a:latin typeface="Garamond" panose="02020404030301010803" pitchFamily="18" charset="0"/>
              </a:rPr>
              <a:t>1992 рік – </a:t>
            </a:r>
            <a:r>
              <a:rPr lang="uk-UA" sz="2400" b="1" dirty="0" smtClean="0">
                <a:latin typeface="Garamond" panose="02020404030301010803" pitchFamily="18" charset="0"/>
              </a:rPr>
              <a:t>«Про приватизацію державного житлового фонду»</a:t>
            </a:r>
          </a:p>
          <a:p>
            <a:r>
              <a:rPr lang="uk-UA" sz="2400" dirty="0" smtClean="0">
                <a:latin typeface="Garamond" panose="02020404030301010803" pitchFamily="18" charset="0"/>
              </a:rPr>
              <a:t>2001 рік – </a:t>
            </a:r>
            <a:r>
              <a:rPr lang="uk-UA" sz="2400" b="1" dirty="0" smtClean="0">
                <a:latin typeface="Garamond" panose="02020404030301010803" pitchFamily="18" charset="0"/>
              </a:rPr>
              <a:t>«Про об'єднання співвласників багатоквартирного будинку»</a:t>
            </a:r>
          </a:p>
          <a:p>
            <a:r>
              <a:rPr lang="uk-UA" sz="2400" dirty="0" smtClean="0">
                <a:latin typeface="Garamond" panose="02020404030301010803" pitchFamily="18" charset="0"/>
              </a:rPr>
              <a:t>2004 рік – </a:t>
            </a:r>
            <a:r>
              <a:rPr lang="uk-UA" sz="2400" b="1" dirty="0" smtClean="0">
                <a:latin typeface="Garamond" panose="02020404030301010803" pitchFamily="18" charset="0"/>
              </a:rPr>
              <a:t>Цивільний кодекс України</a:t>
            </a:r>
          </a:p>
          <a:p>
            <a:r>
              <a:rPr lang="uk-UA" sz="2400" dirty="0" smtClean="0">
                <a:latin typeface="Garamond" panose="02020404030301010803" pitchFamily="18" charset="0"/>
              </a:rPr>
              <a:t>2015 рік – </a:t>
            </a:r>
            <a:r>
              <a:rPr lang="uk-UA" sz="2400" b="1" dirty="0" smtClean="0">
                <a:latin typeface="Garamond" panose="02020404030301010803" pitchFamily="18" charset="0"/>
              </a:rPr>
              <a:t>«Про особливості здійснення права власності у багатоквартирному будинку»</a:t>
            </a:r>
          </a:p>
          <a:p>
            <a:r>
              <a:rPr lang="uk-UA" sz="2400" dirty="0" smtClean="0">
                <a:latin typeface="Garamond" panose="02020404030301010803" pitchFamily="18" charset="0"/>
              </a:rPr>
              <a:t>2018 рік – </a:t>
            </a:r>
            <a:r>
              <a:rPr lang="uk-UA" sz="2400" b="1" dirty="0" smtClean="0">
                <a:latin typeface="Garamond" panose="02020404030301010803" pitchFamily="18" charset="0"/>
              </a:rPr>
              <a:t>«Про житлово-комунальні послуги»</a:t>
            </a:r>
            <a:endParaRPr lang="ru-RU" sz="2400" b="1" dirty="0">
              <a:latin typeface="Garamond" panose="02020404030301010803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861786" y="1047168"/>
            <a:ext cx="0" cy="5406571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Овал 6"/>
          <p:cNvSpPr/>
          <p:nvPr/>
        </p:nvSpPr>
        <p:spPr>
          <a:xfrm>
            <a:off x="5764540" y="2104490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764540" y="2470250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5764540" y="3129895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764540" y="3732019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5764540" y="4145457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/>
          <p:cNvSpPr/>
          <p:nvPr/>
        </p:nvSpPr>
        <p:spPr>
          <a:xfrm>
            <a:off x="5764540" y="5097008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-51335" y="169309"/>
            <a:ext cx="121919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rgbClr val="423626"/>
                </a:solidFill>
                <a:latin typeface="Garamond" panose="02020404030301010803" pitchFamily="18" charset="0"/>
                <a:cs typeface="Lato Black" panose="020F0A02020204030203" pitchFamily="34" charset="0"/>
              </a:rPr>
              <a:t>З чого все починалося: </a:t>
            </a:r>
            <a:r>
              <a:rPr lang="uk-UA" b="1" dirty="0" smtClean="0">
                <a:solidFill>
                  <a:srgbClr val="A98D66"/>
                </a:solidFill>
                <a:latin typeface="Garamond" panose="02020404030301010803" pitchFamily="18" charset="0"/>
                <a:cs typeface="Lato Black" panose="020F0A02020204030203" pitchFamily="34" charset="0"/>
              </a:rPr>
              <a:t>еволюція законодавства</a:t>
            </a:r>
            <a:endParaRPr lang="ru-RU" b="1" dirty="0">
              <a:solidFill>
                <a:srgbClr val="A98D66"/>
              </a:solidFill>
              <a:latin typeface="Garamond" panose="02020404030301010803" pitchFamily="18" charset="0"/>
              <a:cs typeface="Lato Black" panose="020F0A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28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4207" y="0"/>
            <a:ext cx="5377793" cy="6858000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36596" y="2146434"/>
            <a:ext cx="5843337" cy="410838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Garamond" panose="02020404030301010803" pitchFamily="18" charset="0"/>
              </a:rPr>
              <a:t>Запроваджено три форми управління багатоквартирними будинками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Garamond" panose="02020404030301010803" pitchFamily="18" charset="0"/>
              </a:rPr>
              <a:t>Скасовано поняття «</a:t>
            </a:r>
            <a:r>
              <a:rPr lang="uk-UA" sz="2800" dirty="0" err="1" smtClean="0">
                <a:latin typeface="Garamond" panose="02020404030301010803" pitchFamily="18" charset="0"/>
              </a:rPr>
              <a:t>балансоутримання</a:t>
            </a:r>
            <a:r>
              <a:rPr lang="uk-UA" sz="2800" dirty="0" smtClean="0">
                <a:latin typeface="Garamond" panose="02020404030301010803" pitchFamily="18" charset="0"/>
              </a:rPr>
              <a:t>»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Garamond" panose="02020404030301010803" pitchFamily="18" charset="0"/>
              </a:rPr>
              <a:t>Надано можливість ефективно приймати рішення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Garamond" panose="02020404030301010803" pitchFamily="18" charset="0"/>
              </a:rPr>
              <a:t>Ліквідовано монополію у сфері управління будинками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Garamond" panose="02020404030301010803" pitchFamily="18" charset="0"/>
              </a:rPr>
              <a:t>Встановлено строк на прийняття рішень</a:t>
            </a:r>
            <a:endParaRPr lang="ru-RU" sz="2800" b="1" dirty="0">
              <a:latin typeface="Garamond" panose="02020404030301010803" pitchFamily="18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399816"/>
            <a:ext cx="775274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rgbClr val="A98D66"/>
                </a:solidFill>
                <a:latin typeface="Garamond" panose="02020404030301010803" pitchFamily="18" charset="0"/>
                <a:cs typeface="Lato Black" panose="020F0A02020204030203" pitchFamily="34" charset="0"/>
              </a:rPr>
              <a:t>Що змінилося у 2015</a:t>
            </a:r>
            <a:endParaRPr lang="ru-RU" b="1" dirty="0">
              <a:solidFill>
                <a:srgbClr val="A98D66"/>
              </a:solidFill>
              <a:latin typeface="Garamond" panose="02020404030301010803" pitchFamily="18" charset="0"/>
              <a:cs typeface="Lato Black" panose="020F0A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463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147" y="0"/>
            <a:ext cx="5048853" cy="6867626"/>
          </a:xfrm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336081" y="1207820"/>
            <a:ext cx="6606940" cy="487374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Garamond" panose="02020404030301010803" pitchFamily="18" charset="0"/>
              </a:rPr>
              <a:t>Відмова від державного регулювання ціни утримання будинку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Garamond" panose="02020404030301010803" pitchFamily="18" charset="0"/>
              </a:rPr>
              <a:t>Деталізовано порядок проведення конкурсу з призначення управителя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uk-UA" sz="2800" dirty="0" smtClean="0">
                <a:latin typeface="Garamond" panose="02020404030301010803" pitchFamily="18" charset="0"/>
              </a:rPr>
              <a:t>Запроваджено нові правила споживання комунальних послуг</a:t>
            </a: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-134753" y="659698"/>
            <a:ext cx="89611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rgbClr val="A98D66"/>
                </a:solidFill>
                <a:latin typeface="Garamond" panose="02020404030301010803" pitchFamily="18" charset="0"/>
                <a:cs typeface="Lato Black" panose="020F0A02020204030203" pitchFamily="34" charset="0"/>
              </a:rPr>
              <a:t>Що змінилося у 2018-2019</a:t>
            </a:r>
            <a:endParaRPr lang="ru-RU" b="1" dirty="0">
              <a:solidFill>
                <a:srgbClr val="A98D66"/>
              </a:solidFill>
              <a:latin typeface="Garamond" panose="02020404030301010803" pitchFamily="18" charset="0"/>
              <a:cs typeface="Lato Black" panose="020F0A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77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171148" y="3443607"/>
            <a:ext cx="3849704" cy="3414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430" b="31430"/>
          <a:stretch>
            <a:fillRect/>
          </a:stretch>
        </p:blipFill>
        <p:spPr>
          <a:xfrm>
            <a:off x="-3" y="0"/>
            <a:ext cx="12192000" cy="3443607"/>
          </a:xfr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857451" y="1477845"/>
            <a:ext cx="96148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uk-UA" b="1" dirty="0" smtClean="0">
                <a:solidFill>
                  <a:srgbClr val="A98D66"/>
                </a:solidFill>
                <a:latin typeface="Garamond" panose="02020404030301010803" pitchFamily="18" charset="0"/>
                <a:cs typeface="Lato Black" panose="020F0A02020204030203" pitchFamily="34" charset="0"/>
              </a:rPr>
              <a:t>Форми управління будинками</a:t>
            </a:r>
            <a:endParaRPr lang="ru-RU" b="1" dirty="0">
              <a:solidFill>
                <a:srgbClr val="A98D66"/>
              </a:solidFill>
              <a:latin typeface="Garamond" panose="02020404030301010803" pitchFamily="18" charset="0"/>
              <a:cs typeface="Lato Black" panose="020F0A02020204030203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53614" y="5142829"/>
            <a:ext cx="31820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Безпосередньо співвласники</a:t>
            </a:r>
            <a:endParaRPr lang="ru-RU" b="1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807860" y="5250549"/>
            <a:ext cx="26847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Управитель</a:t>
            </a:r>
            <a:endParaRPr lang="ru-RU" b="1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82167" y="4988940"/>
            <a:ext cx="26276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Об</a:t>
            </a:r>
            <a:r>
              <a:rPr lang="en-US" sz="2000" b="1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’</a:t>
            </a:r>
            <a:r>
              <a:rPr lang="uk-UA" sz="2000" b="1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єднання співвласників багатоквартирного будинку</a:t>
            </a:r>
            <a:endParaRPr lang="ru-RU" b="1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6914" y="4083806"/>
            <a:ext cx="658166" cy="65816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974" y="4083806"/>
            <a:ext cx="713295" cy="7132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3815" y="4293896"/>
            <a:ext cx="688472" cy="68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338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0" r="15590"/>
          <a:stretch>
            <a:fillRect/>
          </a:stretch>
        </p:blipFill>
        <p:spPr>
          <a:xfrm>
            <a:off x="0" y="0"/>
            <a:ext cx="4719638" cy="6858000"/>
          </a:xfrm>
          <a:solidFill>
            <a:schemeClr val="bg1">
              <a:lumMod val="95000"/>
            </a:schemeClr>
          </a:solidFill>
        </p:spPr>
      </p:pic>
      <p:sp>
        <p:nvSpPr>
          <p:cNvPr id="6" name="Прямоугольник 5"/>
          <p:cNvSpPr/>
          <p:nvPr/>
        </p:nvSpPr>
        <p:spPr>
          <a:xfrm>
            <a:off x="800100" y="5013316"/>
            <a:ext cx="5086350" cy="1220069"/>
          </a:xfrm>
          <a:prstGeom prst="rect">
            <a:avLst/>
          </a:prstGeom>
          <a:solidFill>
            <a:srgbClr val="A98D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361317" y="5265001"/>
            <a:ext cx="414413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spc="300" dirty="0" smtClean="0">
                <a:solidFill>
                  <a:schemeClr val="bg1"/>
                </a:solidFill>
                <a:latin typeface="Lato Light" panose="020F0402020204030203" pitchFamily="34" charset="0"/>
                <a:cs typeface="Lato Light" panose="020F0402020204030203" pitchFamily="34" charset="0"/>
              </a:rPr>
              <a:t>Безпосередньо співвласники</a:t>
            </a:r>
            <a:endParaRPr lang="ru-RU" sz="2000" b="1" spc="300" dirty="0">
              <a:solidFill>
                <a:schemeClr val="bg1"/>
              </a:solidFill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83740" y="927259"/>
            <a:ext cx="5434496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uk-UA" sz="4000" b="1" dirty="0" smtClean="0">
                <a:ln w="0"/>
                <a:latin typeface="Garamond" panose="02020404030301010803" pitchFamily="18" charset="0"/>
              </a:rPr>
              <a:t>Збори співвласників</a:t>
            </a:r>
            <a:endParaRPr lang="ru-RU" sz="4000" b="1" dirty="0">
              <a:ln w="0"/>
              <a:latin typeface="Garamond" panose="02020404030301010803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130048" y="2830699"/>
            <a:ext cx="34881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Рішення оформлюються протоколом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130048" y="4480171"/>
            <a:ext cx="36897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Можуть встановлювати внески, утримувати будинок власними силами</a:t>
            </a:r>
            <a:endParaRPr lang="ru-RU" sz="2400" b="1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6279433" y="3109875"/>
            <a:ext cx="671666" cy="0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267450" y="5013316"/>
            <a:ext cx="671666" cy="0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1326" y="4816578"/>
            <a:ext cx="672557" cy="6725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902" y="2830700"/>
            <a:ext cx="797404" cy="797404"/>
          </a:xfrm>
          <a:prstGeom prst="rect">
            <a:avLst/>
          </a:prstGeom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3938588" y="1292824"/>
            <a:ext cx="1405398" cy="0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01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288759" y="560271"/>
            <a:ext cx="5650314" cy="2449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b="1" dirty="0" smtClean="0">
                <a:solidFill>
                  <a:srgbClr val="A98D66"/>
                </a:solidFill>
                <a:latin typeface="Garamond" panose="02020404030301010803" pitchFamily="18" charset="0"/>
              </a:rPr>
              <a:t>Збори співвласників. </a:t>
            </a:r>
            <a:endParaRPr lang="en-US" b="1" dirty="0" smtClean="0">
              <a:solidFill>
                <a:srgbClr val="A98D66"/>
              </a:solidFill>
              <a:latin typeface="Garamond" panose="02020404030301010803" pitchFamily="18" charset="0"/>
            </a:endParaRPr>
          </a:p>
          <a:p>
            <a:r>
              <a:rPr lang="uk-UA" b="1" dirty="0" smtClean="0">
                <a:solidFill>
                  <a:srgbClr val="A98D66"/>
                </a:solidFill>
                <a:latin typeface="Garamond" panose="02020404030301010803" pitchFamily="18" charset="0"/>
              </a:rPr>
              <a:t>Реалізація</a:t>
            </a:r>
            <a:endParaRPr lang="ru-RU" b="1" dirty="0">
              <a:solidFill>
                <a:srgbClr val="A98D66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712258" y="1431008"/>
            <a:ext cx="33798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Lato Bold" panose="020F0802020204030203" pitchFamily="34" charset="0"/>
                <a:cs typeface="Lato Bold" panose="020F0802020204030203" pitchFamily="34" charset="0"/>
              </a:rPr>
              <a:t>Створення ініціативної групи</a:t>
            </a:r>
            <a:endParaRPr lang="ru-RU" sz="2000" dirty="0"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12258" y="2535182"/>
            <a:ext cx="37706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Lato Bold" panose="020F0802020204030203" pitchFamily="34" charset="0"/>
                <a:cs typeface="Lato Bold" panose="020F0802020204030203" pitchFamily="34" charset="0"/>
              </a:rPr>
              <a:t>Скликання зборів. Повідомлення співвласників</a:t>
            </a:r>
            <a:endParaRPr lang="ru-RU" dirty="0"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712257" y="3639356"/>
            <a:ext cx="3379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Lato Bold" panose="020F0802020204030203" pitchFamily="34" charset="0"/>
                <a:cs typeface="Lato Bold" panose="020F0802020204030203" pitchFamily="34" charset="0"/>
              </a:rPr>
              <a:t>Проведення зборів. Проведення письмового опитування</a:t>
            </a:r>
            <a:endParaRPr lang="ru-RU" dirty="0"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6825665" y="1518834"/>
            <a:ext cx="1" cy="5339169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Овал 17"/>
          <p:cNvSpPr/>
          <p:nvPr/>
        </p:nvSpPr>
        <p:spPr>
          <a:xfrm rot="5400000">
            <a:off x="6731322" y="1518834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/>
          <p:nvPr/>
        </p:nvSpPr>
        <p:spPr>
          <a:xfrm rot="5400000">
            <a:off x="6731322" y="2625483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/>
          <p:nvPr/>
        </p:nvSpPr>
        <p:spPr>
          <a:xfrm rot="5400000">
            <a:off x="6731322" y="3732132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712256" y="4743530"/>
            <a:ext cx="3379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 smtClean="0">
                <a:latin typeface="Lato Bold" panose="020F0802020204030203" pitchFamily="34" charset="0"/>
                <a:cs typeface="Lato Bold" panose="020F0802020204030203" pitchFamily="34" charset="0"/>
              </a:rPr>
              <a:t>Оформлення результатів зборів. Повідомлення співвласників</a:t>
            </a:r>
            <a:endParaRPr lang="ru-RU" dirty="0">
              <a:latin typeface="Lato Bold" panose="020F0802020204030203" pitchFamily="34" charset="0"/>
              <a:cs typeface="Lato Bold" panose="020F0802020204030203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 rot="5400000">
            <a:off x="6731322" y="4838780"/>
            <a:ext cx="188686" cy="188686"/>
          </a:xfrm>
          <a:prstGeom prst="ellipse">
            <a:avLst/>
          </a:prstGeom>
          <a:solidFill>
            <a:schemeClr val="bg1"/>
          </a:solidFill>
          <a:ln>
            <a:solidFill>
              <a:srgbClr val="A98D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50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90" r="15590"/>
          <a:stretch>
            <a:fillRect/>
          </a:stretch>
        </p:blipFill>
        <p:spPr>
          <a:xfrm>
            <a:off x="0" y="0"/>
            <a:ext cx="4719638" cy="6858000"/>
          </a:xfrm>
          <a:solidFill>
            <a:schemeClr val="bg1">
              <a:lumMod val="95000"/>
            </a:schemeClr>
          </a:solidFill>
        </p:spPr>
      </p:pic>
      <p:sp>
        <p:nvSpPr>
          <p:cNvPr id="10" name="Прямоугольник 9"/>
          <p:cNvSpPr/>
          <p:nvPr/>
        </p:nvSpPr>
        <p:spPr>
          <a:xfrm>
            <a:off x="5642582" y="547439"/>
            <a:ext cx="6437123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4000" b="1" dirty="0" smtClean="0">
                <a:ln w="0"/>
                <a:latin typeface="Garamond" panose="02020404030301010803" pitchFamily="18" charset="0"/>
              </a:rPr>
              <a:t>Об</a:t>
            </a:r>
            <a:r>
              <a:rPr lang="en-US" sz="4000" b="1" dirty="0" smtClean="0">
                <a:ln w="0"/>
                <a:latin typeface="Garamond" panose="02020404030301010803" pitchFamily="18" charset="0"/>
              </a:rPr>
              <a:t>’</a:t>
            </a:r>
            <a:r>
              <a:rPr lang="ru-RU" sz="4000" b="1" dirty="0" err="1" smtClean="0">
                <a:ln w="0"/>
                <a:latin typeface="Garamond" panose="02020404030301010803" pitchFamily="18" charset="0"/>
              </a:rPr>
              <a:t>єднання</a:t>
            </a:r>
            <a:r>
              <a:rPr lang="ru-RU" sz="4000" b="1" dirty="0" smtClean="0">
                <a:ln w="0"/>
                <a:latin typeface="Garamond" panose="02020404030301010803" pitchFamily="18" charset="0"/>
              </a:rPr>
              <a:t> </a:t>
            </a:r>
            <a:r>
              <a:rPr lang="ru-RU" sz="4000" b="1" dirty="0" err="1" smtClean="0">
                <a:ln w="0"/>
                <a:latin typeface="Garamond" panose="02020404030301010803" pitchFamily="18" charset="0"/>
              </a:rPr>
              <a:t>співвласників</a:t>
            </a:r>
            <a:r>
              <a:rPr lang="ru-RU" sz="4000" b="1" dirty="0" smtClean="0">
                <a:ln w="0"/>
                <a:latin typeface="Garamond" panose="02020404030301010803" pitchFamily="18" charset="0"/>
              </a:rPr>
              <a:t> </a:t>
            </a:r>
            <a:r>
              <a:rPr lang="ru-RU" sz="4000" b="1" dirty="0" err="1" smtClean="0">
                <a:ln w="0"/>
                <a:latin typeface="Garamond" panose="02020404030301010803" pitchFamily="18" charset="0"/>
              </a:rPr>
              <a:t>багатоквартирного</a:t>
            </a:r>
            <a:r>
              <a:rPr lang="ru-RU" sz="4000" b="1" dirty="0" smtClean="0">
                <a:ln w="0"/>
                <a:latin typeface="Garamond" panose="02020404030301010803" pitchFamily="18" charset="0"/>
              </a:rPr>
              <a:t> будинку</a:t>
            </a:r>
            <a:endParaRPr lang="ru-RU" sz="4000" b="1" dirty="0">
              <a:ln w="0"/>
              <a:latin typeface="Garamond" panose="02020404030301010803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339598" y="3246641"/>
            <a:ext cx="348818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Юридична особа, неприбуткова організація</a:t>
            </a:r>
            <a:endParaRPr lang="ru-RU" sz="2400" b="1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4719638" cy="6858000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339598" y="4976347"/>
            <a:ext cx="31089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 smtClean="0">
                <a:latin typeface="Lato Light" panose="020F0402020204030203" pitchFamily="34" charset="0"/>
                <a:cs typeface="Lato Light" panose="020F0402020204030203" pitchFamily="34" charset="0"/>
              </a:rPr>
              <a:t>Статут</a:t>
            </a:r>
            <a:endParaRPr lang="ru-RU" sz="2400" b="1" dirty="0"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5970" y="5008909"/>
            <a:ext cx="5086350" cy="1220069"/>
          </a:xfrm>
          <a:prstGeom prst="rect">
            <a:avLst/>
          </a:prstGeom>
          <a:solidFill>
            <a:srgbClr val="A98D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33651" y="5111111"/>
            <a:ext cx="48786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000" b="1" spc="300" dirty="0" smtClean="0">
                <a:solidFill>
                  <a:schemeClr val="bg1"/>
                </a:solidFill>
                <a:latin typeface="Lato Light" panose="020F0402020204030203" pitchFamily="34" charset="0"/>
                <a:cs typeface="Lato Light" panose="020F0402020204030203" pitchFamily="34" charset="0"/>
              </a:rPr>
              <a:t>Об'єднання співвласників багатоквартирного будинку (ОСББ)</a:t>
            </a:r>
            <a:endParaRPr lang="ru-RU" sz="2000" b="1" spc="300" dirty="0">
              <a:solidFill>
                <a:schemeClr val="bg1"/>
              </a:solidFill>
              <a:latin typeface="Lato Light" panose="020F0402020204030203" pitchFamily="34" charset="0"/>
              <a:cs typeface="Lato Light" panose="020F0402020204030203" pitchFamily="34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6267450" y="3574998"/>
            <a:ext cx="671666" cy="0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6267450" y="5040237"/>
            <a:ext cx="671666" cy="0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938588" y="1292824"/>
            <a:ext cx="1405398" cy="0"/>
          </a:xfrm>
          <a:prstGeom prst="line">
            <a:avLst/>
          </a:prstGeom>
          <a:ln>
            <a:solidFill>
              <a:srgbClr val="A98D6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5780" y="3309077"/>
            <a:ext cx="767623" cy="7676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792" y="4899346"/>
            <a:ext cx="719598" cy="719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31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396</Words>
  <Application>Microsoft Office PowerPoint</Application>
  <PresentationFormat>Широкоэкранный</PresentationFormat>
  <Paragraphs>90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Arial</vt:lpstr>
      <vt:lpstr>Bookman Old Style</vt:lpstr>
      <vt:lpstr>Calibri</vt:lpstr>
      <vt:lpstr>Calibri Light</vt:lpstr>
      <vt:lpstr>Garamond</vt:lpstr>
      <vt:lpstr>Lato</vt:lpstr>
      <vt:lpstr>Lato Black</vt:lpstr>
      <vt:lpstr>Lato Bold</vt:lpstr>
      <vt:lpstr>Lato Light</vt:lpstr>
      <vt:lpstr>Lato Medium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Законодавчі зміни:</dc:title>
  <dc:creator>я</dc:creator>
  <cp:lastModifiedBy>я</cp:lastModifiedBy>
  <cp:revision>10</cp:revision>
  <dcterms:created xsi:type="dcterms:W3CDTF">2020-02-20T04:50:01Z</dcterms:created>
  <dcterms:modified xsi:type="dcterms:W3CDTF">2020-02-20T06:27:01Z</dcterms:modified>
</cp:coreProperties>
</file>