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9"/>
  </p:notesMasterIdLst>
  <p:sldIdLst>
    <p:sldId id="270" r:id="rId2"/>
    <p:sldId id="271" r:id="rId3"/>
    <p:sldId id="272" r:id="rId4"/>
    <p:sldId id="273" r:id="rId5"/>
    <p:sldId id="274" r:id="rId6"/>
    <p:sldId id="275" r:id="rId7"/>
    <p:sldId id="276" r:id="rId8"/>
    <p:sldId id="277" r:id="rId9"/>
    <p:sldId id="278" r:id="rId10"/>
    <p:sldId id="279" r:id="rId11"/>
    <p:sldId id="280" r:id="rId12"/>
    <p:sldId id="281" r:id="rId13"/>
    <p:sldId id="282" r:id="rId14"/>
    <p:sldId id="284" r:id="rId15"/>
    <p:sldId id="285" r:id="rId16"/>
    <p:sldId id="288" r:id="rId17"/>
    <p:sldId id="287" r:id="rId18"/>
    <p:sldId id="286" r:id="rId19"/>
    <p:sldId id="290" r:id="rId20"/>
    <p:sldId id="289" r:id="rId21"/>
    <p:sldId id="291" r:id="rId22"/>
    <p:sldId id="292" r:id="rId23"/>
    <p:sldId id="293" r:id="rId24"/>
    <p:sldId id="294" r:id="rId25"/>
    <p:sldId id="295" r:id="rId26"/>
    <p:sldId id="296" r:id="rId27"/>
    <p:sldId id="297" r:id="rId28"/>
    <p:sldId id="298" r:id="rId29"/>
    <p:sldId id="300" r:id="rId30"/>
    <p:sldId id="299" r:id="rId31"/>
    <p:sldId id="301" r:id="rId32"/>
    <p:sldId id="303" r:id="rId33"/>
    <p:sldId id="304" r:id="rId34"/>
    <p:sldId id="308" r:id="rId35"/>
    <p:sldId id="305" r:id="rId36"/>
    <p:sldId id="306" r:id="rId37"/>
    <p:sldId id="307" r:id="rId3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21" autoAdjust="0"/>
    <p:restoredTop sz="94660"/>
  </p:normalViewPr>
  <p:slideViewPr>
    <p:cSldViewPr snapToGrid="0">
      <p:cViewPr varScale="1">
        <p:scale>
          <a:sx n="74" d="100"/>
          <a:sy n="74" d="100"/>
        </p:scale>
        <p:origin x="57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1BCA59-5A68-4C41-A227-5F4C4D8B22DC}" type="datetimeFigureOut">
              <a:rPr lang="uk-UA" smtClean="0"/>
              <a:t>26.03.2018</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E1509B-FFD5-4D83-91F7-0BBA9ED63618}" type="slidenum">
              <a:rPr lang="uk-UA" smtClean="0"/>
              <a:t>‹#›</a:t>
            </a:fld>
            <a:endParaRPr lang="uk-UA"/>
          </a:p>
        </p:txBody>
      </p:sp>
    </p:spTree>
    <p:extLst>
      <p:ext uri="{BB962C8B-B14F-4D97-AF65-F5344CB8AC3E}">
        <p14:creationId xmlns:p14="http://schemas.microsoft.com/office/powerpoint/2010/main" val="1908122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235DF75-E497-4AEE-9786-ADD360283DEB}" type="datetimeFigureOut">
              <a:rPr lang="ru-RU" smtClean="0"/>
              <a:t>26.03.2018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99925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35DF75-E497-4AEE-9786-ADD360283DEB}" type="datetimeFigureOut">
              <a:rPr lang="ru-RU" smtClean="0"/>
              <a:t>26.03.2018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3854071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7235DF75-E497-4AEE-9786-ADD360283DEB}" type="datetimeFigureOut">
              <a:rPr lang="ru-RU" smtClean="0"/>
              <a:t>26.03.2018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37049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7235DF75-E497-4AEE-9786-ADD360283DEB}" type="datetimeFigureOut">
              <a:rPr lang="ru-RU" smtClean="0"/>
              <a:t>26.03.2018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067C18-CF10-4B47-BF44-B5335F7913FE}" type="slidenum">
              <a:rPr lang="ru-RU" smtClean="0"/>
              <a:t>‹#›</a:t>
            </a:fld>
            <a:endParaRPr lang="ru-RU"/>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67080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35DF75-E497-4AEE-9786-ADD360283DEB}" type="datetimeFigureOut">
              <a:rPr lang="ru-RU" smtClean="0"/>
              <a:t>26.03.2018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488851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235DF75-E497-4AEE-9786-ADD360283DEB}" type="datetimeFigureOut">
              <a:rPr lang="ru-RU" smtClean="0"/>
              <a:t>26.03.2018</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2250730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235DF75-E497-4AEE-9786-ADD360283DEB}" type="datetimeFigureOut">
              <a:rPr lang="ru-RU" smtClean="0"/>
              <a:t>26.03.2018</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2785833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35DF75-E497-4AEE-9786-ADD360283DEB}" type="datetimeFigureOut">
              <a:rPr lang="ru-RU" smtClean="0"/>
              <a:t>26.03.2018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1993248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35DF75-E497-4AEE-9786-ADD360283DEB}" type="datetimeFigureOut">
              <a:rPr lang="ru-RU" smtClean="0"/>
              <a:t>26.03.2018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3769253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35DF75-E497-4AEE-9786-ADD360283DEB}" type="datetimeFigureOut">
              <a:rPr lang="ru-RU" smtClean="0"/>
              <a:t>26.03.2018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545147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35DF75-E497-4AEE-9786-ADD360283DEB}" type="datetimeFigureOut">
              <a:rPr lang="ru-RU" smtClean="0"/>
              <a:t>26.03.2018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465784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235DF75-E497-4AEE-9786-ADD360283DEB}" type="datetimeFigureOut">
              <a:rPr lang="ru-RU" smtClean="0"/>
              <a:t>26.03.2018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3737510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235DF75-E497-4AEE-9786-ADD360283DEB}" type="datetimeFigureOut">
              <a:rPr lang="ru-RU" smtClean="0"/>
              <a:t>26.03.2018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3310415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7235DF75-E497-4AEE-9786-ADD360283DEB}" type="datetimeFigureOut">
              <a:rPr lang="ru-RU" smtClean="0"/>
              <a:t>26.03.2018</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125667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235DF75-E497-4AEE-9786-ADD360283DEB}" type="datetimeFigureOut">
              <a:rPr lang="ru-RU" smtClean="0"/>
              <a:t>26.03.2018</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3227683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7235DF75-E497-4AEE-9786-ADD360283DEB}" type="datetimeFigureOut">
              <a:rPr lang="ru-RU" smtClean="0"/>
              <a:t>26.03.2018</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2270343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35DF75-E497-4AEE-9786-ADD360283DEB}" type="datetimeFigureOut">
              <a:rPr lang="ru-RU" smtClean="0"/>
              <a:t>26.03.2018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067C18-CF10-4B47-BF44-B5335F7913FE}" type="slidenum">
              <a:rPr lang="ru-RU" smtClean="0"/>
              <a:t>‹#›</a:t>
            </a:fld>
            <a:endParaRPr lang="ru-RU"/>
          </a:p>
        </p:txBody>
      </p:sp>
    </p:spTree>
    <p:extLst>
      <p:ext uri="{BB962C8B-B14F-4D97-AF65-F5344CB8AC3E}">
        <p14:creationId xmlns:p14="http://schemas.microsoft.com/office/powerpoint/2010/main" val="2120782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235DF75-E497-4AEE-9786-ADD360283DEB}" type="datetimeFigureOut">
              <a:rPr lang="ru-RU" smtClean="0"/>
              <a:t>26.03.2018</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8067C18-CF10-4B47-BF44-B5335F7913FE}" type="slidenum">
              <a:rPr lang="ru-RU" smtClean="0"/>
              <a:t>‹#›</a:t>
            </a:fld>
            <a:endParaRPr lang="ru-RU"/>
          </a:p>
        </p:txBody>
      </p:sp>
    </p:spTree>
    <p:extLst>
      <p:ext uri="{BB962C8B-B14F-4D97-AF65-F5344CB8AC3E}">
        <p14:creationId xmlns:p14="http://schemas.microsoft.com/office/powerpoint/2010/main" val="2650954384"/>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zakon.nau.ua/search/?word"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АДВОКАТ У КРИМІНАЛЬНОМУ ПРОВАДЖЕННІ</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uk-UA" b="1" dirty="0"/>
              <a:t>Лекція № 8 на тему: Ознайомлення адвокатом з матеріалами кримінального провадження. </a:t>
            </a:r>
            <a:endParaRPr lang="ru-RU" dirty="0"/>
          </a:p>
          <a:p>
            <a:pPr marL="0" lvl="0" indent="0">
              <a:buNone/>
            </a:pPr>
            <a:r>
              <a:rPr lang="uk-UA" dirty="0" smtClean="0"/>
              <a:t>План:</a:t>
            </a:r>
          </a:p>
          <a:p>
            <a:pPr marL="0" lvl="0" indent="0">
              <a:buNone/>
            </a:pPr>
            <a:r>
              <a:rPr lang="uk-UA" dirty="0" smtClean="0"/>
              <a:t>1. Ознайомлення </a:t>
            </a:r>
            <a:r>
              <a:rPr lang="uk-UA" dirty="0"/>
              <a:t>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a:t>
            </a:r>
            <a:endParaRPr lang="ru-RU" dirty="0"/>
          </a:p>
          <a:p>
            <a:pPr marL="0" lvl="0" indent="0">
              <a:buNone/>
            </a:pPr>
            <a:r>
              <a:rPr lang="uk-UA" dirty="0" smtClean="0"/>
              <a:t>2. Ознайомлення </a:t>
            </a:r>
            <a:r>
              <a:rPr lang="uk-UA" dirty="0"/>
              <a:t>адвокатом з матеріалами досудового розслідування після його завершення.</a:t>
            </a:r>
            <a:endParaRPr lang="ru-RU" dirty="0"/>
          </a:p>
          <a:p>
            <a:pPr marL="0" lvl="0" indent="0">
              <a:buNone/>
            </a:pPr>
            <a:r>
              <a:rPr lang="uk-UA" dirty="0" smtClean="0"/>
              <a:t>3. Підстави </a:t>
            </a:r>
            <a:r>
              <a:rPr lang="uk-UA" dirty="0"/>
              <a:t>та порядок встановлення строку для ознайомлення з матеріалами справи стороні кримінального провадження. </a:t>
            </a:r>
            <a:endParaRPr lang="ru-RU" dirty="0"/>
          </a:p>
          <a:p>
            <a:pPr marL="0" lvl="0" indent="0">
              <a:buNone/>
            </a:pPr>
            <a:r>
              <a:rPr lang="uk-UA" dirty="0"/>
              <a:t>4</a:t>
            </a:r>
            <a:r>
              <a:rPr lang="uk-UA" dirty="0" smtClean="0"/>
              <a:t>. Правові </a:t>
            </a:r>
            <a:r>
              <a:rPr lang="uk-UA" dirty="0"/>
              <a:t>наслідки не відкриття матеріалів кримінального провадження стороні кримінального провадження. </a:t>
            </a:r>
            <a:endParaRPr lang="ru-RU" dirty="0"/>
          </a:p>
          <a:p>
            <a:pPr marL="0" lvl="0" indent="0">
              <a:buNone/>
            </a:pPr>
            <a:r>
              <a:rPr lang="uk-UA" dirty="0"/>
              <a:t>5</a:t>
            </a:r>
            <a:r>
              <a:rPr lang="uk-UA" dirty="0" smtClean="0"/>
              <a:t>. Аналіз </a:t>
            </a:r>
            <a:r>
              <a:rPr lang="uk-UA" dirty="0"/>
              <a:t>та оцінка доказів, зібраних стороною обвинувачення.   </a:t>
            </a:r>
            <a:endParaRPr lang="ru-RU" dirty="0"/>
          </a:p>
          <a:p>
            <a:pPr marL="0" lvl="0" indent="0">
              <a:buNone/>
            </a:pPr>
            <a:r>
              <a:rPr lang="uk-UA" dirty="0"/>
              <a:t>6</a:t>
            </a:r>
            <a:r>
              <a:rPr lang="uk-UA" dirty="0" smtClean="0"/>
              <a:t>. Тактичні </a:t>
            </a:r>
            <a:r>
              <a:rPr lang="uk-UA" dirty="0"/>
              <a:t>питання діяльності захисника за результатом завершення досудового розслідування. </a:t>
            </a:r>
            <a:endParaRPr lang="ru-RU" dirty="0"/>
          </a:p>
          <a:p>
            <a:endParaRPr lang="ru-RU" dirty="0"/>
          </a:p>
        </p:txBody>
      </p:sp>
    </p:spTree>
    <p:extLst>
      <p:ext uri="{BB962C8B-B14F-4D97-AF65-F5344CB8AC3E}">
        <p14:creationId xmlns:p14="http://schemas.microsoft.com/office/powerpoint/2010/main" val="14113474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139" y="-1"/>
            <a:ext cx="10532751" cy="759855"/>
          </a:xfrm>
        </p:spPr>
        <p:txBody>
          <a:bodyPr/>
          <a:lstStyle/>
          <a:p>
            <a:r>
              <a:rPr lang="uk-UA" sz="1400" b="1" i="1" dirty="0">
                <a:solidFill>
                  <a:srgbClr val="FFFF00"/>
                </a:solidFill>
              </a:rPr>
              <a:t>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a:t>
            </a: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759854"/>
            <a:ext cx="11601697" cy="5898523"/>
          </a:xfrm>
        </p:spPr>
        <p:txBody>
          <a:bodyPr>
            <a:normAutofit/>
          </a:bodyPr>
          <a:lstStyle/>
          <a:p>
            <a:pPr marL="0" indent="0" fontAlgn="base">
              <a:buNone/>
            </a:pPr>
            <a:r>
              <a:rPr lang="ru-RU" dirty="0" err="1"/>
              <a:t>Важливість</a:t>
            </a:r>
            <a:r>
              <a:rPr lang="ru-RU" dirty="0"/>
              <a:t> </a:t>
            </a:r>
            <a:r>
              <a:rPr lang="ru-RU" dirty="0" err="1"/>
              <a:t>практичне</a:t>
            </a:r>
            <a:r>
              <a:rPr lang="ru-RU" dirty="0"/>
              <a:t> </a:t>
            </a:r>
            <a:r>
              <a:rPr lang="ru-RU" dirty="0" err="1"/>
              <a:t>значення</a:t>
            </a:r>
            <a:r>
              <a:rPr lang="ru-RU" dirty="0"/>
              <a:t> </a:t>
            </a:r>
            <a:r>
              <a:rPr lang="ru-RU" dirty="0" err="1"/>
              <a:t>ознайомлення</a:t>
            </a:r>
            <a:r>
              <a:rPr lang="ru-RU" dirty="0"/>
              <a:t> з </a:t>
            </a:r>
            <a:r>
              <a:rPr lang="ru-RU" dirty="0" err="1"/>
              <a:t>матеріалами</a:t>
            </a:r>
            <a:r>
              <a:rPr lang="ru-RU" dirty="0"/>
              <a:t> </a:t>
            </a:r>
            <a:r>
              <a:rPr lang="ru-RU" dirty="0" err="1"/>
              <a:t>кримінального</a:t>
            </a:r>
            <a:r>
              <a:rPr lang="ru-RU" dirty="0"/>
              <a:t> </a:t>
            </a:r>
            <a:r>
              <a:rPr lang="ru-RU" dirty="0" err="1"/>
              <a:t>провадження</a:t>
            </a:r>
            <a:r>
              <a:rPr lang="ru-RU" dirty="0"/>
              <a:t> стороною </a:t>
            </a:r>
            <a:r>
              <a:rPr lang="ru-RU" dirty="0" err="1"/>
              <a:t>захисту</a:t>
            </a:r>
            <a:r>
              <a:rPr lang="ru-RU" dirty="0"/>
              <a:t> в порядку ст. 221 КПК </a:t>
            </a:r>
            <a:r>
              <a:rPr lang="ru-RU" dirty="0" err="1"/>
              <a:t>України</a:t>
            </a:r>
            <a:r>
              <a:rPr lang="ru-RU" dirty="0" smtClean="0"/>
              <a:t>:</a:t>
            </a:r>
            <a:endParaRPr lang="ru-RU" dirty="0"/>
          </a:p>
          <a:p>
            <a:pPr marL="0" indent="0" fontAlgn="base">
              <a:buNone/>
            </a:pPr>
            <a:r>
              <a:rPr lang="ru-RU" dirty="0"/>
              <a:t>-	</a:t>
            </a:r>
            <a:r>
              <a:rPr lang="ru-RU" dirty="0" err="1"/>
              <a:t>виявлення</a:t>
            </a:r>
            <a:r>
              <a:rPr lang="ru-RU" dirty="0"/>
              <a:t> та </a:t>
            </a:r>
            <a:r>
              <a:rPr lang="ru-RU" dirty="0" err="1"/>
              <a:t>фіксації</a:t>
            </a:r>
            <a:r>
              <a:rPr lang="ru-RU" dirty="0"/>
              <a:t> </a:t>
            </a:r>
            <a:r>
              <a:rPr lang="ru-RU" dirty="0" err="1"/>
              <a:t>порушень</a:t>
            </a:r>
            <a:r>
              <a:rPr lang="ru-RU" dirty="0"/>
              <a:t> </a:t>
            </a:r>
            <a:r>
              <a:rPr lang="ru-RU" dirty="0" err="1"/>
              <a:t>вимог</a:t>
            </a:r>
            <a:r>
              <a:rPr lang="ru-RU" dirty="0"/>
              <a:t> </a:t>
            </a:r>
            <a:r>
              <a:rPr lang="ru-RU" dirty="0" err="1"/>
              <a:t>процесуального</a:t>
            </a:r>
            <a:r>
              <a:rPr lang="ru-RU" dirty="0"/>
              <a:t> </a:t>
            </a:r>
            <a:r>
              <a:rPr lang="ru-RU" dirty="0" err="1"/>
              <a:t>законодавства</a:t>
            </a:r>
            <a:r>
              <a:rPr lang="ru-RU" dirty="0"/>
              <a:t> </a:t>
            </a:r>
            <a:r>
              <a:rPr lang="ru-RU" dirty="0" err="1"/>
              <a:t>щодо</a:t>
            </a:r>
            <a:r>
              <a:rPr lang="ru-RU" dirty="0"/>
              <a:t> </a:t>
            </a:r>
            <a:r>
              <a:rPr lang="ru-RU" dirty="0" err="1"/>
              <a:t>проведення</a:t>
            </a:r>
            <a:r>
              <a:rPr lang="ru-RU" dirty="0"/>
              <a:t> </a:t>
            </a:r>
            <a:r>
              <a:rPr lang="ru-RU" dirty="0" err="1"/>
              <a:t>окремих</a:t>
            </a:r>
            <a:r>
              <a:rPr lang="ru-RU" dirty="0"/>
              <a:t> </a:t>
            </a:r>
            <a:r>
              <a:rPr lang="ru-RU" dirty="0" err="1"/>
              <a:t>слідчих</a:t>
            </a:r>
            <a:r>
              <a:rPr lang="ru-RU" dirty="0"/>
              <a:t> </a:t>
            </a:r>
            <a:r>
              <a:rPr lang="ru-RU" dirty="0" err="1"/>
              <a:t>або</a:t>
            </a:r>
            <a:r>
              <a:rPr lang="ru-RU" dirty="0"/>
              <a:t> </a:t>
            </a:r>
            <a:r>
              <a:rPr lang="ru-RU" dirty="0" err="1"/>
              <a:t>процесуальних</a:t>
            </a:r>
            <a:r>
              <a:rPr lang="ru-RU" dirty="0"/>
              <a:t> </a:t>
            </a:r>
            <a:r>
              <a:rPr lang="ru-RU" dirty="0" err="1"/>
              <a:t>дій</a:t>
            </a:r>
            <a:r>
              <a:rPr lang="ru-RU" dirty="0"/>
              <a:t> (</a:t>
            </a:r>
            <a:r>
              <a:rPr lang="ru-RU" dirty="0" err="1"/>
              <a:t>наприклад</a:t>
            </a:r>
            <a:r>
              <a:rPr lang="ru-RU" dirty="0"/>
              <a:t> </a:t>
            </a:r>
            <a:r>
              <a:rPr lang="ru-RU" dirty="0" err="1"/>
              <a:t>відсутність</a:t>
            </a:r>
            <a:r>
              <a:rPr lang="ru-RU" dirty="0"/>
              <a:t> </a:t>
            </a:r>
            <a:r>
              <a:rPr lang="ru-RU" dirty="0" err="1"/>
              <a:t>підпису</a:t>
            </a:r>
            <a:r>
              <a:rPr lang="ru-RU" dirty="0"/>
              <a:t> </a:t>
            </a:r>
            <a:r>
              <a:rPr lang="ru-RU" dirty="0" err="1"/>
              <a:t>чи</a:t>
            </a:r>
            <a:r>
              <a:rPr lang="ru-RU" dirty="0"/>
              <a:t> </a:t>
            </a:r>
            <a:r>
              <a:rPr lang="ru-RU" dirty="0" err="1"/>
              <a:t>даних</a:t>
            </a:r>
            <a:r>
              <a:rPr lang="ru-RU" dirty="0"/>
              <a:t> </a:t>
            </a:r>
            <a:r>
              <a:rPr lang="ru-RU" dirty="0" err="1"/>
              <a:t>щодо</a:t>
            </a:r>
            <a:r>
              <a:rPr lang="ru-RU" dirty="0"/>
              <a:t> </a:t>
            </a:r>
            <a:r>
              <a:rPr lang="ru-RU" dirty="0" err="1"/>
              <a:t>осіб</a:t>
            </a:r>
            <a:r>
              <a:rPr lang="ru-RU" dirty="0"/>
              <a:t>, </a:t>
            </a:r>
            <a:r>
              <a:rPr lang="ru-RU" dirty="0" err="1"/>
              <a:t>які</a:t>
            </a:r>
            <a:r>
              <a:rPr lang="ru-RU" dirty="0"/>
              <a:t> </a:t>
            </a:r>
            <a:r>
              <a:rPr lang="ru-RU" dirty="0" err="1"/>
              <a:t>мали</a:t>
            </a:r>
            <a:r>
              <a:rPr lang="ru-RU" dirty="0"/>
              <a:t> </a:t>
            </a:r>
            <a:r>
              <a:rPr lang="ru-RU" dirty="0" err="1"/>
              <a:t>приймати</a:t>
            </a:r>
            <a:r>
              <a:rPr lang="ru-RU" dirty="0"/>
              <a:t> участь у </a:t>
            </a:r>
            <a:r>
              <a:rPr lang="ru-RU" dirty="0" err="1"/>
              <a:t>слідчій</a:t>
            </a:r>
            <a:r>
              <a:rPr lang="ru-RU" dirty="0"/>
              <a:t> </a:t>
            </a:r>
            <a:r>
              <a:rPr lang="ru-RU" dirty="0" err="1"/>
              <a:t>дії</a:t>
            </a:r>
            <a:r>
              <a:rPr lang="ru-RU" dirty="0"/>
              <a:t>);</a:t>
            </a:r>
          </a:p>
          <a:p>
            <a:pPr marL="0" indent="0" fontAlgn="base">
              <a:buNone/>
            </a:pPr>
            <a:r>
              <a:rPr lang="ru-RU" dirty="0"/>
              <a:t>-	</a:t>
            </a:r>
            <a:r>
              <a:rPr lang="ru-RU" dirty="0" err="1"/>
              <a:t>виявлення</a:t>
            </a:r>
            <a:r>
              <a:rPr lang="ru-RU" dirty="0"/>
              <a:t> факту </a:t>
            </a:r>
            <a:r>
              <a:rPr lang="ru-RU" dirty="0" err="1"/>
              <a:t>ініціювання</a:t>
            </a:r>
            <a:r>
              <a:rPr lang="ru-RU" dirty="0"/>
              <a:t> та </a:t>
            </a:r>
            <a:r>
              <a:rPr lang="ru-RU" dirty="0" err="1"/>
              <a:t>підтвердження</a:t>
            </a:r>
            <a:r>
              <a:rPr lang="ru-RU" dirty="0"/>
              <a:t> факту </a:t>
            </a:r>
            <a:r>
              <a:rPr lang="ru-RU" dirty="0" err="1"/>
              <a:t>проведення</a:t>
            </a:r>
            <a:r>
              <a:rPr lang="ru-RU" dirty="0"/>
              <a:t> </a:t>
            </a:r>
            <a:r>
              <a:rPr lang="ru-RU" dirty="0" err="1"/>
              <a:t>слідчих</a:t>
            </a:r>
            <a:r>
              <a:rPr lang="ru-RU" dirty="0"/>
              <a:t> </a:t>
            </a:r>
            <a:r>
              <a:rPr lang="ru-RU" dirty="0" err="1"/>
              <a:t>дій</a:t>
            </a:r>
            <a:r>
              <a:rPr lang="ru-RU" dirty="0"/>
              <a:t> (</a:t>
            </a:r>
            <a:r>
              <a:rPr lang="ru-RU" dirty="0" err="1"/>
              <a:t>наприклад</a:t>
            </a:r>
            <a:r>
              <a:rPr lang="ru-RU" dirty="0"/>
              <a:t> факту </a:t>
            </a:r>
            <a:r>
              <a:rPr lang="ru-RU" dirty="0" err="1"/>
              <a:t>допиту</a:t>
            </a:r>
            <a:r>
              <a:rPr lang="ru-RU" dirty="0"/>
              <a:t> </a:t>
            </a:r>
            <a:r>
              <a:rPr lang="ru-RU" dirty="0" err="1"/>
              <a:t>свідків</a:t>
            </a:r>
            <a:r>
              <a:rPr lang="ru-RU" dirty="0"/>
              <a:t> </a:t>
            </a:r>
            <a:r>
              <a:rPr lang="ru-RU" dirty="0" err="1"/>
              <a:t>чи</a:t>
            </a:r>
            <a:r>
              <a:rPr lang="ru-RU" dirty="0"/>
              <a:t> </a:t>
            </a:r>
            <a:r>
              <a:rPr lang="ru-RU" dirty="0" err="1"/>
              <a:t>потерпілих</a:t>
            </a:r>
            <a:r>
              <a:rPr lang="ru-RU" dirty="0"/>
              <a:t>, яке </a:t>
            </a:r>
            <a:r>
              <a:rPr lang="ru-RU" dirty="0" err="1"/>
              <a:t>може</a:t>
            </a:r>
            <a:r>
              <a:rPr lang="ru-RU" dirty="0"/>
              <a:t> </a:t>
            </a:r>
            <a:r>
              <a:rPr lang="ru-RU" dirty="0" err="1"/>
              <a:t>мати</a:t>
            </a:r>
            <a:r>
              <a:rPr lang="ru-RU" dirty="0"/>
              <a:t> </a:t>
            </a:r>
            <a:r>
              <a:rPr lang="ru-RU" dirty="0" err="1"/>
              <a:t>важливе</a:t>
            </a:r>
            <a:r>
              <a:rPr lang="ru-RU" dirty="0"/>
              <a:t> </a:t>
            </a:r>
            <a:r>
              <a:rPr lang="ru-RU" dirty="0" err="1"/>
              <a:t>значення</a:t>
            </a:r>
            <a:r>
              <a:rPr lang="ru-RU" dirty="0"/>
              <a:t> для </a:t>
            </a:r>
            <a:r>
              <a:rPr lang="ru-RU" dirty="0" err="1"/>
              <a:t>нівелювання</a:t>
            </a:r>
            <a:r>
              <a:rPr lang="ru-RU" dirty="0"/>
              <a:t> </a:t>
            </a:r>
            <a:r>
              <a:rPr lang="ru-RU" dirty="0" err="1"/>
              <a:t>аргументів</a:t>
            </a:r>
            <a:r>
              <a:rPr lang="ru-RU" dirty="0"/>
              <a:t> </a:t>
            </a:r>
            <a:r>
              <a:rPr lang="ru-RU" dirty="0" err="1"/>
              <a:t>сторони</a:t>
            </a:r>
            <a:r>
              <a:rPr lang="ru-RU" dirty="0"/>
              <a:t> </a:t>
            </a:r>
            <a:r>
              <a:rPr lang="ru-RU" dirty="0" err="1"/>
              <a:t>обвинувачення</a:t>
            </a:r>
            <a:r>
              <a:rPr lang="ru-RU" dirty="0"/>
              <a:t> </a:t>
            </a:r>
            <a:r>
              <a:rPr lang="ru-RU" dirty="0" err="1"/>
              <a:t>під</a:t>
            </a:r>
            <a:r>
              <a:rPr lang="ru-RU" dirty="0"/>
              <a:t> час </a:t>
            </a:r>
            <a:r>
              <a:rPr lang="ru-RU" dirty="0" err="1"/>
              <a:t>розгляду</a:t>
            </a:r>
            <a:r>
              <a:rPr lang="ru-RU" dirty="0"/>
              <a:t> </a:t>
            </a:r>
            <a:r>
              <a:rPr lang="ru-RU" dirty="0" err="1"/>
              <a:t>клопотання</a:t>
            </a:r>
            <a:r>
              <a:rPr lang="ru-RU" dirty="0"/>
              <a:t> про </a:t>
            </a:r>
            <a:r>
              <a:rPr lang="ru-RU" dirty="0" err="1"/>
              <a:t>продовження</a:t>
            </a:r>
            <a:r>
              <a:rPr lang="ru-RU" dirty="0"/>
              <a:t> </a:t>
            </a:r>
            <a:r>
              <a:rPr lang="ru-RU" dirty="0" err="1"/>
              <a:t>запобіжного</a:t>
            </a:r>
            <a:r>
              <a:rPr lang="ru-RU" dirty="0"/>
              <a:t> заходу; факту </a:t>
            </a:r>
            <a:r>
              <a:rPr lang="ru-RU" dirty="0" err="1"/>
              <a:t>необхідності</a:t>
            </a:r>
            <a:r>
              <a:rPr lang="ru-RU" dirty="0"/>
              <a:t> </a:t>
            </a:r>
            <a:r>
              <a:rPr lang="ru-RU" dirty="0" err="1"/>
              <a:t>проведення</a:t>
            </a:r>
            <a:r>
              <a:rPr lang="ru-RU" dirty="0"/>
              <a:t> </a:t>
            </a:r>
            <a:r>
              <a:rPr lang="ru-RU" dirty="0" err="1"/>
              <a:t>експертиз</a:t>
            </a:r>
            <a:r>
              <a:rPr lang="ru-RU" dirty="0"/>
              <a:t> з метою </a:t>
            </a:r>
            <a:r>
              <a:rPr lang="ru-RU" dirty="0" err="1"/>
              <a:t>нівелювання</a:t>
            </a:r>
            <a:r>
              <a:rPr lang="ru-RU" dirty="0"/>
              <a:t> </a:t>
            </a:r>
            <a:r>
              <a:rPr lang="ru-RU" dirty="0" err="1"/>
              <a:t>доводів</a:t>
            </a:r>
            <a:r>
              <a:rPr lang="ru-RU" dirty="0"/>
              <a:t> про </a:t>
            </a:r>
            <a:r>
              <a:rPr lang="ru-RU" dirty="0" err="1"/>
              <a:t>необхідність</a:t>
            </a:r>
            <a:r>
              <a:rPr lang="ru-RU" dirty="0"/>
              <a:t> </a:t>
            </a:r>
            <a:r>
              <a:rPr lang="ru-RU" dirty="0" err="1"/>
              <a:t>продовження</a:t>
            </a:r>
            <a:r>
              <a:rPr lang="ru-RU" dirty="0"/>
              <a:t> </a:t>
            </a:r>
            <a:r>
              <a:rPr lang="ru-RU" dirty="0" err="1"/>
              <a:t>строків</a:t>
            </a:r>
            <a:r>
              <a:rPr lang="ru-RU" dirty="0"/>
              <a:t> </a:t>
            </a:r>
            <a:r>
              <a:rPr lang="ru-RU" dirty="0" err="1"/>
              <a:t>досудового</a:t>
            </a:r>
            <a:r>
              <a:rPr lang="ru-RU" dirty="0"/>
              <a:t> </a:t>
            </a:r>
            <a:r>
              <a:rPr lang="ru-RU" dirty="0" err="1"/>
              <a:t>розслідування</a:t>
            </a:r>
            <a:r>
              <a:rPr lang="ru-RU" dirty="0"/>
              <a:t>, </a:t>
            </a:r>
            <a:r>
              <a:rPr lang="ru-RU" dirty="0" err="1"/>
              <a:t>тощо</a:t>
            </a:r>
            <a:r>
              <a:rPr lang="ru-RU" dirty="0"/>
              <a:t>);  </a:t>
            </a:r>
          </a:p>
          <a:p>
            <a:pPr marL="0" indent="0" fontAlgn="base">
              <a:buNone/>
            </a:pPr>
            <a:r>
              <a:rPr lang="ru-RU" dirty="0"/>
              <a:t>-	</a:t>
            </a:r>
            <a:r>
              <a:rPr lang="ru-RU" dirty="0" err="1"/>
              <a:t>ініціювання</a:t>
            </a:r>
            <a:r>
              <a:rPr lang="ru-RU" dirty="0"/>
              <a:t> </a:t>
            </a:r>
            <a:r>
              <a:rPr lang="ru-RU" dirty="0" err="1"/>
              <a:t>додаткових</a:t>
            </a:r>
            <a:r>
              <a:rPr lang="ru-RU" dirty="0"/>
              <a:t> </a:t>
            </a:r>
            <a:r>
              <a:rPr lang="ru-RU" dirty="0" err="1"/>
              <a:t>слідчих</a:t>
            </a:r>
            <a:r>
              <a:rPr lang="ru-RU" dirty="0"/>
              <a:t> </a:t>
            </a:r>
            <a:r>
              <a:rPr lang="ru-RU" dirty="0" err="1"/>
              <a:t>дій</a:t>
            </a:r>
            <a:r>
              <a:rPr lang="ru-RU" dirty="0"/>
              <a:t> (</a:t>
            </a:r>
            <a:r>
              <a:rPr lang="ru-RU" dirty="0" err="1"/>
              <a:t>наприклад</a:t>
            </a:r>
            <a:r>
              <a:rPr lang="ru-RU" dirty="0"/>
              <a:t> </a:t>
            </a:r>
            <a:r>
              <a:rPr lang="ru-RU" dirty="0" err="1"/>
              <a:t>звернення</a:t>
            </a:r>
            <a:r>
              <a:rPr lang="ru-RU" dirty="0"/>
              <a:t> з </a:t>
            </a:r>
            <a:r>
              <a:rPr lang="ru-RU" dirty="0" err="1"/>
              <a:t>клопотанням</a:t>
            </a:r>
            <a:r>
              <a:rPr lang="ru-RU" dirty="0"/>
              <a:t> про </a:t>
            </a:r>
            <a:r>
              <a:rPr lang="ru-RU" dirty="0" err="1"/>
              <a:t>призначення</a:t>
            </a:r>
            <a:r>
              <a:rPr lang="ru-RU" dirty="0"/>
              <a:t> </a:t>
            </a:r>
            <a:r>
              <a:rPr lang="ru-RU" dirty="0" err="1"/>
              <a:t>додаткової</a:t>
            </a:r>
            <a:r>
              <a:rPr lang="ru-RU" dirty="0"/>
              <a:t> </a:t>
            </a:r>
            <a:r>
              <a:rPr lang="ru-RU" dirty="0" err="1"/>
              <a:t>або</a:t>
            </a:r>
            <a:r>
              <a:rPr lang="ru-RU" dirty="0"/>
              <a:t> </a:t>
            </a:r>
            <a:r>
              <a:rPr lang="ru-RU" dirty="0" err="1"/>
              <a:t>повторної</a:t>
            </a:r>
            <a:r>
              <a:rPr lang="ru-RU" dirty="0"/>
              <a:t> </a:t>
            </a:r>
            <a:r>
              <a:rPr lang="ru-RU" dirty="0" err="1"/>
              <a:t>судової</a:t>
            </a:r>
            <a:r>
              <a:rPr lang="ru-RU" dirty="0"/>
              <a:t> </a:t>
            </a:r>
            <a:r>
              <a:rPr lang="ru-RU" dirty="0" err="1"/>
              <a:t>експерти</a:t>
            </a:r>
            <a:r>
              <a:rPr lang="ru-RU" dirty="0"/>
              <a:t>, </a:t>
            </a:r>
            <a:r>
              <a:rPr lang="ru-RU" dirty="0" err="1"/>
              <a:t>проведення</a:t>
            </a:r>
            <a:r>
              <a:rPr lang="ru-RU" dirty="0"/>
              <a:t> </a:t>
            </a:r>
            <a:r>
              <a:rPr lang="ru-RU" dirty="0" err="1"/>
              <a:t>одночасного</a:t>
            </a:r>
            <a:r>
              <a:rPr lang="ru-RU" dirty="0"/>
              <a:t> </a:t>
            </a:r>
            <a:r>
              <a:rPr lang="ru-RU" dirty="0" err="1"/>
              <a:t>допиту</a:t>
            </a:r>
            <a:r>
              <a:rPr lang="ru-RU" dirty="0"/>
              <a:t> </a:t>
            </a:r>
            <a:r>
              <a:rPr lang="ru-RU" dirty="0" err="1"/>
              <a:t>декількох</a:t>
            </a:r>
            <a:r>
              <a:rPr lang="ru-RU" dirty="0"/>
              <a:t> </a:t>
            </a:r>
            <a:r>
              <a:rPr lang="ru-RU" dirty="0" err="1"/>
              <a:t>осіб</a:t>
            </a:r>
            <a:r>
              <a:rPr lang="ru-RU" dirty="0"/>
              <a:t>, </a:t>
            </a:r>
            <a:r>
              <a:rPr lang="ru-RU" dirty="0" err="1"/>
              <a:t>ініціювання</a:t>
            </a:r>
            <a:r>
              <a:rPr lang="ru-RU" dirty="0"/>
              <a:t> </a:t>
            </a:r>
            <a:r>
              <a:rPr lang="ru-RU" dirty="0" err="1"/>
              <a:t>проведення</a:t>
            </a:r>
            <a:r>
              <a:rPr lang="ru-RU" dirty="0"/>
              <a:t> </a:t>
            </a:r>
            <a:r>
              <a:rPr lang="ru-RU" dirty="0" err="1"/>
              <a:t>слідчого</a:t>
            </a:r>
            <a:r>
              <a:rPr lang="ru-RU" dirty="0"/>
              <a:t> </a:t>
            </a:r>
            <a:r>
              <a:rPr lang="ru-RU" dirty="0" err="1"/>
              <a:t>експерименту</a:t>
            </a:r>
            <a:r>
              <a:rPr lang="ru-RU" dirty="0"/>
              <a:t> у тому </a:t>
            </a:r>
            <a:r>
              <a:rPr lang="ru-RU" dirty="0" err="1"/>
              <a:t>числі</a:t>
            </a:r>
            <a:r>
              <a:rPr lang="ru-RU" dirty="0"/>
              <a:t> за </a:t>
            </a:r>
            <a:r>
              <a:rPr lang="ru-RU" dirty="0" err="1"/>
              <a:t>участі</a:t>
            </a:r>
            <a:r>
              <a:rPr lang="ru-RU" dirty="0"/>
              <a:t> </a:t>
            </a:r>
            <a:r>
              <a:rPr lang="ru-RU" dirty="0" err="1"/>
              <a:t>декількох</a:t>
            </a:r>
            <a:r>
              <a:rPr lang="ru-RU" dirty="0"/>
              <a:t> </a:t>
            </a:r>
            <a:r>
              <a:rPr lang="ru-RU" dirty="0" err="1"/>
              <a:t>осіб</a:t>
            </a:r>
            <a:r>
              <a:rPr lang="ru-RU" dirty="0"/>
              <a:t>, </a:t>
            </a:r>
            <a:r>
              <a:rPr lang="ru-RU" dirty="0" err="1"/>
              <a:t>тощо</a:t>
            </a:r>
            <a:r>
              <a:rPr lang="ru-RU" dirty="0"/>
              <a:t>);</a:t>
            </a:r>
          </a:p>
          <a:p>
            <a:pPr marL="0" indent="0" fontAlgn="base">
              <a:buNone/>
            </a:pPr>
            <a:r>
              <a:rPr lang="ru-RU" dirty="0"/>
              <a:t>-	</a:t>
            </a:r>
            <a:r>
              <a:rPr lang="ru-RU" dirty="0" err="1"/>
              <a:t>ознайомлення</a:t>
            </a:r>
            <a:r>
              <a:rPr lang="ru-RU" dirty="0"/>
              <a:t> з </a:t>
            </a:r>
            <a:r>
              <a:rPr lang="ru-RU" dirty="0" err="1"/>
              <a:t>матеріалами</a:t>
            </a:r>
            <a:r>
              <a:rPr lang="ru-RU" dirty="0"/>
              <a:t> </a:t>
            </a:r>
            <a:r>
              <a:rPr lang="ru-RU" dirty="0" err="1"/>
              <a:t>справи</a:t>
            </a:r>
            <a:r>
              <a:rPr lang="ru-RU" dirty="0"/>
              <a:t> з метою «</a:t>
            </a:r>
            <a:r>
              <a:rPr lang="ru-RU" dirty="0" err="1"/>
              <a:t>економії</a:t>
            </a:r>
            <a:r>
              <a:rPr lang="ru-RU" dirty="0"/>
              <a:t>» часу при </a:t>
            </a:r>
            <a:r>
              <a:rPr lang="ru-RU" dirty="0" err="1"/>
              <a:t>ознайомленні</a:t>
            </a:r>
            <a:r>
              <a:rPr lang="ru-RU" dirty="0"/>
              <a:t> з </a:t>
            </a:r>
            <a:r>
              <a:rPr lang="ru-RU" dirty="0" err="1"/>
              <a:t>матеріалами</a:t>
            </a:r>
            <a:r>
              <a:rPr lang="ru-RU" dirty="0"/>
              <a:t> </a:t>
            </a:r>
            <a:r>
              <a:rPr lang="ru-RU" dirty="0" err="1"/>
              <a:t>справи</a:t>
            </a:r>
            <a:r>
              <a:rPr lang="ru-RU" dirty="0"/>
              <a:t> в порядку ст. 290 КПК </a:t>
            </a:r>
            <a:r>
              <a:rPr lang="ru-RU" dirty="0" err="1"/>
              <a:t>України</a:t>
            </a:r>
            <a:r>
              <a:rPr lang="ru-RU" dirty="0"/>
              <a:t>.</a:t>
            </a:r>
          </a:p>
          <a:p>
            <a:pPr marL="0" indent="0" fontAlgn="base">
              <a:buNone/>
            </a:pPr>
            <a:endParaRPr lang="ru-RU" dirty="0"/>
          </a:p>
        </p:txBody>
      </p:sp>
    </p:spTree>
    <p:extLst>
      <p:ext uri="{BB962C8B-B14F-4D97-AF65-F5344CB8AC3E}">
        <p14:creationId xmlns:p14="http://schemas.microsoft.com/office/powerpoint/2010/main" val="36104821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487" y="0"/>
            <a:ext cx="4803820" cy="685800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4556" y="0"/>
            <a:ext cx="5143500" cy="6858000"/>
          </a:xfrm>
          <a:prstGeom prst="rect">
            <a:avLst/>
          </a:prstGeom>
        </p:spPr>
      </p:pic>
    </p:spTree>
    <p:extLst>
      <p:ext uri="{BB962C8B-B14F-4D97-AF65-F5344CB8AC3E}">
        <p14:creationId xmlns:p14="http://schemas.microsoft.com/office/powerpoint/2010/main" val="11032146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1601" y="0"/>
            <a:ext cx="4847244" cy="685800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5339" y="0"/>
            <a:ext cx="5110144" cy="6858000"/>
          </a:xfrm>
          <a:prstGeom prst="rect">
            <a:avLst/>
          </a:prstGeom>
        </p:spPr>
      </p:pic>
    </p:spTree>
    <p:extLst>
      <p:ext uri="{BB962C8B-B14F-4D97-AF65-F5344CB8AC3E}">
        <p14:creationId xmlns:p14="http://schemas.microsoft.com/office/powerpoint/2010/main" val="3083486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110" y="0"/>
            <a:ext cx="5143500" cy="6858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2118" y="0"/>
            <a:ext cx="5176892" cy="6858000"/>
          </a:xfrm>
          <a:prstGeom prst="rect">
            <a:avLst/>
          </a:prstGeom>
        </p:spPr>
      </p:pic>
    </p:spTree>
    <p:extLst>
      <p:ext uri="{BB962C8B-B14F-4D97-AF65-F5344CB8AC3E}">
        <p14:creationId xmlns:p14="http://schemas.microsoft.com/office/powerpoint/2010/main" val="4752138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673" y="540912"/>
            <a:ext cx="10058400" cy="5657850"/>
          </a:xfrm>
          <a:prstGeom prst="rect">
            <a:avLst/>
          </a:prstGeom>
        </p:spPr>
      </p:pic>
    </p:spTree>
    <p:extLst>
      <p:ext uri="{BB962C8B-B14F-4D97-AF65-F5344CB8AC3E}">
        <p14:creationId xmlns:p14="http://schemas.microsoft.com/office/powerpoint/2010/main" val="42154262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400" b="1" i="1" dirty="0" err="1">
                <a:solidFill>
                  <a:srgbClr val="FFFF00"/>
                </a:solidFill>
              </a:rPr>
              <a:t>Питання</a:t>
            </a:r>
            <a:r>
              <a:rPr lang="ru-RU" sz="1400" b="1" i="1" dirty="0">
                <a:solidFill>
                  <a:srgbClr val="FFFF00"/>
                </a:solidFill>
              </a:rPr>
              <a:t> № 2: </a:t>
            </a:r>
            <a:r>
              <a:rPr lang="ru-RU" sz="1400" b="1" i="1" dirty="0" err="1">
                <a:solidFill>
                  <a:srgbClr val="FFFF00"/>
                </a:solidFill>
              </a:rPr>
              <a:t>Ознайомлення</a:t>
            </a:r>
            <a:r>
              <a:rPr lang="ru-RU" sz="1400" b="1" i="1" dirty="0">
                <a:solidFill>
                  <a:srgbClr val="FFFF00"/>
                </a:solidFill>
              </a:rPr>
              <a:t> адвокатом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після</a:t>
            </a:r>
            <a:r>
              <a:rPr lang="ru-RU" sz="1400" b="1" i="1" dirty="0">
                <a:solidFill>
                  <a:srgbClr val="FFFF00"/>
                </a:solidFill>
              </a:rPr>
              <a:t> </a:t>
            </a:r>
            <a:r>
              <a:rPr lang="ru-RU" sz="1400" b="1" i="1" dirty="0" err="1">
                <a:solidFill>
                  <a:srgbClr val="FFFF00"/>
                </a:solidFill>
              </a:rPr>
              <a:t>його</a:t>
            </a:r>
            <a:r>
              <a:rPr lang="ru-RU" sz="1400" b="1" i="1" dirty="0">
                <a:solidFill>
                  <a:srgbClr val="FFFF00"/>
                </a:solidFill>
              </a:rPr>
              <a:t> </a:t>
            </a:r>
            <a:r>
              <a:rPr lang="ru-RU" sz="1400" b="1" i="1" dirty="0" err="1">
                <a:solidFill>
                  <a:srgbClr val="FFFF00"/>
                </a:solidFill>
              </a:rPr>
              <a:t>завершення</a:t>
            </a:r>
            <a:r>
              <a:rPr lang="ru-RU" sz="1400" b="1" i="1" dirty="0">
                <a:solidFill>
                  <a:srgbClr val="FFFF00"/>
                </a:solidFill>
              </a:rPr>
              <a:t>.</a:t>
            </a:r>
            <a:br>
              <a:rPr lang="ru-RU" sz="1400" b="1" i="1" dirty="0">
                <a:solidFill>
                  <a:srgbClr val="FFFF00"/>
                </a:solidFill>
              </a:rPr>
            </a:br>
            <a:r>
              <a:rPr lang="ru-RU" sz="1400" b="1" i="1" dirty="0">
                <a:solidFill>
                  <a:srgbClr val="FFFF00"/>
                </a:solidFill>
              </a:rPr>
              <a:t/>
            </a:r>
            <a:br>
              <a:rPr lang="ru-RU" sz="1400" b="1" i="1" dirty="0">
                <a:solidFill>
                  <a:srgbClr val="FFFF00"/>
                </a:solidFill>
              </a:rPr>
            </a:br>
            <a:r>
              <a:rPr lang="ru-RU" sz="1400" b="1" i="1" dirty="0">
                <a:solidFill>
                  <a:srgbClr val="FFFF00"/>
                </a:solidFill>
              </a:rPr>
              <a:t>Порядок </a:t>
            </a:r>
            <a:r>
              <a:rPr lang="ru-RU" sz="1400" b="1" i="1" dirty="0" err="1">
                <a:solidFill>
                  <a:srgbClr val="FFFF00"/>
                </a:solidFill>
              </a:rPr>
              <a:t>ознайомлення</a:t>
            </a:r>
            <a:r>
              <a:rPr lang="ru-RU" sz="1400" b="1" i="1" dirty="0">
                <a:solidFill>
                  <a:srgbClr val="FFFF00"/>
                </a:solidFill>
              </a:rPr>
              <a:t>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передбачений</a:t>
            </a:r>
            <a:r>
              <a:rPr lang="ru-RU" sz="1400" b="1" i="1" dirty="0">
                <a:solidFill>
                  <a:srgbClr val="FFFF00"/>
                </a:solidFill>
              </a:rPr>
              <a:t> ст. 290 КПК </a:t>
            </a:r>
            <a:r>
              <a:rPr lang="ru-RU" sz="1400" b="1" i="1" dirty="0" err="1">
                <a:solidFill>
                  <a:srgbClr val="FFFF00"/>
                </a:solidFill>
              </a:rPr>
              <a:t>України</a:t>
            </a:r>
            <a:r>
              <a:rPr lang="ru-RU" sz="1400" b="1" i="1" dirty="0">
                <a:solidFill>
                  <a:srgbClr val="FFFF00"/>
                </a:solidFill>
              </a:rPr>
              <a:t>.</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1352282"/>
            <a:ext cx="11601697" cy="5306095"/>
          </a:xfrm>
        </p:spPr>
        <p:txBody>
          <a:bodyPr>
            <a:normAutofit/>
          </a:bodyPr>
          <a:lstStyle/>
          <a:p>
            <a:pPr marL="0" indent="0" fontAlgn="base">
              <a:buNone/>
            </a:pPr>
            <a:r>
              <a:rPr lang="ru-RU" dirty="0" err="1"/>
              <a:t>Аналіз</a:t>
            </a:r>
            <a:r>
              <a:rPr lang="ru-RU" dirty="0"/>
              <a:t> ст. 290 КПК </a:t>
            </a:r>
            <a:r>
              <a:rPr lang="ru-RU" dirty="0" err="1"/>
              <a:t>України</a:t>
            </a:r>
            <a:r>
              <a:rPr lang="ru-RU" dirty="0"/>
              <a:t> </a:t>
            </a:r>
            <a:r>
              <a:rPr lang="ru-RU" dirty="0" err="1"/>
              <a:t>надає</a:t>
            </a:r>
            <a:r>
              <a:rPr lang="ru-RU" dirty="0"/>
              <a:t> </a:t>
            </a:r>
            <a:r>
              <a:rPr lang="ru-RU" dirty="0" err="1"/>
              <a:t>можливості</a:t>
            </a:r>
            <a:r>
              <a:rPr lang="ru-RU" dirty="0"/>
              <a:t> </a:t>
            </a:r>
            <a:r>
              <a:rPr lang="ru-RU" dirty="0" err="1"/>
              <a:t>зробити</a:t>
            </a:r>
            <a:r>
              <a:rPr lang="ru-RU" dirty="0"/>
              <a:t> </a:t>
            </a:r>
            <a:r>
              <a:rPr lang="ru-RU" dirty="0" err="1"/>
              <a:t>наступні</a:t>
            </a:r>
            <a:r>
              <a:rPr lang="ru-RU" dirty="0"/>
              <a:t> </a:t>
            </a:r>
            <a:r>
              <a:rPr lang="ru-RU" dirty="0" err="1"/>
              <a:t>висновки</a:t>
            </a:r>
            <a:r>
              <a:rPr lang="ru-RU" dirty="0"/>
              <a:t>:</a:t>
            </a:r>
          </a:p>
          <a:p>
            <a:pPr marL="0" indent="0" fontAlgn="base">
              <a:buNone/>
            </a:pPr>
            <a:endParaRPr lang="ru-RU" dirty="0"/>
          </a:p>
          <a:p>
            <a:pPr marL="0" indent="0" fontAlgn="base">
              <a:buNone/>
            </a:pPr>
            <a:r>
              <a:rPr lang="ru-RU" dirty="0"/>
              <a:t>1)	</a:t>
            </a:r>
            <a:r>
              <a:rPr lang="ru-RU" dirty="0" err="1"/>
              <a:t>матеріали</a:t>
            </a:r>
            <a:r>
              <a:rPr lang="ru-RU" dirty="0"/>
              <a:t> </a:t>
            </a:r>
            <a:r>
              <a:rPr lang="ru-RU" dirty="0" err="1"/>
              <a:t>кримінального</a:t>
            </a:r>
            <a:r>
              <a:rPr lang="ru-RU" dirty="0"/>
              <a:t> </a:t>
            </a:r>
            <a:r>
              <a:rPr lang="ru-RU" dirty="0" err="1"/>
              <a:t>провадження</a:t>
            </a:r>
            <a:r>
              <a:rPr lang="ru-RU" dirty="0"/>
              <a:t> </a:t>
            </a:r>
            <a:r>
              <a:rPr lang="ru-RU" dirty="0" err="1"/>
              <a:t>мають</a:t>
            </a:r>
            <a:r>
              <a:rPr lang="ru-RU" dirty="0"/>
              <a:t> бути </a:t>
            </a:r>
            <a:r>
              <a:rPr lang="ru-RU" dirty="0" err="1"/>
              <a:t>належним</a:t>
            </a:r>
            <a:r>
              <a:rPr lang="ru-RU" dirty="0"/>
              <a:t> чином </a:t>
            </a:r>
            <a:r>
              <a:rPr lang="ru-RU" dirty="0" err="1"/>
              <a:t>систематизовані</a:t>
            </a:r>
            <a:r>
              <a:rPr lang="ru-RU" dirty="0"/>
              <a:t> </a:t>
            </a:r>
            <a:r>
              <a:rPr lang="ru-RU" dirty="0" err="1"/>
              <a:t>слідчим</a:t>
            </a:r>
            <a:r>
              <a:rPr lang="ru-RU" dirty="0"/>
              <a:t>, </a:t>
            </a:r>
            <a:r>
              <a:rPr lang="ru-RU" dirty="0" err="1"/>
              <a:t>документи</a:t>
            </a:r>
            <a:r>
              <a:rPr lang="ru-RU" dirty="0"/>
              <a:t> </a:t>
            </a:r>
            <a:r>
              <a:rPr lang="ru-RU" dirty="0" err="1"/>
              <a:t>підшиті</a:t>
            </a:r>
            <a:r>
              <a:rPr lang="ru-RU" dirty="0"/>
              <a:t> та </a:t>
            </a:r>
            <a:r>
              <a:rPr lang="ru-RU" dirty="0" err="1"/>
              <a:t>належним</a:t>
            </a:r>
            <a:r>
              <a:rPr lang="ru-RU" dirty="0"/>
              <a:t> чином </a:t>
            </a:r>
            <a:r>
              <a:rPr lang="ru-RU" dirty="0" err="1"/>
              <a:t>оформлені</a:t>
            </a:r>
            <a:r>
              <a:rPr lang="ru-RU" dirty="0"/>
              <a:t>. </a:t>
            </a:r>
          </a:p>
          <a:p>
            <a:pPr marL="0" indent="0" fontAlgn="base">
              <a:buNone/>
            </a:pPr>
            <a:r>
              <a:rPr lang="ru-RU" dirty="0"/>
              <a:t>2)	прокурор </a:t>
            </a:r>
            <a:r>
              <a:rPr lang="ru-RU" dirty="0" err="1"/>
              <a:t>або</a:t>
            </a:r>
            <a:r>
              <a:rPr lang="ru-RU" dirty="0"/>
              <a:t> за </a:t>
            </a:r>
            <a:r>
              <a:rPr lang="ru-RU" dirty="0" err="1"/>
              <a:t>його</a:t>
            </a:r>
            <a:r>
              <a:rPr lang="ru-RU" dirty="0"/>
              <a:t> </a:t>
            </a:r>
            <a:r>
              <a:rPr lang="ru-RU" dirty="0" err="1"/>
              <a:t>дорученням</a:t>
            </a:r>
            <a:r>
              <a:rPr lang="ru-RU" dirty="0"/>
              <a:t> </a:t>
            </a:r>
            <a:r>
              <a:rPr lang="ru-RU" dirty="0" err="1"/>
              <a:t>слідчий</a:t>
            </a:r>
            <a:r>
              <a:rPr lang="ru-RU" dirty="0"/>
              <a:t> </a:t>
            </a:r>
            <a:r>
              <a:rPr lang="ru-RU" dirty="0" err="1"/>
              <a:t>зобов’язаний</a:t>
            </a:r>
            <a:r>
              <a:rPr lang="ru-RU" dirty="0"/>
              <a:t> </a:t>
            </a:r>
            <a:r>
              <a:rPr lang="ru-RU" dirty="0" err="1"/>
              <a:t>надати</a:t>
            </a:r>
            <a:r>
              <a:rPr lang="ru-RU" dirty="0"/>
              <a:t> весь </a:t>
            </a:r>
            <a:r>
              <a:rPr lang="ru-RU" dirty="0" err="1"/>
              <a:t>обсяг</a:t>
            </a:r>
            <a:r>
              <a:rPr lang="ru-RU" dirty="0"/>
              <a:t> </a:t>
            </a:r>
            <a:r>
              <a:rPr lang="ru-RU" dirty="0" err="1"/>
              <a:t>доказів</a:t>
            </a:r>
            <a:r>
              <a:rPr lang="ru-RU" dirty="0"/>
              <a:t> (у тому </a:t>
            </a:r>
            <a:r>
              <a:rPr lang="ru-RU" dirty="0" err="1"/>
              <a:t>числі</a:t>
            </a:r>
            <a:r>
              <a:rPr lang="ru-RU" dirty="0"/>
              <a:t> </a:t>
            </a:r>
            <a:r>
              <a:rPr lang="ru-RU" dirty="0" err="1"/>
              <a:t>речових</a:t>
            </a:r>
            <a:r>
              <a:rPr lang="ru-RU" dirty="0"/>
              <a:t> </a:t>
            </a:r>
            <a:r>
              <a:rPr lang="ru-RU" dirty="0" err="1"/>
              <a:t>доказів</a:t>
            </a:r>
            <a:r>
              <a:rPr lang="ru-RU" dirty="0"/>
              <a:t>, </a:t>
            </a:r>
            <a:r>
              <a:rPr lang="ru-RU" dirty="0" err="1"/>
              <a:t>відеозаписів</a:t>
            </a:r>
            <a:r>
              <a:rPr lang="ru-RU" dirty="0"/>
              <a:t>, </a:t>
            </a:r>
            <a:r>
              <a:rPr lang="ru-RU" dirty="0" err="1"/>
              <a:t>тощо</a:t>
            </a:r>
            <a:r>
              <a:rPr lang="ru-RU" dirty="0"/>
              <a:t>) </a:t>
            </a:r>
            <a:r>
              <a:rPr lang="ru-RU" dirty="0" err="1"/>
              <a:t>які</a:t>
            </a:r>
            <a:r>
              <a:rPr lang="ru-RU" dirty="0"/>
              <a:t> </a:t>
            </a:r>
            <a:r>
              <a:rPr lang="ru-RU" dirty="0" err="1"/>
              <a:t>можуть</a:t>
            </a:r>
            <a:r>
              <a:rPr lang="ru-RU" dirty="0"/>
              <a:t> бути </a:t>
            </a:r>
            <a:r>
              <a:rPr lang="ru-RU" dirty="0" err="1"/>
              <a:t>використані</a:t>
            </a:r>
            <a:r>
              <a:rPr lang="ru-RU" dirty="0"/>
              <a:t> в </a:t>
            </a:r>
            <a:r>
              <a:rPr lang="ru-RU" dirty="0" err="1"/>
              <a:t>ході</a:t>
            </a:r>
            <a:r>
              <a:rPr lang="ru-RU" dirty="0"/>
              <a:t> судового </a:t>
            </a:r>
            <a:r>
              <a:rPr lang="ru-RU" dirty="0" err="1"/>
              <a:t>розгляду</a:t>
            </a:r>
            <a:r>
              <a:rPr lang="ru-RU" dirty="0"/>
              <a:t> у тому </a:t>
            </a:r>
            <a:r>
              <a:rPr lang="ru-RU" dirty="0" err="1"/>
              <a:t>числі</a:t>
            </a:r>
            <a:r>
              <a:rPr lang="ru-RU" dirty="0"/>
              <a:t> для </a:t>
            </a:r>
            <a:r>
              <a:rPr lang="ru-RU" dirty="0" err="1"/>
              <a:t>доведення</a:t>
            </a:r>
            <a:r>
              <a:rPr lang="ru-RU" dirty="0"/>
              <a:t> </a:t>
            </a:r>
            <a:r>
              <a:rPr lang="ru-RU" dirty="0" err="1"/>
              <a:t>невинуватості</a:t>
            </a:r>
            <a:r>
              <a:rPr lang="ru-RU" dirty="0"/>
              <a:t> </a:t>
            </a:r>
            <a:r>
              <a:rPr lang="ru-RU" dirty="0" err="1"/>
              <a:t>або</a:t>
            </a:r>
            <a:r>
              <a:rPr lang="ru-RU" dirty="0"/>
              <a:t> </a:t>
            </a:r>
            <a:r>
              <a:rPr lang="ru-RU" dirty="0" err="1"/>
              <a:t>меншого</a:t>
            </a:r>
            <a:r>
              <a:rPr lang="ru-RU" dirty="0"/>
              <a:t> </a:t>
            </a:r>
            <a:r>
              <a:rPr lang="ru-RU" dirty="0" err="1"/>
              <a:t>ступеня</a:t>
            </a:r>
            <a:r>
              <a:rPr lang="ru-RU" dirty="0"/>
              <a:t> </a:t>
            </a:r>
            <a:r>
              <a:rPr lang="ru-RU" dirty="0" err="1"/>
              <a:t>винуватості</a:t>
            </a:r>
            <a:r>
              <a:rPr lang="ru-RU" dirty="0"/>
              <a:t> </a:t>
            </a:r>
            <a:r>
              <a:rPr lang="ru-RU" dirty="0" err="1"/>
              <a:t>підозрюваного</a:t>
            </a:r>
            <a:r>
              <a:rPr lang="ru-RU" dirty="0"/>
              <a:t>, </a:t>
            </a:r>
            <a:r>
              <a:rPr lang="ru-RU" dirty="0" err="1"/>
              <a:t>або</a:t>
            </a:r>
            <a:r>
              <a:rPr lang="ru-RU" dirty="0"/>
              <a:t> </a:t>
            </a:r>
            <a:r>
              <a:rPr lang="ru-RU" dirty="0" err="1"/>
              <a:t>сприяти</a:t>
            </a:r>
            <a:r>
              <a:rPr lang="ru-RU" dirty="0"/>
              <a:t> </a:t>
            </a:r>
            <a:r>
              <a:rPr lang="ru-RU" dirty="0" err="1"/>
              <a:t>пом’якшенню</a:t>
            </a:r>
            <a:r>
              <a:rPr lang="ru-RU" dirty="0"/>
              <a:t> </a:t>
            </a:r>
            <a:r>
              <a:rPr lang="ru-RU" dirty="0" err="1"/>
              <a:t>покарання</a:t>
            </a:r>
            <a:r>
              <a:rPr lang="ru-RU" dirty="0"/>
              <a:t>, </a:t>
            </a:r>
          </a:p>
          <a:p>
            <a:pPr marL="0" indent="0" fontAlgn="base">
              <a:buNone/>
            </a:pPr>
            <a:r>
              <a:rPr lang="ru-RU" dirty="0"/>
              <a:t>3)	прокурор </a:t>
            </a:r>
            <a:r>
              <a:rPr lang="ru-RU" dirty="0" err="1"/>
              <a:t>або</a:t>
            </a:r>
            <a:r>
              <a:rPr lang="ru-RU" dirty="0"/>
              <a:t> за </a:t>
            </a:r>
            <a:r>
              <a:rPr lang="ru-RU" dirty="0" err="1"/>
              <a:t>його</a:t>
            </a:r>
            <a:r>
              <a:rPr lang="ru-RU" dirty="0"/>
              <a:t> </a:t>
            </a:r>
            <a:r>
              <a:rPr lang="ru-RU" dirty="0" err="1"/>
              <a:t>дорученням</a:t>
            </a:r>
            <a:r>
              <a:rPr lang="ru-RU" dirty="0"/>
              <a:t> </a:t>
            </a:r>
            <a:r>
              <a:rPr lang="ru-RU" dirty="0" err="1"/>
              <a:t>слідчий</a:t>
            </a:r>
            <a:r>
              <a:rPr lang="ru-RU" dirty="0"/>
              <a:t> </a:t>
            </a:r>
            <a:r>
              <a:rPr lang="ru-RU" dirty="0" err="1"/>
              <a:t>зобов’язаний</a:t>
            </a:r>
            <a:r>
              <a:rPr lang="ru-RU" dirty="0"/>
              <a:t> </a:t>
            </a:r>
            <a:r>
              <a:rPr lang="ru-RU" dirty="0" err="1"/>
              <a:t>надати</a:t>
            </a:r>
            <a:r>
              <a:rPr lang="ru-RU" dirty="0"/>
              <a:t> весь </a:t>
            </a:r>
            <a:r>
              <a:rPr lang="ru-RU" dirty="0" err="1"/>
              <a:t>обсяг</a:t>
            </a:r>
            <a:r>
              <a:rPr lang="ru-RU" dirty="0"/>
              <a:t> </a:t>
            </a:r>
            <a:r>
              <a:rPr lang="ru-RU" dirty="0" err="1"/>
              <a:t>доказів</a:t>
            </a:r>
            <a:r>
              <a:rPr lang="ru-RU" dirty="0"/>
              <a:t> а </a:t>
            </a:r>
            <a:r>
              <a:rPr lang="ru-RU" dirty="0" err="1"/>
              <a:t>також</a:t>
            </a:r>
            <a:r>
              <a:rPr lang="ru-RU" dirty="0"/>
              <a:t> </a:t>
            </a:r>
            <a:r>
              <a:rPr lang="ru-RU" dirty="0" err="1"/>
              <a:t>забезпечити</a:t>
            </a:r>
            <a:r>
              <a:rPr lang="ru-RU" dirty="0"/>
              <a:t> </a:t>
            </a:r>
            <a:r>
              <a:rPr lang="ru-RU" dirty="0" err="1"/>
              <a:t>їм</a:t>
            </a:r>
            <a:r>
              <a:rPr lang="ru-RU" dirty="0"/>
              <a:t> </a:t>
            </a:r>
            <a:r>
              <a:rPr lang="ru-RU" dirty="0" err="1"/>
              <a:t>можливість</a:t>
            </a:r>
            <a:r>
              <a:rPr lang="ru-RU" dirty="0"/>
              <a:t> </a:t>
            </a:r>
            <a:r>
              <a:rPr lang="ru-RU" dirty="0" err="1"/>
              <a:t>робити</a:t>
            </a:r>
            <a:r>
              <a:rPr lang="ru-RU" dirty="0"/>
              <a:t> </a:t>
            </a:r>
            <a:r>
              <a:rPr lang="ru-RU" dirty="0" err="1"/>
              <a:t>копії</a:t>
            </a:r>
            <a:r>
              <a:rPr lang="ru-RU" dirty="0"/>
              <a:t> </a:t>
            </a:r>
            <a:r>
              <a:rPr lang="ru-RU" dirty="0" err="1"/>
              <a:t>або</a:t>
            </a:r>
            <a:r>
              <a:rPr lang="ru-RU" dirty="0"/>
              <a:t> </a:t>
            </a:r>
            <a:r>
              <a:rPr lang="ru-RU" dirty="0" err="1"/>
              <a:t>відображення</a:t>
            </a:r>
            <a:r>
              <a:rPr lang="ru-RU" dirty="0"/>
              <a:t> </a:t>
            </a:r>
            <a:r>
              <a:rPr lang="ru-RU" dirty="0" err="1"/>
              <a:t>матеріалів</a:t>
            </a:r>
            <a:r>
              <a:rPr lang="ru-RU" dirty="0"/>
              <a:t>. </a:t>
            </a:r>
          </a:p>
          <a:p>
            <a:pPr marL="0" indent="0" fontAlgn="base">
              <a:buNone/>
            </a:pPr>
            <a:r>
              <a:rPr lang="ru-RU" dirty="0"/>
              <a:t>4)	прокурор </a:t>
            </a:r>
            <a:r>
              <a:rPr lang="ru-RU" dirty="0" err="1"/>
              <a:t>або</a:t>
            </a:r>
            <a:r>
              <a:rPr lang="ru-RU" dirty="0"/>
              <a:t> за </a:t>
            </a:r>
            <a:r>
              <a:rPr lang="ru-RU" dirty="0" err="1"/>
              <a:t>його</a:t>
            </a:r>
            <a:r>
              <a:rPr lang="ru-RU" dirty="0"/>
              <a:t> </a:t>
            </a:r>
            <a:r>
              <a:rPr lang="ru-RU" dirty="0" err="1"/>
              <a:t>дорученням</a:t>
            </a:r>
            <a:r>
              <a:rPr lang="ru-RU" dirty="0"/>
              <a:t> </a:t>
            </a:r>
            <a:r>
              <a:rPr lang="ru-RU" dirty="0" err="1"/>
              <a:t>слідчий</a:t>
            </a:r>
            <a:r>
              <a:rPr lang="ru-RU" dirty="0"/>
              <a:t> </a:t>
            </a:r>
            <a:r>
              <a:rPr lang="ru-RU" dirty="0" err="1"/>
              <a:t>зобов’язаний</a:t>
            </a:r>
            <a:r>
              <a:rPr lang="ru-RU" dirty="0"/>
              <a:t> </a:t>
            </a:r>
            <a:r>
              <a:rPr lang="ru-RU" dirty="0" err="1"/>
              <a:t>надати</a:t>
            </a:r>
            <a:r>
              <a:rPr lang="ru-RU" dirty="0"/>
              <a:t> </a:t>
            </a:r>
            <a:r>
              <a:rPr lang="ru-RU" dirty="0" err="1"/>
              <a:t>достатній</a:t>
            </a:r>
            <a:r>
              <a:rPr lang="ru-RU" dirty="0"/>
              <a:t> час для </a:t>
            </a:r>
            <a:r>
              <a:rPr lang="ru-RU" dirty="0" err="1"/>
              <a:t>ознайомлення</a:t>
            </a:r>
            <a:r>
              <a:rPr lang="ru-RU" dirty="0"/>
              <a:t> з </a:t>
            </a:r>
            <a:r>
              <a:rPr lang="ru-RU" dirty="0" err="1"/>
              <a:t>матеріалами</a:t>
            </a:r>
            <a:r>
              <a:rPr lang="ru-RU" dirty="0"/>
              <a:t> </a:t>
            </a:r>
            <a:r>
              <a:rPr lang="ru-RU" dirty="0" err="1"/>
              <a:t>кримінального</a:t>
            </a:r>
            <a:r>
              <a:rPr lang="ru-RU" dirty="0"/>
              <a:t> </a:t>
            </a:r>
            <a:r>
              <a:rPr lang="ru-RU" dirty="0" err="1"/>
              <a:t>провадження</a:t>
            </a:r>
            <a:r>
              <a:rPr lang="ru-RU" dirty="0"/>
              <a:t>. </a:t>
            </a:r>
            <a:endParaRPr lang="ru-RU" dirty="0"/>
          </a:p>
        </p:txBody>
      </p:sp>
    </p:spTree>
    <p:extLst>
      <p:ext uri="{BB962C8B-B14F-4D97-AF65-F5344CB8AC3E}">
        <p14:creationId xmlns:p14="http://schemas.microsoft.com/office/powerpoint/2010/main" val="13381191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400" b="1" i="1" dirty="0" err="1">
                <a:solidFill>
                  <a:srgbClr val="FFFF00"/>
                </a:solidFill>
              </a:rPr>
              <a:t>Питання</a:t>
            </a:r>
            <a:r>
              <a:rPr lang="ru-RU" sz="1400" b="1" i="1" dirty="0">
                <a:solidFill>
                  <a:srgbClr val="FFFF00"/>
                </a:solidFill>
              </a:rPr>
              <a:t> № 2: </a:t>
            </a:r>
            <a:r>
              <a:rPr lang="ru-RU" sz="1400" b="1" i="1" dirty="0" err="1">
                <a:solidFill>
                  <a:srgbClr val="FFFF00"/>
                </a:solidFill>
              </a:rPr>
              <a:t>Ознайомлення</a:t>
            </a:r>
            <a:r>
              <a:rPr lang="ru-RU" sz="1400" b="1" i="1" dirty="0">
                <a:solidFill>
                  <a:srgbClr val="FFFF00"/>
                </a:solidFill>
              </a:rPr>
              <a:t> адвокатом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після</a:t>
            </a:r>
            <a:r>
              <a:rPr lang="ru-RU" sz="1400" b="1" i="1" dirty="0">
                <a:solidFill>
                  <a:srgbClr val="FFFF00"/>
                </a:solidFill>
              </a:rPr>
              <a:t> </a:t>
            </a:r>
            <a:r>
              <a:rPr lang="ru-RU" sz="1400" b="1" i="1" dirty="0" err="1">
                <a:solidFill>
                  <a:srgbClr val="FFFF00"/>
                </a:solidFill>
              </a:rPr>
              <a:t>його</a:t>
            </a:r>
            <a:r>
              <a:rPr lang="ru-RU" sz="1400" b="1" i="1" dirty="0">
                <a:solidFill>
                  <a:srgbClr val="FFFF00"/>
                </a:solidFill>
              </a:rPr>
              <a:t> </a:t>
            </a:r>
            <a:r>
              <a:rPr lang="ru-RU" sz="1400" b="1" i="1" dirty="0" err="1">
                <a:solidFill>
                  <a:srgbClr val="FFFF00"/>
                </a:solidFill>
              </a:rPr>
              <a:t>завершення</a:t>
            </a:r>
            <a:r>
              <a:rPr lang="ru-RU" sz="1400" b="1" i="1" dirty="0">
                <a:solidFill>
                  <a:srgbClr val="FFFF00"/>
                </a:solidFill>
              </a:rPr>
              <a:t>.</a:t>
            </a:r>
            <a:br>
              <a:rPr lang="ru-RU" sz="1400" b="1" i="1" dirty="0">
                <a:solidFill>
                  <a:srgbClr val="FFFF00"/>
                </a:solidFill>
              </a:rPr>
            </a:br>
            <a:r>
              <a:rPr lang="ru-RU" sz="1400" b="1" i="1" dirty="0">
                <a:solidFill>
                  <a:srgbClr val="FFFF00"/>
                </a:solidFill>
              </a:rPr>
              <a:t/>
            </a:r>
            <a:br>
              <a:rPr lang="ru-RU" sz="1400" b="1" i="1" dirty="0">
                <a:solidFill>
                  <a:srgbClr val="FFFF00"/>
                </a:solidFill>
              </a:rPr>
            </a:br>
            <a:r>
              <a:rPr lang="ru-RU" sz="1400" b="1" i="1" dirty="0">
                <a:solidFill>
                  <a:srgbClr val="FFFF00"/>
                </a:solidFill>
              </a:rPr>
              <a:t>Порядок </a:t>
            </a:r>
            <a:r>
              <a:rPr lang="ru-RU" sz="1400" b="1" i="1" dirty="0" err="1">
                <a:solidFill>
                  <a:srgbClr val="FFFF00"/>
                </a:solidFill>
              </a:rPr>
              <a:t>ознайомлення</a:t>
            </a:r>
            <a:r>
              <a:rPr lang="ru-RU" sz="1400" b="1" i="1" dirty="0">
                <a:solidFill>
                  <a:srgbClr val="FFFF00"/>
                </a:solidFill>
              </a:rPr>
              <a:t>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передбачений</a:t>
            </a:r>
            <a:r>
              <a:rPr lang="ru-RU" sz="1400" b="1" i="1" dirty="0">
                <a:solidFill>
                  <a:srgbClr val="FFFF00"/>
                </a:solidFill>
              </a:rPr>
              <a:t> ст. 290 КПК </a:t>
            </a:r>
            <a:r>
              <a:rPr lang="ru-RU" sz="1400" b="1" i="1" dirty="0" err="1">
                <a:solidFill>
                  <a:srgbClr val="FFFF00"/>
                </a:solidFill>
              </a:rPr>
              <a:t>України</a:t>
            </a:r>
            <a:r>
              <a:rPr lang="ru-RU" sz="1400" b="1" i="1" dirty="0">
                <a:solidFill>
                  <a:srgbClr val="FFFF00"/>
                </a:solidFill>
              </a:rPr>
              <a:t>.</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1352282"/>
            <a:ext cx="11601697" cy="5306095"/>
          </a:xfrm>
        </p:spPr>
        <p:txBody>
          <a:bodyPr>
            <a:normAutofit/>
          </a:bodyPr>
          <a:lstStyle/>
          <a:p>
            <a:pPr marL="0" indent="0" fontAlgn="base">
              <a:buNone/>
            </a:pPr>
            <a:r>
              <a:rPr lang="ru-RU" dirty="0" smtClean="0"/>
              <a:t>	</a:t>
            </a:r>
            <a:r>
              <a:rPr lang="ru-RU" b="1" dirty="0" err="1" smtClean="0">
                <a:solidFill>
                  <a:srgbClr val="FF0000"/>
                </a:solidFill>
              </a:rPr>
              <a:t>Важливо</a:t>
            </a:r>
            <a:r>
              <a:rPr lang="ru-RU" b="1" dirty="0">
                <a:solidFill>
                  <a:srgbClr val="FF0000"/>
                </a:solidFill>
              </a:rPr>
              <a:t>: </a:t>
            </a:r>
            <a:r>
              <a:rPr lang="ru-RU" dirty="0"/>
              <a:t>за </a:t>
            </a:r>
            <a:r>
              <a:rPr lang="ru-RU" dirty="0" err="1"/>
              <a:t>загальними</a:t>
            </a:r>
            <a:r>
              <a:rPr lang="ru-RU" dirty="0"/>
              <a:t> правилами, </a:t>
            </a:r>
            <a:r>
              <a:rPr lang="ru-RU" dirty="0" err="1"/>
              <a:t>установленими</a:t>
            </a:r>
            <a:r>
              <a:rPr lang="ru-RU" dirty="0"/>
              <a:t> ч. 2–4 ст. 290 КПК </a:t>
            </a:r>
            <a:r>
              <a:rPr lang="ru-RU" dirty="0" err="1"/>
              <a:t>України</a:t>
            </a:r>
            <a:r>
              <a:rPr lang="ru-RU" dirty="0"/>
              <a:t>, прокурор </a:t>
            </a:r>
            <a:r>
              <a:rPr lang="ru-RU" dirty="0" err="1"/>
              <a:t>або</a:t>
            </a:r>
            <a:r>
              <a:rPr lang="ru-RU" dirty="0"/>
              <a:t> </a:t>
            </a:r>
            <a:r>
              <a:rPr lang="ru-RU" dirty="0" err="1"/>
              <a:t>слідчий</a:t>
            </a:r>
            <a:r>
              <a:rPr lang="ru-RU" dirty="0"/>
              <a:t> за </a:t>
            </a:r>
            <a:r>
              <a:rPr lang="ru-RU" dirty="0" err="1"/>
              <a:t>його</a:t>
            </a:r>
            <a:r>
              <a:rPr lang="ru-RU" dirty="0"/>
              <a:t> </a:t>
            </a:r>
            <a:r>
              <a:rPr lang="ru-RU" dirty="0" err="1"/>
              <a:t>дорученням</a:t>
            </a:r>
            <a:r>
              <a:rPr lang="ru-RU" dirty="0"/>
              <a:t> </a:t>
            </a:r>
            <a:r>
              <a:rPr lang="ru-RU" dirty="0" err="1"/>
              <a:t>зобов’язаний</a:t>
            </a:r>
            <a:r>
              <a:rPr lang="ru-RU" dirty="0"/>
              <a:t> </a:t>
            </a:r>
            <a:r>
              <a:rPr lang="ru-RU" dirty="0" err="1"/>
              <a:t>надати</a:t>
            </a:r>
            <a:r>
              <a:rPr lang="ru-RU" dirty="0"/>
              <a:t> </a:t>
            </a:r>
            <a:r>
              <a:rPr lang="ru-RU" dirty="0" err="1"/>
              <a:t>підозрюваному</a:t>
            </a:r>
            <a:r>
              <a:rPr lang="ru-RU" dirty="0"/>
              <a:t>, </a:t>
            </a:r>
            <a:r>
              <a:rPr lang="ru-RU" dirty="0" err="1"/>
              <a:t>його</a:t>
            </a:r>
            <a:r>
              <a:rPr lang="ru-RU" dirty="0"/>
              <a:t> </a:t>
            </a:r>
            <a:r>
              <a:rPr lang="ru-RU" dirty="0" err="1"/>
              <a:t>захиснику</a:t>
            </a:r>
            <a:r>
              <a:rPr lang="ru-RU" dirty="0"/>
              <a:t>, законному </a:t>
            </a:r>
            <a:r>
              <a:rPr lang="ru-RU" dirty="0" err="1"/>
              <a:t>представнику</a:t>
            </a:r>
            <a:r>
              <a:rPr lang="ru-RU" dirty="0"/>
              <a:t> та </a:t>
            </a:r>
            <a:r>
              <a:rPr lang="ru-RU" dirty="0" err="1"/>
              <a:t>захиснику</a:t>
            </a:r>
            <a:r>
              <a:rPr lang="ru-RU" dirty="0"/>
              <a:t> особи, </a:t>
            </a:r>
            <a:r>
              <a:rPr lang="ru-RU" dirty="0" err="1"/>
              <a:t>стосовно</a:t>
            </a:r>
            <a:r>
              <a:rPr lang="ru-RU" dirty="0"/>
              <a:t> </a:t>
            </a:r>
            <a:r>
              <a:rPr lang="ru-RU" dirty="0" err="1"/>
              <a:t>якої</a:t>
            </a:r>
            <a:r>
              <a:rPr lang="ru-RU" dirty="0"/>
              <a:t> </a:t>
            </a:r>
            <a:r>
              <a:rPr lang="ru-RU" dirty="0" err="1"/>
              <a:t>передбачається</a:t>
            </a:r>
            <a:r>
              <a:rPr lang="ru-RU" dirty="0"/>
              <a:t> </a:t>
            </a:r>
            <a:r>
              <a:rPr lang="ru-RU" dirty="0" err="1"/>
              <a:t>застосування</a:t>
            </a:r>
            <a:r>
              <a:rPr lang="ru-RU" dirty="0"/>
              <a:t> </a:t>
            </a:r>
            <a:r>
              <a:rPr lang="ru-RU" dirty="0" err="1"/>
              <a:t>примусових</a:t>
            </a:r>
            <a:r>
              <a:rPr lang="ru-RU" dirty="0"/>
              <a:t> </a:t>
            </a:r>
            <a:r>
              <a:rPr lang="ru-RU" dirty="0" err="1"/>
              <a:t>заходів</a:t>
            </a:r>
            <a:r>
              <a:rPr lang="ru-RU" dirty="0"/>
              <a:t> </a:t>
            </a:r>
            <a:r>
              <a:rPr lang="ru-RU" dirty="0" err="1"/>
              <a:t>медичного</a:t>
            </a:r>
            <a:r>
              <a:rPr lang="ru-RU" dirty="0"/>
              <a:t> </a:t>
            </a:r>
            <a:r>
              <a:rPr lang="ru-RU" dirty="0" err="1"/>
              <a:t>чи</a:t>
            </a:r>
            <a:r>
              <a:rPr lang="ru-RU" dirty="0"/>
              <a:t> </a:t>
            </a:r>
            <a:r>
              <a:rPr lang="ru-RU" dirty="0" err="1"/>
              <a:t>виховного</a:t>
            </a:r>
            <a:r>
              <a:rPr lang="ru-RU" dirty="0"/>
              <a:t> характеру, доступ до </a:t>
            </a:r>
            <a:r>
              <a:rPr lang="ru-RU" dirty="0" err="1"/>
              <a:t>всіх</a:t>
            </a:r>
            <a:r>
              <a:rPr lang="ru-RU" dirty="0"/>
              <a:t> </a:t>
            </a:r>
            <a:r>
              <a:rPr lang="ru-RU" dirty="0" err="1"/>
              <a:t>матеріалів</a:t>
            </a:r>
            <a:r>
              <a:rPr lang="ru-RU" dirty="0"/>
              <a:t> </a:t>
            </a:r>
            <a:r>
              <a:rPr lang="ru-RU" dirty="0" err="1"/>
              <a:t>кримінального</a:t>
            </a:r>
            <a:r>
              <a:rPr lang="ru-RU" dirty="0"/>
              <a:t> </a:t>
            </a:r>
            <a:r>
              <a:rPr lang="ru-RU" dirty="0" err="1"/>
              <a:t>провадження</a:t>
            </a:r>
            <a:r>
              <a:rPr lang="ru-RU" dirty="0"/>
              <a:t>, у тому </a:t>
            </a:r>
            <a:r>
              <a:rPr lang="ru-RU" dirty="0" err="1"/>
              <a:t>числі</a:t>
            </a:r>
            <a:r>
              <a:rPr lang="ru-RU" dirty="0"/>
              <a:t> й до будь-</a:t>
            </a:r>
            <a:r>
              <a:rPr lang="ru-RU" dirty="0" err="1"/>
              <a:t>яких</a:t>
            </a:r>
            <a:r>
              <a:rPr lang="ru-RU" dirty="0"/>
              <a:t> </a:t>
            </a:r>
            <a:r>
              <a:rPr lang="ru-RU" dirty="0" err="1"/>
              <a:t>доказів</a:t>
            </a:r>
            <a:r>
              <a:rPr lang="ru-RU" dirty="0"/>
              <a:t>, </a:t>
            </a:r>
            <a:r>
              <a:rPr lang="ru-RU" dirty="0" err="1"/>
              <a:t>які</a:t>
            </a:r>
            <a:r>
              <a:rPr lang="ru-RU" dirty="0"/>
              <a:t> </a:t>
            </a:r>
            <a:r>
              <a:rPr lang="ru-RU" dirty="0" err="1"/>
              <a:t>самі</a:t>
            </a:r>
            <a:r>
              <a:rPr lang="ru-RU" dirty="0"/>
              <a:t> собою </a:t>
            </a:r>
            <a:r>
              <a:rPr lang="ru-RU" dirty="0" err="1"/>
              <a:t>або</a:t>
            </a:r>
            <a:r>
              <a:rPr lang="ru-RU" dirty="0"/>
              <a:t> в </a:t>
            </a:r>
            <a:r>
              <a:rPr lang="ru-RU" dirty="0" err="1"/>
              <a:t>сукупності</a:t>
            </a:r>
            <a:r>
              <a:rPr lang="ru-RU" dirty="0"/>
              <a:t> з </a:t>
            </a:r>
            <a:r>
              <a:rPr lang="ru-RU" dirty="0" err="1"/>
              <a:t>іншими</a:t>
            </a:r>
            <a:r>
              <a:rPr lang="ru-RU" dirty="0"/>
              <a:t> </a:t>
            </a:r>
            <a:r>
              <a:rPr lang="ru-RU" dirty="0" err="1"/>
              <a:t>доказами</a:t>
            </a:r>
            <a:r>
              <a:rPr lang="ru-RU" dirty="0"/>
              <a:t> </a:t>
            </a:r>
            <a:r>
              <a:rPr lang="ru-RU" dirty="0" err="1"/>
              <a:t>можуть</a:t>
            </a:r>
            <a:r>
              <a:rPr lang="ru-RU" dirty="0"/>
              <a:t> бути </a:t>
            </a:r>
            <a:r>
              <a:rPr lang="ru-RU" dirty="0" err="1"/>
              <a:t>використані</a:t>
            </a:r>
            <a:r>
              <a:rPr lang="ru-RU" dirty="0"/>
              <a:t> для </a:t>
            </a:r>
            <a:r>
              <a:rPr lang="ru-RU" dirty="0" err="1"/>
              <a:t>доведення</a:t>
            </a:r>
            <a:r>
              <a:rPr lang="ru-RU" dirty="0"/>
              <a:t> </a:t>
            </a:r>
            <a:r>
              <a:rPr lang="ru-RU" dirty="0" err="1"/>
              <a:t>невинуватості</a:t>
            </a:r>
            <a:r>
              <a:rPr lang="ru-RU" dirty="0"/>
              <a:t> </a:t>
            </a:r>
            <a:r>
              <a:rPr lang="ru-RU" dirty="0" err="1"/>
              <a:t>або</a:t>
            </a:r>
            <a:r>
              <a:rPr lang="ru-RU" dirty="0"/>
              <a:t> </a:t>
            </a:r>
            <a:r>
              <a:rPr lang="ru-RU" dirty="0" err="1"/>
              <a:t>меншого</a:t>
            </a:r>
            <a:r>
              <a:rPr lang="ru-RU" dirty="0"/>
              <a:t> </a:t>
            </a:r>
            <a:r>
              <a:rPr lang="ru-RU" dirty="0" err="1"/>
              <a:t>ступеня</a:t>
            </a:r>
            <a:r>
              <a:rPr lang="ru-RU" dirty="0"/>
              <a:t> </a:t>
            </a:r>
            <a:r>
              <a:rPr lang="ru-RU" dirty="0" err="1"/>
              <a:t>винуватості</a:t>
            </a:r>
            <a:r>
              <a:rPr lang="ru-RU" dirty="0"/>
              <a:t> </a:t>
            </a:r>
            <a:r>
              <a:rPr lang="ru-RU" dirty="0" err="1"/>
              <a:t>підозрюваного</a:t>
            </a:r>
            <a:r>
              <a:rPr lang="ru-RU" dirty="0"/>
              <a:t>, </a:t>
            </a:r>
            <a:r>
              <a:rPr lang="ru-RU" dirty="0" err="1"/>
              <a:t>або</a:t>
            </a:r>
            <a:r>
              <a:rPr lang="ru-RU" dirty="0"/>
              <a:t> </a:t>
            </a:r>
            <a:r>
              <a:rPr lang="ru-RU" dirty="0" err="1"/>
              <a:t>сприяти</a:t>
            </a:r>
            <a:r>
              <a:rPr lang="ru-RU" dirty="0"/>
              <a:t> </a:t>
            </a:r>
            <a:r>
              <a:rPr lang="ru-RU" dirty="0" err="1"/>
              <a:t>пом’якшенню</a:t>
            </a:r>
            <a:r>
              <a:rPr lang="ru-RU" dirty="0"/>
              <a:t> </a:t>
            </a:r>
            <a:r>
              <a:rPr lang="ru-RU" dirty="0" err="1"/>
              <a:t>покарання</a:t>
            </a:r>
            <a:r>
              <a:rPr lang="ru-RU" dirty="0"/>
              <a:t>, а </a:t>
            </a:r>
            <a:r>
              <a:rPr lang="ru-RU" dirty="0" err="1"/>
              <a:t>також</a:t>
            </a:r>
            <a:r>
              <a:rPr lang="ru-RU" dirty="0"/>
              <a:t> </a:t>
            </a:r>
            <a:r>
              <a:rPr lang="ru-RU" dirty="0" err="1"/>
              <a:t>забезпечити</a:t>
            </a:r>
            <a:r>
              <a:rPr lang="ru-RU" dirty="0"/>
              <a:t> </a:t>
            </a:r>
            <a:r>
              <a:rPr lang="ru-RU" dirty="0" err="1"/>
              <a:t>їм</a:t>
            </a:r>
            <a:r>
              <a:rPr lang="ru-RU" dirty="0"/>
              <a:t> </a:t>
            </a:r>
            <a:r>
              <a:rPr lang="ru-RU" dirty="0" err="1"/>
              <a:t>можливість</a:t>
            </a:r>
            <a:r>
              <a:rPr lang="ru-RU" dirty="0"/>
              <a:t> </a:t>
            </a:r>
            <a:r>
              <a:rPr lang="ru-RU" dirty="0" err="1"/>
              <a:t>робити</a:t>
            </a:r>
            <a:r>
              <a:rPr lang="ru-RU" dirty="0"/>
              <a:t> </a:t>
            </a:r>
            <a:r>
              <a:rPr lang="ru-RU" dirty="0" err="1"/>
              <a:t>копії</a:t>
            </a:r>
            <a:r>
              <a:rPr lang="ru-RU" dirty="0"/>
              <a:t> </a:t>
            </a:r>
            <a:r>
              <a:rPr lang="ru-RU" dirty="0" err="1"/>
              <a:t>або</a:t>
            </a:r>
            <a:r>
              <a:rPr lang="ru-RU" dirty="0"/>
              <a:t> </a:t>
            </a:r>
            <a:r>
              <a:rPr lang="ru-RU" dirty="0" err="1"/>
              <a:t>відображення</a:t>
            </a:r>
            <a:r>
              <a:rPr lang="ru-RU" dirty="0"/>
              <a:t> </a:t>
            </a:r>
            <a:r>
              <a:rPr lang="ru-RU" dirty="0" err="1"/>
              <a:t>матеріалів</a:t>
            </a:r>
            <a:r>
              <a:rPr lang="ru-RU" dirty="0"/>
              <a:t>. </a:t>
            </a:r>
          </a:p>
          <a:p>
            <a:pPr marL="0" indent="0" fontAlgn="base">
              <a:buNone/>
            </a:pPr>
            <a:endParaRPr lang="ru-RU" dirty="0"/>
          </a:p>
          <a:p>
            <a:pPr marL="0" indent="0" fontAlgn="base">
              <a:buNone/>
            </a:pPr>
            <a:r>
              <a:rPr lang="ru-RU" b="1" dirty="0" err="1">
                <a:solidFill>
                  <a:srgbClr val="FF0000"/>
                </a:solidFill>
              </a:rPr>
              <a:t>Виняток</a:t>
            </a:r>
            <a:r>
              <a:rPr lang="ru-RU" dirty="0"/>
              <a:t> з </a:t>
            </a:r>
            <a:r>
              <a:rPr lang="ru-RU" dirty="0" err="1"/>
              <a:t>цих</a:t>
            </a:r>
            <a:r>
              <a:rPr lang="ru-RU" dirty="0"/>
              <a:t> правил </a:t>
            </a:r>
            <a:r>
              <a:rPr lang="ru-RU" dirty="0" err="1"/>
              <a:t>передбачено</a:t>
            </a:r>
            <a:r>
              <a:rPr lang="ru-RU" dirty="0"/>
              <a:t> ч. 5 ст. 290 та ч. 4 і 5 ст. 517 КПК </a:t>
            </a:r>
            <a:r>
              <a:rPr lang="ru-RU" dirty="0" err="1"/>
              <a:t>України</a:t>
            </a:r>
            <a:r>
              <a:rPr lang="ru-RU" dirty="0"/>
              <a:t>, </a:t>
            </a:r>
            <a:r>
              <a:rPr lang="ru-RU" dirty="0" err="1"/>
              <a:t>які</a:t>
            </a:r>
            <a:r>
              <a:rPr lang="ru-RU" dirty="0"/>
              <a:t> </a:t>
            </a:r>
            <a:r>
              <a:rPr lang="ru-RU" dirty="0" err="1"/>
              <a:t>закріплюють</a:t>
            </a:r>
            <a:r>
              <a:rPr lang="ru-RU" dirty="0"/>
              <a:t> </a:t>
            </a:r>
            <a:r>
              <a:rPr lang="ru-RU" dirty="0" err="1"/>
              <a:t>особливості</a:t>
            </a:r>
            <a:r>
              <a:rPr lang="ru-RU" dirty="0"/>
              <a:t> </a:t>
            </a:r>
            <a:r>
              <a:rPr lang="ru-RU" dirty="0" err="1"/>
              <a:t>надання</a:t>
            </a:r>
            <a:r>
              <a:rPr lang="ru-RU" dirty="0"/>
              <a:t> доступу до </a:t>
            </a:r>
            <a:r>
              <a:rPr lang="ru-RU" dirty="0" err="1"/>
              <a:t>відомостей</a:t>
            </a:r>
            <a:r>
              <a:rPr lang="ru-RU" dirty="0"/>
              <a:t>, </a:t>
            </a:r>
            <a:r>
              <a:rPr lang="ru-RU" dirty="0" err="1"/>
              <a:t>які</a:t>
            </a:r>
            <a:r>
              <a:rPr lang="ru-RU" dirty="0"/>
              <a:t> </a:t>
            </a:r>
            <a:r>
              <a:rPr lang="ru-RU" dirty="0" err="1"/>
              <a:t>були</a:t>
            </a:r>
            <a:r>
              <a:rPr lang="ru-RU" dirty="0"/>
              <a:t> </a:t>
            </a:r>
            <a:r>
              <a:rPr lang="ru-RU" dirty="0" err="1"/>
              <a:t>видалені</a:t>
            </a:r>
            <a:r>
              <a:rPr lang="ru-RU" dirty="0"/>
              <a:t> з </a:t>
            </a:r>
            <a:r>
              <a:rPr lang="ru-RU" dirty="0" err="1"/>
              <a:t>матеріалів</a:t>
            </a:r>
            <a:r>
              <a:rPr lang="ru-RU" dirty="0"/>
              <a:t> </a:t>
            </a:r>
            <a:r>
              <a:rPr lang="ru-RU" dirty="0" err="1"/>
              <a:t>кримінального</a:t>
            </a:r>
            <a:r>
              <a:rPr lang="ru-RU" dirty="0"/>
              <a:t> </a:t>
            </a:r>
            <a:r>
              <a:rPr lang="ru-RU" dirty="0" err="1"/>
              <a:t>провадження</a:t>
            </a:r>
            <a:r>
              <a:rPr lang="ru-RU" dirty="0"/>
              <a:t> та не </a:t>
            </a:r>
            <a:r>
              <a:rPr lang="ru-RU" dirty="0" err="1"/>
              <a:t>підлягають</a:t>
            </a:r>
            <a:r>
              <a:rPr lang="ru-RU" dirty="0"/>
              <a:t> </a:t>
            </a:r>
            <a:r>
              <a:rPr lang="ru-RU" dirty="0" err="1"/>
              <a:t>оголошенню</a:t>
            </a:r>
            <a:r>
              <a:rPr lang="ru-RU" dirty="0"/>
              <a:t> </a:t>
            </a:r>
            <a:r>
              <a:rPr lang="ru-RU" dirty="0" err="1"/>
              <a:t>під</a:t>
            </a:r>
            <a:r>
              <a:rPr lang="ru-RU" dirty="0"/>
              <a:t> час судового </a:t>
            </a:r>
            <a:r>
              <a:rPr lang="ru-RU" dirty="0" err="1"/>
              <a:t>розгляду</a:t>
            </a:r>
            <a:r>
              <a:rPr lang="ru-RU" dirty="0"/>
              <a:t>, та </a:t>
            </a:r>
            <a:r>
              <a:rPr lang="ru-RU" dirty="0" err="1"/>
              <a:t>його</a:t>
            </a:r>
            <a:r>
              <a:rPr lang="ru-RU" dirty="0"/>
              <a:t> </a:t>
            </a:r>
            <a:r>
              <a:rPr lang="ru-RU" dirty="0" err="1"/>
              <a:t>матеріалів</a:t>
            </a:r>
            <a:r>
              <a:rPr lang="ru-RU" dirty="0"/>
              <a:t>, </a:t>
            </a:r>
            <a:r>
              <a:rPr lang="ru-RU" dirty="0" err="1"/>
              <a:t>які</a:t>
            </a:r>
            <a:r>
              <a:rPr lang="ru-RU" dirty="0"/>
              <a:t> </a:t>
            </a:r>
            <a:r>
              <a:rPr lang="ru-RU" dirty="0" err="1"/>
              <a:t>містять</a:t>
            </a:r>
            <a:r>
              <a:rPr lang="ru-RU" dirty="0"/>
              <a:t> </a:t>
            </a:r>
            <a:r>
              <a:rPr lang="ru-RU" dirty="0" err="1"/>
              <a:t>державну</a:t>
            </a:r>
            <a:r>
              <a:rPr lang="ru-RU" dirty="0"/>
              <a:t> </a:t>
            </a:r>
            <a:r>
              <a:rPr lang="ru-RU" dirty="0" err="1"/>
              <a:t>таємницю</a:t>
            </a:r>
            <a:r>
              <a:rPr lang="ru-RU" dirty="0"/>
              <a:t>. </a:t>
            </a:r>
          </a:p>
          <a:p>
            <a:pPr marL="0" indent="0" fontAlgn="base">
              <a:buNone/>
            </a:pPr>
            <a:endParaRPr lang="ru-RU" dirty="0"/>
          </a:p>
        </p:txBody>
      </p:sp>
    </p:spTree>
    <p:extLst>
      <p:ext uri="{BB962C8B-B14F-4D97-AF65-F5344CB8AC3E}">
        <p14:creationId xmlns:p14="http://schemas.microsoft.com/office/powerpoint/2010/main" val="38981970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400" b="1" i="1" dirty="0" err="1">
                <a:solidFill>
                  <a:srgbClr val="FFFF00"/>
                </a:solidFill>
              </a:rPr>
              <a:t>Питання</a:t>
            </a:r>
            <a:r>
              <a:rPr lang="ru-RU" sz="1400" b="1" i="1" dirty="0">
                <a:solidFill>
                  <a:srgbClr val="FFFF00"/>
                </a:solidFill>
              </a:rPr>
              <a:t> № 2: </a:t>
            </a:r>
            <a:r>
              <a:rPr lang="ru-RU" sz="1400" b="1" i="1" dirty="0" err="1">
                <a:solidFill>
                  <a:srgbClr val="FFFF00"/>
                </a:solidFill>
              </a:rPr>
              <a:t>Ознайомлення</a:t>
            </a:r>
            <a:r>
              <a:rPr lang="ru-RU" sz="1400" b="1" i="1" dirty="0">
                <a:solidFill>
                  <a:srgbClr val="FFFF00"/>
                </a:solidFill>
              </a:rPr>
              <a:t> адвокатом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після</a:t>
            </a:r>
            <a:r>
              <a:rPr lang="ru-RU" sz="1400" b="1" i="1" dirty="0">
                <a:solidFill>
                  <a:srgbClr val="FFFF00"/>
                </a:solidFill>
              </a:rPr>
              <a:t> </a:t>
            </a:r>
            <a:r>
              <a:rPr lang="ru-RU" sz="1400" b="1" i="1" dirty="0" err="1">
                <a:solidFill>
                  <a:srgbClr val="FFFF00"/>
                </a:solidFill>
              </a:rPr>
              <a:t>його</a:t>
            </a:r>
            <a:r>
              <a:rPr lang="ru-RU" sz="1400" b="1" i="1" dirty="0">
                <a:solidFill>
                  <a:srgbClr val="FFFF00"/>
                </a:solidFill>
              </a:rPr>
              <a:t> </a:t>
            </a:r>
            <a:r>
              <a:rPr lang="ru-RU" sz="1400" b="1" i="1" dirty="0" err="1">
                <a:solidFill>
                  <a:srgbClr val="FFFF00"/>
                </a:solidFill>
              </a:rPr>
              <a:t>завершення</a:t>
            </a:r>
            <a:r>
              <a:rPr lang="ru-RU" sz="1400" b="1" i="1" dirty="0">
                <a:solidFill>
                  <a:srgbClr val="FFFF00"/>
                </a:solidFill>
              </a:rPr>
              <a:t>.</a:t>
            </a:r>
            <a:br>
              <a:rPr lang="ru-RU" sz="1400" b="1" i="1" dirty="0">
                <a:solidFill>
                  <a:srgbClr val="FFFF00"/>
                </a:solidFill>
              </a:rPr>
            </a:br>
            <a:r>
              <a:rPr lang="ru-RU" sz="1400" b="1" i="1" dirty="0">
                <a:solidFill>
                  <a:srgbClr val="FFFF00"/>
                </a:solidFill>
              </a:rPr>
              <a:t/>
            </a:r>
            <a:br>
              <a:rPr lang="ru-RU" sz="1400" b="1" i="1" dirty="0">
                <a:solidFill>
                  <a:srgbClr val="FFFF00"/>
                </a:solidFill>
              </a:rPr>
            </a:br>
            <a:r>
              <a:rPr lang="ru-RU" sz="1400" b="1" i="1" dirty="0">
                <a:solidFill>
                  <a:srgbClr val="FFFF00"/>
                </a:solidFill>
              </a:rPr>
              <a:t>Порядок </a:t>
            </a:r>
            <a:r>
              <a:rPr lang="ru-RU" sz="1400" b="1" i="1" dirty="0" err="1">
                <a:solidFill>
                  <a:srgbClr val="FFFF00"/>
                </a:solidFill>
              </a:rPr>
              <a:t>ознайомлення</a:t>
            </a:r>
            <a:r>
              <a:rPr lang="ru-RU" sz="1400" b="1" i="1" dirty="0">
                <a:solidFill>
                  <a:srgbClr val="FFFF00"/>
                </a:solidFill>
              </a:rPr>
              <a:t>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передбачений</a:t>
            </a:r>
            <a:r>
              <a:rPr lang="ru-RU" sz="1400" b="1" i="1" dirty="0">
                <a:solidFill>
                  <a:srgbClr val="FFFF00"/>
                </a:solidFill>
              </a:rPr>
              <a:t> ст. 290 КПК </a:t>
            </a:r>
            <a:r>
              <a:rPr lang="ru-RU" sz="1400" b="1" i="1" dirty="0" err="1">
                <a:solidFill>
                  <a:srgbClr val="FFFF00"/>
                </a:solidFill>
              </a:rPr>
              <a:t>України</a:t>
            </a:r>
            <a:r>
              <a:rPr lang="ru-RU" sz="1400" b="1" i="1" dirty="0">
                <a:solidFill>
                  <a:srgbClr val="FFFF00"/>
                </a:solidFill>
              </a:rPr>
              <a:t>.</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1352282"/>
            <a:ext cx="11601697" cy="5306095"/>
          </a:xfrm>
        </p:spPr>
        <p:txBody>
          <a:bodyPr>
            <a:normAutofit/>
          </a:bodyPr>
          <a:lstStyle/>
          <a:p>
            <a:pPr marL="0" indent="0" fontAlgn="base">
              <a:buNone/>
            </a:pPr>
            <a:r>
              <a:rPr lang="ru-RU" dirty="0" smtClean="0"/>
              <a:t>	</a:t>
            </a:r>
            <a:r>
              <a:rPr lang="ru-RU" b="1" dirty="0" err="1" smtClean="0">
                <a:solidFill>
                  <a:srgbClr val="FF0000"/>
                </a:solidFill>
              </a:rPr>
              <a:t>Проблемним</a:t>
            </a:r>
            <a:r>
              <a:rPr lang="ru-RU" b="1" dirty="0" smtClean="0">
                <a:solidFill>
                  <a:srgbClr val="FF0000"/>
                </a:solidFill>
              </a:rPr>
              <a:t> </a:t>
            </a:r>
            <a:r>
              <a:rPr lang="ru-RU" b="1" dirty="0" err="1">
                <a:solidFill>
                  <a:srgbClr val="FF0000"/>
                </a:solidFill>
              </a:rPr>
              <a:t>питанням</a:t>
            </a:r>
            <a:r>
              <a:rPr lang="ru-RU" dirty="0"/>
              <a:t> є те, </a:t>
            </a:r>
            <a:r>
              <a:rPr lang="ru-RU" dirty="0" err="1"/>
              <a:t>що</a:t>
            </a:r>
            <a:r>
              <a:rPr lang="ru-RU" dirty="0"/>
              <a:t> </a:t>
            </a:r>
            <a:r>
              <a:rPr lang="ru-RU" dirty="0" err="1"/>
              <a:t>законодавець</a:t>
            </a:r>
            <a:r>
              <a:rPr lang="ru-RU" dirty="0"/>
              <a:t> не </a:t>
            </a:r>
            <a:r>
              <a:rPr lang="ru-RU" dirty="0" err="1"/>
              <a:t>встановив</a:t>
            </a:r>
            <a:r>
              <a:rPr lang="ru-RU" dirty="0"/>
              <a:t> </a:t>
            </a:r>
            <a:r>
              <a:rPr lang="ru-RU" dirty="0" err="1"/>
              <a:t>чітких</a:t>
            </a:r>
            <a:r>
              <a:rPr lang="ru-RU" dirty="0"/>
              <a:t> </a:t>
            </a:r>
            <a:r>
              <a:rPr lang="ru-RU" dirty="0" err="1"/>
              <a:t>вимог</a:t>
            </a:r>
            <a:r>
              <a:rPr lang="ru-RU" dirty="0"/>
              <a:t> </a:t>
            </a:r>
            <a:r>
              <a:rPr lang="ru-RU" dirty="0" err="1"/>
              <a:t>щодо</a:t>
            </a:r>
            <a:r>
              <a:rPr lang="ru-RU" dirty="0"/>
              <a:t> </a:t>
            </a:r>
            <a:r>
              <a:rPr lang="ru-RU" dirty="0" err="1"/>
              <a:t>фіксації</a:t>
            </a:r>
            <a:r>
              <a:rPr lang="ru-RU" dirty="0"/>
              <a:t> в </a:t>
            </a:r>
            <a:r>
              <a:rPr lang="ru-RU" dirty="0" err="1"/>
              <a:t>матеріалах</a:t>
            </a:r>
            <a:r>
              <a:rPr lang="ru-RU" dirty="0"/>
              <a:t> </a:t>
            </a:r>
            <a:r>
              <a:rPr lang="ru-RU" dirty="0" err="1"/>
              <a:t>кримінального</a:t>
            </a:r>
            <a:r>
              <a:rPr lang="ru-RU" dirty="0"/>
              <a:t> </a:t>
            </a:r>
            <a:r>
              <a:rPr lang="ru-RU" dirty="0" err="1"/>
              <a:t>провадження</a:t>
            </a:r>
            <a:r>
              <a:rPr lang="ru-RU" dirty="0"/>
              <a:t> </a:t>
            </a:r>
            <a:r>
              <a:rPr lang="ru-RU" dirty="0" err="1"/>
              <a:t>процесуальних</a:t>
            </a:r>
            <a:r>
              <a:rPr lang="ru-RU" dirty="0"/>
              <a:t> </a:t>
            </a:r>
            <a:r>
              <a:rPr lang="ru-RU" dirty="0" err="1"/>
              <a:t>дій</a:t>
            </a:r>
            <a:r>
              <a:rPr lang="ru-RU" dirty="0"/>
              <a:t>, </a:t>
            </a:r>
            <a:r>
              <a:rPr lang="ru-RU" dirty="0" err="1"/>
              <a:t>пов’язаних</a:t>
            </a:r>
            <a:r>
              <a:rPr lang="ru-RU" dirty="0"/>
              <a:t> з </a:t>
            </a:r>
            <a:r>
              <a:rPr lang="ru-RU" dirty="0" err="1"/>
              <a:t>виконанням</a:t>
            </a:r>
            <a:r>
              <a:rPr lang="ru-RU" dirty="0"/>
              <a:t> </a:t>
            </a:r>
            <a:r>
              <a:rPr lang="ru-RU" dirty="0" err="1"/>
              <a:t>вимог</a:t>
            </a:r>
            <a:r>
              <a:rPr lang="ru-RU" dirty="0"/>
              <a:t>, </a:t>
            </a:r>
            <a:r>
              <a:rPr lang="ru-RU" dirty="0" err="1"/>
              <a:t>передбачених</a:t>
            </a:r>
            <a:r>
              <a:rPr lang="ru-RU" dirty="0"/>
              <a:t> ст. 290 КПК </a:t>
            </a:r>
            <a:r>
              <a:rPr lang="ru-RU" dirty="0" err="1"/>
              <a:t>України</a:t>
            </a:r>
            <a:r>
              <a:rPr lang="ru-RU" dirty="0"/>
              <a:t>. </a:t>
            </a:r>
            <a:endParaRPr lang="ru-RU" dirty="0" smtClean="0"/>
          </a:p>
          <a:p>
            <a:pPr marL="0" indent="0" fontAlgn="base">
              <a:buNone/>
            </a:pPr>
            <a:endParaRPr lang="ru-RU" dirty="0" smtClean="0"/>
          </a:p>
          <a:p>
            <a:pPr marL="0" indent="0" fontAlgn="base">
              <a:buNone/>
            </a:pPr>
            <a:r>
              <a:rPr lang="ru-RU" dirty="0" smtClean="0"/>
              <a:t>	Так</a:t>
            </a:r>
            <a:r>
              <a:rPr lang="ru-RU" dirty="0"/>
              <a:t>, у </a:t>
            </a:r>
            <a:r>
              <a:rPr lang="ru-RU" dirty="0" err="1"/>
              <a:t>положеннях</a:t>
            </a:r>
            <a:r>
              <a:rPr lang="ru-RU" dirty="0"/>
              <a:t> ч. 9 ст. 290 КПК </a:t>
            </a:r>
            <a:r>
              <a:rPr lang="ru-RU" dirty="0" err="1"/>
              <a:t>України</a:t>
            </a:r>
            <a:r>
              <a:rPr lang="ru-RU" dirty="0"/>
              <a:t> </a:t>
            </a:r>
            <a:r>
              <a:rPr lang="ru-RU" dirty="0" err="1"/>
              <a:t>лише</a:t>
            </a:r>
            <a:r>
              <a:rPr lang="ru-RU" dirty="0"/>
              <a:t> </a:t>
            </a:r>
            <a:r>
              <a:rPr lang="ru-RU" dirty="0" err="1"/>
              <a:t>зазначається</a:t>
            </a:r>
            <a:r>
              <a:rPr lang="ru-RU" dirty="0"/>
              <a:t>, </a:t>
            </a:r>
            <a:r>
              <a:rPr lang="ru-RU" dirty="0" err="1"/>
              <a:t>що</a:t>
            </a:r>
            <a:r>
              <a:rPr lang="ru-RU" dirty="0"/>
              <a:t> </a:t>
            </a:r>
            <a:r>
              <a:rPr lang="ru-RU" dirty="0" err="1"/>
              <a:t>сторони</a:t>
            </a:r>
            <a:r>
              <a:rPr lang="ru-RU" dirty="0"/>
              <a:t> </a:t>
            </a:r>
            <a:r>
              <a:rPr lang="ru-RU" dirty="0" err="1"/>
              <a:t>кримінального</a:t>
            </a:r>
            <a:r>
              <a:rPr lang="ru-RU" dirty="0"/>
              <a:t> </a:t>
            </a:r>
            <a:r>
              <a:rPr lang="ru-RU" dirty="0" err="1"/>
              <a:t>провадження</a:t>
            </a:r>
            <a:r>
              <a:rPr lang="ru-RU" dirty="0"/>
              <a:t> </a:t>
            </a:r>
            <a:r>
              <a:rPr lang="ru-RU" dirty="0" err="1"/>
              <a:t>зобов’язані</a:t>
            </a:r>
            <a:r>
              <a:rPr lang="ru-RU" dirty="0"/>
              <a:t> </a:t>
            </a:r>
            <a:r>
              <a:rPr lang="ru-RU" dirty="0" err="1"/>
              <a:t>письмово</a:t>
            </a:r>
            <a:r>
              <a:rPr lang="ru-RU" dirty="0"/>
              <a:t> </a:t>
            </a:r>
            <a:r>
              <a:rPr lang="ru-RU" dirty="0" err="1"/>
              <a:t>підтвердити</a:t>
            </a:r>
            <a:r>
              <a:rPr lang="ru-RU" dirty="0"/>
              <a:t> </a:t>
            </a:r>
            <a:r>
              <a:rPr lang="ru-RU" dirty="0" err="1"/>
              <a:t>протилежній</a:t>
            </a:r>
            <a:r>
              <a:rPr lang="ru-RU" dirty="0"/>
              <a:t> </a:t>
            </a:r>
            <a:r>
              <a:rPr lang="ru-RU" dirty="0" err="1"/>
              <a:t>стороні</a:t>
            </a:r>
            <a:r>
              <a:rPr lang="ru-RU" dirty="0"/>
              <a:t>, а </a:t>
            </a:r>
            <a:r>
              <a:rPr lang="ru-RU" dirty="0" err="1"/>
              <a:t>потерпілий</a:t>
            </a:r>
            <a:r>
              <a:rPr lang="ru-RU" dirty="0"/>
              <a:t> – прокурору факт </a:t>
            </a:r>
            <a:r>
              <a:rPr lang="ru-RU" dirty="0" err="1"/>
              <a:t>надання</a:t>
            </a:r>
            <a:r>
              <a:rPr lang="ru-RU" dirty="0"/>
              <a:t> </a:t>
            </a:r>
            <a:r>
              <a:rPr lang="ru-RU" dirty="0" err="1"/>
              <a:t>їм</a:t>
            </a:r>
            <a:r>
              <a:rPr lang="ru-RU" dirty="0"/>
              <a:t> доступу до </a:t>
            </a:r>
            <a:r>
              <a:rPr lang="ru-RU" dirty="0" err="1"/>
              <a:t>матеріалів</a:t>
            </a:r>
            <a:r>
              <a:rPr lang="ru-RU" dirty="0"/>
              <a:t> </a:t>
            </a:r>
            <a:r>
              <a:rPr lang="ru-RU" dirty="0" err="1"/>
              <a:t>із</a:t>
            </a:r>
            <a:r>
              <a:rPr lang="ru-RU" dirty="0"/>
              <a:t> </a:t>
            </a:r>
            <a:r>
              <a:rPr lang="ru-RU" dirty="0" err="1"/>
              <a:t>зазначенням</a:t>
            </a:r>
            <a:r>
              <a:rPr lang="ru-RU" dirty="0"/>
              <a:t> </a:t>
            </a:r>
            <a:r>
              <a:rPr lang="ru-RU" dirty="0" err="1"/>
              <a:t>найменування</a:t>
            </a:r>
            <a:r>
              <a:rPr lang="ru-RU" dirty="0"/>
              <a:t> таких </a:t>
            </a:r>
            <a:r>
              <a:rPr lang="ru-RU" dirty="0" err="1"/>
              <a:t>матеріалів</a:t>
            </a:r>
            <a:r>
              <a:rPr lang="ru-RU" dirty="0"/>
              <a:t>. </a:t>
            </a:r>
            <a:endParaRPr lang="ru-RU" dirty="0" smtClean="0"/>
          </a:p>
          <a:p>
            <a:pPr marL="0" indent="0" fontAlgn="base">
              <a:buNone/>
            </a:pPr>
            <a:endParaRPr lang="ru-RU" dirty="0" smtClean="0"/>
          </a:p>
          <a:p>
            <a:pPr marL="0" indent="0" fontAlgn="base">
              <a:buNone/>
            </a:pPr>
            <a:r>
              <a:rPr lang="ru-RU" dirty="0" smtClean="0"/>
              <a:t>	</a:t>
            </a:r>
            <a:r>
              <a:rPr lang="ru-RU" dirty="0" err="1" smtClean="0"/>
              <a:t>Фіксація</a:t>
            </a:r>
            <a:r>
              <a:rPr lang="ru-RU" dirty="0" smtClean="0"/>
              <a:t> </a:t>
            </a:r>
            <a:r>
              <a:rPr lang="ru-RU" dirty="0"/>
              <a:t>в </a:t>
            </a:r>
            <a:r>
              <a:rPr lang="ru-RU" dirty="0" err="1"/>
              <a:t>матеріалах</a:t>
            </a:r>
            <a:r>
              <a:rPr lang="ru-RU" dirty="0"/>
              <a:t> </a:t>
            </a:r>
            <a:r>
              <a:rPr lang="ru-RU" dirty="0" err="1"/>
              <a:t>кримінального</a:t>
            </a:r>
            <a:r>
              <a:rPr lang="ru-RU" dirty="0"/>
              <a:t> </a:t>
            </a:r>
            <a:r>
              <a:rPr lang="ru-RU" dirty="0" err="1"/>
              <a:t>провадження</a:t>
            </a:r>
            <a:r>
              <a:rPr lang="ru-RU" dirty="0"/>
              <a:t> </a:t>
            </a:r>
            <a:r>
              <a:rPr lang="ru-RU" dirty="0" err="1"/>
              <a:t>процесуальних</a:t>
            </a:r>
            <a:r>
              <a:rPr lang="ru-RU" dirty="0"/>
              <a:t> </a:t>
            </a:r>
            <a:r>
              <a:rPr lang="ru-RU" dirty="0" err="1"/>
              <a:t>дії</a:t>
            </a:r>
            <a:r>
              <a:rPr lang="ru-RU" dirty="0"/>
              <a:t> - , </a:t>
            </a:r>
            <a:r>
              <a:rPr lang="ru-RU" dirty="0" err="1"/>
              <a:t>ознайомлення</a:t>
            </a:r>
            <a:r>
              <a:rPr lang="ru-RU" dirty="0"/>
              <a:t> адвокатом з </a:t>
            </a:r>
            <a:r>
              <a:rPr lang="ru-RU" dirty="0" err="1"/>
              <a:t>матеріалами</a:t>
            </a:r>
            <a:r>
              <a:rPr lang="ru-RU" dirty="0"/>
              <a:t> </a:t>
            </a:r>
            <a:r>
              <a:rPr lang="ru-RU" dirty="0" err="1"/>
              <a:t>досудового</a:t>
            </a:r>
            <a:r>
              <a:rPr lang="ru-RU" dirty="0"/>
              <a:t> </a:t>
            </a:r>
            <a:r>
              <a:rPr lang="ru-RU" dirty="0" err="1"/>
              <a:t>розслідування</a:t>
            </a:r>
            <a:r>
              <a:rPr lang="ru-RU" dirty="0"/>
              <a:t> </a:t>
            </a:r>
            <a:r>
              <a:rPr lang="ru-RU" dirty="0" err="1"/>
              <a:t>після</a:t>
            </a:r>
            <a:r>
              <a:rPr lang="ru-RU" dirty="0"/>
              <a:t> </a:t>
            </a:r>
            <a:r>
              <a:rPr lang="ru-RU" dirty="0" err="1"/>
              <a:t>його</a:t>
            </a:r>
            <a:r>
              <a:rPr lang="ru-RU" dirty="0"/>
              <a:t> </a:t>
            </a:r>
            <a:r>
              <a:rPr lang="ru-RU" dirty="0" err="1"/>
              <a:t>завершення</a:t>
            </a:r>
            <a:r>
              <a:rPr lang="ru-RU" dirty="0"/>
              <a:t> у </a:t>
            </a:r>
            <a:r>
              <a:rPr lang="ru-RU" dirty="0" err="1"/>
              <a:t>відповідності</a:t>
            </a:r>
            <a:r>
              <a:rPr lang="ru-RU" dirty="0"/>
              <a:t> до </a:t>
            </a:r>
            <a:r>
              <a:rPr lang="ru-RU" dirty="0" err="1"/>
              <a:t>вимог</a:t>
            </a:r>
            <a:r>
              <a:rPr lang="ru-RU" dirty="0"/>
              <a:t> ст. 290 КПК </a:t>
            </a:r>
            <a:r>
              <a:rPr lang="ru-RU" dirty="0" err="1"/>
              <a:t>України</a:t>
            </a:r>
            <a:r>
              <a:rPr lang="ru-RU" dirty="0"/>
              <a:t> </a:t>
            </a:r>
            <a:r>
              <a:rPr lang="ru-RU" dirty="0" err="1" smtClean="0"/>
              <a:t>здійснюється</a:t>
            </a:r>
            <a:r>
              <a:rPr lang="ru-RU" dirty="0" smtClean="0"/>
              <a:t> шляхом </a:t>
            </a:r>
            <a:r>
              <a:rPr lang="ru-RU" dirty="0" err="1" smtClean="0"/>
              <a:t>складання</a:t>
            </a:r>
            <a:r>
              <a:rPr lang="ru-RU" dirty="0" smtClean="0"/>
              <a:t> протоколу.</a:t>
            </a:r>
            <a:endParaRPr lang="ru-RU" dirty="0"/>
          </a:p>
          <a:p>
            <a:pPr marL="0" indent="0" fontAlgn="base">
              <a:buNone/>
            </a:pPr>
            <a:endParaRPr lang="ru-RU" dirty="0"/>
          </a:p>
        </p:txBody>
      </p:sp>
    </p:spTree>
    <p:extLst>
      <p:ext uri="{BB962C8B-B14F-4D97-AF65-F5344CB8AC3E}">
        <p14:creationId xmlns:p14="http://schemas.microsoft.com/office/powerpoint/2010/main" val="23086677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400" b="1" i="1" dirty="0" err="1">
                <a:solidFill>
                  <a:srgbClr val="FFFF00"/>
                </a:solidFill>
              </a:rPr>
              <a:t>Питання</a:t>
            </a:r>
            <a:r>
              <a:rPr lang="ru-RU" sz="1400" b="1" i="1" dirty="0">
                <a:solidFill>
                  <a:srgbClr val="FFFF00"/>
                </a:solidFill>
              </a:rPr>
              <a:t> № 2: </a:t>
            </a:r>
            <a:r>
              <a:rPr lang="ru-RU" sz="1400" b="1" i="1" dirty="0" err="1">
                <a:solidFill>
                  <a:srgbClr val="FFFF00"/>
                </a:solidFill>
              </a:rPr>
              <a:t>Ознайомлення</a:t>
            </a:r>
            <a:r>
              <a:rPr lang="ru-RU" sz="1400" b="1" i="1" dirty="0">
                <a:solidFill>
                  <a:srgbClr val="FFFF00"/>
                </a:solidFill>
              </a:rPr>
              <a:t> адвокатом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після</a:t>
            </a:r>
            <a:r>
              <a:rPr lang="ru-RU" sz="1400" b="1" i="1" dirty="0">
                <a:solidFill>
                  <a:srgbClr val="FFFF00"/>
                </a:solidFill>
              </a:rPr>
              <a:t> </a:t>
            </a:r>
            <a:r>
              <a:rPr lang="ru-RU" sz="1400" b="1" i="1" dirty="0" err="1">
                <a:solidFill>
                  <a:srgbClr val="FFFF00"/>
                </a:solidFill>
              </a:rPr>
              <a:t>його</a:t>
            </a:r>
            <a:r>
              <a:rPr lang="ru-RU" sz="1400" b="1" i="1" dirty="0">
                <a:solidFill>
                  <a:srgbClr val="FFFF00"/>
                </a:solidFill>
              </a:rPr>
              <a:t> </a:t>
            </a:r>
            <a:r>
              <a:rPr lang="ru-RU" sz="1400" b="1" i="1" dirty="0" err="1">
                <a:solidFill>
                  <a:srgbClr val="FFFF00"/>
                </a:solidFill>
              </a:rPr>
              <a:t>завершення</a:t>
            </a:r>
            <a:r>
              <a:rPr lang="ru-RU" sz="1400" b="1" i="1" dirty="0">
                <a:solidFill>
                  <a:srgbClr val="FFFF00"/>
                </a:solidFill>
              </a:rPr>
              <a:t>.</a:t>
            </a:r>
            <a:br>
              <a:rPr lang="ru-RU" sz="1400" b="1" i="1" dirty="0">
                <a:solidFill>
                  <a:srgbClr val="FFFF00"/>
                </a:solidFill>
              </a:rPr>
            </a:br>
            <a:r>
              <a:rPr lang="ru-RU" sz="1400" b="1" i="1" dirty="0">
                <a:solidFill>
                  <a:srgbClr val="FFFF00"/>
                </a:solidFill>
              </a:rPr>
              <a:t/>
            </a:r>
            <a:br>
              <a:rPr lang="ru-RU" sz="1400" b="1" i="1" dirty="0">
                <a:solidFill>
                  <a:srgbClr val="FFFF00"/>
                </a:solidFill>
              </a:rPr>
            </a:br>
            <a:r>
              <a:rPr lang="ru-RU" sz="1400" b="1" i="1" dirty="0">
                <a:solidFill>
                  <a:srgbClr val="FFFF00"/>
                </a:solidFill>
              </a:rPr>
              <a:t>Порядок </a:t>
            </a:r>
            <a:r>
              <a:rPr lang="ru-RU" sz="1400" b="1" i="1" dirty="0" err="1">
                <a:solidFill>
                  <a:srgbClr val="FFFF00"/>
                </a:solidFill>
              </a:rPr>
              <a:t>ознайомлення</a:t>
            </a:r>
            <a:r>
              <a:rPr lang="ru-RU" sz="1400" b="1" i="1" dirty="0">
                <a:solidFill>
                  <a:srgbClr val="FFFF00"/>
                </a:solidFill>
              </a:rPr>
              <a:t>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передбачений</a:t>
            </a:r>
            <a:r>
              <a:rPr lang="ru-RU" sz="1400" b="1" i="1" dirty="0">
                <a:solidFill>
                  <a:srgbClr val="FFFF00"/>
                </a:solidFill>
              </a:rPr>
              <a:t> ст. 290 КПК </a:t>
            </a:r>
            <a:r>
              <a:rPr lang="ru-RU" sz="1400" b="1" i="1" dirty="0" err="1">
                <a:solidFill>
                  <a:srgbClr val="FFFF00"/>
                </a:solidFill>
              </a:rPr>
              <a:t>України</a:t>
            </a:r>
            <a:r>
              <a:rPr lang="ru-RU" sz="1400" b="1" i="1" dirty="0">
                <a:solidFill>
                  <a:srgbClr val="FFFF00"/>
                </a:solidFill>
              </a:rPr>
              <a:t>.</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1352282"/>
            <a:ext cx="11601697" cy="5306095"/>
          </a:xfrm>
        </p:spPr>
        <p:txBody>
          <a:bodyPr>
            <a:normAutofit fontScale="92500" lnSpcReduction="10000"/>
          </a:bodyPr>
          <a:lstStyle/>
          <a:p>
            <a:pPr marL="0" indent="0" fontAlgn="base">
              <a:buNone/>
            </a:pPr>
            <a:r>
              <a:rPr lang="ru-RU" dirty="0"/>
              <a:t>При </a:t>
            </a:r>
            <a:r>
              <a:rPr lang="ru-RU" dirty="0" err="1"/>
              <a:t>здійсненні</a:t>
            </a:r>
            <a:r>
              <a:rPr lang="ru-RU" dirty="0"/>
              <a:t> </a:t>
            </a:r>
            <a:r>
              <a:rPr lang="ru-RU" dirty="0" err="1"/>
              <a:t>фіксації</a:t>
            </a:r>
            <a:r>
              <a:rPr lang="ru-RU" dirty="0"/>
              <a:t> </a:t>
            </a:r>
            <a:r>
              <a:rPr lang="ru-RU" dirty="0" err="1"/>
              <a:t>відповідної</a:t>
            </a:r>
            <a:r>
              <a:rPr lang="ru-RU" dirty="0"/>
              <a:t> </a:t>
            </a:r>
            <a:r>
              <a:rPr lang="ru-RU" dirty="0" err="1"/>
              <a:t>процесуальної</a:t>
            </a:r>
            <a:r>
              <a:rPr lang="ru-RU" dirty="0"/>
              <a:t> </a:t>
            </a:r>
            <a:r>
              <a:rPr lang="ru-RU" dirty="0" err="1"/>
              <a:t>дії</a:t>
            </a:r>
            <a:r>
              <a:rPr lang="ru-RU" dirty="0"/>
              <a:t> (</a:t>
            </a:r>
            <a:r>
              <a:rPr lang="ru-RU" dirty="0" err="1"/>
              <a:t>незважаючи</a:t>
            </a:r>
            <a:r>
              <a:rPr lang="ru-RU" dirty="0"/>
              <a:t> на </a:t>
            </a:r>
            <a:r>
              <a:rPr lang="ru-RU" dirty="0" err="1"/>
              <a:t>відсутність</a:t>
            </a:r>
            <a:r>
              <a:rPr lang="ru-RU" dirty="0"/>
              <a:t> </a:t>
            </a:r>
            <a:r>
              <a:rPr lang="ru-RU" dirty="0" err="1"/>
              <a:t>чіткого</a:t>
            </a:r>
            <a:r>
              <a:rPr lang="ru-RU" dirty="0"/>
              <a:t> нормативного </a:t>
            </a:r>
            <a:r>
              <a:rPr lang="ru-RU" dirty="0" err="1"/>
              <a:t>врегулювання</a:t>
            </a:r>
            <a:r>
              <a:rPr lang="ru-RU" dirty="0"/>
              <a:t>) </a:t>
            </a:r>
            <a:r>
              <a:rPr lang="ru-RU" dirty="0" err="1"/>
              <a:t>слід</a:t>
            </a:r>
            <a:r>
              <a:rPr lang="ru-RU" dirty="0"/>
              <a:t> </a:t>
            </a:r>
            <a:r>
              <a:rPr lang="ru-RU" dirty="0" err="1"/>
              <a:t>зазначати</a:t>
            </a:r>
            <a:r>
              <a:rPr lang="ru-RU" dirty="0"/>
              <a:t>:</a:t>
            </a:r>
          </a:p>
          <a:p>
            <a:pPr marL="0" indent="0" fontAlgn="base">
              <a:buNone/>
            </a:pPr>
            <a:r>
              <a:rPr lang="ru-RU" dirty="0"/>
              <a:t>-	особи, </a:t>
            </a:r>
            <a:r>
              <a:rPr lang="ru-RU" dirty="0" err="1"/>
              <a:t>які</a:t>
            </a:r>
            <a:r>
              <a:rPr lang="ru-RU" dirty="0"/>
              <a:t> </a:t>
            </a:r>
            <a:r>
              <a:rPr lang="ru-RU" dirty="0" err="1"/>
              <a:t>приймають</a:t>
            </a:r>
            <a:r>
              <a:rPr lang="ru-RU" dirty="0"/>
              <a:t> участь у </a:t>
            </a:r>
            <a:r>
              <a:rPr lang="ru-RU" dirty="0" err="1"/>
              <a:t>проведенні</a:t>
            </a:r>
            <a:r>
              <a:rPr lang="ru-RU" dirty="0"/>
              <a:t> </a:t>
            </a:r>
            <a:r>
              <a:rPr lang="ru-RU" dirty="0" err="1"/>
              <a:t>даної</a:t>
            </a:r>
            <a:r>
              <a:rPr lang="ru-RU" dirty="0"/>
              <a:t> </a:t>
            </a:r>
            <a:r>
              <a:rPr lang="ru-RU" dirty="0" err="1"/>
              <a:t>процесуальної</a:t>
            </a:r>
            <a:r>
              <a:rPr lang="ru-RU" dirty="0"/>
              <a:t> </a:t>
            </a:r>
            <a:r>
              <a:rPr lang="ru-RU" dirty="0" err="1"/>
              <a:t>дії</a:t>
            </a:r>
            <a:r>
              <a:rPr lang="ru-RU" dirty="0"/>
              <a:t>;</a:t>
            </a:r>
          </a:p>
          <a:p>
            <a:pPr marL="0" indent="0" fontAlgn="base">
              <a:buNone/>
            </a:pPr>
            <a:r>
              <a:rPr lang="ru-RU" dirty="0"/>
              <a:t>-	</a:t>
            </a:r>
            <a:r>
              <a:rPr lang="ru-RU" dirty="0" err="1"/>
              <a:t>місце</a:t>
            </a:r>
            <a:r>
              <a:rPr lang="ru-RU" dirty="0"/>
              <a:t> </a:t>
            </a:r>
            <a:r>
              <a:rPr lang="ru-RU" dirty="0" err="1"/>
              <a:t>здійснення</a:t>
            </a:r>
            <a:r>
              <a:rPr lang="ru-RU" dirty="0"/>
              <a:t> </a:t>
            </a:r>
            <a:r>
              <a:rPr lang="ru-RU" dirty="0" err="1"/>
              <a:t>надання</a:t>
            </a:r>
            <a:r>
              <a:rPr lang="ru-RU" dirty="0"/>
              <a:t> доступу до </a:t>
            </a:r>
            <a:r>
              <a:rPr lang="ru-RU" dirty="0" err="1"/>
              <a:t>матеріалів</a:t>
            </a:r>
            <a:r>
              <a:rPr lang="ru-RU" dirty="0"/>
              <a:t> (</a:t>
            </a:r>
            <a:r>
              <a:rPr lang="ru-RU" dirty="0" err="1"/>
              <a:t>наприклад</a:t>
            </a:r>
            <a:r>
              <a:rPr lang="ru-RU" dirty="0"/>
              <a:t> </a:t>
            </a:r>
            <a:r>
              <a:rPr lang="ru-RU" dirty="0" err="1"/>
              <a:t>кабінет</a:t>
            </a:r>
            <a:r>
              <a:rPr lang="ru-RU" dirty="0"/>
              <a:t> </a:t>
            </a:r>
            <a:r>
              <a:rPr lang="ru-RU" dirty="0" err="1"/>
              <a:t>слідчого</a:t>
            </a:r>
            <a:r>
              <a:rPr lang="ru-RU" dirty="0"/>
              <a:t> за адресою… </a:t>
            </a:r>
            <a:r>
              <a:rPr lang="ru-RU" dirty="0" err="1"/>
              <a:t>або</a:t>
            </a:r>
            <a:r>
              <a:rPr lang="ru-RU" dirty="0"/>
              <a:t> </a:t>
            </a:r>
            <a:r>
              <a:rPr lang="ru-RU" dirty="0" err="1"/>
              <a:t>місце</a:t>
            </a:r>
            <a:r>
              <a:rPr lang="ru-RU" dirty="0"/>
              <a:t> </a:t>
            </a:r>
            <a:r>
              <a:rPr lang="ru-RU" dirty="0" err="1"/>
              <a:t>несвободи</a:t>
            </a:r>
            <a:r>
              <a:rPr lang="ru-RU" dirty="0"/>
              <a:t> а </a:t>
            </a:r>
            <a:r>
              <a:rPr lang="ru-RU" dirty="0" err="1"/>
              <a:t>саме</a:t>
            </a:r>
            <a:r>
              <a:rPr lang="ru-RU" dirty="0"/>
              <a:t> </a:t>
            </a:r>
            <a:r>
              <a:rPr lang="ru-RU" dirty="0" err="1"/>
              <a:t>приміщення</a:t>
            </a:r>
            <a:r>
              <a:rPr lang="ru-RU" dirty="0"/>
              <a:t> установи </a:t>
            </a:r>
            <a:r>
              <a:rPr lang="ru-RU" dirty="0" err="1"/>
              <a:t>виконання</a:t>
            </a:r>
            <a:r>
              <a:rPr lang="ru-RU" dirty="0"/>
              <a:t> </a:t>
            </a:r>
            <a:r>
              <a:rPr lang="ru-RU" dirty="0" err="1"/>
              <a:t>покарань</a:t>
            </a:r>
            <a:r>
              <a:rPr lang="ru-RU" dirty="0"/>
              <a:t> № 23);</a:t>
            </a:r>
          </a:p>
          <a:p>
            <a:pPr marL="0" indent="0" fontAlgn="base">
              <a:buNone/>
            </a:pPr>
            <a:r>
              <a:rPr lang="ru-RU" dirty="0"/>
              <a:t>-	час початку, час </a:t>
            </a:r>
            <a:r>
              <a:rPr lang="ru-RU" dirty="0" err="1"/>
              <a:t>завершення</a:t>
            </a:r>
            <a:r>
              <a:rPr lang="ru-RU" dirty="0"/>
              <a:t> </a:t>
            </a:r>
            <a:r>
              <a:rPr lang="ru-RU" dirty="0" err="1"/>
              <a:t>процесу</a:t>
            </a:r>
            <a:r>
              <a:rPr lang="ru-RU" dirty="0"/>
              <a:t> </a:t>
            </a:r>
            <a:r>
              <a:rPr lang="ru-RU" dirty="0" err="1"/>
              <a:t>ознайомлення</a:t>
            </a:r>
            <a:r>
              <a:rPr lang="ru-RU" dirty="0"/>
              <a:t> та </a:t>
            </a:r>
            <a:r>
              <a:rPr lang="ru-RU" dirty="0" err="1"/>
              <a:t>результати</a:t>
            </a:r>
            <a:r>
              <a:rPr lang="ru-RU" dirty="0"/>
              <a:t> </a:t>
            </a:r>
            <a:r>
              <a:rPr lang="ru-RU" dirty="0" err="1"/>
              <a:t>ознайомлення</a:t>
            </a:r>
            <a:r>
              <a:rPr lang="ru-RU" dirty="0"/>
              <a:t> (</a:t>
            </a:r>
            <a:r>
              <a:rPr lang="ru-RU" dirty="0" err="1"/>
              <a:t>ознайомився</a:t>
            </a:r>
            <a:r>
              <a:rPr lang="ru-RU" dirty="0"/>
              <a:t> з конкретною </a:t>
            </a:r>
            <a:r>
              <a:rPr lang="ru-RU" dirty="0" err="1"/>
              <a:t>кількістю</a:t>
            </a:r>
            <a:r>
              <a:rPr lang="ru-RU" dirty="0"/>
              <a:t> </a:t>
            </a:r>
            <a:r>
              <a:rPr lang="ru-RU" dirty="0" err="1"/>
              <a:t>сторінок</a:t>
            </a:r>
            <a:r>
              <a:rPr lang="ru-RU" dirty="0"/>
              <a:t> за </a:t>
            </a:r>
            <a:r>
              <a:rPr lang="ru-RU" dirty="0" err="1"/>
              <a:t>певний</a:t>
            </a:r>
            <a:r>
              <a:rPr lang="ru-RU" dirty="0"/>
              <a:t> час);</a:t>
            </a:r>
          </a:p>
          <a:p>
            <a:pPr marL="0" indent="0" fontAlgn="base">
              <a:buNone/>
            </a:pPr>
            <a:r>
              <a:rPr lang="ru-RU" dirty="0"/>
              <a:t>-	факт </a:t>
            </a:r>
            <a:r>
              <a:rPr lang="ru-RU" dirty="0" err="1"/>
              <a:t>надання</a:t>
            </a:r>
            <a:r>
              <a:rPr lang="ru-RU" dirty="0"/>
              <a:t> </a:t>
            </a:r>
            <a:r>
              <a:rPr lang="ru-RU" dirty="0" err="1"/>
              <a:t>можливості</a:t>
            </a:r>
            <a:r>
              <a:rPr lang="ru-RU" dirty="0"/>
              <a:t> та </a:t>
            </a:r>
            <a:r>
              <a:rPr lang="ru-RU" dirty="0" err="1"/>
              <a:t>відповідно</a:t>
            </a:r>
            <a:r>
              <a:rPr lang="ru-RU" dirty="0"/>
              <a:t> сам факт </a:t>
            </a:r>
            <a:r>
              <a:rPr lang="ru-RU" dirty="0" err="1"/>
              <a:t>надання</a:t>
            </a:r>
            <a:r>
              <a:rPr lang="ru-RU" dirty="0"/>
              <a:t> для </a:t>
            </a:r>
            <a:r>
              <a:rPr lang="ru-RU" dirty="0" err="1"/>
              <a:t>ознайомлення</a:t>
            </a:r>
            <a:r>
              <a:rPr lang="ru-RU" dirty="0"/>
              <a:t> </a:t>
            </a:r>
            <a:r>
              <a:rPr lang="ru-RU" dirty="0" err="1"/>
              <a:t>безпосередньо</a:t>
            </a:r>
            <a:r>
              <a:rPr lang="ru-RU" dirty="0"/>
              <a:t> </a:t>
            </a:r>
            <a:r>
              <a:rPr lang="ru-RU" dirty="0" smtClean="0"/>
              <a:t>самих </a:t>
            </a:r>
            <a:r>
              <a:rPr lang="ru-RU" dirty="0" err="1"/>
              <a:t>речових</a:t>
            </a:r>
            <a:r>
              <a:rPr lang="ru-RU" dirty="0"/>
              <a:t> </a:t>
            </a:r>
            <a:r>
              <a:rPr lang="ru-RU" dirty="0" err="1"/>
              <a:t>доказів</a:t>
            </a:r>
            <a:r>
              <a:rPr lang="ru-RU" dirty="0"/>
              <a:t> (</a:t>
            </a:r>
            <a:r>
              <a:rPr lang="ru-RU" dirty="0" err="1"/>
              <a:t>Примітка</a:t>
            </a:r>
            <a:r>
              <a:rPr lang="ru-RU" dirty="0"/>
              <a:t>: доступ до </a:t>
            </a:r>
            <a:r>
              <a:rPr lang="ru-RU" dirty="0" err="1"/>
              <a:t>ознайомлення</a:t>
            </a:r>
            <a:r>
              <a:rPr lang="ru-RU" dirty="0"/>
              <a:t> з протоколом </a:t>
            </a:r>
            <a:r>
              <a:rPr lang="ru-RU" dirty="0" err="1"/>
              <a:t>огляду</a:t>
            </a:r>
            <a:r>
              <a:rPr lang="ru-RU" dirty="0"/>
              <a:t> </a:t>
            </a:r>
            <a:r>
              <a:rPr lang="ru-RU" dirty="0" err="1"/>
              <a:t>речового</a:t>
            </a:r>
            <a:r>
              <a:rPr lang="ru-RU" dirty="0"/>
              <a:t> </a:t>
            </a:r>
            <a:r>
              <a:rPr lang="ru-RU" dirty="0" err="1"/>
              <a:t>доказу</a:t>
            </a:r>
            <a:r>
              <a:rPr lang="ru-RU" dirty="0"/>
              <a:t> </a:t>
            </a:r>
            <a:r>
              <a:rPr lang="ru-RU" dirty="0" err="1"/>
              <a:t>складений</a:t>
            </a:r>
            <a:r>
              <a:rPr lang="ru-RU" dirty="0"/>
              <a:t> </a:t>
            </a:r>
            <a:r>
              <a:rPr lang="ru-RU" dirty="0" err="1"/>
              <a:t>слідчим</a:t>
            </a:r>
            <a:r>
              <a:rPr lang="ru-RU" dirty="0"/>
              <a:t> не </a:t>
            </a:r>
            <a:r>
              <a:rPr lang="ru-RU" dirty="0" err="1"/>
              <a:t>може</a:t>
            </a:r>
            <a:r>
              <a:rPr lang="ru-RU" dirty="0"/>
              <a:t> </a:t>
            </a:r>
            <a:r>
              <a:rPr lang="ru-RU" dirty="0" err="1"/>
              <a:t>позбавити</a:t>
            </a:r>
            <a:r>
              <a:rPr lang="ru-RU" dirty="0"/>
              <a:t> сторону </a:t>
            </a:r>
            <a:r>
              <a:rPr lang="ru-RU" dirty="0" err="1"/>
              <a:t>захисту</a:t>
            </a:r>
            <a:r>
              <a:rPr lang="ru-RU" dirty="0"/>
              <a:t> з правом </a:t>
            </a:r>
            <a:r>
              <a:rPr lang="ru-RU" dirty="0" err="1"/>
              <a:t>ознайомитись</a:t>
            </a:r>
            <a:r>
              <a:rPr lang="ru-RU" dirty="0"/>
              <a:t> з самим </a:t>
            </a:r>
            <a:r>
              <a:rPr lang="ru-RU" dirty="0" err="1"/>
              <a:t>речовим</a:t>
            </a:r>
            <a:r>
              <a:rPr lang="ru-RU" dirty="0"/>
              <a:t> </a:t>
            </a:r>
            <a:r>
              <a:rPr lang="ru-RU" dirty="0" err="1"/>
              <a:t>доказом</a:t>
            </a:r>
            <a:r>
              <a:rPr lang="ru-RU" dirty="0"/>
              <a:t>);</a:t>
            </a:r>
          </a:p>
          <a:p>
            <a:pPr marL="0" indent="0" fontAlgn="base">
              <a:buNone/>
            </a:pPr>
            <a:r>
              <a:rPr lang="ru-RU" dirty="0"/>
              <a:t>-	</a:t>
            </a:r>
            <a:r>
              <a:rPr lang="ru-RU" dirty="0" err="1"/>
              <a:t>підстави</a:t>
            </a:r>
            <a:r>
              <a:rPr lang="ru-RU" dirty="0"/>
              <a:t> </a:t>
            </a:r>
            <a:r>
              <a:rPr lang="ru-RU" dirty="0" err="1"/>
              <a:t>перерв</a:t>
            </a:r>
            <a:r>
              <a:rPr lang="ru-RU" dirty="0"/>
              <a:t> в </a:t>
            </a:r>
            <a:r>
              <a:rPr lang="ru-RU" dirty="0" err="1"/>
              <a:t>ознайомленні</a:t>
            </a:r>
            <a:r>
              <a:rPr lang="ru-RU" dirty="0"/>
              <a:t> та </a:t>
            </a:r>
            <a:r>
              <a:rPr lang="ru-RU" dirty="0" err="1"/>
              <a:t>погоджений</a:t>
            </a:r>
            <a:r>
              <a:rPr lang="ru-RU" dirty="0"/>
              <a:t> час для </a:t>
            </a:r>
            <a:r>
              <a:rPr lang="ru-RU" dirty="0" err="1"/>
              <a:t>продовження</a:t>
            </a:r>
            <a:r>
              <a:rPr lang="ru-RU" dirty="0"/>
              <a:t> </a:t>
            </a:r>
            <a:r>
              <a:rPr lang="ru-RU" dirty="0" err="1"/>
              <a:t>ознайомленням</a:t>
            </a:r>
            <a:r>
              <a:rPr lang="ru-RU" dirty="0"/>
              <a:t> в порядку ст. 290 КПК </a:t>
            </a:r>
            <a:r>
              <a:rPr lang="ru-RU" dirty="0" err="1"/>
              <a:t>України</a:t>
            </a:r>
            <a:r>
              <a:rPr lang="ru-RU" dirty="0"/>
              <a:t>;</a:t>
            </a:r>
          </a:p>
          <a:p>
            <a:pPr marL="0" indent="0" fontAlgn="base">
              <a:buNone/>
            </a:pPr>
            <a:r>
              <a:rPr lang="ru-RU" dirty="0"/>
              <a:t>-	</a:t>
            </a:r>
            <a:r>
              <a:rPr lang="ru-RU" dirty="0" err="1"/>
              <a:t>заявлені</a:t>
            </a:r>
            <a:r>
              <a:rPr lang="ru-RU" dirty="0"/>
              <a:t> </a:t>
            </a:r>
            <a:r>
              <a:rPr lang="ru-RU" dirty="0" err="1"/>
              <a:t>клопотання</a:t>
            </a:r>
            <a:r>
              <a:rPr lang="ru-RU" dirty="0"/>
              <a:t> сторонами ;</a:t>
            </a:r>
          </a:p>
          <a:p>
            <a:pPr marL="0" indent="0" fontAlgn="base">
              <a:buNone/>
            </a:pPr>
            <a:r>
              <a:rPr lang="ru-RU" dirty="0"/>
              <a:t>-	</a:t>
            </a:r>
            <a:r>
              <a:rPr lang="ru-RU" dirty="0" err="1"/>
              <a:t>зауваження</a:t>
            </a:r>
            <a:r>
              <a:rPr lang="ru-RU" dirty="0"/>
              <a:t>, </a:t>
            </a:r>
            <a:r>
              <a:rPr lang="ru-RU" dirty="0" err="1"/>
              <a:t>які</a:t>
            </a:r>
            <a:r>
              <a:rPr lang="ru-RU" dirty="0"/>
              <a:t> </a:t>
            </a:r>
            <a:r>
              <a:rPr lang="ru-RU" dirty="0" err="1"/>
              <a:t>надійшли</a:t>
            </a:r>
            <a:r>
              <a:rPr lang="ru-RU" dirty="0"/>
              <a:t> (</a:t>
            </a:r>
            <a:r>
              <a:rPr lang="ru-RU" dirty="0" err="1"/>
              <a:t>наприклад</a:t>
            </a:r>
            <a:r>
              <a:rPr lang="ru-RU" dirty="0"/>
              <a:t> </a:t>
            </a:r>
            <a:r>
              <a:rPr lang="ru-RU" dirty="0" err="1"/>
              <a:t>відсутність</a:t>
            </a:r>
            <a:r>
              <a:rPr lang="ru-RU" dirty="0"/>
              <a:t> </a:t>
            </a:r>
            <a:r>
              <a:rPr lang="ru-RU" dirty="0" err="1"/>
              <a:t>надання</a:t>
            </a:r>
            <a:r>
              <a:rPr lang="ru-RU" dirty="0"/>
              <a:t> доступу до </a:t>
            </a:r>
            <a:r>
              <a:rPr lang="ru-RU" dirty="0" err="1"/>
              <a:t>окремих</a:t>
            </a:r>
            <a:r>
              <a:rPr lang="ru-RU" dirty="0"/>
              <a:t> </a:t>
            </a:r>
            <a:r>
              <a:rPr lang="ru-RU" dirty="0" err="1"/>
              <a:t>документів</a:t>
            </a:r>
            <a:r>
              <a:rPr lang="ru-RU" dirty="0"/>
              <a:t>, </a:t>
            </a:r>
            <a:r>
              <a:rPr lang="ru-RU" dirty="0" err="1"/>
              <a:t>речових</a:t>
            </a:r>
            <a:r>
              <a:rPr lang="ru-RU" dirty="0"/>
              <a:t> </a:t>
            </a:r>
            <a:r>
              <a:rPr lang="ru-RU" dirty="0" err="1"/>
              <a:t>доказів</a:t>
            </a:r>
            <a:r>
              <a:rPr lang="ru-RU" dirty="0"/>
              <a:t>, </a:t>
            </a:r>
            <a:r>
              <a:rPr lang="ru-RU" dirty="0" err="1"/>
              <a:t>тощо</a:t>
            </a:r>
            <a:r>
              <a:rPr lang="ru-RU" dirty="0"/>
              <a:t>.) </a:t>
            </a:r>
            <a:endParaRPr lang="ru-RU" dirty="0"/>
          </a:p>
        </p:txBody>
      </p:sp>
    </p:spTree>
    <p:extLst>
      <p:ext uri="{BB962C8B-B14F-4D97-AF65-F5344CB8AC3E}">
        <p14:creationId xmlns:p14="http://schemas.microsoft.com/office/powerpoint/2010/main" val="29404288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400" b="1" i="1" dirty="0" err="1">
                <a:solidFill>
                  <a:srgbClr val="FFFF00"/>
                </a:solidFill>
              </a:rPr>
              <a:t>Питання</a:t>
            </a:r>
            <a:r>
              <a:rPr lang="ru-RU" sz="1400" b="1" i="1" dirty="0">
                <a:solidFill>
                  <a:srgbClr val="FFFF00"/>
                </a:solidFill>
              </a:rPr>
              <a:t> № 2: </a:t>
            </a:r>
            <a:r>
              <a:rPr lang="ru-RU" sz="1400" b="1" i="1" dirty="0" err="1">
                <a:solidFill>
                  <a:srgbClr val="FFFF00"/>
                </a:solidFill>
              </a:rPr>
              <a:t>Ознайомлення</a:t>
            </a:r>
            <a:r>
              <a:rPr lang="ru-RU" sz="1400" b="1" i="1" dirty="0">
                <a:solidFill>
                  <a:srgbClr val="FFFF00"/>
                </a:solidFill>
              </a:rPr>
              <a:t> адвокатом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після</a:t>
            </a:r>
            <a:r>
              <a:rPr lang="ru-RU" sz="1400" b="1" i="1" dirty="0">
                <a:solidFill>
                  <a:srgbClr val="FFFF00"/>
                </a:solidFill>
              </a:rPr>
              <a:t> </a:t>
            </a:r>
            <a:r>
              <a:rPr lang="ru-RU" sz="1400" b="1" i="1" dirty="0" err="1">
                <a:solidFill>
                  <a:srgbClr val="FFFF00"/>
                </a:solidFill>
              </a:rPr>
              <a:t>його</a:t>
            </a:r>
            <a:r>
              <a:rPr lang="ru-RU" sz="1400" b="1" i="1" dirty="0">
                <a:solidFill>
                  <a:srgbClr val="FFFF00"/>
                </a:solidFill>
              </a:rPr>
              <a:t> </a:t>
            </a:r>
            <a:r>
              <a:rPr lang="ru-RU" sz="1400" b="1" i="1" dirty="0" err="1">
                <a:solidFill>
                  <a:srgbClr val="FFFF00"/>
                </a:solidFill>
              </a:rPr>
              <a:t>завершення</a:t>
            </a:r>
            <a:r>
              <a:rPr lang="ru-RU" sz="1400" b="1" i="1" dirty="0">
                <a:solidFill>
                  <a:srgbClr val="FFFF00"/>
                </a:solidFill>
              </a:rPr>
              <a:t>.</a:t>
            </a:r>
            <a:br>
              <a:rPr lang="ru-RU" sz="1400" b="1" i="1" dirty="0">
                <a:solidFill>
                  <a:srgbClr val="FFFF00"/>
                </a:solidFill>
              </a:rPr>
            </a:br>
            <a:r>
              <a:rPr lang="ru-RU" sz="1400" b="1" i="1" dirty="0">
                <a:solidFill>
                  <a:srgbClr val="FFFF00"/>
                </a:solidFill>
              </a:rPr>
              <a:t/>
            </a:r>
            <a:br>
              <a:rPr lang="ru-RU" sz="1400" b="1" i="1" dirty="0">
                <a:solidFill>
                  <a:srgbClr val="FFFF00"/>
                </a:solidFill>
              </a:rPr>
            </a:br>
            <a:r>
              <a:rPr lang="ru-RU" sz="1400" b="1" i="1" dirty="0">
                <a:solidFill>
                  <a:srgbClr val="FFFF00"/>
                </a:solidFill>
              </a:rPr>
              <a:t>Порядок </a:t>
            </a:r>
            <a:r>
              <a:rPr lang="ru-RU" sz="1400" b="1" i="1" dirty="0" err="1">
                <a:solidFill>
                  <a:srgbClr val="FFFF00"/>
                </a:solidFill>
              </a:rPr>
              <a:t>ознайомлення</a:t>
            </a:r>
            <a:r>
              <a:rPr lang="ru-RU" sz="1400" b="1" i="1" dirty="0">
                <a:solidFill>
                  <a:srgbClr val="FFFF00"/>
                </a:solidFill>
              </a:rPr>
              <a:t>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передбачений</a:t>
            </a:r>
            <a:r>
              <a:rPr lang="ru-RU" sz="1400" b="1" i="1" dirty="0">
                <a:solidFill>
                  <a:srgbClr val="FFFF00"/>
                </a:solidFill>
              </a:rPr>
              <a:t> ст. 290 КПК </a:t>
            </a:r>
            <a:r>
              <a:rPr lang="ru-RU" sz="1400" b="1" i="1" dirty="0" err="1">
                <a:solidFill>
                  <a:srgbClr val="FFFF00"/>
                </a:solidFill>
              </a:rPr>
              <a:t>України</a:t>
            </a:r>
            <a:r>
              <a:rPr lang="ru-RU" sz="1400" b="1" i="1" dirty="0">
                <a:solidFill>
                  <a:srgbClr val="FFFF00"/>
                </a:solidFill>
              </a:rPr>
              <a:t>.</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1352282"/>
            <a:ext cx="11601697" cy="5306095"/>
          </a:xfrm>
        </p:spPr>
        <p:txBody>
          <a:bodyPr>
            <a:normAutofit fontScale="92500" lnSpcReduction="10000"/>
          </a:bodyPr>
          <a:lstStyle/>
          <a:p>
            <a:pPr marL="0" indent="0" fontAlgn="base">
              <a:buNone/>
            </a:pPr>
            <a:r>
              <a:rPr lang="ru-RU" b="1" dirty="0" err="1">
                <a:solidFill>
                  <a:srgbClr val="FF0000"/>
                </a:solidFill>
              </a:rPr>
              <a:t>Проблемним</a:t>
            </a:r>
            <a:r>
              <a:rPr lang="ru-RU" b="1" dirty="0">
                <a:solidFill>
                  <a:srgbClr val="FF0000"/>
                </a:solidFill>
              </a:rPr>
              <a:t> </a:t>
            </a:r>
            <a:r>
              <a:rPr lang="ru-RU" b="1" dirty="0" err="1">
                <a:solidFill>
                  <a:srgbClr val="FF0000"/>
                </a:solidFill>
              </a:rPr>
              <a:t>питанням</a:t>
            </a:r>
            <a:r>
              <a:rPr lang="ru-RU" dirty="0"/>
              <a:t> є </a:t>
            </a:r>
            <a:r>
              <a:rPr lang="ru-RU" dirty="0" err="1"/>
              <a:t>фіксації</a:t>
            </a:r>
            <a:r>
              <a:rPr lang="ru-RU" dirty="0"/>
              <a:t> факту </a:t>
            </a:r>
            <a:r>
              <a:rPr lang="ru-RU" dirty="0" err="1"/>
              <a:t>надання</a:t>
            </a:r>
            <a:r>
              <a:rPr lang="ru-RU" dirty="0"/>
              <a:t> для </a:t>
            </a:r>
            <a:r>
              <a:rPr lang="ru-RU" dirty="0" err="1"/>
              <a:t>ознайомлення</a:t>
            </a:r>
            <a:r>
              <a:rPr lang="ru-RU" dirty="0"/>
              <a:t> </a:t>
            </a:r>
            <a:r>
              <a:rPr lang="ru-RU" dirty="0" err="1"/>
              <a:t>стороні</a:t>
            </a:r>
            <a:r>
              <a:rPr lang="ru-RU" dirty="0"/>
              <a:t> </a:t>
            </a:r>
            <a:r>
              <a:rPr lang="ru-RU" dirty="0" err="1"/>
              <a:t>обвинувачення</a:t>
            </a:r>
            <a:r>
              <a:rPr lang="ru-RU" dirty="0"/>
              <a:t>, </a:t>
            </a:r>
            <a:r>
              <a:rPr lang="ru-RU" dirty="0" err="1"/>
              <a:t>доказів</a:t>
            </a:r>
            <a:r>
              <a:rPr lang="ru-RU" dirty="0"/>
              <a:t> </a:t>
            </a:r>
            <a:r>
              <a:rPr lang="ru-RU" dirty="0" err="1"/>
              <a:t>зібраних</a:t>
            </a:r>
            <a:r>
              <a:rPr lang="ru-RU" dirty="0"/>
              <a:t> стороною </a:t>
            </a:r>
            <a:r>
              <a:rPr lang="ru-RU" dirty="0" err="1"/>
              <a:t>захисту</a:t>
            </a:r>
            <a:r>
              <a:rPr lang="ru-RU" dirty="0"/>
              <a:t>. </a:t>
            </a:r>
          </a:p>
          <a:p>
            <a:pPr marL="0" indent="0" fontAlgn="base">
              <a:buNone/>
            </a:pPr>
            <a:r>
              <a:rPr lang="ru-RU" dirty="0"/>
              <a:t>Так, </a:t>
            </a:r>
            <a:r>
              <a:rPr lang="ru-RU" dirty="0" err="1"/>
              <a:t>частина</a:t>
            </a:r>
            <a:r>
              <a:rPr lang="ru-RU" dirty="0"/>
              <a:t> 6 ст. 290 КПК </a:t>
            </a:r>
            <a:r>
              <a:rPr lang="ru-RU" dirty="0" err="1"/>
              <a:t>України</a:t>
            </a:r>
            <a:r>
              <a:rPr lang="ru-RU" dirty="0"/>
              <a:t> </a:t>
            </a:r>
            <a:r>
              <a:rPr lang="ru-RU" dirty="0" err="1"/>
              <a:t>покладає</a:t>
            </a:r>
            <a:r>
              <a:rPr lang="ru-RU" dirty="0"/>
              <a:t> </a:t>
            </a:r>
            <a:r>
              <a:rPr lang="ru-RU" dirty="0" err="1"/>
              <a:t>обов’язок</a:t>
            </a:r>
            <a:r>
              <a:rPr lang="ru-RU" dirty="0"/>
              <a:t> </a:t>
            </a:r>
            <a:r>
              <a:rPr lang="ru-RU" dirty="0" err="1"/>
              <a:t>відкриття</a:t>
            </a:r>
            <a:r>
              <a:rPr lang="ru-RU" dirty="0"/>
              <a:t> </a:t>
            </a:r>
            <a:r>
              <a:rPr lang="ru-RU" dirty="0" err="1"/>
              <a:t>матеріалів</a:t>
            </a:r>
            <a:r>
              <a:rPr lang="ru-RU" dirty="0"/>
              <a:t> і на сторону </a:t>
            </a:r>
            <a:r>
              <a:rPr lang="ru-RU" dirty="0" err="1"/>
              <a:t>захисту</a:t>
            </a:r>
            <a:r>
              <a:rPr lang="ru-RU" dirty="0"/>
              <a:t>, але </a:t>
            </a:r>
            <a:r>
              <a:rPr lang="ru-RU" dirty="0" err="1"/>
              <a:t>зі</a:t>
            </a:r>
            <a:r>
              <a:rPr lang="ru-RU" dirty="0"/>
              <a:t> </a:t>
            </a:r>
            <a:r>
              <a:rPr lang="ru-RU" dirty="0" err="1"/>
              <a:t>змісту</a:t>
            </a:r>
            <a:r>
              <a:rPr lang="ru-RU" dirty="0"/>
              <a:t> </a:t>
            </a:r>
            <a:r>
              <a:rPr lang="ru-RU" dirty="0" err="1"/>
              <a:t>цієї</a:t>
            </a:r>
            <a:r>
              <a:rPr lang="ru-RU" dirty="0"/>
              <a:t> </a:t>
            </a:r>
            <a:r>
              <a:rPr lang="ru-RU" dirty="0" err="1"/>
              <a:t>норми</a:t>
            </a:r>
            <a:r>
              <a:rPr lang="ru-RU" dirty="0"/>
              <a:t> </a:t>
            </a:r>
            <a:r>
              <a:rPr lang="ru-RU" dirty="0" err="1"/>
              <a:t>випливають</a:t>
            </a:r>
            <a:r>
              <a:rPr lang="ru-RU" dirty="0"/>
              <a:t> </a:t>
            </a:r>
            <a:r>
              <a:rPr lang="ru-RU" dirty="0" err="1"/>
              <a:t>дві</a:t>
            </a:r>
            <a:r>
              <a:rPr lang="ru-RU" dirty="0"/>
              <a:t> </a:t>
            </a:r>
            <a:r>
              <a:rPr lang="ru-RU" dirty="0" err="1"/>
              <a:t>обов’язкові</a:t>
            </a:r>
            <a:r>
              <a:rPr lang="ru-RU" dirty="0"/>
              <a:t> </a:t>
            </a:r>
            <a:r>
              <a:rPr lang="ru-RU" dirty="0" err="1"/>
              <a:t>підстави</a:t>
            </a:r>
            <a:r>
              <a:rPr lang="ru-RU" dirty="0"/>
              <a:t> для </a:t>
            </a:r>
            <a:r>
              <a:rPr lang="ru-RU" dirty="0" err="1"/>
              <a:t>надання</a:t>
            </a:r>
            <a:r>
              <a:rPr lang="ru-RU" dirty="0"/>
              <a:t> доступу до </a:t>
            </a:r>
            <a:r>
              <a:rPr lang="ru-RU" dirty="0" err="1"/>
              <a:t>цих</a:t>
            </a:r>
            <a:r>
              <a:rPr lang="ru-RU" dirty="0"/>
              <a:t> </a:t>
            </a:r>
            <a:r>
              <a:rPr lang="ru-RU" dirty="0" err="1"/>
              <a:t>матеріалів</a:t>
            </a:r>
            <a:r>
              <a:rPr lang="ru-RU" dirty="0"/>
              <a:t>: </a:t>
            </a:r>
          </a:p>
          <a:p>
            <a:pPr marL="0" indent="0" fontAlgn="base">
              <a:buNone/>
            </a:pPr>
            <a:r>
              <a:rPr lang="ru-RU" dirty="0"/>
              <a:t>1) </a:t>
            </a:r>
            <a:r>
              <a:rPr lang="ru-RU" dirty="0" err="1"/>
              <a:t>наявність</a:t>
            </a:r>
            <a:r>
              <a:rPr lang="ru-RU" dirty="0"/>
              <a:t> </a:t>
            </a:r>
            <a:r>
              <a:rPr lang="ru-RU" dirty="0" err="1"/>
              <a:t>запиту</a:t>
            </a:r>
            <a:r>
              <a:rPr lang="ru-RU" dirty="0"/>
              <a:t> прокурора про </a:t>
            </a:r>
            <a:r>
              <a:rPr lang="ru-RU" dirty="0" err="1"/>
              <a:t>надання</a:t>
            </a:r>
            <a:r>
              <a:rPr lang="ru-RU" dirty="0"/>
              <a:t> такого доступу; </a:t>
            </a:r>
          </a:p>
          <a:p>
            <a:pPr marL="0" indent="0" fontAlgn="base">
              <a:buNone/>
            </a:pPr>
            <a:r>
              <a:rPr lang="ru-RU" dirty="0"/>
              <a:t>2) </a:t>
            </a:r>
            <a:r>
              <a:rPr lang="ru-RU" dirty="0" err="1"/>
              <a:t>наявність</a:t>
            </a:r>
            <a:r>
              <a:rPr lang="ru-RU" dirty="0"/>
              <a:t> у сторонни </a:t>
            </a:r>
            <a:r>
              <a:rPr lang="ru-RU" dirty="0" err="1"/>
              <a:t>захисту</a:t>
            </a:r>
            <a:r>
              <a:rPr lang="ru-RU" dirty="0"/>
              <a:t> </a:t>
            </a:r>
            <a:r>
              <a:rPr lang="ru-RU" dirty="0" err="1"/>
              <a:t>наміру</a:t>
            </a:r>
            <a:r>
              <a:rPr lang="ru-RU" dirty="0"/>
              <a:t> </a:t>
            </a:r>
            <a:r>
              <a:rPr lang="ru-RU" dirty="0" err="1"/>
              <a:t>використати</a:t>
            </a:r>
            <a:r>
              <a:rPr lang="ru-RU" dirty="0"/>
              <a:t> </a:t>
            </a:r>
            <a:r>
              <a:rPr lang="ru-RU" dirty="0" err="1"/>
              <a:t>відомості</a:t>
            </a:r>
            <a:r>
              <a:rPr lang="ru-RU" dirty="0"/>
              <a:t>, </a:t>
            </a:r>
            <a:r>
              <a:rPr lang="ru-RU" dirty="0" err="1"/>
              <a:t>що</a:t>
            </a:r>
            <a:r>
              <a:rPr lang="ru-RU" dirty="0"/>
              <a:t> </a:t>
            </a:r>
            <a:r>
              <a:rPr lang="ru-RU" dirty="0" err="1"/>
              <a:t>містяться</a:t>
            </a:r>
            <a:r>
              <a:rPr lang="ru-RU" dirty="0"/>
              <a:t> у </a:t>
            </a:r>
            <a:r>
              <a:rPr lang="ru-RU" dirty="0" err="1"/>
              <a:t>наявних</a:t>
            </a:r>
            <a:r>
              <a:rPr lang="ru-RU" dirty="0"/>
              <a:t> у </a:t>
            </a:r>
            <a:r>
              <a:rPr lang="ru-RU" dirty="0" err="1"/>
              <a:t>неї</a:t>
            </a:r>
            <a:r>
              <a:rPr lang="ru-RU" dirty="0"/>
              <a:t> </a:t>
            </a:r>
            <a:r>
              <a:rPr lang="ru-RU" dirty="0" err="1"/>
              <a:t>матеріалах</a:t>
            </a:r>
            <a:r>
              <a:rPr lang="ru-RU" dirty="0"/>
              <a:t> як </a:t>
            </a:r>
            <a:r>
              <a:rPr lang="ru-RU" dirty="0" err="1"/>
              <a:t>докази</a:t>
            </a:r>
            <a:r>
              <a:rPr lang="ru-RU" dirty="0"/>
              <a:t> у </a:t>
            </a:r>
            <a:r>
              <a:rPr lang="ru-RU" dirty="0" err="1"/>
              <a:t>суді</a:t>
            </a:r>
            <a:r>
              <a:rPr lang="ru-RU" dirty="0" smtClean="0"/>
              <a:t>.</a:t>
            </a:r>
            <a:endParaRPr lang="ru-RU" dirty="0"/>
          </a:p>
          <a:p>
            <a:pPr marL="0" indent="0" fontAlgn="base">
              <a:buNone/>
            </a:pPr>
            <a:r>
              <a:rPr lang="ru-RU" dirty="0" err="1"/>
              <a:t>Здійснюючи</a:t>
            </a:r>
            <a:r>
              <a:rPr lang="ru-RU" dirty="0"/>
              <a:t> </a:t>
            </a:r>
            <a:r>
              <a:rPr lang="ru-RU" dirty="0" err="1"/>
              <a:t>відкриття</a:t>
            </a:r>
            <a:r>
              <a:rPr lang="ru-RU" dirty="0"/>
              <a:t> </a:t>
            </a:r>
            <a:r>
              <a:rPr lang="ru-RU" dirty="0" err="1"/>
              <a:t>наявних</a:t>
            </a:r>
            <a:r>
              <a:rPr lang="ru-RU" dirty="0"/>
              <a:t> у </a:t>
            </a:r>
            <a:r>
              <a:rPr lang="ru-RU" dirty="0" err="1"/>
              <a:t>неї</a:t>
            </a:r>
            <a:r>
              <a:rPr lang="ru-RU" dirty="0"/>
              <a:t> </a:t>
            </a:r>
            <a:r>
              <a:rPr lang="ru-RU" dirty="0" err="1"/>
              <a:t>матеріалів</a:t>
            </a:r>
            <a:r>
              <a:rPr lang="ru-RU" dirty="0"/>
              <a:t>, сторона </a:t>
            </a:r>
            <a:r>
              <a:rPr lang="ru-RU" dirty="0" err="1"/>
              <a:t>захисту</a:t>
            </a:r>
            <a:r>
              <a:rPr lang="ru-RU" dirty="0"/>
              <a:t> </a:t>
            </a:r>
            <a:r>
              <a:rPr lang="ru-RU" dirty="0" err="1"/>
              <a:t>зобов’язана</a:t>
            </a:r>
            <a:r>
              <a:rPr lang="ru-RU" dirty="0"/>
              <a:t>: </a:t>
            </a:r>
          </a:p>
          <a:p>
            <a:pPr marL="0" indent="0" fontAlgn="base">
              <a:buNone/>
            </a:pPr>
            <a:r>
              <a:rPr lang="ru-RU" dirty="0"/>
              <a:t>1)	</a:t>
            </a:r>
            <a:r>
              <a:rPr lang="ru-RU" dirty="0" err="1"/>
              <a:t>надати</a:t>
            </a:r>
            <a:r>
              <a:rPr lang="ru-RU" dirty="0"/>
              <a:t> доступ і </a:t>
            </a:r>
            <a:r>
              <a:rPr lang="ru-RU" dirty="0" err="1"/>
              <a:t>можливість</a:t>
            </a:r>
            <a:r>
              <a:rPr lang="ru-RU" dirty="0"/>
              <a:t> </a:t>
            </a:r>
            <a:r>
              <a:rPr lang="ru-RU" dirty="0" err="1"/>
              <a:t>скопіювати</a:t>
            </a:r>
            <a:r>
              <a:rPr lang="ru-RU" dirty="0"/>
              <a:t> </a:t>
            </a:r>
            <a:r>
              <a:rPr lang="ru-RU" dirty="0" err="1"/>
              <a:t>або</a:t>
            </a:r>
            <a:r>
              <a:rPr lang="ru-RU" dirty="0"/>
              <a:t> </a:t>
            </a:r>
            <a:r>
              <a:rPr lang="ru-RU" dirty="0" err="1"/>
              <a:t>відобразити</a:t>
            </a:r>
            <a:r>
              <a:rPr lang="ru-RU" dirty="0"/>
              <a:t> </a:t>
            </a:r>
            <a:r>
              <a:rPr lang="ru-RU" dirty="0" err="1"/>
              <a:t>відповідним</a:t>
            </a:r>
            <a:r>
              <a:rPr lang="ru-RU" dirty="0"/>
              <a:t> чином будь-</a:t>
            </a:r>
            <a:r>
              <a:rPr lang="ru-RU" dirty="0" err="1"/>
              <a:t>які</a:t>
            </a:r>
            <a:r>
              <a:rPr lang="ru-RU" dirty="0"/>
              <a:t> </a:t>
            </a:r>
            <a:r>
              <a:rPr lang="ru-RU" dirty="0" err="1"/>
              <a:t>речові</a:t>
            </a:r>
            <a:r>
              <a:rPr lang="ru-RU" dirty="0"/>
              <a:t> </a:t>
            </a:r>
            <a:r>
              <a:rPr lang="ru-RU" dirty="0" err="1"/>
              <a:t>докази</a:t>
            </a:r>
            <a:r>
              <a:rPr lang="ru-RU" dirty="0"/>
              <a:t> </a:t>
            </a:r>
            <a:r>
              <a:rPr lang="ru-RU" dirty="0" err="1"/>
              <a:t>або</a:t>
            </a:r>
            <a:r>
              <a:rPr lang="ru-RU" dirty="0"/>
              <a:t> </a:t>
            </a:r>
            <a:r>
              <a:rPr lang="ru-RU" dirty="0" err="1"/>
              <a:t>їх</a:t>
            </a:r>
            <a:r>
              <a:rPr lang="ru-RU" dirty="0"/>
              <a:t> </a:t>
            </a:r>
            <a:r>
              <a:rPr lang="ru-RU" dirty="0" err="1"/>
              <a:t>частини</a:t>
            </a:r>
            <a:r>
              <a:rPr lang="ru-RU" dirty="0"/>
              <a:t>, </a:t>
            </a:r>
            <a:r>
              <a:rPr lang="ru-RU" dirty="0" err="1"/>
              <a:t>документи</a:t>
            </a:r>
            <a:r>
              <a:rPr lang="ru-RU" dirty="0"/>
              <a:t> </a:t>
            </a:r>
            <a:r>
              <a:rPr lang="ru-RU" dirty="0" err="1"/>
              <a:t>або</a:t>
            </a:r>
            <a:r>
              <a:rPr lang="ru-RU" dirty="0"/>
              <a:t> </a:t>
            </a:r>
            <a:r>
              <a:rPr lang="ru-RU" dirty="0" err="1"/>
              <a:t>копії</a:t>
            </a:r>
            <a:r>
              <a:rPr lang="ru-RU" dirty="0"/>
              <a:t> з них; </a:t>
            </a:r>
          </a:p>
          <a:p>
            <a:pPr marL="0" indent="0" fontAlgn="base">
              <a:buNone/>
            </a:pPr>
            <a:r>
              <a:rPr lang="ru-RU" dirty="0"/>
              <a:t>2)	</a:t>
            </a:r>
            <a:r>
              <a:rPr lang="ru-RU" dirty="0" err="1"/>
              <a:t>надати</a:t>
            </a:r>
            <a:r>
              <a:rPr lang="ru-RU" dirty="0"/>
              <a:t> доступ до </a:t>
            </a:r>
            <a:r>
              <a:rPr lang="ru-RU" dirty="0" err="1"/>
              <a:t>житла</a:t>
            </a:r>
            <a:r>
              <a:rPr lang="ru-RU" dirty="0"/>
              <a:t> </a:t>
            </a:r>
            <a:r>
              <a:rPr lang="ru-RU" dirty="0" err="1"/>
              <a:t>чи</a:t>
            </a:r>
            <a:r>
              <a:rPr lang="ru-RU" dirty="0"/>
              <a:t> </a:t>
            </a:r>
            <a:r>
              <a:rPr lang="ru-RU" dirty="0" err="1"/>
              <a:t>іншого</a:t>
            </a:r>
            <a:r>
              <a:rPr lang="ru-RU" dirty="0"/>
              <a:t> </a:t>
            </a:r>
            <a:r>
              <a:rPr lang="ru-RU" dirty="0" err="1"/>
              <a:t>володіння</a:t>
            </a:r>
            <a:r>
              <a:rPr lang="ru-RU" dirty="0"/>
              <a:t>, </a:t>
            </a:r>
            <a:r>
              <a:rPr lang="ru-RU" dirty="0" err="1"/>
              <a:t>якщо</a:t>
            </a:r>
            <a:r>
              <a:rPr lang="ru-RU" dirty="0"/>
              <a:t> вони </a:t>
            </a:r>
            <a:r>
              <a:rPr lang="ru-RU" dirty="0" err="1"/>
              <a:t>знаходяться</a:t>
            </a:r>
            <a:r>
              <a:rPr lang="ru-RU" dirty="0"/>
              <a:t> у </a:t>
            </a:r>
            <a:r>
              <a:rPr lang="ru-RU" dirty="0" err="1"/>
              <a:t>володінні</a:t>
            </a:r>
            <a:r>
              <a:rPr lang="ru-RU" dirty="0"/>
              <a:t> </a:t>
            </a:r>
            <a:r>
              <a:rPr lang="ru-RU" dirty="0" err="1"/>
              <a:t>або</a:t>
            </a:r>
            <a:r>
              <a:rPr lang="ru-RU" dirty="0"/>
              <a:t> </a:t>
            </a:r>
            <a:r>
              <a:rPr lang="ru-RU" dirty="0" err="1"/>
              <a:t>під</a:t>
            </a:r>
            <a:r>
              <a:rPr lang="ru-RU" dirty="0"/>
              <a:t> контролем </a:t>
            </a:r>
            <a:r>
              <a:rPr lang="ru-RU" dirty="0" err="1"/>
              <a:t>сторони</a:t>
            </a:r>
            <a:r>
              <a:rPr lang="ru-RU" dirty="0"/>
              <a:t> </a:t>
            </a:r>
            <a:r>
              <a:rPr lang="ru-RU" dirty="0" err="1"/>
              <a:t>захисту</a:t>
            </a:r>
            <a:r>
              <a:rPr lang="ru-RU" dirty="0"/>
              <a:t>. </a:t>
            </a:r>
          </a:p>
          <a:p>
            <a:pPr marL="0" indent="0" fontAlgn="base">
              <a:buNone/>
            </a:pPr>
            <a:r>
              <a:rPr lang="ru-RU" b="1" dirty="0" err="1">
                <a:solidFill>
                  <a:srgbClr val="FF0000"/>
                </a:solidFill>
              </a:rPr>
              <a:t>Виняток</a:t>
            </a:r>
            <a:r>
              <a:rPr lang="ru-RU" dirty="0"/>
              <a:t> </a:t>
            </a:r>
            <a:r>
              <a:rPr lang="ru-RU" dirty="0" err="1"/>
              <a:t>із</a:t>
            </a:r>
            <a:r>
              <a:rPr lang="ru-RU" dirty="0"/>
              <a:t> </a:t>
            </a:r>
            <a:r>
              <a:rPr lang="ru-RU" dirty="0" err="1"/>
              <a:t>цих</a:t>
            </a:r>
            <a:r>
              <a:rPr lang="ru-RU" dirty="0"/>
              <a:t> правил ч. 6 ст. 290 КПК </a:t>
            </a:r>
            <a:r>
              <a:rPr lang="ru-RU" dirty="0" err="1"/>
              <a:t>України</a:t>
            </a:r>
            <a:r>
              <a:rPr lang="ru-RU" dirty="0"/>
              <a:t> </a:t>
            </a:r>
            <a:r>
              <a:rPr lang="ru-RU" dirty="0" err="1"/>
              <a:t>встановлено</a:t>
            </a:r>
            <a:r>
              <a:rPr lang="ru-RU" dirty="0"/>
              <a:t> </a:t>
            </a:r>
            <a:r>
              <a:rPr lang="ru-RU" dirty="0" err="1"/>
              <a:t>щодо</a:t>
            </a:r>
            <a:r>
              <a:rPr lang="ru-RU" dirty="0"/>
              <a:t> будь-</a:t>
            </a:r>
            <a:r>
              <a:rPr lang="ru-RU" dirty="0" err="1"/>
              <a:t>яких</a:t>
            </a:r>
            <a:r>
              <a:rPr lang="ru-RU" dirty="0"/>
              <a:t> </a:t>
            </a:r>
            <a:r>
              <a:rPr lang="ru-RU" dirty="0" err="1"/>
              <a:t>матеріалів</a:t>
            </a:r>
            <a:r>
              <a:rPr lang="ru-RU" dirty="0"/>
              <a:t>, </a:t>
            </a:r>
            <a:r>
              <a:rPr lang="ru-RU" dirty="0" err="1"/>
              <a:t>які</a:t>
            </a:r>
            <a:r>
              <a:rPr lang="ru-RU" dirty="0"/>
              <a:t> </a:t>
            </a:r>
            <a:r>
              <a:rPr lang="ru-RU" dirty="0" err="1"/>
              <a:t>можуть</a:t>
            </a:r>
            <a:r>
              <a:rPr lang="ru-RU" dirty="0"/>
              <a:t> бути </a:t>
            </a:r>
            <a:r>
              <a:rPr lang="ru-RU" dirty="0" err="1"/>
              <a:t>використані</a:t>
            </a:r>
            <a:r>
              <a:rPr lang="ru-RU" dirty="0"/>
              <a:t> прокурором на </a:t>
            </a:r>
            <a:r>
              <a:rPr lang="ru-RU" dirty="0" err="1"/>
              <a:t>підтвердження</a:t>
            </a:r>
            <a:r>
              <a:rPr lang="ru-RU" dirty="0"/>
              <a:t> </a:t>
            </a:r>
            <a:r>
              <a:rPr lang="ru-RU" dirty="0" err="1"/>
              <a:t>винуватості</a:t>
            </a:r>
            <a:r>
              <a:rPr lang="ru-RU" dirty="0"/>
              <a:t> </a:t>
            </a:r>
            <a:r>
              <a:rPr lang="ru-RU" dirty="0" err="1"/>
              <a:t>обвинуваченого</a:t>
            </a:r>
            <a:r>
              <a:rPr lang="ru-RU" dirty="0"/>
              <a:t> у </a:t>
            </a:r>
            <a:r>
              <a:rPr lang="ru-RU" dirty="0" err="1"/>
              <a:t>вчиненні</a:t>
            </a:r>
            <a:r>
              <a:rPr lang="ru-RU" dirty="0"/>
              <a:t> </a:t>
            </a:r>
            <a:r>
              <a:rPr lang="ru-RU" dirty="0" err="1"/>
              <a:t>кримінального</a:t>
            </a:r>
            <a:r>
              <a:rPr lang="ru-RU" dirty="0"/>
              <a:t> </a:t>
            </a:r>
            <a:r>
              <a:rPr lang="ru-RU" dirty="0" err="1"/>
              <a:t>правопорушення</a:t>
            </a:r>
            <a:r>
              <a:rPr lang="ru-RU" dirty="0"/>
              <a:t>. </a:t>
            </a:r>
          </a:p>
          <a:p>
            <a:pPr marL="0" indent="0" fontAlgn="base">
              <a:buNone/>
            </a:pPr>
            <a:endParaRPr lang="ru-RU" dirty="0"/>
          </a:p>
        </p:txBody>
      </p:sp>
    </p:spTree>
    <p:extLst>
      <p:ext uri="{BB962C8B-B14F-4D97-AF65-F5344CB8AC3E}">
        <p14:creationId xmlns:p14="http://schemas.microsoft.com/office/powerpoint/2010/main" val="31178945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139" y="-1"/>
            <a:ext cx="10532751" cy="2550017"/>
          </a:xfrm>
        </p:spPr>
        <p:txBody>
          <a:bodyPr/>
          <a:lstStyle/>
          <a:p>
            <a:r>
              <a:rPr lang="uk-UA" sz="1400" b="1" i="1" dirty="0">
                <a:solidFill>
                  <a:srgbClr val="FFFF00"/>
                </a:solidFill>
              </a:rPr>
              <a:t>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a:t>
            </a:r>
            <a:r>
              <a:rPr lang="ru-RU" sz="1200" b="1" dirty="0"/>
              <a:t/>
            </a:r>
            <a:br>
              <a:rPr lang="ru-RU" sz="1200" b="1" dirty="0"/>
            </a:br>
            <a:r>
              <a:rPr lang="ru-RU" sz="1200" b="1" dirty="0"/>
              <a:t/>
            </a:r>
            <a:br>
              <a:rPr lang="ru-RU" sz="1200" b="1" dirty="0"/>
            </a:br>
            <a:r>
              <a:rPr lang="ru-RU" sz="1400" b="1" dirty="0" err="1"/>
              <a:t>Стаття</a:t>
            </a:r>
            <a:r>
              <a:rPr lang="ru-RU" sz="1400" b="1" dirty="0"/>
              <a:t> 221 КПК </a:t>
            </a:r>
            <a:r>
              <a:rPr lang="ru-RU" sz="1400" b="1" dirty="0" err="1"/>
              <a:t>України</a:t>
            </a:r>
            <a:r>
              <a:rPr lang="ru-RU" sz="1400" b="1" dirty="0"/>
              <a:t>. </a:t>
            </a:r>
            <a:r>
              <a:rPr lang="ru-RU" sz="1400" b="1" dirty="0" err="1"/>
              <a:t>Ознайомлення</a:t>
            </a:r>
            <a:r>
              <a:rPr lang="ru-RU" sz="1400" b="1" dirty="0"/>
              <a:t> з </a:t>
            </a:r>
            <a:r>
              <a:rPr lang="ru-RU" sz="1400" b="1" dirty="0" err="1"/>
              <a:t>матеріалами</a:t>
            </a:r>
            <a:r>
              <a:rPr lang="ru-RU" sz="1400" b="1" dirty="0"/>
              <a:t> </a:t>
            </a:r>
            <a:r>
              <a:rPr lang="ru-RU" sz="1400" b="1" dirty="0" err="1"/>
              <a:t>досудового</a:t>
            </a:r>
            <a:r>
              <a:rPr lang="ru-RU" sz="1400" b="1" dirty="0"/>
              <a:t> </a:t>
            </a:r>
            <a:r>
              <a:rPr lang="ru-RU" sz="1400" b="1" dirty="0" err="1"/>
              <a:t>розслідування</a:t>
            </a:r>
            <a:r>
              <a:rPr lang="ru-RU" sz="1400" b="1" dirty="0"/>
              <a:t> до </a:t>
            </a:r>
            <a:r>
              <a:rPr lang="ru-RU" sz="1400" b="1" dirty="0" err="1"/>
              <a:t>його</a:t>
            </a:r>
            <a:r>
              <a:rPr lang="ru-RU" sz="1400" b="1" dirty="0"/>
              <a:t> </a:t>
            </a:r>
            <a:r>
              <a:rPr lang="ru-RU" sz="1400" b="1" dirty="0" err="1"/>
              <a:t>завершення</a:t>
            </a:r>
            <a:r>
              <a:rPr lang="ru-RU" sz="1400" b="1" dirty="0"/>
              <a:t>.</a:t>
            </a:r>
            <a:br>
              <a:rPr lang="ru-RU" sz="1400" b="1" dirty="0"/>
            </a:br>
            <a:r>
              <a:rPr lang="ru-RU" sz="1400" b="1" dirty="0"/>
              <a:t/>
            </a:r>
            <a:br>
              <a:rPr lang="ru-RU" sz="1400" b="1" dirty="0"/>
            </a:br>
            <a:r>
              <a:rPr lang="ru-RU" sz="1400" b="1" dirty="0"/>
              <a:t>1. </a:t>
            </a:r>
            <a:r>
              <a:rPr lang="ru-RU" sz="1400" b="1" dirty="0" err="1"/>
              <a:t>Слідчий</a:t>
            </a:r>
            <a:r>
              <a:rPr lang="ru-RU" sz="1400" b="1" dirty="0"/>
              <a:t>, прокурор </a:t>
            </a:r>
            <a:r>
              <a:rPr lang="ru-RU" sz="1400" b="1" dirty="0" err="1"/>
              <a:t>зобов’язаний</a:t>
            </a:r>
            <a:r>
              <a:rPr lang="ru-RU" sz="1400" b="1" dirty="0"/>
              <a:t> за </a:t>
            </a:r>
            <a:r>
              <a:rPr lang="ru-RU" sz="1400" b="1" dirty="0" err="1"/>
              <a:t>клопотанням</a:t>
            </a:r>
            <a:r>
              <a:rPr lang="ru-RU" sz="1400" b="1" dirty="0"/>
              <a:t> </a:t>
            </a:r>
            <a:r>
              <a:rPr lang="ru-RU" sz="1400" b="1" dirty="0" err="1"/>
              <a:t>сторони</a:t>
            </a:r>
            <a:r>
              <a:rPr lang="ru-RU" sz="1400" b="1" dirty="0"/>
              <a:t> </a:t>
            </a:r>
            <a:r>
              <a:rPr lang="ru-RU" sz="1400" b="1" dirty="0" err="1"/>
              <a:t>захисту</a:t>
            </a:r>
            <a:r>
              <a:rPr lang="ru-RU" sz="1400" b="1" dirty="0"/>
              <a:t>, </a:t>
            </a:r>
            <a:r>
              <a:rPr lang="ru-RU" sz="1400" b="1" dirty="0" err="1"/>
              <a:t>потерпілого</a:t>
            </a:r>
            <a:r>
              <a:rPr lang="ru-RU" sz="1400" b="1" dirty="0"/>
              <a:t>, </a:t>
            </a:r>
            <a:r>
              <a:rPr lang="ru-RU" sz="1400" b="1" dirty="0" err="1"/>
              <a:t>представника</a:t>
            </a:r>
            <a:r>
              <a:rPr lang="ru-RU" sz="1400" b="1" dirty="0"/>
              <a:t> </a:t>
            </a:r>
            <a:r>
              <a:rPr lang="ru-RU" sz="1400" b="1" dirty="0" err="1"/>
              <a:t>юридичної</a:t>
            </a:r>
            <a:r>
              <a:rPr lang="ru-RU" sz="1400" b="1" dirty="0"/>
              <a:t> особи, </a:t>
            </a:r>
            <a:r>
              <a:rPr lang="ru-RU" sz="1400" b="1" dirty="0" err="1"/>
              <a:t>щодо</a:t>
            </a:r>
            <a:r>
              <a:rPr lang="ru-RU" sz="1400" b="1" dirty="0"/>
              <a:t> </a:t>
            </a:r>
            <a:r>
              <a:rPr lang="ru-RU" sz="1400" b="1" dirty="0" err="1"/>
              <a:t>якої</a:t>
            </a:r>
            <a:r>
              <a:rPr lang="ru-RU" sz="1400" b="1" dirty="0"/>
              <a:t> </a:t>
            </a:r>
            <a:r>
              <a:rPr lang="ru-RU" sz="1400" b="1" dirty="0" err="1"/>
              <a:t>здійснюється</a:t>
            </a:r>
            <a:r>
              <a:rPr lang="ru-RU" sz="1400" b="1" dirty="0"/>
              <a:t> </a:t>
            </a:r>
            <a:r>
              <a:rPr lang="ru-RU" sz="1400" b="1" dirty="0" err="1"/>
              <a:t>провадження</a:t>
            </a:r>
            <a:r>
              <a:rPr lang="ru-RU" sz="1400" b="1" dirty="0"/>
              <a:t>, </a:t>
            </a:r>
            <a:r>
              <a:rPr lang="ru-RU" sz="1400" b="1" dirty="0" err="1"/>
              <a:t>надати</a:t>
            </a:r>
            <a:r>
              <a:rPr lang="ru-RU" sz="1400" b="1" dirty="0"/>
              <a:t> </a:t>
            </a:r>
            <a:r>
              <a:rPr lang="ru-RU" sz="1400" b="1" dirty="0" err="1"/>
              <a:t>їм</a:t>
            </a:r>
            <a:r>
              <a:rPr lang="ru-RU" sz="1400" b="1" dirty="0"/>
              <a:t> </a:t>
            </a:r>
            <a:r>
              <a:rPr lang="ru-RU" sz="1400" b="1" dirty="0" err="1"/>
              <a:t>матеріали</a:t>
            </a:r>
            <a:r>
              <a:rPr lang="ru-RU" sz="1400" b="1" dirty="0"/>
              <a:t> </a:t>
            </a:r>
            <a:r>
              <a:rPr lang="ru-RU" sz="1400" b="1" dirty="0" err="1"/>
              <a:t>досудового</a:t>
            </a:r>
            <a:r>
              <a:rPr lang="ru-RU" sz="1400" b="1" dirty="0"/>
              <a:t> </a:t>
            </a:r>
            <a:r>
              <a:rPr lang="ru-RU" sz="1400" b="1" dirty="0" err="1"/>
              <a:t>розслідування</a:t>
            </a:r>
            <a:r>
              <a:rPr lang="ru-RU" sz="1400" b="1" dirty="0"/>
              <a:t> для </a:t>
            </a:r>
            <a:r>
              <a:rPr lang="ru-RU" sz="1400" b="1" dirty="0" err="1"/>
              <a:t>ознайомлення</a:t>
            </a:r>
            <a:r>
              <a:rPr lang="ru-RU" sz="1400" b="1" dirty="0"/>
              <a:t>, за </a:t>
            </a:r>
            <a:r>
              <a:rPr lang="ru-RU" sz="1400" b="1" dirty="0" err="1"/>
              <a:t>виключенням</a:t>
            </a:r>
            <a:r>
              <a:rPr lang="ru-RU" sz="1400" b="1" dirty="0"/>
              <a:t> </a:t>
            </a:r>
            <a:r>
              <a:rPr lang="ru-RU" sz="1400" b="1" dirty="0" err="1"/>
              <a:t>матеріалів</a:t>
            </a:r>
            <a:r>
              <a:rPr lang="ru-RU" sz="1400" b="1" dirty="0"/>
              <a:t> про </a:t>
            </a:r>
            <a:r>
              <a:rPr lang="ru-RU" sz="1400" b="1" dirty="0" err="1"/>
              <a:t>застосування</a:t>
            </a:r>
            <a:r>
              <a:rPr lang="ru-RU" sz="1400" b="1" dirty="0"/>
              <a:t> </a:t>
            </a:r>
            <a:r>
              <a:rPr lang="ru-RU" sz="1400" b="1" dirty="0" err="1"/>
              <a:t>заходів</a:t>
            </a:r>
            <a:r>
              <a:rPr lang="ru-RU" sz="1400" b="1" dirty="0"/>
              <a:t> </a:t>
            </a:r>
            <a:r>
              <a:rPr lang="ru-RU" sz="1400" b="1" dirty="0" err="1"/>
              <a:t>безпеки</a:t>
            </a:r>
            <a:r>
              <a:rPr lang="ru-RU" sz="1400" b="1" dirty="0"/>
              <a:t> </a:t>
            </a:r>
            <a:r>
              <a:rPr lang="ru-RU" sz="1400" b="1" dirty="0" err="1"/>
              <a:t>щодо</a:t>
            </a:r>
            <a:r>
              <a:rPr lang="ru-RU" sz="1400" b="1" dirty="0"/>
              <a:t> </a:t>
            </a:r>
            <a:r>
              <a:rPr lang="ru-RU" sz="1400" b="1" dirty="0" err="1"/>
              <a:t>осіб</a:t>
            </a:r>
            <a:r>
              <a:rPr lang="ru-RU" sz="1400" b="1" dirty="0"/>
              <a:t>, </a:t>
            </a:r>
            <a:r>
              <a:rPr lang="ru-RU" sz="1400" b="1" dirty="0" err="1"/>
              <a:t>які</a:t>
            </a:r>
            <a:r>
              <a:rPr lang="ru-RU" sz="1400" b="1" dirty="0"/>
              <a:t> </a:t>
            </a:r>
            <a:r>
              <a:rPr lang="ru-RU" sz="1400" b="1" dirty="0" err="1"/>
              <a:t>беруть</a:t>
            </a:r>
            <a:r>
              <a:rPr lang="ru-RU" sz="1400" b="1" dirty="0"/>
              <a:t> участь у </a:t>
            </a:r>
            <a:r>
              <a:rPr lang="ru-RU" sz="1400" b="1" dirty="0" err="1"/>
              <a:t>кримінальному</a:t>
            </a:r>
            <a:r>
              <a:rPr lang="ru-RU" sz="1400" b="1" dirty="0"/>
              <a:t> </a:t>
            </a:r>
            <a:r>
              <a:rPr lang="ru-RU" sz="1400" b="1" dirty="0" err="1"/>
              <a:t>судочинстві</a:t>
            </a:r>
            <a:r>
              <a:rPr lang="ru-RU" sz="1400" b="1" dirty="0"/>
              <a:t>, а </a:t>
            </a:r>
            <a:r>
              <a:rPr lang="ru-RU" sz="1400" b="1" dirty="0" err="1"/>
              <a:t>також</a:t>
            </a:r>
            <a:r>
              <a:rPr lang="ru-RU" sz="1400" b="1" dirty="0"/>
              <a:t> тих </a:t>
            </a:r>
            <a:r>
              <a:rPr lang="ru-RU" sz="1400" b="1" dirty="0" err="1"/>
              <a:t>матеріалів</a:t>
            </a:r>
            <a:r>
              <a:rPr lang="ru-RU" sz="1400" b="1" dirty="0"/>
              <a:t>, </a:t>
            </a:r>
            <a:r>
              <a:rPr lang="ru-RU" sz="1400" b="1" dirty="0" err="1"/>
              <a:t>ознайомлення</a:t>
            </a:r>
            <a:r>
              <a:rPr lang="ru-RU" sz="1400" b="1" dirty="0"/>
              <a:t> з </a:t>
            </a:r>
            <a:r>
              <a:rPr lang="ru-RU" sz="1400" b="1" dirty="0" err="1"/>
              <a:t>якими</a:t>
            </a:r>
            <a:r>
              <a:rPr lang="ru-RU" sz="1400" b="1" dirty="0"/>
              <a:t> на </a:t>
            </a:r>
            <a:r>
              <a:rPr lang="ru-RU" sz="1400" b="1" dirty="0" err="1"/>
              <a:t>цій</a:t>
            </a:r>
            <a:r>
              <a:rPr lang="ru-RU" sz="1400" b="1" dirty="0"/>
              <a:t> </a:t>
            </a:r>
            <a:r>
              <a:rPr lang="ru-RU" sz="1400" b="1" dirty="0" err="1"/>
              <a:t>стадії</a:t>
            </a:r>
            <a:r>
              <a:rPr lang="ru-RU" sz="1400" b="1" dirty="0"/>
              <a:t> </a:t>
            </a:r>
            <a:r>
              <a:rPr lang="ru-RU" sz="1400" b="1" dirty="0" err="1"/>
              <a:t>кримінального</a:t>
            </a:r>
            <a:r>
              <a:rPr lang="ru-RU" sz="1400" b="1" dirty="0"/>
              <a:t> </a:t>
            </a:r>
            <a:r>
              <a:rPr lang="ru-RU" sz="1400" b="1" dirty="0" err="1"/>
              <a:t>провадження</a:t>
            </a:r>
            <a:r>
              <a:rPr lang="ru-RU" sz="1400" b="1" dirty="0"/>
              <a:t> </a:t>
            </a:r>
            <a:r>
              <a:rPr lang="ru-RU" sz="1400" b="1" dirty="0" err="1"/>
              <a:t>може</a:t>
            </a:r>
            <a:r>
              <a:rPr lang="ru-RU" sz="1400" b="1" dirty="0"/>
              <a:t> </a:t>
            </a:r>
            <a:r>
              <a:rPr lang="ru-RU" sz="1400" b="1" dirty="0" err="1"/>
              <a:t>зашкодити</a:t>
            </a:r>
            <a:r>
              <a:rPr lang="ru-RU" sz="1400" b="1" dirty="0"/>
              <a:t> </a:t>
            </a:r>
            <a:r>
              <a:rPr lang="ru-RU" sz="1400" b="1" dirty="0" err="1"/>
              <a:t>досудовому</a:t>
            </a:r>
            <a:r>
              <a:rPr lang="ru-RU" sz="1400" b="1" dirty="0"/>
              <a:t> </a:t>
            </a:r>
            <a:r>
              <a:rPr lang="ru-RU" sz="1400" b="1" dirty="0" err="1"/>
              <a:t>розслідуванню</a:t>
            </a:r>
            <a:r>
              <a:rPr lang="ru-RU" sz="1400" b="1" dirty="0"/>
              <a:t>. </a:t>
            </a:r>
            <a:r>
              <a:rPr lang="ru-RU" sz="1400" b="1" dirty="0" err="1"/>
              <a:t>Відмова</a:t>
            </a:r>
            <a:r>
              <a:rPr lang="ru-RU" sz="1400" b="1" dirty="0"/>
              <a:t> у </a:t>
            </a:r>
            <a:r>
              <a:rPr lang="ru-RU" sz="1400" b="1" dirty="0" err="1"/>
              <a:t>наданні</a:t>
            </a:r>
            <a:r>
              <a:rPr lang="ru-RU" sz="1400" b="1" dirty="0"/>
              <a:t> для </a:t>
            </a:r>
            <a:r>
              <a:rPr lang="ru-RU" sz="1400" b="1" dirty="0" err="1"/>
              <a:t>ознайомлення</a:t>
            </a:r>
            <a:r>
              <a:rPr lang="ru-RU" sz="1400" b="1" dirty="0"/>
              <a:t> </a:t>
            </a:r>
            <a:r>
              <a:rPr lang="ru-RU" sz="1400" b="1" dirty="0" err="1"/>
              <a:t>загальнодоступного</a:t>
            </a:r>
            <a:r>
              <a:rPr lang="ru-RU" sz="1400" b="1" dirty="0"/>
              <a:t> документа, </a:t>
            </a:r>
            <a:r>
              <a:rPr lang="ru-RU" sz="1400" b="1" dirty="0" err="1"/>
              <a:t>оригінал</a:t>
            </a:r>
            <a:r>
              <a:rPr lang="ru-RU" sz="1400" b="1" dirty="0"/>
              <a:t> </a:t>
            </a:r>
            <a:r>
              <a:rPr lang="ru-RU" sz="1400" b="1" dirty="0" err="1"/>
              <a:t>якого</a:t>
            </a:r>
            <a:r>
              <a:rPr lang="ru-RU" sz="1400" b="1" dirty="0"/>
              <a:t> </a:t>
            </a:r>
            <a:r>
              <a:rPr lang="ru-RU" sz="1400" b="1" dirty="0" err="1"/>
              <a:t>знаходиться</a:t>
            </a:r>
            <a:r>
              <a:rPr lang="ru-RU" sz="1400" b="1" dirty="0"/>
              <a:t> в </a:t>
            </a:r>
            <a:r>
              <a:rPr lang="ru-RU" sz="1400" b="1" dirty="0" err="1"/>
              <a:t>матеріалах</a:t>
            </a:r>
            <a:r>
              <a:rPr lang="ru-RU" sz="1400" b="1" dirty="0"/>
              <a:t> </a:t>
            </a:r>
            <a:r>
              <a:rPr lang="ru-RU" sz="1400" b="1" dirty="0" err="1"/>
              <a:t>досудового</a:t>
            </a:r>
            <a:r>
              <a:rPr lang="ru-RU" sz="1400" b="1" dirty="0"/>
              <a:t> </a:t>
            </a:r>
            <a:r>
              <a:rPr lang="ru-RU" sz="1400" b="1" dirty="0" err="1"/>
              <a:t>розслідування</a:t>
            </a:r>
            <a:r>
              <a:rPr lang="ru-RU" sz="1400" b="1" dirty="0"/>
              <a:t>, не </a:t>
            </a:r>
            <a:r>
              <a:rPr lang="ru-RU" sz="1400" b="1" dirty="0" err="1"/>
              <a:t>допускається</a:t>
            </a:r>
            <a:r>
              <a:rPr lang="ru-RU" sz="1400" b="1" dirty="0"/>
              <a:t>.</a:t>
            </a:r>
            <a:br>
              <a:rPr lang="ru-RU" sz="1400" b="1" dirty="0"/>
            </a:br>
            <a:r>
              <a:rPr lang="ru-RU" sz="1400" b="1" dirty="0"/>
              <a:t/>
            </a:r>
            <a:br>
              <a:rPr lang="ru-RU" sz="1400" b="1" dirty="0"/>
            </a:br>
            <a:r>
              <a:rPr lang="ru-RU" sz="1400" b="1" dirty="0"/>
              <a:t>2. </a:t>
            </a:r>
            <a:r>
              <a:rPr lang="ru-RU" sz="1400" b="1" dirty="0" err="1"/>
              <a:t>Під</a:t>
            </a:r>
            <a:r>
              <a:rPr lang="ru-RU" sz="1400" b="1" dirty="0"/>
              <a:t> час </a:t>
            </a:r>
            <a:r>
              <a:rPr lang="ru-RU" sz="1400" b="1" dirty="0" err="1"/>
              <a:t>ознайомлення</a:t>
            </a:r>
            <a:r>
              <a:rPr lang="ru-RU" sz="1400" b="1" dirty="0"/>
              <a:t> з </a:t>
            </a:r>
            <a:r>
              <a:rPr lang="ru-RU" sz="1400" b="1" dirty="0" err="1"/>
              <a:t>матеріалами</a:t>
            </a:r>
            <a:r>
              <a:rPr lang="ru-RU" sz="1400" b="1" dirty="0"/>
              <a:t> </a:t>
            </a:r>
            <a:r>
              <a:rPr lang="ru-RU" sz="1400" b="1" dirty="0" err="1"/>
              <a:t>досудового</a:t>
            </a:r>
            <a:r>
              <a:rPr lang="ru-RU" sz="1400" b="1" dirty="0"/>
              <a:t> </a:t>
            </a:r>
            <a:r>
              <a:rPr lang="ru-RU" sz="1400" b="1" dirty="0" err="1"/>
              <a:t>розслідування</a:t>
            </a:r>
            <a:r>
              <a:rPr lang="ru-RU" sz="1400" b="1" dirty="0"/>
              <a:t> особа, </a:t>
            </a:r>
            <a:r>
              <a:rPr lang="ru-RU" sz="1400" b="1" dirty="0" err="1"/>
              <a:t>що</a:t>
            </a:r>
            <a:r>
              <a:rPr lang="ru-RU" sz="1400" b="1" dirty="0"/>
              <a:t> </a:t>
            </a:r>
            <a:r>
              <a:rPr lang="ru-RU" sz="1400" b="1" dirty="0" err="1"/>
              <a:t>його</a:t>
            </a:r>
            <a:r>
              <a:rPr lang="ru-RU" sz="1400" b="1" dirty="0"/>
              <a:t> </a:t>
            </a:r>
            <a:r>
              <a:rPr lang="ru-RU" sz="1400" b="1" dirty="0" err="1"/>
              <a:t>здійснює</a:t>
            </a:r>
            <a:r>
              <a:rPr lang="ru-RU" sz="1400" b="1" dirty="0"/>
              <a:t>, </a:t>
            </a:r>
            <a:r>
              <a:rPr lang="ru-RU" sz="1400" b="1" dirty="0" err="1"/>
              <a:t>має</a:t>
            </a:r>
            <a:r>
              <a:rPr lang="ru-RU" sz="1400" b="1" dirty="0"/>
              <a:t> право </a:t>
            </a:r>
            <a:r>
              <a:rPr lang="ru-RU" sz="1400" b="1" dirty="0" err="1"/>
              <a:t>робити</a:t>
            </a:r>
            <a:r>
              <a:rPr lang="ru-RU" sz="1400" b="1" dirty="0"/>
              <a:t> </a:t>
            </a:r>
            <a:r>
              <a:rPr lang="ru-RU" sz="1400" b="1" dirty="0" err="1"/>
              <a:t>необхідні</a:t>
            </a:r>
            <a:r>
              <a:rPr lang="ru-RU" sz="1400" b="1" dirty="0"/>
              <a:t> </a:t>
            </a:r>
            <a:r>
              <a:rPr lang="ru-RU" sz="1400" b="1" dirty="0" err="1"/>
              <a:t>виписки</a:t>
            </a:r>
            <a:r>
              <a:rPr lang="ru-RU" sz="1400" b="1" dirty="0"/>
              <a:t> та </a:t>
            </a:r>
            <a:r>
              <a:rPr lang="ru-RU" sz="1400" b="1" dirty="0" err="1"/>
              <a:t>копії</a:t>
            </a:r>
            <a:r>
              <a:rPr lang="ru-RU" sz="1400" b="1" dirty="0"/>
              <a:t>.</a:t>
            </a:r>
            <a:r>
              <a:rPr lang="ru-RU" sz="1200" b="1" dirty="0"/>
              <a:t/>
            </a:r>
            <a:br>
              <a:rPr lang="ru-RU" sz="1200" b="1" dirty="0"/>
            </a:br>
            <a:endParaRPr lang="ru-RU" sz="1200" b="1" dirty="0"/>
          </a:p>
        </p:txBody>
      </p:sp>
      <p:sp>
        <p:nvSpPr>
          <p:cNvPr id="3" name="Объект 2"/>
          <p:cNvSpPr>
            <a:spLocks noGrp="1"/>
          </p:cNvSpPr>
          <p:nvPr>
            <p:ph idx="1"/>
          </p:nvPr>
        </p:nvSpPr>
        <p:spPr>
          <a:xfrm>
            <a:off x="324139" y="3670478"/>
            <a:ext cx="11601697" cy="4108361"/>
          </a:xfrm>
        </p:spPr>
        <p:txBody>
          <a:bodyPr/>
          <a:lstStyle/>
          <a:p>
            <a:pPr marL="0" indent="0" algn="just">
              <a:buNone/>
            </a:pPr>
            <a:r>
              <a:rPr lang="uk-UA" dirty="0"/>
              <a:t>П</a:t>
            </a:r>
            <a:r>
              <a:rPr lang="uk-UA" dirty="0" smtClean="0"/>
              <a:t>раво </a:t>
            </a:r>
            <a:r>
              <a:rPr lang="uk-UA" dirty="0"/>
              <a:t>на ознайомлення з матеріалами кримінального провадження сторін (як потерпілого так і зокрема сторони захисту) з матеріалами кримінального провадження </a:t>
            </a:r>
            <a:r>
              <a:rPr lang="uk-UA" dirty="0" smtClean="0"/>
              <a:t>забезпечує </a:t>
            </a:r>
            <a:r>
              <a:rPr lang="uk-UA" dirty="0"/>
              <a:t>дотримання таких загальних засад кримінального судочинства, як законність (ч. 2 ст. 9 КПК України), презумпція невинуватості та забезпечення доведеності вини (ст. 17 КПК України), забезпечення права на захист (ст. 20 КПК України) тощо.</a:t>
            </a:r>
            <a:endParaRPr lang="ru-RU" dirty="0"/>
          </a:p>
          <a:p>
            <a:endParaRPr lang="ru-RU" dirty="0"/>
          </a:p>
        </p:txBody>
      </p:sp>
    </p:spTree>
    <p:extLst>
      <p:ext uri="{BB962C8B-B14F-4D97-AF65-F5344CB8AC3E}">
        <p14:creationId xmlns:p14="http://schemas.microsoft.com/office/powerpoint/2010/main" val="248898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400" b="1" i="1" dirty="0" err="1">
                <a:solidFill>
                  <a:srgbClr val="FFFF00"/>
                </a:solidFill>
              </a:rPr>
              <a:t>Питання</a:t>
            </a:r>
            <a:r>
              <a:rPr lang="ru-RU" sz="1400" b="1" i="1" dirty="0">
                <a:solidFill>
                  <a:srgbClr val="FFFF00"/>
                </a:solidFill>
              </a:rPr>
              <a:t> № 2: </a:t>
            </a:r>
            <a:r>
              <a:rPr lang="ru-RU" sz="1400" b="1" i="1" dirty="0" err="1">
                <a:solidFill>
                  <a:srgbClr val="FFFF00"/>
                </a:solidFill>
              </a:rPr>
              <a:t>Ознайомлення</a:t>
            </a:r>
            <a:r>
              <a:rPr lang="ru-RU" sz="1400" b="1" i="1" dirty="0">
                <a:solidFill>
                  <a:srgbClr val="FFFF00"/>
                </a:solidFill>
              </a:rPr>
              <a:t> адвокатом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після</a:t>
            </a:r>
            <a:r>
              <a:rPr lang="ru-RU" sz="1400" b="1" i="1" dirty="0">
                <a:solidFill>
                  <a:srgbClr val="FFFF00"/>
                </a:solidFill>
              </a:rPr>
              <a:t> </a:t>
            </a:r>
            <a:r>
              <a:rPr lang="ru-RU" sz="1400" b="1" i="1" dirty="0" err="1">
                <a:solidFill>
                  <a:srgbClr val="FFFF00"/>
                </a:solidFill>
              </a:rPr>
              <a:t>його</a:t>
            </a:r>
            <a:r>
              <a:rPr lang="ru-RU" sz="1400" b="1" i="1" dirty="0">
                <a:solidFill>
                  <a:srgbClr val="FFFF00"/>
                </a:solidFill>
              </a:rPr>
              <a:t> </a:t>
            </a:r>
            <a:r>
              <a:rPr lang="ru-RU" sz="1400" b="1" i="1" dirty="0" err="1">
                <a:solidFill>
                  <a:srgbClr val="FFFF00"/>
                </a:solidFill>
              </a:rPr>
              <a:t>завершення</a:t>
            </a:r>
            <a:r>
              <a:rPr lang="ru-RU" sz="1400" b="1" i="1" dirty="0">
                <a:solidFill>
                  <a:srgbClr val="FFFF00"/>
                </a:solidFill>
              </a:rPr>
              <a:t>.</a:t>
            </a:r>
            <a:br>
              <a:rPr lang="ru-RU" sz="1400" b="1" i="1" dirty="0">
                <a:solidFill>
                  <a:srgbClr val="FFFF00"/>
                </a:solidFill>
              </a:rPr>
            </a:br>
            <a:r>
              <a:rPr lang="ru-RU" sz="1400" b="1" i="1" dirty="0">
                <a:solidFill>
                  <a:srgbClr val="FFFF00"/>
                </a:solidFill>
              </a:rPr>
              <a:t/>
            </a:r>
            <a:br>
              <a:rPr lang="ru-RU" sz="1400" b="1" i="1" dirty="0">
                <a:solidFill>
                  <a:srgbClr val="FFFF00"/>
                </a:solidFill>
              </a:rPr>
            </a:br>
            <a:r>
              <a:rPr lang="ru-RU" sz="1400" b="1" i="1" dirty="0">
                <a:solidFill>
                  <a:srgbClr val="FFFF00"/>
                </a:solidFill>
              </a:rPr>
              <a:t>Порядок </a:t>
            </a:r>
            <a:r>
              <a:rPr lang="ru-RU" sz="1400" b="1" i="1" dirty="0" err="1">
                <a:solidFill>
                  <a:srgbClr val="FFFF00"/>
                </a:solidFill>
              </a:rPr>
              <a:t>ознайомлення</a:t>
            </a:r>
            <a:r>
              <a:rPr lang="ru-RU" sz="1400" b="1" i="1" dirty="0">
                <a:solidFill>
                  <a:srgbClr val="FFFF00"/>
                </a:solidFill>
              </a:rPr>
              <a:t>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передбачений</a:t>
            </a:r>
            <a:r>
              <a:rPr lang="ru-RU" sz="1400" b="1" i="1" dirty="0">
                <a:solidFill>
                  <a:srgbClr val="FFFF00"/>
                </a:solidFill>
              </a:rPr>
              <a:t> ст. 290 КПК </a:t>
            </a:r>
            <a:r>
              <a:rPr lang="ru-RU" sz="1400" b="1" i="1" dirty="0" err="1">
                <a:solidFill>
                  <a:srgbClr val="FFFF00"/>
                </a:solidFill>
              </a:rPr>
              <a:t>України</a:t>
            </a:r>
            <a:r>
              <a:rPr lang="ru-RU" sz="1400" b="1" i="1" dirty="0">
                <a:solidFill>
                  <a:srgbClr val="FFFF00"/>
                </a:solidFill>
              </a:rPr>
              <a:t>.</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1352282"/>
            <a:ext cx="11601697" cy="5306095"/>
          </a:xfrm>
        </p:spPr>
        <p:txBody>
          <a:bodyPr>
            <a:normAutofit/>
          </a:bodyPr>
          <a:lstStyle/>
          <a:p>
            <a:pPr marL="0" indent="0" fontAlgn="base">
              <a:buNone/>
            </a:pPr>
            <a:r>
              <a:rPr lang="ru-RU" dirty="0" err="1"/>
              <a:t>Варіанти</a:t>
            </a:r>
            <a:r>
              <a:rPr lang="ru-RU" dirty="0"/>
              <a:t> </a:t>
            </a:r>
            <a:r>
              <a:rPr lang="ru-RU" dirty="0" err="1"/>
              <a:t>уникнення</a:t>
            </a:r>
            <a:r>
              <a:rPr lang="ru-RU" dirty="0"/>
              <a:t> </a:t>
            </a:r>
            <a:r>
              <a:rPr lang="ru-RU" dirty="0" err="1"/>
              <a:t>спірних</a:t>
            </a:r>
            <a:r>
              <a:rPr lang="ru-RU" dirty="0"/>
              <a:t> </a:t>
            </a:r>
            <a:r>
              <a:rPr lang="ru-RU" dirty="0" err="1"/>
              <a:t>питань</a:t>
            </a:r>
            <a:r>
              <a:rPr lang="ru-RU" dirty="0"/>
              <a:t> </a:t>
            </a:r>
            <a:r>
              <a:rPr lang="ru-RU" dirty="0" err="1"/>
              <a:t>щодо</a:t>
            </a:r>
            <a:r>
              <a:rPr lang="ru-RU" dirty="0"/>
              <a:t> «не </a:t>
            </a:r>
            <a:r>
              <a:rPr lang="ru-RU" dirty="0" err="1"/>
              <a:t>відкриття</a:t>
            </a:r>
            <a:r>
              <a:rPr lang="ru-RU" dirty="0"/>
              <a:t> </a:t>
            </a:r>
            <a:r>
              <a:rPr lang="ru-RU" dirty="0" err="1"/>
              <a:t>доказів</a:t>
            </a:r>
            <a:r>
              <a:rPr lang="ru-RU" dirty="0"/>
              <a:t>» стороною </a:t>
            </a:r>
            <a:r>
              <a:rPr lang="ru-RU" dirty="0" err="1"/>
              <a:t>захисту</a:t>
            </a:r>
            <a:r>
              <a:rPr lang="ru-RU" dirty="0"/>
              <a:t> </a:t>
            </a:r>
            <a:r>
              <a:rPr lang="ru-RU" dirty="0" err="1"/>
              <a:t>можливо</a:t>
            </a:r>
            <a:r>
              <a:rPr lang="ru-RU" dirty="0"/>
              <a:t> </a:t>
            </a:r>
            <a:r>
              <a:rPr lang="ru-RU" dirty="0" err="1"/>
              <a:t>вирішити</a:t>
            </a:r>
            <a:r>
              <a:rPr lang="ru-RU" dirty="0"/>
              <a:t> </a:t>
            </a:r>
            <a:r>
              <a:rPr lang="ru-RU" dirty="0" err="1"/>
              <a:t>наступними</a:t>
            </a:r>
            <a:r>
              <a:rPr lang="ru-RU" dirty="0"/>
              <a:t> шляхами:</a:t>
            </a:r>
          </a:p>
          <a:p>
            <a:pPr marL="0" indent="0" fontAlgn="base">
              <a:buNone/>
            </a:pPr>
            <a:endParaRPr lang="ru-RU" dirty="0"/>
          </a:p>
          <a:p>
            <a:pPr marL="0" indent="0" fontAlgn="base">
              <a:buNone/>
            </a:pPr>
            <a:r>
              <a:rPr lang="ru-RU" dirty="0"/>
              <a:t>-	</a:t>
            </a:r>
            <a:r>
              <a:rPr lang="ru-RU" dirty="0" err="1"/>
              <a:t>докази</a:t>
            </a:r>
            <a:r>
              <a:rPr lang="ru-RU" dirty="0"/>
              <a:t> (</a:t>
            </a:r>
            <a:r>
              <a:rPr lang="ru-RU" dirty="0" err="1"/>
              <a:t>зокрема</a:t>
            </a:r>
            <a:r>
              <a:rPr lang="ru-RU" dirty="0"/>
              <a:t> </a:t>
            </a:r>
            <a:r>
              <a:rPr lang="ru-RU" dirty="0" err="1"/>
              <a:t>письмові</a:t>
            </a:r>
            <a:r>
              <a:rPr lang="ru-RU" dirty="0"/>
              <a:t> </a:t>
            </a:r>
            <a:r>
              <a:rPr lang="ru-RU" dirty="0" err="1"/>
              <a:t>або</a:t>
            </a:r>
            <a:r>
              <a:rPr lang="ru-RU" dirty="0"/>
              <a:t> </a:t>
            </a:r>
            <a:r>
              <a:rPr lang="ru-RU" dirty="0" err="1"/>
              <a:t>відео</a:t>
            </a:r>
            <a:r>
              <a:rPr lang="ru-RU" dirty="0"/>
              <a:t>, </a:t>
            </a:r>
            <a:r>
              <a:rPr lang="ru-RU" dirty="0" err="1"/>
              <a:t>аудіо</a:t>
            </a:r>
            <a:r>
              <a:rPr lang="ru-RU" dirty="0"/>
              <a:t> записи) </a:t>
            </a:r>
            <a:r>
              <a:rPr lang="ru-RU" dirty="0" err="1"/>
              <a:t>можуть</a:t>
            </a:r>
            <a:r>
              <a:rPr lang="ru-RU" dirty="0"/>
              <a:t> в </a:t>
            </a:r>
            <a:r>
              <a:rPr lang="ru-RU" dirty="0" err="1"/>
              <a:t>копіях</a:t>
            </a:r>
            <a:r>
              <a:rPr lang="ru-RU" dirty="0"/>
              <a:t> </a:t>
            </a:r>
            <a:r>
              <a:rPr lang="ru-RU" dirty="0" err="1"/>
              <a:t>надані</a:t>
            </a:r>
            <a:r>
              <a:rPr lang="ru-RU" dirty="0"/>
              <a:t> </a:t>
            </a:r>
            <a:r>
              <a:rPr lang="ru-RU" dirty="0" err="1"/>
              <a:t>стороні</a:t>
            </a:r>
            <a:r>
              <a:rPr lang="ru-RU" dirty="0"/>
              <a:t> </a:t>
            </a:r>
            <a:r>
              <a:rPr lang="ru-RU" dirty="0" err="1"/>
              <a:t>обвинувачення</a:t>
            </a:r>
            <a:r>
              <a:rPr lang="ru-RU" dirty="0"/>
              <a:t> з метою </a:t>
            </a:r>
            <a:r>
              <a:rPr lang="ru-RU" dirty="0" err="1"/>
              <a:t>залучення</a:t>
            </a:r>
            <a:r>
              <a:rPr lang="ru-RU" dirty="0"/>
              <a:t> до </a:t>
            </a:r>
            <a:r>
              <a:rPr lang="ru-RU" dirty="0" err="1"/>
              <a:t>матеріалів</a:t>
            </a:r>
            <a:r>
              <a:rPr lang="ru-RU" dirty="0"/>
              <a:t> </a:t>
            </a:r>
            <a:r>
              <a:rPr lang="ru-RU" dirty="0" err="1"/>
              <a:t>справи</a:t>
            </a:r>
            <a:r>
              <a:rPr lang="ru-RU" dirty="0"/>
              <a:t> за </a:t>
            </a:r>
            <a:r>
              <a:rPr lang="ru-RU" dirty="0" err="1"/>
              <a:t>відповідним</a:t>
            </a:r>
            <a:r>
              <a:rPr lang="ru-RU" dirty="0"/>
              <a:t> </a:t>
            </a:r>
            <a:r>
              <a:rPr lang="ru-RU" dirty="0" err="1"/>
              <a:t>клопотанням</a:t>
            </a:r>
            <a:r>
              <a:rPr lang="ru-RU" dirty="0"/>
              <a:t> (у </a:t>
            </a:r>
            <a:r>
              <a:rPr lang="ru-RU" dirty="0" err="1"/>
              <a:t>випадку</a:t>
            </a:r>
            <a:r>
              <a:rPr lang="ru-RU" dirty="0"/>
              <a:t> </a:t>
            </a:r>
            <a:r>
              <a:rPr lang="ru-RU" dirty="0" err="1"/>
              <a:t>задоволення</a:t>
            </a:r>
            <a:r>
              <a:rPr lang="ru-RU" dirty="0"/>
              <a:t> «</a:t>
            </a:r>
            <a:r>
              <a:rPr lang="ru-RU" dirty="0" err="1"/>
              <a:t>спірна</a:t>
            </a:r>
            <a:r>
              <a:rPr lang="ru-RU" dirty="0"/>
              <a:t> </a:t>
            </a:r>
            <a:r>
              <a:rPr lang="ru-RU" dirty="0" err="1"/>
              <a:t>ситуація</a:t>
            </a:r>
            <a:r>
              <a:rPr lang="ru-RU" dirty="0"/>
              <a:t>» </a:t>
            </a:r>
            <a:r>
              <a:rPr lang="ru-RU" dirty="0" err="1"/>
              <a:t>виключається</a:t>
            </a:r>
            <a:r>
              <a:rPr lang="ru-RU" dirty="0"/>
              <a:t>;</a:t>
            </a:r>
          </a:p>
          <a:p>
            <a:pPr marL="0" indent="0" fontAlgn="base">
              <a:buNone/>
            </a:pPr>
            <a:r>
              <a:rPr lang="ru-RU" dirty="0"/>
              <a:t>-	</a:t>
            </a:r>
            <a:r>
              <a:rPr lang="ru-RU" dirty="0" err="1"/>
              <a:t>виготовлення</a:t>
            </a:r>
            <a:r>
              <a:rPr lang="ru-RU" dirty="0"/>
              <a:t> </a:t>
            </a:r>
            <a:r>
              <a:rPr lang="ru-RU" dirty="0" err="1"/>
              <a:t>копій</a:t>
            </a:r>
            <a:r>
              <a:rPr lang="ru-RU" dirty="0"/>
              <a:t> </a:t>
            </a:r>
            <a:r>
              <a:rPr lang="ru-RU" dirty="0" err="1"/>
              <a:t>документів</a:t>
            </a:r>
            <a:r>
              <a:rPr lang="ru-RU" dirty="0"/>
              <a:t> а </a:t>
            </a:r>
            <a:r>
              <a:rPr lang="ru-RU" dirty="0" err="1"/>
              <a:t>також</a:t>
            </a:r>
            <a:r>
              <a:rPr lang="ru-RU" dirty="0"/>
              <a:t> </a:t>
            </a:r>
            <a:r>
              <a:rPr lang="ru-RU" dirty="0" err="1"/>
              <a:t>копій</a:t>
            </a:r>
            <a:r>
              <a:rPr lang="ru-RU" dirty="0"/>
              <a:t> </a:t>
            </a:r>
            <a:r>
              <a:rPr lang="ru-RU" dirty="0" err="1"/>
              <a:t>відео</a:t>
            </a:r>
            <a:r>
              <a:rPr lang="ru-RU" dirty="0"/>
              <a:t>, </a:t>
            </a:r>
            <a:r>
              <a:rPr lang="ru-RU" dirty="0" err="1"/>
              <a:t>аудіо</a:t>
            </a:r>
            <a:r>
              <a:rPr lang="ru-RU" dirty="0"/>
              <a:t> </a:t>
            </a:r>
            <a:r>
              <a:rPr lang="ru-RU" dirty="0" err="1"/>
              <a:t>записів</a:t>
            </a:r>
            <a:r>
              <a:rPr lang="ru-RU" dirty="0"/>
              <a:t> та </a:t>
            </a:r>
            <a:r>
              <a:rPr lang="ru-RU" dirty="0" err="1"/>
              <a:t>надіслання</a:t>
            </a:r>
            <a:r>
              <a:rPr lang="ru-RU" dirty="0"/>
              <a:t> на </a:t>
            </a:r>
            <a:r>
              <a:rPr lang="ru-RU" dirty="0" err="1"/>
              <a:t>службову</a:t>
            </a:r>
            <a:r>
              <a:rPr lang="ru-RU" dirty="0"/>
              <a:t> адресу прокурора – </a:t>
            </a:r>
            <a:r>
              <a:rPr lang="ru-RU" dirty="0" err="1"/>
              <a:t>процесуального</a:t>
            </a:r>
            <a:r>
              <a:rPr lang="ru-RU" dirty="0"/>
              <a:t> </a:t>
            </a:r>
            <a:r>
              <a:rPr lang="ru-RU" dirty="0" err="1"/>
              <a:t>керівника</a:t>
            </a:r>
            <a:r>
              <a:rPr lang="ru-RU" dirty="0"/>
              <a:t> по </a:t>
            </a:r>
            <a:r>
              <a:rPr lang="ru-RU" dirty="0" err="1"/>
              <a:t>кримінальному</a:t>
            </a:r>
            <a:r>
              <a:rPr lang="ru-RU" dirty="0"/>
              <a:t> </a:t>
            </a:r>
            <a:r>
              <a:rPr lang="ru-RU" dirty="0" err="1"/>
              <a:t>провадження</a:t>
            </a:r>
            <a:r>
              <a:rPr lang="ru-RU" dirty="0"/>
              <a:t> з </a:t>
            </a:r>
            <a:r>
              <a:rPr lang="ru-RU" dirty="0" err="1"/>
              <a:t>відповідним</a:t>
            </a:r>
            <a:r>
              <a:rPr lang="ru-RU" dirty="0"/>
              <a:t> </a:t>
            </a:r>
            <a:r>
              <a:rPr lang="ru-RU" dirty="0" err="1"/>
              <a:t>повідомлення</a:t>
            </a:r>
            <a:r>
              <a:rPr lang="ru-RU" dirty="0"/>
              <a:t>   </a:t>
            </a:r>
          </a:p>
          <a:p>
            <a:pPr marL="0" indent="0" fontAlgn="base">
              <a:buNone/>
            </a:pPr>
            <a:r>
              <a:rPr lang="ru-RU" dirty="0"/>
              <a:t>-	</a:t>
            </a:r>
            <a:r>
              <a:rPr lang="ru-RU" dirty="0" err="1"/>
              <a:t>надання</a:t>
            </a:r>
            <a:r>
              <a:rPr lang="ru-RU" dirty="0"/>
              <a:t> (</a:t>
            </a:r>
            <a:r>
              <a:rPr lang="ru-RU" dirty="0" err="1"/>
              <a:t>особисто</a:t>
            </a:r>
            <a:r>
              <a:rPr lang="ru-RU" dirty="0"/>
              <a:t> </a:t>
            </a:r>
            <a:r>
              <a:rPr lang="ru-RU" dirty="0" err="1"/>
              <a:t>або</a:t>
            </a:r>
            <a:r>
              <a:rPr lang="ru-RU" dirty="0"/>
              <a:t> </a:t>
            </a:r>
            <a:r>
              <a:rPr lang="ru-RU" dirty="0" err="1"/>
              <a:t>замовним</a:t>
            </a:r>
            <a:r>
              <a:rPr lang="ru-RU" dirty="0"/>
              <a:t> листом з </a:t>
            </a:r>
            <a:r>
              <a:rPr lang="ru-RU" dirty="0" err="1"/>
              <a:t>описом</a:t>
            </a:r>
            <a:r>
              <a:rPr lang="ru-RU" dirty="0"/>
              <a:t>) прокурору </a:t>
            </a:r>
            <a:r>
              <a:rPr lang="ru-RU" dirty="0" err="1"/>
              <a:t>повідомлення</a:t>
            </a:r>
            <a:r>
              <a:rPr lang="ru-RU" dirty="0"/>
              <a:t> про </a:t>
            </a:r>
            <a:r>
              <a:rPr lang="ru-RU" dirty="0" err="1"/>
              <a:t>надання</a:t>
            </a:r>
            <a:r>
              <a:rPr lang="ru-RU" dirty="0"/>
              <a:t> </a:t>
            </a:r>
            <a:r>
              <a:rPr lang="ru-RU" dirty="0" err="1"/>
              <a:t>можливості</a:t>
            </a:r>
            <a:r>
              <a:rPr lang="ru-RU" dirty="0"/>
              <a:t> </a:t>
            </a:r>
            <a:r>
              <a:rPr lang="ru-RU" dirty="0" err="1"/>
              <a:t>ознайомитись</a:t>
            </a:r>
            <a:r>
              <a:rPr lang="ru-RU" dirty="0"/>
              <a:t> з </a:t>
            </a:r>
            <a:r>
              <a:rPr lang="ru-RU" dirty="0" err="1"/>
              <a:t>матеріалами</a:t>
            </a:r>
            <a:r>
              <a:rPr lang="ru-RU" dirty="0"/>
              <a:t> </a:t>
            </a:r>
            <a:r>
              <a:rPr lang="ru-RU" dirty="0" err="1"/>
              <a:t>кримінального</a:t>
            </a:r>
            <a:r>
              <a:rPr lang="ru-RU" dirty="0"/>
              <a:t> </a:t>
            </a:r>
            <a:r>
              <a:rPr lang="ru-RU" dirty="0" err="1"/>
              <a:t>провадження</a:t>
            </a:r>
            <a:r>
              <a:rPr lang="ru-RU" dirty="0"/>
              <a:t>, </a:t>
            </a:r>
            <a:r>
              <a:rPr lang="ru-RU" dirty="0" err="1"/>
              <a:t>зібраних</a:t>
            </a:r>
            <a:r>
              <a:rPr lang="ru-RU" dirty="0"/>
              <a:t> стороною </a:t>
            </a:r>
            <a:r>
              <a:rPr lang="ru-RU" dirty="0" err="1"/>
              <a:t>захисту</a:t>
            </a:r>
            <a:r>
              <a:rPr lang="ru-RU" dirty="0"/>
              <a:t> з </a:t>
            </a:r>
            <a:r>
              <a:rPr lang="ru-RU" dirty="0" err="1"/>
              <a:t>зазначенням</a:t>
            </a:r>
            <a:r>
              <a:rPr lang="ru-RU" dirty="0"/>
              <a:t> </a:t>
            </a:r>
            <a:r>
              <a:rPr lang="ru-RU" dirty="0" err="1"/>
              <a:t>контактних</a:t>
            </a:r>
            <a:r>
              <a:rPr lang="ru-RU" dirty="0"/>
              <a:t> </a:t>
            </a:r>
            <a:r>
              <a:rPr lang="ru-RU" dirty="0" err="1"/>
              <a:t>даних</a:t>
            </a:r>
            <a:r>
              <a:rPr lang="ru-RU" dirty="0"/>
              <a:t>, </a:t>
            </a:r>
            <a:r>
              <a:rPr lang="ru-RU" dirty="0" err="1"/>
              <a:t>місця</a:t>
            </a:r>
            <a:r>
              <a:rPr lang="ru-RU" dirty="0"/>
              <a:t> </a:t>
            </a:r>
            <a:r>
              <a:rPr lang="ru-RU" dirty="0" err="1"/>
              <a:t>можливого</a:t>
            </a:r>
            <a:r>
              <a:rPr lang="ru-RU" dirty="0"/>
              <a:t> </a:t>
            </a:r>
            <a:r>
              <a:rPr lang="ru-RU" dirty="0" err="1"/>
              <a:t>ознайомлення</a:t>
            </a:r>
            <a:r>
              <a:rPr lang="ru-RU" dirty="0"/>
              <a:t> з </a:t>
            </a:r>
            <a:r>
              <a:rPr lang="ru-RU" dirty="0" err="1"/>
              <a:t>можливістю</a:t>
            </a:r>
            <a:r>
              <a:rPr lang="ru-RU" dirty="0"/>
              <a:t> </a:t>
            </a:r>
            <a:r>
              <a:rPr lang="ru-RU" dirty="0" err="1"/>
              <a:t>здійснення</a:t>
            </a:r>
            <a:r>
              <a:rPr lang="ru-RU" dirty="0"/>
              <a:t> </a:t>
            </a:r>
            <a:r>
              <a:rPr lang="ru-RU" dirty="0" err="1"/>
              <a:t>копіювання</a:t>
            </a:r>
            <a:r>
              <a:rPr lang="ru-RU" dirty="0"/>
              <a:t>. </a:t>
            </a:r>
            <a:endParaRPr lang="ru-RU" dirty="0"/>
          </a:p>
        </p:txBody>
      </p:sp>
    </p:spTree>
    <p:extLst>
      <p:ext uri="{BB962C8B-B14F-4D97-AF65-F5344CB8AC3E}">
        <p14:creationId xmlns:p14="http://schemas.microsoft.com/office/powerpoint/2010/main" val="5878628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348" y="0"/>
            <a:ext cx="4857506" cy="6858000"/>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0598" y="0"/>
            <a:ext cx="4857506" cy="6858000"/>
          </a:xfrm>
          <a:prstGeom prst="rect">
            <a:avLst/>
          </a:prstGeom>
        </p:spPr>
      </p:pic>
    </p:spTree>
    <p:extLst>
      <p:ext uri="{BB962C8B-B14F-4D97-AF65-F5344CB8AC3E}">
        <p14:creationId xmlns:p14="http://schemas.microsoft.com/office/powerpoint/2010/main" val="25547261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400" b="1" i="1" dirty="0" err="1">
                <a:solidFill>
                  <a:srgbClr val="FFFF00"/>
                </a:solidFill>
              </a:rPr>
              <a:t>Питання</a:t>
            </a:r>
            <a:r>
              <a:rPr lang="ru-RU" sz="1400" b="1" i="1" dirty="0">
                <a:solidFill>
                  <a:srgbClr val="FFFF00"/>
                </a:solidFill>
              </a:rPr>
              <a:t> № 2: </a:t>
            </a:r>
            <a:r>
              <a:rPr lang="ru-RU" sz="1400" b="1" i="1" dirty="0" err="1">
                <a:solidFill>
                  <a:srgbClr val="FFFF00"/>
                </a:solidFill>
              </a:rPr>
              <a:t>Ознайомлення</a:t>
            </a:r>
            <a:r>
              <a:rPr lang="ru-RU" sz="1400" b="1" i="1" dirty="0">
                <a:solidFill>
                  <a:srgbClr val="FFFF00"/>
                </a:solidFill>
              </a:rPr>
              <a:t> адвокатом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після</a:t>
            </a:r>
            <a:r>
              <a:rPr lang="ru-RU" sz="1400" b="1" i="1" dirty="0">
                <a:solidFill>
                  <a:srgbClr val="FFFF00"/>
                </a:solidFill>
              </a:rPr>
              <a:t> </a:t>
            </a:r>
            <a:r>
              <a:rPr lang="ru-RU" sz="1400" b="1" i="1" dirty="0" err="1">
                <a:solidFill>
                  <a:srgbClr val="FFFF00"/>
                </a:solidFill>
              </a:rPr>
              <a:t>його</a:t>
            </a:r>
            <a:r>
              <a:rPr lang="ru-RU" sz="1400" b="1" i="1" dirty="0">
                <a:solidFill>
                  <a:srgbClr val="FFFF00"/>
                </a:solidFill>
              </a:rPr>
              <a:t> </a:t>
            </a:r>
            <a:r>
              <a:rPr lang="ru-RU" sz="1400" b="1" i="1" dirty="0" err="1">
                <a:solidFill>
                  <a:srgbClr val="FFFF00"/>
                </a:solidFill>
              </a:rPr>
              <a:t>завершення</a:t>
            </a:r>
            <a:r>
              <a:rPr lang="ru-RU" sz="1400" b="1" i="1" dirty="0">
                <a:solidFill>
                  <a:srgbClr val="FFFF00"/>
                </a:solidFill>
              </a:rPr>
              <a:t>.</a:t>
            </a:r>
            <a:br>
              <a:rPr lang="ru-RU" sz="1400" b="1" i="1" dirty="0">
                <a:solidFill>
                  <a:srgbClr val="FFFF00"/>
                </a:solidFill>
              </a:rPr>
            </a:br>
            <a:r>
              <a:rPr lang="ru-RU" sz="1400" b="1" i="1" dirty="0">
                <a:solidFill>
                  <a:srgbClr val="FFFF00"/>
                </a:solidFill>
              </a:rPr>
              <a:t/>
            </a:r>
            <a:br>
              <a:rPr lang="ru-RU" sz="1400" b="1" i="1" dirty="0">
                <a:solidFill>
                  <a:srgbClr val="FFFF00"/>
                </a:solidFill>
              </a:rPr>
            </a:br>
            <a:r>
              <a:rPr lang="ru-RU" sz="1400" b="1" i="1" dirty="0">
                <a:solidFill>
                  <a:srgbClr val="FFFF00"/>
                </a:solidFill>
              </a:rPr>
              <a:t>Порядок </a:t>
            </a:r>
            <a:r>
              <a:rPr lang="ru-RU" sz="1400" b="1" i="1" dirty="0" err="1">
                <a:solidFill>
                  <a:srgbClr val="FFFF00"/>
                </a:solidFill>
              </a:rPr>
              <a:t>ознайомлення</a:t>
            </a:r>
            <a:r>
              <a:rPr lang="ru-RU" sz="1400" b="1" i="1" dirty="0">
                <a:solidFill>
                  <a:srgbClr val="FFFF00"/>
                </a:solidFill>
              </a:rPr>
              <a:t> з </a:t>
            </a:r>
            <a:r>
              <a:rPr lang="ru-RU" sz="1400" b="1" i="1" dirty="0" err="1">
                <a:solidFill>
                  <a:srgbClr val="FFFF00"/>
                </a:solidFill>
              </a:rPr>
              <a:t>матеріалами</a:t>
            </a:r>
            <a:r>
              <a:rPr lang="ru-RU" sz="1400" b="1" i="1" dirty="0">
                <a:solidFill>
                  <a:srgbClr val="FFFF00"/>
                </a:solidFill>
              </a:rPr>
              <a:t> </a:t>
            </a:r>
            <a:r>
              <a:rPr lang="ru-RU" sz="1400" b="1" i="1" dirty="0" err="1">
                <a:solidFill>
                  <a:srgbClr val="FFFF00"/>
                </a:solidFill>
              </a:rPr>
              <a:t>досудового</a:t>
            </a:r>
            <a:r>
              <a:rPr lang="ru-RU" sz="1400" b="1" i="1" dirty="0">
                <a:solidFill>
                  <a:srgbClr val="FFFF00"/>
                </a:solidFill>
              </a:rPr>
              <a:t> </a:t>
            </a:r>
            <a:r>
              <a:rPr lang="ru-RU" sz="1400" b="1" i="1" dirty="0" err="1">
                <a:solidFill>
                  <a:srgbClr val="FFFF00"/>
                </a:solidFill>
              </a:rPr>
              <a:t>розслідування</a:t>
            </a:r>
            <a:r>
              <a:rPr lang="ru-RU" sz="1400" b="1" i="1" dirty="0">
                <a:solidFill>
                  <a:srgbClr val="FFFF00"/>
                </a:solidFill>
              </a:rPr>
              <a:t> </a:t>
            </a:r>
            <a:r>
              <a:rPr lang="ru-RU" sz="1400" b="1" i="1" dirty="0" err="1">
                <a:solidFill>
                  <a:srgbClr val="FFFF00"/>
                </a:solidFill>
              </a:rPr>
              <a:t>передбачений</a:t>
            </a:r>
            <a:r>
              <a:rPr lang="ru-RU" sz="1400" b="1" i="1" dirty="0">
                <a:solidFill>
                  <a:srgbClr val="FFFF00"/>
                </a:solidFill>
              </a:rPr>
              <a:t> ст. 290 КПК </a:t>
            </a:r>
            <a:r>
              <a:rPr lang="ru-RU" sz="1400" b="1" i="1" dirty="0" err="1">
                <a:solidFill>
                  <a:srgbClr val="FFFF00"/>
                </a:solidFill>
              </a:rPr>
              <a:t>України</a:t>
            </a:r>
            <a:r>
              <a:rPr lang="ru-RU" sz="1400" b="1" i="1" dirty="0">
                <a:solidFill>
                  <a:srgbClr val="FFFF00"/>
                </a:solidFill>
              </a:rPr>
              <a:t>.</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1352282"/>
            <a:ext cx="11601697" cy="5306095"/>
          </a:xfrm>
        </p:spPr>
        <p:txBody>
          <a:bodyPr>
            <a:normAutofit/>
          </a:bodyPr>
          <a:lstStyle/>
          <a:p>
            <a:pPr marL="0" indent="0" fontAlgn="base">
              <a:buNone/>
            </a:pPr>
            <a:r>
              <a:rPr lang="ru-RU" sz="2800" dirty="0" smtClean="0"/>
              <a:t>	</a:t>
            </a:r>
          </a:p>
          <a:p>
            <a:pPr marL="0" indent="0" fontAlgn="base">
              <a:buNone/>
            </a:pPr>
            <a:endParaRPr lang="ru-RU" sz="2800" dirty="0"/>
          </a:p>
          <a:p>
            <a:pPr marL="0" indent="0" algn="just" fontAlgn="base">
              <a:buNone/>
            </a:pPr>
            <a:r>
              <a:rPr lang="ru-RU" sz="2800" dirty="0" smtClean="0"/>
              <a:t>	</a:t>
            </a:r>
            <a:r>
              <a:rPr lang="ru-RU" sz="2800" dirty="0" err="1" smtClean="0"/>
              <a:t>Важливість</a:t>
            </a:r>
            <a:r>
              <a:rPr lang="ru-RU" sz="2800" dirty="0" smtClean="0"/>
              <a:t> </a:t>
            </a:r>
            <a:r>
              <a:rPr lang="ru-RU" sz="2800" dirty="0" err="1"/>
              <a:t>охарактеризованої</a:t>
            </a:r>
            <a:r>
              <a:rPr lang="ru-RU" sz="2800" dirty="0"/>
              <a:t> </a:t>
            </a:r>
            <a:r>
              <a:rPr lang="ru-RU" sz="2800" dirty="0" err="1"/>
              <a:t>процесуальної</a:t>
            </a:r>
            <a:r>
              <a:rPr lang="ru-RU" sz="2800" dirty="0"/>
              <a:t> </a:t>
            </a:r>
            <a:r>
              <a:rPr lang="ru-RU" sz="2800" dirty="0" err="1"/>
              <a:t>дії</a:t>
            </a:r>
            <a:r>
              <a:rPr lang="ru-RU" sz="2800" dirty="0"/>
              <a:t> </a:t>
            </a:r>
            <a:r>
              <a:rPr lang="ru-RU" sz="2800" dirty="0" err="1"/>
              <a:t>наголошується</a:t>
            </a:r>
            <a:r>
              <a:rPr lang="ru-RU" sz="2800" dirty="0"/>
              <a:t> у </a:t>
            </a:r>
            <a:r>
              <a:rPr lang="ru-RU" sz="2800" dirty="0" err="1"/>
              <a:t>положеннях</a:t>
            </a:r>
            <a:r>
              <a:rPr lang="ru-RU" sz="2800" dirty="0"/>
              <a:t> ч. 12 ст. 290 КПК </a:t>
            </a:r>
            <a:r>
              <a:rPr lang="ru-RU" sz="2800" dirty="0" err="1"/>
              <a:t>України</a:t>
            </a:r>
            <a:r>
              <a:rPr lang="ru-RU" sz="2800" dirty="0"/>
              <a:t> – а </a:t>
            </a:r>
            <a:r>
              <a:rPr lang="ru-RU" sz="2800" dirty="0" err="1"/>
              <a:t>саме</a:t>
            </a:r>
            <a:r>
              <a:rPr lang="ru-RU" sz="2800" dirty="0"/>
              <a:t> суд не </a:t>
            </a:r>
            <a:r>
              <a:rPr lang="ru-RU" sz="2800" dirty="0" err="1"/>
              <a:t>має</a:t>
            </a:r>
            <a:r>
              <a:rPr lang="ru-RU" sz="2800" dirty="0"/>
              <a:t> права </a:t>
            </a:r>
            <a:r>
              <a:rPr lang="ru-RU" sz="2800" dirty="0" err="1"/>
              <a:t>допустити</a:t>
            </a:r>
            <a:r>
              <a:rPr lang="ru-RU" sz="2800" dirty="0"/>
              <a:t> </a:t>
            </a:r>
            <a:r>
              <a:rPr lang="ru-RU" sz="2800" dirty="0" err="1"/>
              <a:t>відомостей</a:t>
            </a:r>
            <a:r>
              <a:rPr lang="ru-RU" sz="2800" dirty="0"/>
              <a:t>, </a:t>
            </a:r>
            <a:r>
              <a:rPr lang="ru-RU" sz="2800" dirty="0" err="1"/>
              <a:t>що</a:t>
            </a:r>
            <a:r>
              <a:rPr lang="ru-RU" sz="2800" dirty="0"/>
              <a:t> </a:t>
            </a:r>
            <a:r>
              <a:rPr lang="ru-RU" sz="2800" dirty="0" err="1"/>
              <a:t>містяться</a:t>
            </a:r>
            <a:r>
              <a:rPr lang="ru-RU" sz="2800" dirty="0"/>
              <a:t> в </a:t>
            </a:r>
            <a:r>
              <a:rPr lang="ru-RU" sz="2800" dirty="0" err="1"/>
              <a:t>матеріалах</a:t>
            </a:r>
            <a:r>
              <a:rPr lang="ru-RU" sz="2800" dirty="0"/>
              <a:t> не </a:t>
            </a:r>
            <a:r>
              <a:rPr lang="ru-RU" sz="2800" dirty="0" err="1"/>
              <a:t>відкритих</a:t>
            </a:r>
            <a:r>
              <a:rPr lang="ru-RU" sz="2800" dirty="0"/>
              <a:t> </a:t>
            </a:r>
            <a:r>
              <a:rPr lang="ru-RU" sz="2800" dirty="0" err="1"/>
              <a:t>протилежній</a:t>
            </a:r>
            <a:r>
              <a:rPr lang="ru-RU" sz="2800" dirty="0"/>
              <a:t> </a:t>
            </a:r>
            <a:r>
              <a:rPr lang="ru-RU" sz="2800" dirty="0" err="1"/>
              <a:t>стороні</a:t>
            </a:r>
            <a:r>
              <a:rPr lang="ru-RU" sz="2800" dirty="0"/>
              <a:t>, як </a:t>
            </a:r>
            <a:r>
              <a:rPr lang="ru-RU" sz="2800" dirty="0" err="1"/>
              <a:t>докази</a:t>
            </a:r>
            <a:r>
              <a:rPr lang="ru-RU" sz="2800" dirty="0"/>
              <a:t>. </a:t>
            </a:r>
            <a:endParaRPr lang="ru-RU" sz="2800" dirty="0"/>
          </a:p>
        </p:txBody>
      </p:sp>
    </p:spTree>
    <p:extLst>
      <p:ext uri="{BB962C8B-B14F-4D97-AF65-F5344CB8AC3E}">
        <p14:creationId xmlns:p14="http://schemas.microsoft.com/office/powerpoint/2010/main" val="32621896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600" b="1" dirty="0" err="1">
                <a:solidFill>
                  <a:srgbClr val="FFFF00"/>
                </a:solidFill>
              </a:rPr>
              <a:t>Питання</a:t>
            </a:r>
            <a:r>
              <a:rPr lang="ru-RU" sz="1600" b="1" dirty="0">
                <a:solidFill>
                  <a:srgbClr val="FFFF00"/>
                </a:solidFill>
              </a:rPr>
              <a:t> № 3: </a:t>
            </a:r>
            <a:r>
              <a:rPr lang="ru-RU" sz="1600" b="1" dirty="0" err="1">
                <a:solidFill>
                  <a:srgbClr val="FFFF00"/>
                </a:solidFill>
              </a:rPr>
              <a:t>Підстави</a:t>
            </a:r>
            <a:r>
              <a:rPr lang="ru-RU" sz="1600" b="1" dirty="0">
                <a:solidFill>
                  <a:srgbClr val="FFFF00"/>
                </a:solidFill>
              </a:rPr>
              <a:t> та порядок </a:t>
            </a:r>
            <a:r>
              <a:rPr lang="ru-RU" sz="1600" b="1" dirty="0" err="1">
                <a:solidFill>
                  <a:srgbClr val="FFFF00"/>
                </a:solidFill>
              </a:rPr>
              <a:t>встановлення</a:t>
            </a:r>
            <a:r>
              <a:rPr lang="ru-RU" sz="1600" b="1" dirty="0">
                <a:solidFill>
                  <a:srgbClr val="FFFF00"/>
                </a:solidFill>
              </a:rPr>
              <a:t> строку для </a:t>
            </a:r>
            <a:r>
              <a:rPr lang="ru-RU" sz="1600" b="1" dirty="0" err="1">
                <a:solidFill>
                  <a:srgbClr val="FFFF00"/>
                </a:solidFill>
              </a:rPr>
              <a:t>ознайомлення</a:t>
            </a:r>
            <a:r>
              <a:rPr lang="ru-RU" sz="1600" b="1" dirty="0">
                <a:solidFill>
                  <a:srgbClr val="FFFF00"/>
                </a:solidFill>
              </a:rPr>
              <a:t> з </a:t>
            </a:r>
            <a:r>
              <a:rPr lang="ru-RU" sz="1600" b="1" dirty="0" err="1">
                <a:solidFill>
                  <a:srgbClr val="FFFF00"/>
                </a:solidFill>
              </a:rPr>
              <a:t>матеріалами</a:t>
            </a:r>
            <a:r>
              <a:rPr lang="ru-RU" sz="1600" b="1" dirty="0">
                <a:solidFill>
                  <a:srgbClr val="FFFF00"/>
                </a:solidFill>
              </a:rPr>
              <a:t> </a:t>
            </a:r>
            <a:r>
              <a:rPr lang="ru-RU" sz="1600" b="1" dirty="0" err="1">
                <a:solidFill>
                  <a:srgbClr val="FFFF00"/>
                </a:solidFill>
              </a:rPr>
              <a:t>справи</a:t>
            </a:r>
            <a:r>
              <a:rPr lang="ru-RU" sz="1600" b="1" dirty="0">
                <a:solidFill>
                  <a:srgbClr val="FFFF00"/>
                </a:solidFill>
              </a:rPr>
              <a:t> </a:t>
            </a:r>
            <a:r>
              <a:rPr lang="ru-RU" sz="1600" b="1" dirty="0" err="1">
                <a:solidFill>
                  <a:srgbClr val="FFFF00"/>
                </a:solidFill>
              </a:rPr>
              <a:t>стороні</a:t>
            </a:r>
            <a:r>
              <a:rPr lang="ru-RU" sz="1600" b="1" dirty="0">
                <a:solidFill>
                  <a:srgbClr val="FFFF00"/>
                </a:solidFill>
              </a:rPr>
              <a:t> </a:t>
            </a:r>
            <a:r>
              <a:rPr lang="ru-RU" sz="1600" b="1" dirty="0" err="1">
                <a:solidFill>
                  <a:srgbClr val="FFFF00"/>
                </a:solidFill>
              </a:rPr>
              <a:t>кримінального</a:t>
            </a:r>
            <a:r>
              <a:rPr lang="ru-RU" sz="1600" b="1" dirty="0">
                <a:solidFill>
                  <a:srgbClr val="FFFF00"/>
                </a:solidFill>
              </a:rPr>
              <a:t> </a:t>
            </a:r>
            <a:r>
              <a:rPr lang="ru-RU" sz="1600" b="1" dirty="0" err="1">
                <a:solidFill>
                  <a:srgbClr val="FFFF00"/>
                </a:solidFill>
              </a:rPr>
              <a:t>провадження</a:t>
            </a:r>
            <a:r>
              <a:rPr lang="ru-RU" sz="1600" b="1" dirty="0">
                <a:solidFill>
                  <a:srgbClr val="FFFF00"/>
                </a:solidFill>
              </a:rPr>
              <a:t>.</a:t>
            </a: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1017432"/>
            <a:ext cx="11601697" cy="5640946"/>
          </a:xfrm>
        </p:spPr>
        <p:txBody>
          <a:bodyPr>
            <a:normAutofit fontScale="70000" lnSpcReduction="20000"/>
          </a:bodyPr>
          <a:lstStyle/>
          <a:p>
            <a:pPr marL="0" indent="0" fontAlgn="base">
              <a:buNone/>
            </a:pPr>
            <a:r>
              <a:rPr lang="ru-RU" sz="2800" dirty="0" smtClean="0"/>
              <a:t>	</a:t>
            </a:r>
          </a:p>
          <a:p>
            <a:pPr marL="0" indent="0" fontAlgn="base">
              <a:buNone/>
            </a:pPr>
            <a:r>
              <a:rPr lang="ru-RU" sz="2800" dirty="0"/>
              <a:t>В ст.290 КПК </a:t>
            </a:r>
            <a:r>
              <a:rPr lang="ru-RU" sz="2800" dirty="0" err="1"/>
              <a:t>України</a:t>
            </a:r>
            <a:r>
              <a:rPr lang="ru-RU" sz="2800" dirty="0"/>
              <a:t> </a:t>
            </a:r>
            <a:r>
              <a:rPr lang="ru-RU" sz="2800" dirty="0" err="1"/>
              <a:t>визначається</a:t>
            </a:r>
            <a:r>
              <a:rPr lang="ru-RU" sz="2800" dirty="0"/>
              <a:t> </a:t>
            </a:r>
            <a:r>
              <a:rPr lang="ru-RU" sz="2800" dirty="0" err="1"/>
              <a:t>процесуальний</a:t>
            </a:r>
            <a:r>
              <a:rPr lang="ru-RU" sz="2800" dirty="0"/>
              <a:t> порядок </a:t>
            </a:r>
            <a:r>
              <a:rPr lang="ru-RU" sz="2800" dirty="0" err="1"/>
              <a:t>відкриття</a:t>
            </a:r>
            <a:r>
              <a:rPr lang="ru-RU" sz="2800" dirty="0"/>
              <a:t> </a:t>
            </a:r>
            <a:r>
              <a:rPr lang="ru-RU" sz="2800" dirty="0" err="1"/>
              <a:t>матеріалів</a:t>
            </a:r>
            <a:r>
              <a:rPr lang="ru-RU" sz="2800" dirty="0"/>
              <a:t> </a:t>
            </a:r>
            <a:r>
              <a:rPr lang="ru-RU" sz="2800" dirty="0" err="1"/>
              <a:t>іншій</a:t>
            </a:r>
            <a:r>
              <a:rPr lang="ru-RU" sz="2800" dirty="0"/>
              <a:t> </a:t>
            </a:r>
            <a:r>
              <a:rPr lang="ru-RU" sz="2800" dirty="0" err="1"/>
              <a:t>стороні</a:t>
            </a:r>
            <a:r>
              <a:rPr lang="ru-RU" sz="2800" dirty="0"/>
              <a:t>. </a:t>
            </a:r>
            <a:r>
              <a:rPr lang="ru-RU" sz="2800" dirty="0" err="1"/>
              <a:t>Щодо</a:t>
            </a:r>
            <a:r>
              <a:rPr lang="ru-RU" sz="2800" dirty="0"/>
              <a:t> часу, </a:t>
            </a:r>
            <a:r>
              <a:rPr lang="ru-RU" sz="2800" dirty="0" err="1"/>
              <a:t>який</a:t>
            </a:r>
            <a:r>
              <a:rPr lang="ru-RU" sz="2800" dirty="0"/>
              <a:t> </a:t>
            </a:r>
            <a:r>
              <a:rPr lang="ru-RU" sz="2800" dirty="0" err="1"/>
              <a:t>надається</a:t>
            </a:r>
            <a:r>
              <a:rPr lang="ru-RU" sz="2800" dirty="0"/>
              <a:t> сторонам для </a:t>
            </a:r>
            <a:r>
              <a:rPr lang="ru-RU" sz="2800" dirty="0" err="1"/>
              <a:t>ознайомлення</a:t>
            </a:r>
            <a:r>
              <a:rPr lang="ru-RU" sz="2800" dirty="0"/>
              <a:t> з </a:t>
            </a:r>
            <a:r>
              <a:rPr lang="ru-RU" sz="2800" dirty="0" err="1"/>
              <a:t>матеріалами</a:t>
            </a:r>
            <a:r>
              <a:rPr lang="ru-RU" sz="2800" dirty="0"/>
              <a:t> </a:t>
            </a:r>
            <a:r>
              <a:rPr lang="ru-RU" sz="2800" dirty="0" err="1"/>
              <a:t>кримінального</a:t>
            </a:r>
            <a:r>
              <a:rPr lang="ru-RU" sz="2800" dirty="0"/>
              <a:t> </a:t>
            </a:r>
            <a:r>
              <a:rPr lang="ru-RU" sz="2800" dirty="0" err="1"/>
              <a:t>провадження</a:t>
            </a:r>
            <a:r>
              <a:rPr lang="ru-RU" sz="2800" dirty="0"/>
              <a:t>, </a:t>
            </a:r>
            <a:r>
              <a:rPr lang="ru-RU" sz="2800" dirty="0" smtClean="0"/>
              <a:t>то </a:t>
            </a:r>
            <a:r>
              <a:rPr lang="ru-RU" sz="2800" dirty="0"/>
              <a:t>в ч. 10 ст. 290 КПК </a:t>
            </a:r>
            <a:r>
              <a:rPr lang="ru-RU" sz="2800" dirty="0" err="1"/>
              <a:t>України</a:t>
            </a:r>
            <a:r>
              <a:rPr lang="ru-RU" sz="2800" dirty="0"/>
              <a:t> </a:t>
            </a:r>
            <a:r>
              <a:rPr lang="ru-RU" sz="2800" dirty="0" err="1"/>
              <a:t>визначено</a:t>
            </a:r>
            <a:r>
              <a:rPr lang="ru-RU" sz="2800" dirty="0"/>
              <a:t>: </a:t>
            </a:r>
            <a:endParaRPr lang="ru-RU" sz="2800" dirty="0" smtClean="0"/>
          </a:p>
          <a:p>
            <a:pPr marL="0" indent="0" fontAlgn="base">
              <a:buNone/>
            </a:pPr>
            <a:r>
              <a:rPr lang="ru-RU" sz="2800" i="1" dirty="0" smtClean="0"/>
              <a:t>«</a:t>
            </a:r>
            <a:r>
              <a:rPr lang="ru-RU" sz="2800" i="1" dirty="0"/>
              <a:t>Сторонам </a:t>
            </a:r>
            <a:r>
              <a:rPr lang="ru-RU" sz="2800" i="1" dirty="0" err="1"/>
              <a:t>кримінального</a:t>
            </a:r>
            <a:r>
              <a:rPr lang="ru-RU" sz="2800" i="1" dirty="0"/>
              <a:t> </a:t>
            </a:r>
            <a:r>
              <a:rPr lang="ru-RU" sz="2800" i="1" dirty="0" err="1"/>
              <a:t>провадження</a:t>
            </a:r>
            <a:r>
              <a:rPr lang="ru-RU" sz="2800" i="1" dirty="0"/>
              <a:t>, </a:t>
            </a:r>
            <a:r>
              <a:rPr lang="ru-RU" sz="2800" i="1" dirty="0" err="1"/>
              <a:t>потерпілому</a:t>
            </a:r>
            <a:r>
              <a:rPr lang="ru-RU" sz="2800" i="1" dirty="0"/>
              <a:t>, </a:t>
            </a:r>
            <a:r>
              <a:rPr lang="ru-RU" sz="2800" i="1" dirty="0" err="1"/>
              <a:t>представнику</a:t>
            </a:r>
            <a:r>
              <a:rPr lang="ru-RU" sz="2800" i="1" dirty="0"/>
              <a:t> </a:t>
            </a:r>
            <a:r>
              <a:rPr lang="ru-RU" sz="2800" i="1" dirty="0" err="1"/>
              <a:t>юридичної</a:t>
            </a:r>
            <a:r>
              <a:rPr lang="ru-RU" sz="2800" i="1" dirty="0"/>
              <a:t> особи, </a:t>
            </a:r>
            <a:r>
              <a:rPr lang="ru-RU" sz="2800" i="1" dirty="0" err="1"/>
              <a:t>щодо</a:t>
            </a:r>
            <a:r>
              <a:rPr lang="ru-RU" sz="2800" i="1" dirty="0"/>
              <a:t> </a:t>
            </a:r>
            <a:r>
              <a:rPr lang="ru-RU" sz="2800" i="1" dirty="0" err="1"/>
              <a:t>якої</a:t>
            </a:r>
            <a:r>
              <a:rPr lang="ru-RU" sz="2800" i="1" dirty="0"/>
              <a:t> </a:t>
            </a:r>
            <a:r>
              <a:rPr lang="ru-RU" sz="2800" i="1" dirty="0" err="1"/>
              <a:t>здійснюється</a:t>
            </a:r>
            <a:r>
              <a:rPr lang="ru-RU" sz="2800" i="1" dirty="0"/>
              <a:t> </a:t>
            </a:r>
            <a:r>
              <a:rPr lang="ru-RU" sz="2800" i="1" dirty="0" err="1"/>
              <a:t>провадження</a:t>
            </a:r>
            <a:r>
              <a:rPr lang="ru-RU" sz="2800" i="1" dirty="0"/>
              <a:t>, </a:t>
            </a:r>
            <a:r>
              <a:rPr lang="ru-RU" sz="2800" i="1" dirty="0" err="1"/>
              <a:t>надається</a:t>
            </a:r>
            <a:r>
              <a:rPr lang="ru-RU" sz="2800" i="1" dirty="0"/>
              <a:t> </a:t>
            </a:r>
            <a:r>
              <a:rPr lang="ru-RU" sz="2800" i="1" dirty="0" err="1"/>
              <a:t>достатній</a:t>
            </a:r>
            <a:r>
              <a:rPr lang="ru-RU" sz="2800" i="1" dirty="0"/>
              <a:t> час для </a:t>
            </a:r>
            <a:r>
              <a:rPr lang="ru-RU" sz="2800" i="1" dirty="0" err="1"/>
              <a:t>ознайомлення</a:t>
            </a:r>
            <a:r>
              <a:rPr lang="ru-RU" sz="2800" i="1" dirty="0"/>
              <a:t> з </a:t>
            </a:r>
            <a:r>
              <a:rPr lang="ru-RU" sz="2800" i="1" dirty="0" err="1"/>
              <a:t>матеріалами</a:t>
            </a:r>
            <a:r>
              <a:rPr lang="ru-RU" sz="2800" i="1" dirty="0"/>
              <a:t>, до </a:t>
            </a:r>
            <a:r>
              <a:rPr lang="ru-RU" sz="2800" i="1" dirty="0" err="1"/>
              <a:t>яких</a:t>
            </a:r>
            <a:r>
              <a:rPr lang="ru-RU" sz="2800" i="1" dirty="0"/>
              <a:t> </a:t>
            </a:r>
            <a:r>
              <a:rPr lang="ru-RU" sz="2800" i="1" dirty="0" err="1"/>
              <a:t>їм</a:t>
            </a:r>
            <a:r>
              <a:rPr lang="ru-RU" sz="2800" i="1" dirty="0"/>
              <a:t> </a:t>
            </a:r>
            <a:r>
              <a:rPr lang="ru-RU" sz="2800" i="1" dirty="0" err="1"/>
              <a:t>надано</a:t>
            </a:r>
            <a:r>
              <a:rPr lang="ru-RU" sz="2800" i="1" dirty="0"/>
              <a:t> доступ. У </a:t>
            </a:r>
            <a:r>
              <a:rPr lang="ru-RU" sz="2800" i="1" dirty="0" err="1"/>
              <a:t>разі</a:t>
            </a:r>
            <a:r>
              <a:rPr lang="ru-RU" sz="2800" i="1" dirty="0"/>
              <a:t> </a:t>
            </a:r>
            <a:r>
              <a:rPr lang="ru-RU" sz="2800" i="1" dirty="0" err="1"/>
              <a:t>зволікання</a:t>
            </a:r>
            <a:r>
              <a:rPr lang="ru-RU" sz="2800" i="1" dirty="0"/>
              <a:t> при </a:t>
            </a:r>
            <a:r>
              <a:rPr lang="ru-RU" sz="2800" i="1" dirty="0" err="1"/>
              <a:t>ознайомленні</a:t>
            </a:r>
            <a:r>
              <a:rPr lang="ru-RU" sz="2800" i="1" dirty="0"/>
              <a:t> з </a:t>
            </a:r>
            <a:r>
              <a:rPr lang="ru-RU" sz="2800" i="1" dirty="0" err="1"/>
              <a:t>матеріалами</a:t>
            </a:r>
            <a:r>
              <a:rPr lang="ru-RU" sz="2800" i="1" dirty="0"/>
              <a:t>, до </a:t>
            </a:r>
            <a:r>
              <a:rPr lang="ru-RU" sz="2800" i="1" dirty="0" err="1"/>
              <a:t>яких</a:t>
            </a:r>
            <a:r>
              <a:rPr lang="ru-RU" sz="2800" i="1" dirty="0"/>
              <a:t> </a:t>
            </a:r>
            <a:r>
              <a:rPr lang="ru-RU" sz="2800" i="1" dirty="0" err="1"/>
              <a:t>надано</a:t>
            </a:r>
            <a:r>
              <a:rPr lang="ru-RU" sz="2800" i="1" dirty="0"/>
              <a:t> доступ, </a:t>
            </a:r>
            <a:r>
              <a:rPr lang="ru-RU" sz="2800" i="1" dirty="0" err="1"/>
              <a:t>слідчий</a:t>
            </a:r>
            <a:r>
              <a:rPr lang="ru-RU" sz="2800" i="1" dirty="0"/>
              <a:t> </a:t>
            </a:r>
            <a:r>
              <a:rPr lang="ru-RU" sz="2800" i="1" dirty="0" err="1"/>
              <a:t>суддя</a:t>
            </a:r>
            <a:r>
              <a:rPr lang="ru-RU" sz="2800" i="1" dirty="0"/>
              <a:t> за </a:t>
            </a:r>
            <a:r>
              <a:rPr lang="ru-RU" sz="2800" i="1" dirty="0" err="1"/>
              <a:t>клопотанням</a:t>
            </a:r>
            <a:r>
              <a:rPr lang="ru-RU" sz="2800" i="1" dirty="0"/>
              <a:t> </a:t>
            </a:r>
            <a:r>
              <a:rPr lang="ru-RU" sz="2800" i="1" dirty="0" err="1"/>
              <a:t>сторони</a:t>
            </a:r>
            <a:r>
              <a:rPr lang="ru-RU" sz="2800" i="1" dirty="0"/>
              <a:t> </a:t>
            </a:r>
            <a:r>
              <a:rPr lang="ru-RU" sz="2800" i="1" dirty="0" err="1"/>
              <a:t>кримінального</a:t>
            </a:r>
            <a:r>
              <a:rPr lang="ru-RU" sz="2800" i="1" dirty="0"/>
              <a:t> </a:t>
            </a:r>
            <a:r>
              <a:rPr lang="ru-RU" sz="2800" i="1" dirty="0" err="1"/>
              <a:t>провадження</a:t>
            </a:r>
            <a:r>
              <a:rPr lang="ru-RU" sz="2800" i="1" dirty="0"/>
              <a:t> з </a:t>
            </a:r>
            <a:r>
              <a:rPr lang="ru-RU" sz="2800" i="1" dirty="0" err="1"/>
              <a:t>урахуванням</a:t>
            </a:r>
            <a:r>
              <a:rPr lang="ru-RU" sz="2800" i="1" dirty="0"/>
              <a:t> </a:t>
            </a:r>
            <a:r>
              <a:rPr lang="ru-RU" sz="2800" i="1" dirty="0" err="1"/>
              <a:t>обсягу</a:t>
            </a:r>
            <a:r>
              <a:rPr lang="ru-RU" sz="2800" i="1" dirty="0"/>
              <a:t>, </a:t>
            </a:r>
            <a:r>
              <a:rPr lang="ru-RU" sz="2800" i="1" dirty="0" err="1"/>
              <a:t>складності</a:t>
            </a:r>
            <a:r>
              <a:rPr lang="ru-RU" sz="2800" i="1" dirty="0"/>
              <a:t> </a:t>
            </a:r>
            <a:r>
              <a:rPr lang="ru-RU" sz="2800" i="1" dirty="0" err="1"/>
              <a:t>матеріалів</a:t>
            </a:r>
            <a:r>
              <a:rPr lang="ru-RU" sz="2800" i="1" dirty="0"/>
              <a:t> та умов доступу до них </a:t>
            </a:r>
            <a:r>
              <a:rPr lang="ru-RU" sz="2800" i="1" dirty="0" err="1"/>
              <a:t>зобов’язаний</a:t>
            </a:r>
            <a:r>
              <a:rPr lang="ru-RU" sz="2800" i="1" dirty="0"/>
              <a:t> </a:t>
            </a:r>
            <a:r>
              <a:rPr lang="ru-RU" sz="2800" i="1" dirty="0" err="1"/>
              <a:t>встановити</a:t>
            </a:r>
            <a:r>
              <a:rPr lang="ru-RU" sz="2800" i="1" dirty="0"/>
              <a:t> строк для </a:t>
            </a:r>
            <a:r>
              <a:rPr lang="ru-RU" sz="2800" i="1" dirty="0" err="1"/>
              <a:t>ознайомлення</a:t>
            </a:r>
            <a:r>
              <a:rPr lang="ru-RU" sz="2800" i="1" dirty="0"/>
              <a:t> з </a:t>
            </a:r>
            <a:r>
              <a:rPr lang="ru-RU" sz="2800" i="1" dirty="0" err="1"/>
              <a:t>матеріалами</a:t>
            </a:r>
            <a:r>
              <a:rPr lang="ru-RU" sz="2800" i="1" dirty="0"/>
              <a:t>, </a:t>
            </a:r>
            <a:r>
              <a:rPr lang="ru-RU" sz="2800" i="1" dirty="0" err="1"/>
              <a:t>після</a:t>
            </a:r>
            <a:r>
              <a:rPr lang="ru-RU" sz="2800" i="1" dirty="0"/>
              <a:t> </a:t>
            </a:r>
            <a:r>
              <a:rPr lang="ru-RU" sz="2800" i="1" dirty="0" err="1"/>
              <a:t>спливу</a:t>
            </a:r>
            <a:r>
              <a:rPr lang="ru-RU" sz="2800" i="1" dirty="0"/>
              <a:t> </a:t>
            </a:r>
            <a:r>
              <a:rPr lang="ru-RU" sz="2800" i="1" dirty="0" err="1"/>
              <a:t>якого</a:t>
            </a:r>
            <a:r>
              <a:rPr lang="ru-RU" sz="2800" i="1" dirty="0"/>
              <a:t> сторона </a:t>
            </a:r>
            <a:r>
              <a:rPr lang="ru-RU" sz="2800" i="1" dirty="0" err="1"/>
              <a:t>кримінального</a:t>
            </a:r>
            <a:r>
              <a:rPr lang="ru-RU" sz="2800" i="1" dirty="0"/>
              <a:t> </a:t>
            </a:r>
            <a:r>
              <a:rPr lang="ru-RU" sz="2800" i="1" dirty="0" err="1"/>
              <a:t>провадження</a:t>
            </a:r>
            <a:r>
              <a:rPr lang="ru-RU" sz="2800" i="1" dirty="0"/>
              <a:t> </a:t>
            </a:r>
            <a:r>
              <a:rPr lang="ru-RU" sz="2800" i="1" dirty="0" err="1"/>
              <a:t>або</a:t>
            </a:r>
            <a:r>
              <a:rPr lang="ru-RU" sz="2800" i="1" dirty="0"/>
              <a:t> </a:t>
            </a:r>
            <a:r>
              <a:rPr lang="ru-RU" sz="2800" i="1" dirty="0" err="1"/>
              <a:t>потерпілий</a:t>
            </a:r>
            <a:r>
              <a:rPr lang="ru-RU" sz="2800" i="1" dirty="0"/>
              <a:t>, </a:t>
            </a:r>
            <a:r>
              <a:rPr lang="ru-RU" sz="2800" i="1" dirty="0" err="1"/>
              <a:t>представник</a:t>
            </a:r>
            <a:r>
              <a:rPr lang="ru-RU" sz="2800" i="1" dirty="0"/>
              <a:t> </a:t>
            </a:r>
            <a:r>
              <a:rPr lang="ru-RU" sz="2800" i="1" dirty="0" err="1"/>
              <a:t>юридичної</a:t>
            </a:r>
            <a:r>
              <a:rPr lang="ru-RU" sz="2800" i="1" dirty="0"/>
              <a:t> особи </a:t>
            </a:r>
            <a:r>
              <a:rPr lang="ru-RU" sz="2800" i="1" dirty="0" err="1"/>
              <a:t>щодо</a:t>
            </a:r>
            <a:r>
              <a:rPr lang="ru-RU" sz="2800" i="1" dirty="0"/>
              <a:t> </a:t>
            </a:r>
            <a:r>
              <a:rPr lang="ru-RU" sz="2800" i="1" dirty="0" err="1"/>
              <a:t>якої</a:t>
            </a:r>
            <a:r>
              <a:rPr lang="ru-RU" sz="2800" i="1" dirty="0"/>
              <a:t> </a:t>
            </a:r>
            <a:r>
              <a:rPr lang="ru-RU" sz="2800" i="1" dirty="0" err="1"/>
              <a:t>здійснюється</a:t>
            </a:r>
            <a:r>
              <a:rPr lang="ru-RU" sz="2800" i="1" dirty="0"/>
              <a:t> </a:t>
            </a:r>
            <a:r>
              <a:rPr lang="ru-RU" sz="2800" i="1" dirty="0" err="1"/>
              <a:t>провадження</a:t>
            </a:r>
            <a:r>
              <a:rPr lang="ru-RU" sz="2800" i="1" dirty="0"/>
              <a:t>, </a:t>
            </a:r>
            <a:r>
              <a:rPr lang="ru-RU" sz="2800" i="1" dirty="0" err="1"/>
              <a:t>вважаються</a:t>
            </a:r>
            <a:r>
              <a:rPr lang="ru-RU" sz="2800" i="1" dirty="0"/>
              <a:t> такими, </a:t>
            </a:r>
            <a:r>
              <a:rPr lang="ru-RU" sz="2800" i="1" dirty="0" err="1"/>
              <a:t>що</a:t>
            </a:r>
            <a:r>
              <a:rPr lang="ru-RU" sz="2800" i="1" dirty="0"/>
              <a:t> </a:t>
            </a:r>
            <a:r>
              <a:rPr lang="ru-RU" sz="2800" i="1" dirty="0" err="1"/>
              <a:t>реалізували</a:t>
            </a:r>
            <a:r>
              <a:rPr lang="ru-RU" sz="2800" i="1" dirty="0"/>
              <a:t> </a:t>
            </a:r>
            <a:r>
              <a:rPr lang="ru-RU" sz="2800" i="1" dirty="0" err="1"/>
              <a:t>своє</a:t>
            </a:r>
            <a:r>
              <a:rPr lang="ru-RU" sz="2800" i="1" dirty="0"/>
              <a:t> право на доступ до </a:t>
            </a:r>
            <a:r>
              <a:rPr lang="ru-RU" sz="2800" i="1" dirty="0" err="1"/>
              <a:t>матеріалів</a:t>
            </a:r>
            <a:r>
              <a:rPr lang="ru-RU" sz="2800" i="1" dirty="0"/>
              <a:t>».</a:t>
            </a:r>
          </a:p>
          <a:p>
            <a:pPr marL="0" indent="0" fontAlgn="base">
              <a:buNone/>
            </a:pPr>
            <a:endParaRPr lang="ru-RU" sz="2800" dirty="0"/>
          </a:p>
          <a:p>
            <a:pPr marL="0" indent="0" fontAlgn="base">
              <a:buNone/>
            </a:pPr>
            <a:r>
              <a:rPr lang="ru-RU" sz="2800" b="1" dirty="0" err="1">
                <a:solidFill>
                  <a:srgbClr val="FF0000"/>
                </a:solidFill>
              </a:rPr>
              <a:t>Тобто</a:t>
            </a:r>
            <a:r>
              <a:rPr lang="ru-RU" sz="2800" b="1" dirty="0">
                <a:solidFill>
                  <a:srgbClr val="FF0000"/>
                </a:solidFill>
              </a:rPr>
              <a:t>, КПК </a:t>
            </a:r>
            <a:r>
              <a:rPr lang="ru-RU" sz="2800" b="1" dirty="0" err="1">
                <a:solidFill>
                  <a:srgbClr val="FF0000"/>
                </a:solidFill>
              </a:rPr>
              <a:t>України</a:t>
            </a:r>
            <a:r>
              <a:rPr lang="ru-RU" sz="2800" b="1" dirty="0">
                <a:solidFill>
                  <a:srgbClr val="FF0000"/>
                </a:solidFill>
              </a:rPr>
              <a:t> не </a:t>
            </a:r>
            <a:r>
              <a:rPr lang="ru-RU" sz="2800" b="1" dirty="0" err="1">
                <a:solidFill>
                  <a:srgbClr val="FF0000"/>
                </a:solidFill>
              </a:rPr>
              <a:t>визначає</a:t>
            </a:r>
            <a:r>
              <a:rPr lang="ru-RU" sz="2800" b="1" dirty="0">
                <a:solidFill>
                  <a:srgbClr val="FF0000"/>
                </a:solidFill>
              </a:rPr>
              <a:t> конкретного часового </a:t>
            </a:r>
            <a:r>
              <a:rPr lang="ru-RU" sz="2800" b="1" dirty="0" err="1">
                <a:solidFill>
                  <a:srgbClr val="FF0000"/>
                </a:solidFill>
              </a:rPr>
              <a:t>проміжку</a:t>
            </a:r>
            <a:r>
              <a:rPr lang="ru-RU" sz="2800" b="1" dirty="0">
                <a:solidFill>
                  <a:srgbClr val="FF0000"/>
                </a:solidFill>
              </a:rPr>
              <a:t> </a:t>
            </a:r>
            <a:r>
              <a:rPr lang="ru-RU" sz="2800" dirty="0" err="1"/>
              <a:t>протягом</a:t>
            </a:r>
            <a:r>
              <a:rPr lang="ru-RU" sz="2800" dirty="0"/>
              <a:t> </a:t>
            </a:r>
            <a:r>
              <a:rPr lang="ru-RU" sz="2800" dirty="0" err="1"/>
              <a:t>якого</a:t>
            </a:r>
            <a:r>
              <a:rPr lang="ru-RU" sz="2800" dirty="0"/>
              <a:t> </a:t>
            </a:r>
            <a:r>
              <a:rPr lang="ru-RU" sz="2800" dirty="0" err="1"/>
              <a:t>сторони</a:t>
            </a:r>
            <a:r>
              <a:rPr lang="ru-RU" sz="2800" dirty="0"/>
              <a:t> </a:t>
            </a:r>
            <a:r>
              <a:rPr lang="ru-RU" sz="2800" dirty="0" err="1"/>
              <a:t>кримінального</a:t>
            </a:r>
            <a:r>
              <a:rPr lang="ru-RU" sz="2800" dirty="0"/>
              <a:t> </a:t>
            </a:r>
            <a:r>
              <a:rPr lang="ru-RU" sz="2800" dirty="0" err="1"/>
              <a:t>провадження</a:t>
            </a:r>
            <a:r>
              <a:rPr lang="ru-RU" sz="2800" dirty="0"/>
              <a:t> </a:t>
            </a:r>
            <a:r>
              <a:rPr lang="ru-RU" sz="2800" dirty="0" err="1"/>
              <a:t>можуть</a:t>
            </a:r>
            <a:r>
              <a:rPr lang="ru-RU" sz="2800" dirty="0"/>
              <a:t> </a:t>
            </a:r>
            <a:r>
              <a:rPr lang="ru-RU" sz="2800" dirty="0" err="1"/>
              <a:t>знайомитися</a:t>
            </a:r>
            <a:r>
              <a:rPr lang="ru-RU" sz="2800" dirty="0"/>
              <a:t> з </a:t>
            </a:r>
            <a:r>
              <a:rPr lang="ru-RU" sz="2800" dirty="0" err="1"/>
              <a:t>матеріалами</a:t>
            </a:r>
            <a:r>
              <a:rPr lang="ru-RU" sz="2800" dirty="0"/>
              <a:t> </a:t>
            </a:r>
            <a:r>
              <a:rPr lang="ru-RU" sz="2800" dirty="0" err="1"/>
              <a:t>кримінального</a:t>
            </a:r>
            <a:r>
              <a:rPr lang="ru-RU" sz="2800" dirty="0"/>
              <a:t> </a:t>
            </a:r>
            <a:r>
              <a:rPr lang="ru-RU" sz="2800" dirty="0" err="1"/>
              <a:t>провадження</a:t>
            </a:r>
            <a:r>
              <a:rPr lang="ru-RU" sz="2800" dirty="0"/>
              <a:t>, до </a:t>
            </a:r>
            <a:r>
              <a:rPr lang="ru-RU" sz="2800" dirty="0" err="1"/>
              <a:t>яких</a:t>
            </a:r>
            <a:r>
              <a:rPr lang="ru-RU" sz="2800" dirty="0"/>
              <a:t> </a:t>
            </a:r>
            <a:r>
              <a:rPr lang="ru-RU" sz="2800" dirty="0" err="1"/>
              <a:t>надано</a:t>
            </a:r>
            <a:r>
              <a:rPr lang="ru-RU" sz="2800" dirty="0"/>
              <a:t> доступ. </a:t>
            </a:r>
          </a:p>
          <a:p>
            <a:pPr marL="0" indent="0" fontAlgn="base">
              <a:buNone/>
            </a:pPr>
            <a:endParaRPr lang="ru-RU" sz="2800" dirty="0"/>
          </a:p>
        </p:txBody>
      </p:sp>
    </p:spTree>
    <p:extLst>
      <p:ext uri="{BB962C8B-B14F-4D97-AF65-F5344CB8AC3E}">
        <p14:creationId xmlns:p14="http://schemas.microsoft.com/office/powerpoint/2010/main" val="6078765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600" b="1" dirty="0" err="1">
                <a:solidFill>
                  <a:srgbClr val="FFFF00"/>
                </a:solidFill>
              </a:rPr>
              <a:t>Питання</a:t>
            </a:r>
            <a:r>
              <a:rPr lang="ru-RU" sz="1600" b="1" dirty="0">
                <a:solidFill>
                  <a:srgbClr val="FFFF00"/>
                </a:solidFill>
              </a:rPr>
              <a:t> № 3: </a:t>
            </a:r>
            <a:r>
              <a:rPr lang="ru-RU" sz="1600" b="1" dirty="0" err="1">
                <a:solidFill>
                  <a:srgbClr val="FFFF00"/>
                </a:solidFill>
              </a:rPr>
              <a:t>Підстави</a:t>
            </a:r>
            <a:r>
              <a:rPr lang="ru-RU" sz="1600" b="1" dirty="0">
                <a:solidFill>
                  <a:srgbClr val="FFFF00"/>
                </a:solidFill>
              </a:rPr>
              <a:t> та порядок </a:t>
            </a:r>
            <a:r>
              <a:rPr lang="ru-RU" sz="1600" b="1" dirty="0" err="1">
                <a:solidFill>
                  <a:srgbClr val="FFFF00"/>
                </a:solidFill>
              </a:rPr>
              <a:t>встановлення</a:t>
            </a:r>
            <a:r>
              <a:rPr lang="ru-RU" sz="1600" b="1" dirty="0">
                <a:solidFill>
                  <a:srgbClr val="FFFF00"/>
                </a:solidFill>
              </a:rPr>
              <a:t> строку для </a:t>
            </a:r>
            <a:r>
              <a:rPr lang="ru-RU" sz="1600" b="1" dirty="0" err="1">
                <a:solidFill>
                  <a:srgbClr val="FFFF00"/>
                </a:solidFill>
              </a:rPr>
              <a:t>ознайомлення</a:t>
            </a:r>
            <a:r>
              <a:rPr lang="ru-RU" sz="1600" b="1" dirty="0">
                <a:solidFill>
                  <a:srgbClr val="FFFF00"/>
                </a:solidFill>
              </a:rPr>
              <a:t> з </a:t>
            </a:r>
            <a:r>
              <a:rPr lang="ru-RU" sz="1600" b="1" dirty="0" err="1">
                <a:solidFill>
                  <a:srgbClr val="FFFF00"/>
                </a:solidFill>
              </a:rPr>
              <a:t>матеріалами</a:t>
            </a:r>
            <a:r>
              <a:rPr lang="ru-RU" sz="1600" b="1" dirty="0">
                <a:solidFill>
                  <a:srgbClr val="FFFF00"/>
                </a:solidFill>
              </a:rPr>
              <a:t> </a:t>
            </a:r>
            <a:r>
              <a:rPr lang="ru-RU" sz="1600" b="1" dirty="0" err="1">
                <a:solidFill>
                  <a:srgbClr val="FFFF00"/>
                </a:solidFill>
              </a:rPr>
              <a:t>справи</a:t>
            </a:r>
            <a:r>
              <a:rPr lang="ru-RU" sz="1600" b="1" dirty="0">
                <a:solidFill>
                  <a:srgbClr val="FFFF00"/>
                </a:solidFill>
              </a:rPr>
              <a:t> </a:t>
            </a:r>
            <a:r>
              <a:rPr lang="ru-RU" sz="1600" b="1" dirty="0" err="1">
                <a:solidFill>
                  <a:srgbClr val="FFFF00"/>
                </a:solidFill>
              </a:rPr>
              <a:t>стороні</a:t>
            </a:r>
            <a:r>
              <a:rPr lang="ru-RU" sz="1600" b="1" dirty="0">
                <a:solidFill>
                  <a:srgbClr val="FFFF00"/>
                </a:solidFill>
              </a:rPr>
              <a:t> </a:t>
            </a:r>
            <a:r>
              <a:rPr lang="ru-RU" sz="1600" b="1" dirty="0" err="1">
                <a:solidFill>
                  <a:srgbClr val="FFFF00"/>
                </a:solidFill>
              </a:rPr>
              <a:t>кримінального</a:t>
            </a:r>
            <a:r>
              <a:rPr lang="ru-RU" sz="1600" b="1" dirty="0">
                <a:solidFill>
                  <a:srgbClr val="FFFF00"/>
                </a:solidFill>
              </a:rPr>
              <a:t> </a:t>
            </a:r>
            <a:r>
              <a:rPr lang="ru-RU" sz="1600" b="1" dirty="0" err="1">
                <a:solidFill>
                  <a:srgbClr val="FFFF00"/>
                </a:solidFill>
              </a:rPr>
              <a:t>провадження</a:t>
            </a:r>
            <a:r>
              <a:rPr lang="ru-RU" sz="1600" b="1" dirty="0">
                <a:solidFill>
                  <a:srgbClr val="FFFF00"/>
                </a:solidFill>
              </a:rPr>
              <a:t>.</a:t>
            </a: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1352282"/>
            <a:ext cx="11601697" cy="5306095"/>
          </a:xfrm>
        </p:spPr>
        <p:txBody>
          <a:bodyPr>
            <a:normAutofit fontScale="85000" lnSpcReduction="20000"/>
          </a:bodyPr>
          <a:lstStyle/>
          <a:p>
            <a:pPr marL="0" indent="0" fontAlgn="base">
              <a:buNone/>
            </a:pPr>
            <a:r>
              <a:rPr lang="ru-RU" sz="2800" dirty="0" smtClean="0"/>
              <a:t>	</a:t>
            </a:r>
          </a:p>
          <a:p>
            <a:pPr marL="0" indent="0" fontAlgn="base">
              <a:buNone/>
            </a:pPr>
            <a:endParaRPr lang="ru-RU" sz="2800" dirty="0"/>
          </a:p>
          <a:p>
            <a:pPr marL="0" indent="0" fontAlgn="base">
              <a:buNone/>
            </a:pPr>
            <a:r>
              <a:rPr lang="ru-RU" sz="2800" dirty="0" err="1"/>
              <a:t>Пробленість</a:t>
            </a:r>
            <a:r>
              <a:rPr lang="ru-RU" sz="2800" dirty="0"/>
              <a:t> </a:t>
            </a:r>
            <a:r>
              <a:rPr lang="ru-RU" sz="2800" dirty="0" err="1"/>
              <a:t>питання</a:t>
            </a:r>
            <a:r>
              <a:rPr lang="ru-RU" sz="2800" dirty="0"/>
              <a:t> </a:t>
            </a:r>
            <a:r>
              <a:rPr lang="ru-RU" sz="2800" dirty="0" err="1"/>
              <a:t>обумовлено</a:t>
            </a:r>
            <a:r>
              <a:rPr lang="ru-RU" sz="2800" dirty="0"/>
              <a:t> «</a:t>
            </a:r>
            <a:r>
              <a:rPr lang="ru-RU" sz="2800" dirty="0" err="1"/>
              <a:t>конфліктами</a:t>
            </a:r>
            <a:r>
              <a:rPr lang="ru-RU" sz="2800" dirty="0"/>
              <a:t> </a:t>
            </a:r>
            <a:r>
              <a:rPr lang="ru-RU" sz="2800" dirty="0" err="1"/>
              <a:t>інтересів</a:t>
            </a:r>
            <a:r>
              <a:rPr lang="ru-RU" sz="2800" dirty="0"/>
              <a:t>» </a:t>
            </a:r>
            <a:r>
              <a:rPr lang="ru-RU" sz="2800" dirty="0" err="1"/>
              <a:t>сторони</a:t>
            </a:r>
            <a:endParaRPr lang="ru-RU" sz="2800" dirty="0"/>
          </a:p>
          <a:p>
            <a:pPr marL="0" indent="0" fontAlgn="base">
              <a:buNone/>
            </a:pPr>
            <a:r>
              <a:rPr lang="ru-RU" sz="2800" dirty="0" err="1"/>
              <a:t>захисту</a:t>
            </a:r>
            <a:r>
              <a:rPr lang="ru-RU" sz="2800" dirty="0"/>
              <a:t> й </a:t>
            </a:r>
            <a:r>
              <a:rPr lang="ru-RU" sz="2800" dirty="0" err="1"/>
              <a:t>обвинувачення</a:t>
            </a:r>
            <a:r>
              <a:rPr lang="ru-RU" sz="2800" dirty="0"/>
              <a:t>, а тому і погляди на </a:t>
            </a:r>
            <a:r>
              <a:rPr lang="ru-RU" sz="2800" dirty="0" err="1"/>
              <a:t>достатність</a:t>
            </a:r>
            <a:r>
              <a:rPr lang="ru-RU" sz="2800" dirty="0"/>
              <a:t> часу у </a:t>
            </a:r>
            <a:r>
              <a:rPr lang="ru-RU" sz="2800" dirty="0" err="1"/>
              <a:t>представників</a:t>
            </a:r>
            <a:r>
              <a:rPr lang="ru-RU" sz="2800" dirty="0"/>
              <a:t> </a:t>
            </a:r>
            <a:r>
              <a:rPr lang="ru-RU" sz="2800" dirty="0" err="1"/>
              <a:t>протилежних</a:t>
            </a:r>
            <a:r>
              <a:rPr lang="ru-RU" sz="2800" dirty="0"/>
              <a:t> </a:t>
            </a:r>
            <a:r>
              <a:rPr lang="ru-RU" sz="2800" dirty="0" err="1"/>
              <a:t>сторін</a:t>
            </a:r>
            <a:r>
              <a:rPr lang="ru-RU" sz="2800" dirty="0"/>
              <a:t> </a:t>
            </a:r>
            <a:r>
              <a:rPr lang="ru-RU" sz="2800" dirty="0" err="1"/>
              <a:t>кримінального</a:t>
            </a:r>
            <a:r>
              <a:rPr lang="ru-RU" sz="2800" dirty="0"/>
              <a:t> </a:t>
            </a:r>
            <a:r>
              <a:rPr lang="ru-RU" sz="2800" dirty="0" err="1"/>
              <a:t>процесу</a:t>
            </a:r>
            <a:r>
              <a:rPr lang="ru-RU" sz="2800" dirty="0"/>
              <a:t> </a:t>
            </a:r>
            <a:r>
              <a:rPr lang="ru-RU" sz="2800" dirty="0" err="1"/>
              <a:t>різняться</a:t>
            </a:r>
            <a:r>
              <a:rPr lang="ru-RU" sz="2800" dirty="0"/>
              <a:t>. </a:t>
            </a:r>
          </a:p>
          <a:p>
            <a:pPr marL="0" indent="0" fontAlgn="base">
              <a:buNone/>
            </a:pPr>
            <a:endParaRPr lang="ru-RU" sz="2800" dirty="0"/>
          </a:p>
          <a:p>
            <a:pPr marL="0" indent="0" fontAlgn="base">
              <a:buNone/>
            </a:pPr>
            <a:r>
              <a:rPr lang="ru-RU" sz="2800" dirty="0" err="1"/>
              <a:t>Зокрема</a:t>
            </a:r>
            <a:r>
              <a:rPr lang="ru-RU" sz="2800" b="1" dirty="0">
                <a:solidFill>
                  <a:srgbClr val="FF0000"/>
                </a:solidFill>
              </a:rPr>
              <a:t>, «</a:t>
            </a:r>
            <a:r>
              <a:rPr lang="ru-RU" sz="2800" b="1" dirty="0" err="1">
                <a:solidFill>
                  <a:srgbClr val="FF0000"/>
                </a:solidFill>
              </a:rPr>
              <a:t>конфлікт</a:t>
            </a:r>
            <a:r>
              <a:rPr lang="ru-RU" sz="2800" b="1" dirty="0">
                <a:solidFill>
                  <a:srgbClr val="FF0000"/>
                </a:solidFill>
              </a:rPr>
              <a:t> </a:t>
            </a:r>
            <a:r>
              <a:rPr lang="ru-RU" sz="2800" b="1" dirty="0" err="1">
                <a:solidFill>
                  <a:srgbClr val="FF0000"/>
                </a:solidFill>
              </a:rPr>
              <a:t>інтересів</a:t>
            </a:r>
            <a:r>
              <a:rPr lang="ru-RU" sz="2800" b="1" dirty="0">
                <a:solidFill>
                  <a:srgbClr val="FF0000"/>
                </a:solidFill>
              </a:rPr>
              <a:t>» </a:t>
            </a:r>
            <a:r>
              <a:rPr lang="ru-RU" sz="2800" dirty="0" err="1"/>
              <a:t>обумовлюється</a:t>
            </a:r>
            <a:r>
              <a:rPr lang="ru-RU" sz="2800" dirty="0"/>
              <a:t> </a:t>
            </a:r>
            <a:r>
              <a:rPr lang="ru-RU" sz="2800" dirty="0" err="1"/>
              <a:t>тією</a:t>
            </a:r>
            <a:r>
              <a:rPr lang="ru-RU" sz="2800" dirty="0"/>
              <a:t> </a:t>
            </a:r>
            <a:r>
              <a:rPr lang="ru-RU" sz="2800" dirty="0" err="1"/>
              <a:t>обставиною</a:t>
            </a:r>
            <a:r>
              <a:rPr lang="ru-RU" sz="2800" dirty="0"/>
              <a:t>, </a:t>
            </a:r>
            <a:r>
              <a:rPr lang="ru-RU" sz="2800" dirty="0" err="1"/>
              <a:t>що</a:t>
            </a:r>
            <a:r>
              <a:rPr lang="ru-RU" sz="2800" dirty="0"/>
              <a:t> на «думку» </a:t>
            </a:r>
            <a:r>
              <a:rPr lang="ru-RU" sz="2800" dirty="0" err="1"/>
              <a:t>сторони</a:t>
            </a:r>
            <a:r>
              <a:rPr lang="ru-RU" sz="2800" dirty="0"/>
              <a:t> </a:t>
            </a:r>
            <a:r>
              <a:rPr lang="ru-RU" sz="2800" dirty="0" err="1"/>
              <a:t>обвинувачення</a:t>
            </a:r>
            <a:r>
              <a:rPr lang="ru-RU" sz="2800" dirty="0"/>
              <a:t> «</a:t>
            </a:r>
            <a:r>
              <a:rPr lang="ru-RU" sz="2800" dirty="0" err="1"/>
              <a:t>достатній</a:t>
            </a:r>
            <a:r>
              <a:rPr lang="ru-RU" sz="2800" dirty="0"/>
              <a:t> час для </a:t>
            </a:r>
            <a:r>
              <a:rPr lang="ru-RU" sz="2800" dirty="0" err="1"/>
              <a:t>ознайомлення</a:t>
            </a:r>
            <a:r>
              <a:rPr lang="ru-RU" sz="2800" dirty="0"/>
              <a:t> з </a:t>
            </a:r>
            <a:r>
              <a:rPr lang="ru-RU" sz="2800" dirty="0" err="1"/>
              <a:t>матеріалами</a:t>
            </a:r>
            <a:r>
              <a:rPr lang="ru-RU" sz="2800" dirty="0"/>
              <a:t>» </a:t>
            </a:r>
            <a:r>
              <a:rPr lang="ru-RU" sz="2800" dirty="0" err="1"/>
              <a:t>зводиться</a:t>
            </a:r>
            <a:r>
              <a:rPr lang="ru-RU" sz="2800" dirty="0"/>
              <a:t> до часового </a:t>
            </a:r>
            <a:r>
              <a:rPr lang="ru-RU" sz="2800" dirty="0" err="1"/>
              <a:t>проміжку</a:t>
            </a:r>
            <a:r>
              <a:rPr lang="ru-RU" sz="2800" dirty="0"/>
              <a:t>, </a:t>
            </a:r>
            <a:r>
              <a:rPr lang="ru-RU" sz="2800" dirty="0" err="1"/>
              <a:t>достатнього</a:t>
            </a:r>
            <a:r>
              <a:rPr lang="ru-RU" sz="2800" dirty="0"/>
              <a:t> для </a:t>
            </a:r>
            <a:r>
              <a:rPr lang="ru-RU" sz="2800" dirty="0" err="1"/>
              <a:t>можливості</a:t>
            </a:r>
            <a:r>
              <a:rPr lang="ru-RU" sz="2800" dirty="0"/>
              <a:t> </a:t>
            </a:r>
            <a:r>
              <a:rPr lang="ru-RU" sz="2800" dirty="0" err="1"/>
              <a:t>копіювання</a:t>
            </a:r>
            <a:r>
              <a:rPr lang="ru-RU" sz="2800" dirty="0"/>
              <a:t> (у тому </a:t>
            </a:r>
            <a:r>
              <a:rPr lang="ru-RU" sz="2800" dirty="0" err="1"/>
              <a:t>числі</a:t>
            </a:r>
            <a:r>
              <a:rPr lang="ru-RU" sz="2800" dirty="0"/>
              <a:t> за </a:t>
            </a:r>
            <a:r>
              <a:rPr lang="ru-RU" sz="2800" dirty="0" err="1"/>
              <a:t>допомогою</a:t>
            </a:r>
            <a:r>
              <a:rPr lang="ru-RU" sz="2800" dirty="0"/>
              <a:t> </a:t>
            </a:r>
            <a:r>
              <a:rPr lang="ru-RU" sz="2800" dirty="0" err="1"/>
              <a:t>фотокамери</a:t>
            </a:r>
            <a:r>
              <a:rPr lang="ru-RU" sz="2800" dirty="0"/>
              <a:t>) </a:t>
            </a:r>
            <a:r>
              <a:rPr lang="ru-RU" sz="2800" dirty="0" err="1"/>
              <a:t>матеріалів</a:t>
            </a:r>
            <a:r>
              <a:rPr lang="ru-RU" sz="2800" dirty="0"/>
              <a:t> </a:t>
            </a:r>
            <a:r>
              <a:rPr lang="ru-RU" sz="2800" dirty="0" err="1"/>
              <a:t>кримінального</a:t>
            </a:r>
            <a:r>
              <a:rPr lang="ru-RU" sz="2800" dirty="0"/>
              <a:t> </a:t>
            </a:r>
            <a:r>
              <a:rPr lang="ru-RU" sz="2800" dirty="0" err="1"/>
              <a:t>проводжання</a:t>
            </a:r>
            <a:r>
              <a:rPr lang="ru-RU" sz="2800" dirty="0"/>
              <a:t>, </a:t>
            </a:r>
            <a:r>
              <a:rPr lang="ru-RU" sz="2800" dirty="0" err="1"/>
              <a:t>або</a:t>
            </a:r>
            <a:r>
              <a:rPr lang="ru-RU" sz="2800" dirty="0"/>
              <a:t> в «</a:t>
            </a:r>
            <a:r>
              <a:rPr lang="ru-RU" sz="2800" dirty="0" err="1"/>
              <a:t>кращому</a:t>
            </a:r>
            <a:r>
              <a:rPr lang="ru-RU" sz="2800" dirty="0"/>
              <a:t>» </a:t>
            </a:r>
            <a:r>
              <a:rPr lang="ru-RU" sz="2800" dirty="0" err="1"/>
              <a:t>випадку</a:t>
            </a:r>
            <a:r>
              <a:rPr lang="ru-RU" sz="2800" dirty="0"/>
              <a:t> часу, </a:t>
            </a:r>
            <a:r>
              <a:rPr lang="ru-RU" sz="2800" dirty="0" err="1"/>
              <a:t>достатньому</a:t>
            </a:r>
            <a:r>
              <a:rPr lang="ru-RU" sz="2800" dirty="0"/>
              <a:t> для «перегляду» </a:t>
            </a:r>
            <a:r>
              <a:rPr lang="ru-RU" sz="2800" dirty="0" err="1"/>
              <a:t>матеріалів</a:t>
            </a:r>
            <a:r>
              <a:rPr lang="ru-RU" sz="2800" dirty="0"/>
              <a:t> </a:t>
            </a:r>
            <a:r>
              <a:rPr lang="ru-RU" sz="2800" dirty="0" err="1"/>
              <a:t>кримінального</a:t>
            </a:r>
            <a:r>
              <a:rPr lang="ru-RU" sz="2800" dirty="0"/>
              <a:t> </a:t>
            </a:r>
            <a:r>
              <a:rPr lang="ru-RU" sz="2800" dirty="0" err="1"/>
              <a:t>провадження</a:t>
            </a:r>
            <a:r>
              <a:rPr lang="ru-RU" sz="2800" dirty="0"/>
              <a:t> (</a:t>
            </a:r>
            <a:r>
              <a:rPr lang="ru-RU" sz="2800" dirty="0" err="1"/>
              <a:t>який</a:t>
            </a:r>
            <a:r>
              <a:rPr lang="ru-RU" sz="2800" dirty="0"/>
              <a:t> з </a:t>
            </a:r>
            <a:r>
              <a:rPr lang="ru-RU" sz="2800" dirty="0" err="1"/>
              <a:t>урахуванням</a:t>
            </a:r>
            <a:r>
              <a:rPr lang="ru-RU" sz="2800" dirty="0"/>
              <a:t> </a:t>
            </a:r>
            <a:r>
              <a:rPr lang="ru-RU" sz="2800" dirty="0" err="1"/>
              <a:t>надання</a:t>
            </a:r>
            <a:r>
              <a:rPr lang="ru-RU" sz="2800" dirty="0"/>
              <a:t> </a:t>
            </a:r>
            <a:r>
              <a:rPr lang="ru-RU" sz="2800" dirty="0" err="1"/>
              <a:t>матеріалів</a:t>
            </a:r>
            <a:r>
              <a:rPr lang="ru-RU" sz="2800" dirty="0"/>
              <a:t> в порядку ст. 221 КПК </a:t>
            </a:r>
            <a:r>
              <a:rPr lang="ru-RU" sz="2800" dirty="0" err="1"/>
              <a:t>України</a:t>
            </a:r>
            <a:r>
              <a:rPr lang="ru-RU" sz="2800" dirty="0"/>
              <a:t>, на думку прокурора </a:t>
            </a:r>
            <a:r>
              <a:rPr lang="ru-RU" sz="2800" dirty="0" err="1"/>
              <a:t>чи</a:t>
            </a:r>
            <a:r>
              <a:rPr lang="ru-RU" sz="2800" dirty="0"/>
              <a:t> </a:t>
            </a:r>
            <a:r>
              <a:rPr lang="ru-RU" sz="2800" dirty="0" err="1"/>
              <a:t>слідчого</a:t>
            </a:r>
            <a:r>
              <a:rPr lang="ru-RU" sz="2800" dirty="0"/>
              <a:t> </a:t>
            </a:r>
            <a:r>
              <a:rPr lang="ru-RU" sz="2800" dirty="0" err="1"/>
              <a:t>можу</a:t>
            </a:r>
            <a:r>
              <a:rPr lang="ru-RU" sz="2800" dirty="0"/>
              <a:t> бути </a:t>
            </a:r>
            <a:r>
              <a:rPr lang="ru-RU" sz="2800" dirty="0" err="1"/>
              <a:t>суттєво</a:t>
            </a:r>
            <a:r>
              <a:rPr lang="ru-RU" sz="2800" dirty="0"/>
              <a:t> </a:t>
            </a:r>
            <a:r>
              <a:rPr lang="ru-RU" sz="2800" dirty="0" err="1"/>
              <a:t>зменшено</a:t>
            </a:r>
            <a:r>
              <a:rPr lang="ru-RU" sz="2800" dirty="0"/>
              <a:t>)</a:t>
            </a:r>
          </a:p>
          <a:p>
            <a:pPr marL="0" indent="0" fontAlgn="base">
              <a:buNone/>
            </a:pPr>
            <a:endParaRPr lang="ru-RU" sz="2800" dirty="0"/>
          </a:p>
        </p:txBody>
      </p:sp>
    </p:spTree>
    <p:extLst>
      <p:ext uri="{BB962C8B-B14F-4D97-AF65-F5344CB8AC3E}">
        <p14:creationId xmlns:p14="http://schemas.microsoft.com/office/powerpoint/2010/main" val="18379963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600" b="1" dirty="0" err="1">
                <a:solidFill>
                  <a:srgbClr val="FFFF00"/>
                </a:solidFill>
              </a:rPr>
              <a:t>Питання</a:t>
            </a:r>
            <a:r>
              <a:rPr lang="ru-RU" sz="1600" b="1" dirty="0">
                <a:solidFill>
                  <a:srgbClr val="FFFF00"/>
                </a:solidFill>
              </a:rPr>
              <a:t> № 3: </a:t>
            </a:r>
            <a:r>
              <a:rPr lang="ru-RU" sz="1600" b="1" dirty="0" err="1">
                <a:solidFill>
                  <a:srgbClr val="FFFF00"/>
                </a:solidFill>
              </a:rPr>
              <a:t>Підстави</a:t>
            </a:r>
            <a:r>
              <a:rPr lang="ru-RU" sz="1600" b="1" dirty="0">
                <a:solidFill>
                  <a:srgbClr val="FFFF00"/>
                </a:solidFill>
              </a:rPr>
              <a:t> та порядок </a:t>
            </a:r>
            <a:r>
              <a:rPr lang="ru-RU" sz="1600" b="1" dirty="0" err="1">
                <a:solidFill>
                  <a:srgbClr val="FFFF00"/>
                </a:solidFill>
              </a:rPr>
              <a:t>встановлення</a:t>
            </a:r>
            <a:r>
              <a:rPr lang="ru-RU" sz="1600" b="1" dirty="0">
                <a:solidFill>
                  <a:srgbClr val="FFFF00"/>
                </a:solidFill>
              </a:rPr>
              <a:t> строку для </a:t>
            </a:r>
            <a:r>
              <a:rPr lang="ru-RU" sz="1600" b="1" dirty="0" err="1">
                <a:solidFill>
                  <a:srgbClr val="FFFF00"/>
                </a:solidFill>
              </a:rPr>
              <a:t>ознайомлення</a:t>
            </a:r>
            <a:r>
              <a:rPr lang="ru-RU" sz="1600" b="1" dirty="0">
                <a:solidFill>
                  <a:srgbClr val="FFFF00"/>
                </a:solidFill>
              </a:rPr>
              <a:t> з </a:t>
            </a:r>
            <a:r>
              <a:rPr lang="ru-RU" sz="1600" b="1" dirty="0" err="1">
                <a:solidFill>
                  <a:srgbClr val="FFFF00"/>
                </a:solidFill>
              </a:rPr>
              <a:t>матеріалами</a:t>
            </a:r>
            <a:r>
              <a:rPr lang="ru-RU" sz="1600" b="1" dirty="0">
                <a:solidFill>
                  <a:srgbClr val="FFFF00"/>
                </a:solidFill>
              </a:rPr>
              <a:t> </a:t>
            </a:r>
            <a:r>
              <a:rPr lang="ru-RU" sz="1600" b="1" dirty="0" err="1">
                <a:solidFill>
                  <a:srgbClr val="FFFF00"/>
                </a:solidFill>
              </a:rPr>
              <a:t>справи</a:t>
            </a:r>
            <a:r>
              <a:rPr lang="ru-RU" sz="1600" b="1" dirty="0">
                <a:solidFill>
                  <a:srgbClr val="FFFF00"/>
                </a:solidFill>
              </a:rPr>
              <a:t> </a:t>
            </a:r>
            <a:r>
              <a:rPr lang="ru-RU" sz="1600" b="1" dirty="0" err="1">
                <a:solidFill>
                  <a:srgbClr val="FFFF00"/>
                </a:solidFill>
              </a:rPr>
              <a:t>стороні</a:t>
            </a:r>
            <a:r>
              <a:rPr lang="ru-RU" sz="1600" b="1" dirty="0">
                <a:solidFill>
                  <a:srgbClr val="FFFF00"/>
                </a:solidFill>
              </a:rPr>
              <a:t> </a:t>
            </a:r>
            <a:r>
              <a:rPr lang="ru-RU" sz="1600" b="1" dirty="0" err="1">
                <a:solidFill>
                  <a:srgbClr val="FFFF00"/>
                </a:solidFill>
              </a:rPr>
              <a:t>кримінального</a:t>
            </a:r>
            <a:r>
              <a:rPr lang="ru-RU" sz="1600" b="1" dirty="0">
                <a:solidFill>
                  <a:srgbClr val="FFFF00"/>
                </a:solidFill>
              </a:rPr>
              <a:t> </a:t>
            </a:r>
            <a:r>
              <a:rPr lang="ru-RU" sz="1600" b="1" dirty="0" err="1">
                <a:solidFill>
                  <a:srgbClr val="FFFF00"/>
                </a:solidFill>
              </a:rPr>
              <a:t>провадження</a:t>
            </a:r>
            <a:r>
              <a:rPr lang="ru-RU" sz="1600" b="1" dirty="0">
                <a:solidFill>
                  <a:srgbClr val="FFFF00"/>
                </a:solidFill>
              </a:rPr>
              <a:t>.</a:t>
            </a: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901522"/>
            <a:ext cx="11601697" cy="5756856"/>
          </a:xfrm>
        </p:spPr>
        <p:txBody>
          <a:bodyPr>
            <a:normAutofit fontScale="70000" lnSpcReduction="20000"/>
          </a:bodyPr>
          <a:lstStyle/>
          <a:p>
            <a:pPr marL="0" indent="0" fontAlgn="base">
              <a:buNone/>
            </a:pPr>
            <a:r>
              <a:rPr lang="ru-RU" sz="2800" dirty="0" smtClean="0"/>
              <a:t>	</a:t>
            </a:r>
          </a:p>
          <a:p>
            <a:pPr marL="0" indent="0" fontAlgn="base">
              <a:buNone/>
            </a:pPr>
            <a:r>
              <a:rPr lang="ru-RU" sz="2800" dirty="0" err="1"/>
              <a:t>Позиція</a:t>
            </a:r>
            <a:r>
              <a:rPr lang="ru-RU" sz="2800" dirty="0"/>
              <a:t> </a:t>
            </a:r>
            <a:r>
              <a:rPr lang="ru-RU" sz="2800" dirty="0" err="1"/>
              <a:t>сторони</a:t>
            </a:r>
            <a:r>
              <a:rPr lang="ru-RU" sz="2800" dirty="0"/>
              <a:t> </a:t>
            </a:r>
            <a:r>
              <a:rPr lang="ru-RU" sz="2800" dirty="0" err="1"/>
              <a:t>захисту</a:t>
            </a:r>
            <a:r>
              <a:rPr lang="ru-RU" sz="2800" dirty="0"/>
              <a:t> в </a:t>
            </a:r>
            <a:r>
              <a:rPr lang="ru-RU" sz="2800" dirty="0" err="1"/>
              <a:t>більшості</a:t>
            </a:r>
            <a:r>
              <a:rPr lang="ru-RU" sz="2800" dirty="0"/>
              <a:t> </a:t>
            </a:r>
            <a:r>
              <a:rPr lang="ru-RU" sz="2800" dirty="0" err="1"/>
              <a:t>обумовлена</a:t>
            </a:r>
            <a:r>
              <a:rPr lang="ru-RU" sz="2800" dirty="0"/>
              <a:t> </a:t>
            </a:r>
            <a:r>
              <a:rPr lang="ru-RU" sz="2800" dirty="0" err="1"/>
              <a:t>тим</a:t>
            </a:r>
            <a:r>
              <a:rPr lang="ru-RU" sz="2800" dirty="0"/>
              <a:t>, </a:t>
            </a:r>
            <a:r>
              <a:rPr lang="ru-RU" sz="2800" dirty="0" err="1"/>
              <a:t>що</a:t>
            </a:r>
            <a:r>
              <a:rPr lang="ru-RU" sz="2800" dirty="0"/>
              <a:t> «</a:t>
            </a:r>
            <a:r>
              <a:rPr lang="ru-RU" sz="2800" dirty="0" err="1"/>
              <a:t>достатній</a:t>
            </a:r>
            <a:r>
              <a:rPr lang="ru-RU" sz="2800" dirty="0"/>
              <a:t> час для </a:t>
            </a:r>
            <a:r>
              <a:rPr lang="ru-RU" sz="2800" dirty="0" err="1"/>
              <a:t>ознайомлення</a:t>
            </a:r>
            <a:r>
              <a:rPr lang="ru-RU" sz="2800" dirty="0"/>
              <a:t> з </a:t>
            </a:r>
            <a:r>
              <a:rPr lang="ru-RU" sz="2800" dirty="0" err="1"/>
              <a:t>матеріалами</a:t>
            </a:r>
            <a:r>
              <a:rPr lang="ru-RU" sz="2800" dirty="0"/>
              <a:t>» </a:t>
            </a:r>
            <a:r>
              <a:rPr lang="ru-RU" sz="2800" dirty="0" err="1"/>
              <a:t>має</a:t>
            </a:r>
            <a:r>
              <a:rPr lang="ru-RU" sz="2800" dirty="0"/>
              <a:t> </a:t>
            </a:r>
            <a:r>
              <a:rPr lang="ru-RU" sz="2800" dirty="0" err="1"/>
              <a:t>забезпечувати</a:t>
            </a:r>
            <a:r>
              <a:rPr lang="ru-RU" sz="2800" dirty="0"/>
              <a:t>:</a:t>
            </a:r>
          </a:p>
          <a:p>
            <a:pPr marL="0" indent="0" fontAlgn="base">
              <a:buNone/>
            </a:pPr>
            <a:endParaRPr lang="ru-RU" sz="2800" dirty="0"/>
          </a:p>
          <a:p>
            <a:pPr marL="0" indent="0" fontAlgn="base">
              <a:buNone/>
            </a:pPr>
            <a:r>
              <a:rPr lang="ru-RU" sz="2800" dirty="0"/>
              <a:t>-	</a:t>
            </a:r>
            <a:r>
              <a:rPr lang="ru-RU" sz="2800" dirty="0" err="1"/>
              <a:t>урахуванням</a:t>
            </a:r>
            <a:r>
              <a:rPr lang="ru-RU" sz="2800" dirty="0"/>
              <a:t> </a:t>
            </a:r>
            <a:r>
              <a:rPr lang="ru-RU" sz="2800" dirty="0" err="1"/>
              <a:t>фактичної</a:t>
            </a:r>
            <a:r>
              <a:rPr lang="ru-RU" sz="2800" dirty="0"/>
              <a:t> </a:t>
            </a:r>
            <a:r>
              <a:rPr lang="ru-RU" sz="2800" dirty="0" err="1"/>
              <a:t>можливості</a:t>
            </a:r>
            <a:r>
              <a:rPr lang="ru-RU" sz="2800" dirty="0"/>
              <a:t> </a:t>
            </a:r>
            <a:r>
              <a:rPr lang="ru-RU" sz="2800" dirty="0" err="1"/>
              <a:t>ознайомитись</a:t>
            </a:r>
            <a:r>
              <a:rPr lang="ru-RU" sz="2800" dirty="0"/>
              <a:t> з </a:t>
            </a:r>
            <a:r>
              <a:rPr lang="ru-RU" sz="2800" dirty="0" err="1"/>
              <a:t>матеріалами</a:t>
            </a:r>
            <a:r>
              <a:rPr lang="ru-RU" sz="2800" dirty="0"/>
              <a:t> в порядку ст. 290 КПК </a:t>
            </a:r>
            <a:r>
              <a:rPr lang="ru-RU" sz="2800" dirty="0" err="1"/>
              <a:t>України</a:t>
            </a:r>
            <a:r>
              <a:rPr lang="ru-RU" sz="2800" dirty="0"/>
              <a:t> по конкретному </a:t>
            </a:r>
            <a:r>
              <a:rPr lang="ru-RU" sz="2800" dirty="0" err="1"/>
              <a:t>кримінальному</a:t>
            </a:r>
            <a:r>
              <a:rPr lang="ru-RU" sz="2800" dirty="0"/>
              <a:t> </a:t>
            </a:r>
            <a:r>
              <a:rPr lang="ru-RU" sz="2800" dirty="0" err="1"/>
              <a:t>провадженню</a:t>
            </a:r>
            <a:r>
              <a:rPr lang="ru-RU" sz="2800" dirty="0"/>
              <a:t> з </a:t>
            </a:r>
            <a:r>
              <a:rPr lang="ru-RU" sz="2800" dirty="0" err="1"/>
              <a:t>урахуванням</a:t>
            </a:r>
            <a:r>
              <a:rPr lang="ru-RU" sz="2800" dirty="0"/>
              <a:t> </a:t>
            </a:r>
            <a:r>
              <a:rPr lang="ru-RU" sz="2800" dirty="0" err="1"/>
              <a:t>зайнятості</a:t>
            </a:r>
            <a:r>
              <a:rPr lang="ru-RU" sz="2800" dirty="0"/>
              <a:t> по </a:t>
            </a:r>
            <a:r>
              <a:rPr lang="ru-RU" sz="2800" dirty="0" err="1"/>
              <a:t>іншим</a:t>
            </a:r>
            <a:r>
              <a:rPr lang="ru-RU" sz="2800" dirty="0"/>
              <a:t> справам (</a:t>
            </a:r>
            <a:r>
              <a:rPr lang="ru-RU" sz="2800" dirty="0" err="1"/>
              <a:t>фактична</a:t>
            </a:r>
            <a:r>
              <a:rPr lang="ru-RU" sz="2800" dirty="0"/>
              <a:t> </a:t>
            </a:r>
            <a:r>
              <a:rPr lang="ru-RU" sz="2800" dirty="0" err="1"/>
              <a:t>можливість</a:t>
            </a:r>
            <a:r>
              <a:rPr lang="ru-RU" sz="2800" dirty="0"/>
              <a:t> </a:t>
            </a:r>
            <a:r>
              <a:rPr lang="ru-RU" sz="2800" dirty="0" err="1"/>
              <a:t>обумовлена</a:t>
            </a:r>
            <a:r>
              <a:rPr lang="ru-RU" sz="2800" dirty="0"/>
              <a:t> </a:t>
            </a:r>
            <a:r>
              <a:rPr lang="ru-RU" sz="2800" dirty="0" err="1"/>
              <a:t>обсягом</a:t>
            </a:r>
            <a:r>
              <a:rPr lang="ru-RU" sz="2800" dirty="0"/>
              <a:t> </a:t>
            </a:r>
            <a:r>
              <a:rPr lang="ru-RU" sz="2800" dirty="0" err="1"/>
              <a:t>матеріалів</a:t>
            </a:r>
            <a:r>
              <a:rPr lang="ru-RU" sz="2800" dirty="0"/>
              <a:t> та </a:t>
            </a:r>
            <a:r>
              <a:rPr lang="ru-RU" sz="2800" dirty="0" err="1"/>
              <a:t>умовами</a:t>
            </a:r>
            <a:r>
              <a:rPr lang="ru-RU" sz="2800" dirty="0"/>
              <a:t> </a:t>
            </a:r>
            <a:r>
              <a:rPr lang="ru-RU" sz="2800" dirty="0" err="1"/>
              <a:t>ознайомлення</a:t>
            </a:r>
            <a:r>
              <a:rPr lang="ru-RU" sz="2800" dirty="0"/>
              <a:t>, </a:t>
            </a:r>
            <a:r>
              <a:rPr lang="ru-RU" sz="2800" dirty="0" err="1"/>
              <a:t>тощо</a:t>
            </a:r>
            <a:r>
              <a:rPr lang="ru-RU" sz="2800" dirty="0"/>
              <a:t>);</a:t>
            </a:r>
          </a:p>
          <a:p>
            <a:pPr marL="0" indent="0" fontAlgn="base">
              <a:buNone/>
            </a:pPr>
            <a:r>
              <a:rPr lang="ru-RU" sz="2800" dirty="0"/>
              <a:t>-	</a:t>
            </a:r>
            <a:r>
              <a:rPr lang="ru-RU" sz="2800" dirty="0" err="1"/>
              <a:t>можливості</a:t>
            </a:r>
            <a:r>
              <a:rPr lang="ru-RU" sz="2800" dirty="0"/>
              <a:t> </a:t>
            </a:r>
            <a:r>
              <a:rPr lang="ru-RU" sz="2800" dirty="0" err="1"/>
              <a:t>здійснення</a:t>
            </a:r>
            <a:r>
              <a:rPr lang="ru-RU" sz="2800" dirty="0"/>
              <a:t> не </a:t>
            </a:r>
            <a:r>
              <a:rPr lang="ru-RU" sz="2800" dirty="0" err="1"/>
              <a:t>лише</a:t>
            </a:r>
            <a:r>
              <a:rPr lang="ru-RU" sz="2800" dirty="0"/>
              <a:t> </a:t>
            </a:r>
            <a:r>
              <a:rPr lang="ru-RU" sz="2800" dirty="0" err="1"/>
              <a:t>ознайомлення</a:t>
            </a:r>
            <a:r>
              <a:rPr lang="ru-RU" sz="2800" dirty="0"/>
              <a:t> але і </a:t>
            </a:r>
            <a:r>
              <a:rPr lang="ru-RU" sz="2800" dirty="0" err="1"/>
              <a:t>одночасної</a:t>
            </a:r>
            <a:r>
              <a:rPr lang="ru-RU" sz="2800" dirty="0"/>
              <a:t> </a:t>
            </a:r>
            <a:r>
              <a:rPr lang="ru-RU" sz="2800" dirty="0" err="1"/>
              <a:t>систематизації</a:t>
            </a:r>
            <a:r>
              <a:rPr lang="ru-RU" sz="2800" dirty="0"/>
              <a:t> </a:t>
            </a:r>
            <a:r>
              <a:rPr lang="ru-RU" sz="2800" dirty="0" err="1"/>
              <a:t>відомостей</a:t>
            </a:r>
            <a:r>
              <a:rPr lang="ru-RU" sz="2800" dirty="0"/>
              <a:t>, </a:t>
            </a:r>
            <a:r>
              <a:rPr lang="ru-RU" sz="2800" dirty="0" err="1"/>
              <a:t>які</a:t>
            </a:r>
            <a:r>
              <a:rPr lang="ru-RU" sz="2800" dirty="0"/>
              <a:t> </a:t>
            </a:r>
            <a:r>
              <a:rPr lang="ru-RU" sz="2800" dirty="0" err="1"/>
              <a:t>були</a:t>
            </a:r>
            <a:r>
              <a:rPr lang="ru-RU" sz="2800" dirty="0"/>
              <a:t> </a:t>
            </a:r>
            <a:r>
              <a:rPr lang="ru-RU" sz="2800" dirty="0" err="1"/>
              <a:t>здобуті</a:t>
            </a:r>
            <a:r>
              <a:rPr lang="ru-RU" sz="2800" dirty="0"/>
              <a:t> стороною </a:t>
            </a:r>
            <a:r>
              <a:rPr lang="ru-RU" sz="2800" dirty="0" err="1"/>
              <a:t>обвинувачення</a:t>
            </a:r>
            <a:r>
              <a:rPr lang="ru-RU" sz="2800" dirty="0"/>
              <a:t> та </a:t>
            </a:r>
            <a:r>
              <a:rPr lang="ru-RU" sz="2800" dirty="0" err="1"/>
              <a:t>містяться</a:t>
            </a:r>
            <a:r>
              <a:rPr lang="ru-RU" sz="2800" dirty="0"/>
              <a:t> у </a:t>
            </a:r>
            <a:r>
              <a:rPr lang="ru-RU" sz="2800" dirty="0" err="1"/>
              <a:t>відповідних</a:t>
            </a:r>
            <a:r>
              <a:rPr lang="ru-RU" sz="2800" dirty="0"/>
              <a:t> </a:t>
            </a:r>
            <a:r>
              <a:rPr lang="ru-RU" sz="2800" dirty="0" err="1"/>
              <a:t>доказах</a:t>
            </a:r>
            <a:r>
              <a:rPr lang="ru-RU" sz="2800" dirty="0"/>
              <a:t> (особливо </a:t>
            </a:r>
            <a:r>
              <a:rPr lang="ru-RU" sz="2800" dirty="0" err="1"/>
              <a:t>актуальним</a:t>
            </a:r>
            <a:r>
              <a:rPr lang="ru-RU" sz="2800" dirty="0"/>
              <a:t> є по </a:t>
            </a:r>
            <a:r>
              <a:rPr lang="ru-RU" sz="2800" dirty="0" err="1"/>
              <a:t>кримінальним</a:t>
            </a:r>
            <a:r>
              <a:rPr lang="ru-RU" sz="2800" dirty="0"/>
              <a:t> </a:t>
            </a:r>
            <a:r>
              <a:rPr lang="ru-RU" sz="2800" dirty="0" err="1"/>
              <a:t>провадженням</a:t>
            </a:r>
            <a:r>
              <a:rPr lang="ru-RU" sz="2800" dirty="0"/>
              <a:t>, </a:t>
            </a:r>
            <a:r>
              <a:rPr lang="ru-RU" sz="2800" dirty="0" err="1"/>
              <a:t>досудове</a:t>
            </a:r>
            <a:r>
              <a:rPr lang="ru-RU" sz="2800" dirty="0"/>
              <a:t> </a:t>
            </a:r>
            <a:r>
              <a:rPr lang="ru-RU" sz="2800" dirty="0" err="1"/>
              <a:t>розслідування</a:t>
            </a:r>
            <a:r>
              <a:rPr lang="ru-RU" sz="2800" dirty="0"/>
              <a:t> яке </a:t>
            </a:r>
            <a:r>
              <a:rPr lang="ru-RU" sz="2800" dirty="0" err="1"/>
              <a:t>було</a:t>
            </a:r>
            <a:r>
              <a:rPr lang="ru-RU" sz="2800" dirty="0"/>
              <a:t> проведено </a:t>
            </a:r>
            <a:r>
              <a:rPr lang="ru-RU" sz="2800" dirty="0" err="1"/>
              <a:t>щодо</a:t>
            </a:r>
            <a:r>
              <a:rPr lang="ru-RU" sz="2800" dirty="0"/>
              <a:t> </a:t>
            </a:r>
            <a:r>
              <a:rPr lang="ru-RU" sz="2800" dirty="0" err="1"/>
              <a:t>декількох</a:t>
            </a:r>
            <a:r>
              <a:rPr lang="ru-RU" sz="2800" dirty="0"/>
              <a:t> </a:t>
            </a:r>
            <a:r>
              <a:rPr lang="ru-RU" sz="2800" dirty="0" err="1"/>
              <a:t>епізодів</a:t>
            </a:r>
            <a:r>
              <a:rPr lang="ru-RU" sz="2800" dirty="0"/>
              <a:t>);</a:t>
            </a:r>
          </a:p>
          <a:p>
            <a:pPr marL="0" indent="0" fontAlgn="base">
              <a:buNone/>
            </a:pPr>
            <a:r>
              <a:rPr lang="ru-RU" sz="2800" dirty="0"/>
              <a:t>-	</a:t>
            </a:r>
            <a:r>
              <a:rPr lang="ru-RU" sz="2800" dirty="0" err="1"/>
              <a:t>реалізації</a:t>
            </a:r>
            <a:r>
              <a:rPr lang="ru-RU" sz="2800" dirty="0"/>
              <a:t> права на </a:t>
            </a:r>
            <a:r>
              <a:rPr lang="ru-RU" sz="2800" dirty="0" err="1"/>
              <a:t>звернення</a:t>
            </a:r>
            <a:r>
              <a:rPr lang="ru-RU" sz="2800" dirty="0"/>
              <a:t> </a:t>
            </a:r>
            <a:r>
              <a:rPr lang="ru-RU" sz="2800" dirty="0" err="1"/>
              <a:t>із</a:t>
            </a:r>
            <a:r>
              <a:rPr lang="ru-RU" sz="2800" dirty="0"/>
              <a:t> </a:t>
            </a:r>
            <a:r>
              <a:rPr lang="ru-RU" sz="2800" dirty="0" err="1"/>
              <a:t>клопотаннями</a:t>
            </a:r>
            <a:r>
              <a:rPr lang="ru-RU" sz="2800" dirty="0"/>
              <a:t> про </a:t>
            </a:r>
            <a:r>
              <a:rPr lang="ru-RU" sz="2800" dirty="0" err="1"/>
              <a:t>проведення</a:t>
            </a:r>
            <a:r>
              <a:rPr lang="ru-RU" sz="2800" dirty="0"/>
              <a:t> </a:t>
            </a:r>
            <a:r>
              <a:rPr lang="ru-RU" sz="2800" dirty="0" err="1"/>
              <a:t>додатково</a:t>
            </a:r>
            <a:r>
              <a:rPr lang="ru-RU" sz="2800" dirty="0"/>
              <a:t> </a:t>
            </a:r>
            <a:r>
              <a:rPr lang="ru-RU" sz="2800" dirty="0" err="1"/>
              <a:t>слідчих</a:t>
            </a:r>
            <a:r>
              <a:rPr lang="ru-RU" sz="2800" dirty="0"/>
              <a:t> </a:t>
            </a:r>
            <a:r>
              <a:rPr lang="ru-RU" sz="2800" dirty="0" err="1"/>
              <a:t>дій</a:t>
            </a:r>
            <a:r>
              <a:rPr lang="ru-RU" sz="2800" dirty="0"/>
              <a:t> та </a:t>
            </a:r>
            <a:r>
              <a:rPr lang="ru-RU" sz="2800" dirty="0" err="1"/>
              <a:t>отриманням</a:t>
            </a:r>
            <a:r>
              <a:rPr lang="ru-RU" sz="2800" dirty="0"/>
              <a:t> </a:t>
            </a:r>
            <a:r>
              <a:rPr lang="ru-RU" sz="2800" dirty="0" err="1"/>
              <a:t>результатів</a:t>
            </a:r>
            <a:r>
              <a:rPr lang="ru-RU" sz="2800" dirty="0"/>
              <a:t> </a:t>
            </a:r>
            <a:r>
              <a:rPr lang="ru-RU" sz="2800" dirty="0" err="1"/>
              <a:t>відповідного</a:t>
            </a:r>
            <a:r>
              <a:rPr lang="ru-RU" sz="2800" dirty="0"/>
              <a:t> </a:t>
            </a:r>
            <a:r>
              <a:rPr lang="ru-RU" sz="2800" dirty="0" err="1"/>
              <a:t>звернення</a:t>
            </a:r>
            <a:r>
              <a:rPr lang="ru-RU" sz="2800" dirty="0"/>
              <a:t>.</a:t>
            </a:r>
          </a:p>
          <a:p>
            <a:pPr marL="0" indent="0" fontAlgn="base">
              <a:buNone/>
            </a:pPr>
            <a:r>
              <a:rPr lang="ru-RU" sz="2800" dirty="0"/>
              <a:t> </a:t>
            </a:r>
          </a:p>
          <a:p>
            <a:pPr marL="0" indent="0" fontAlgn="base">
              <a:buNone/>
            </a:pPr>
            <a:r>
              <a:rPr lang="ru-RU" sz="2800" dirty="0"/>
              <a:t>«</a:t>
            </a:r>
            <a:r>
              <a:rPr lang="ru-RU" sz="2800" dirty="0" err="1"/>
              <a:t>Конфлікт</a:t>
            </a:r>
            <a:r>
              <a:rPr lang="ru-RU" sz="2800" dirty="0"/>
              <a:t> </a:t>
            </a:r>
            <a:r>
              <a:rPr lang="ru-RU" sz="2800" dirty="0" err="1"/>
              <a:t>інтересів</a:t>
            </a:r>
            <a:r>
              <a:rPr lang="ru-RU" sz="2800" dirty="0"/>
              <a:t>» «</a:t>
            </a:r>
            <a:r>
              <a:rPr lang="ru-RU" sz="2800" dirty="0" err="1"/>
              <a:t>загострюється</a:t>
            </a:r>
            <a:r>
              <a:rPr lang="ru-RU" sz="2800" dirty="0"/>
              <a:t>» </a:t>
            </a:r>
            <a:r>
              <a:rPr lang="ru-RU" sz="2800" dirty="0" err="1"/>
              <a:t>тією</a:t>
            </a:r>
            <a:r>
              <a:rPr lang="ru-RU" sz="2800" dirty="0"/>
              <a:t> </a:t>
            </a:r>
            <a:r>
              <a:rPr lang="ru-RU" sz="2800" dirty="0" err="1"/>
              <a:t>обставиною</a:t>
            </a:r>
            <a:r>
              <a:rPr lang="ru-RU" sz="2800" dirty="0"/>
              <a:t>, </a:t>
            </a:r>
            <a:r>
              <a:rPr lang="ru-RU" sz="2800" dirty="0" err="1"/>
              <a:t>що</a:t>
            </a:r>
            <a:r>
              <a:rPr lang="ru-RU" sz="2800" dirty="0"/>
              <a:t> сторона </a:t>
            </a:r>
            <a:r>
              <a:rPr lang="ru-RU" sz="2800" dirty="0" err="1"/>
              <a:t>обвинувачення</a:t>
            </a:r>
            <a:r>
              <a:rPr lang="ru-RU" sz="2800" dirty="0"/>
              <a:t> </a:t>
            </a:r>
            <a:r>
              <a:rPr lang="ru-RU" sz="2800" dirty="0" err="1"/>
              <a:t>обмежена</a:t>
            </a:r>
            <a:r>
              <a:rPr lang="ru-RU" sz="2800" dirty="0"/>
              <a:t> строками </a:t>
            </a:r>
            <a:r>
              <a:rPr lang="ru-RU" sz="2800" dirty="0" err="1"/>
              <a:t>досудового</a:t>
            </a:r>
            <a:r>
              <a:rPr lang="ru-RU" sz="2800" dirty="0"/>
              <a:t> </a:t>
            </a:r>
            <a:r>
              <a:rPr lang="ru-RU" sz="2800" dirty="0" err="1"/>
              <a:t>розслідування</a:t>
            </a:r>
            <a:r>
              <a:rPr lang="ru-RU" sz="2800" dirty="0"/>
              <a:t>, </a:t>
            </a:r>
            <a:r>
              <a:rPr lang="ru-RU" sz="2800" dirty="0" err="1"/>
              <a:t>які</a:t>
            </a:r>
            <a:r>
              <a:rPr lang="ru-RU" sz="2800" dirty="0"/>
              <a:t> на момент </a:t>
            </a:r>
            <a:r>
              <a:rPr lang="ru-RU" sz="2800" dirty="0" err="1"/>
              <a:t>відкриття</a:t>
            </a:r>
            <a:r>
              <a:rPr lang="ru-RU" sz="2800" dirty="0"/>
              <a:t> </a:t>
            </a:r>
            <a:r>
              <a:rPr lang="ru-RU" sz="2800" dirty="0" err="1"/>
              <a:t>матеріалів</a:t>
            </a:r>
            <a:r>
              <a:rPr lang="ru-RU" sz="2800" dirty="0"/>
              <a:t> в порядку ст. 290 КПК </a:t>
            </a:r>
            <a:r>
              <a:rPr lang="ru-RU" sz="2800" dirty="0" err="1"/>
              <a:t>України</a:t>
            </a:r>
            <a:r>
              <a:rPr lang="ru-RU" sz="2800" dirty="0"/>
              <a:t> </a:t>
            </a:r>
            <a:r>
              <a:rPr lang="ru-RU" sz="2800" dirty="0" err="1"/>
              <a:t>можуть</a:t>
            </a:r>
            <a:r>
              <a:rPr lang="ru-RU" sz="2800" dirty="0"/>
              <a:t> </a:t>
            </a:r>
            <a:r>
              <a:rPr lang="ru-RU" sz="2800" dirty="0" err="1"/>
              <a:t>вже</a:t>
            </a:r>
            <a:r>
              <a:rPr lang="ru-RU" sz="2800" dirty="0"/>
              <a:t> </a:t>
            </a:r>
            <a:r>
              <a:rPr lang="ru-RU" sz="2800" dirty="0" err="1"/>
              <a:t>спливати</a:t>
            </a:r>
            <a:r>
              <a:rPr lang="ru-RU" sz="2800" dirty="0"/>
              <a:t>…</a:t>
            </a:r>
          </a:p>
          <a:p>
            <a:pPr marL="0" indent="0" fontAlgn="base">
              <a:buNone/>
            </a:pPr>
            <a:endParaRPr lang="ru-RU" sz="2800" dirty="0"/>
          </a:p>
        </p:txBody>
      </p:sp>
    </p:spTree>
    <p:extLst>
      <p:ext uri="{BB962C8B-B14F-4D97-AF65-F5344CB8AC3E}">
        <p14:creationId xmlns:p14="http://schemas.microsoft.com/office/powerpoint/2010/main" val="2519080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600" b="1" dirty="0" err="1">
                <a:solidFill>
                  <a:srgbClr val="FFFF00"/>
                </a:solidFill>
              </a:rPr>
              <a:t>Питання</a:t>
            </a:r>
            <a:r>
              <a:rPr lang="ru-RU" sz="1600" b="1" dirty="0">
                <a:solidFill>
                  <a:srgbClr val="FFFF00"/>
                </a:solidFill>
              </a:rPr>
              <a:t> № 3: </a:t>
            </a:r>
            <a:r>
              <a:rPr lang="ru-RU" sz="1600" b="1" dirty="0" err="1">
                <a:solidFill>
                  <a:srgbClr val="FFFF00"/>
                </a:solidFill>
              </a:rPr>
              <a:t>Підстави</a:t>
            </a:r>
            <a:r>
              <a:rPr lang="ru-RU" sz="1600" b="1" dirty="0">
                <a:solidFill>
                  <a:srgbClr val="FFFF00"/>
                </a:solidFill>
              </a:rPr>
              <a:t> та порядок </a:t>
            </a:r>
            <a:r>
              <a:rPr lang="ru-RU" sz="1600" b="1" dirty="0" err="1">
                <a:solidFill>
                  <a:srgbClr val="FFFF00"/>
                </a:solidFill>
              </a:rPr>
              <a:t>встановлення</a:t>
            </a:r>
            <a:r>
              <a:rPr lang="ru-RU" sz="1600" b="1" dirty="0">
                <a:solidFill>
                  <a:srgbClr val="FFFF00"/>
                </a:solidFill>
              </a:rPr>
              <a:t> строку для </a:t>
            </a:r>
            <a:r>
              <a:rPr lang="ru-RU" sz="1600" b="1" dirty="0" err="1">
                <a:solidFill>
                  <a:srgbClr val="FFFF00"/>
                </a:solidFill>
              </a:rPr>
              <a:t>ознайомлення</a:t>
            </a:r>
            <a:r>
              <a:rPr lang="ru-RU" sz="1600" b="1" dirty="0">
                <a:solidFill>
                  <a:srgbClr val="FFFF00"/>
                </a:solidFill>
              </a:rPr>
              <a:t> з </a:t>
            </a:r>
            <a:r>
              <a:rPr lang="ru-RU" sz="1600" b="1" dirty="0" err="1">
                <a:solidFill>
                  <a:srgbClr val="FFFF00"/>
                </a:solidFill>
              </a:rPr>
              <a:t>матеріалами</a:t>
            </a:r>
            <a:r>
              <a:rPr lang="ru-RU" sz="1600" b="1" dirty="0">
                <a:solidFill>
                  <a:srgbClr val="FFFF00"/>
                </a:solidFill>
              </a:rPr>
              <a:t> </a:t>
            </a:r>
            <a:r>
              <a:rPr lang="ru-RU" sz="1600" b="1" dirty="0" err="1">
                <a:solidFill>
                  <a:srgbClr val="FFFF00"/>
                </a:solidFill>
              </a:rPr>
              <a:t>справи</a:t>
            </a:r>
            <a:r>
              <a:rPr lang="ru-RU" sz="1600" b="1" dirty="0">
                <a:solidFill>
                  <a:srgbClr val="FFFF00"/>
                </a:solidFill>
              </a:rPr>
              <a:t> </a:t>
            </a:r>
            <a:r>
              <a:rPr lang="ru-RU" sz="1600" b="1" dirty="0" err="1">
                <a:solidFill>
                  <a:srgbClr val="FFFF00"/>
                </a:solidFill>
              </a:rPr>
              <a:t>стороні</a:t>
            </a:r>
            <a:r>
              <a:rPr lang="ru-RU" sz="1600" b="1" dirty="0">
                <a:solidFill>
                  <a:srgbClr val="FFFF00"/>
                </a:solidFill>
              </a:rPr>
              <a:t> </a:t>
            </a:r>
            <a:r>
              <a:rPr lang="ru-RU" sz="1600" b="1" dirty="0" err="1">
                <a:solidFill>
                  <a:srgbClr val="FFFF00"/>
                </a:solidFill>
              </a:rPr>
              <a:t>кримінального</a:t>
            </a:r>
            <a:r>
              <a:rPr lang="ru-RU" sz="1600" b="1" dirty="0">
                <a:solidFill>
                  <a:srgbClr val="FFFF00"/>
                </a:solidFill>
              </a:rPr>
              <a:t> </a:t>
            </a:r>
            <a:r>
              <a:rPr lang="ru-RU" sz="1600" b="1" dirty="0" err="1">
                <a:solidFill>
                  <a:srgbClr val="FFFF00"/>
                </a:solidFill>
              </a:rPr>
              <a:t>провадження</a:t>
            </a:r>
            <a:r>
              <a:rPr lang="ru-RU" sz="1600" b="1" dirty="0">
                <a:solidFill>
                  <a:srgbClr val="FFFF00"/>
                </a:solidFill>
              </a:rPr>
              <a:t>.</a:t>
            </a: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1352282"/>
            <a:ext cx="11601697" cy="5306095"/>
          </a:xfrm>
        </p:spPr>
        <p:txBody>
          <a:bodyPr>
            <a:normAutofit fontScale="85000" lnSpcReduction="20000"/>
          </a:bodyPr>
          <a:lstStyle/>
          <a:p>
            <a:pPr marL="0" indent="0" fontAlgn="base">
              <a:buNone/>
            </a:pPr>
            <a:r>
              <a:rPr lang="ru-RU" sz="2800" dirty="0" smtClean="0"/>
              <a:t>	</a:t>
            </a:r>
          </a:p>
          <a:p>
            <a:pPr marL="0" indent="0" fontAlgn="base">
              <a:buNone/>
            </a:pPr>
            <a:r>
              <a:rPr lang="ru-RU" sz="2800" b="1" dirty="0" err="1">
                <a:solidFill>
                  <a:srgbClr val="FF0000"/>
                </a:solidFill>
              </a:rPr>
              <a:t>Проблемним</a:t>
            </a:r>
            <a:r>
              <a:rPr lang="ru-RU" sz="2800" b="1" dirty="0">
                <a:solidFill>
                  <a:srgbClr val="FF0000"/>
                </a:solidFill>
              </a:rPr>
              <a:t> </a:t>
            </a:r>
            <a:r>
              <a:rPr lang="ru-RU" sz="2800" b="1" dirty="0" err="1">
                <a:solidFill>
                  <a:srgbClr val="FF0000"/>
                </a:solidFill>
              </a:rPr>
              <a:t>питанням</a:t>
            </a:r>
            <a:r>
              <a:rPr lang="ru-RU" sz="2800" b="1" dirty="0">
                <a:solidFill>
                  <a:srgbClr val="FF0000"/>
                </a:solidFill>
              </a:rPr>
              <a:t> </a:t>
            </a:r>
            <a:r>
              <a:rPr lang="ru-RU" sz="2800" dirty="0" err="1"/>
              <a:t>залишається</a:t>
            </a:r>
            <a:r>
              <a:rPr lang="ru-RU" sz="2800" dirty="0"/>
              <a:t> та </a:t>
            </a:r>
            <a:r>
              <a:rPr lang="ru-RU" sz="2800" dirty="0" err="1"/>
              <a:t>обставина</a:t>
            </a:r>
            <a:r>
              <a:rPr lang="ru-RU" sz="2800" dirty="0"/>
              <a:t>, </a:t>
            </a:r>
            <a:r>
              <a:rPr lang="ru-RU" sz="2800" dirty="0" err="1"/>
              <a:t>що</a:t>
            </a:r>
            <a:r>
              <a:rPr lang="ru-RU" sz="2800" dirty="0"/>
              <a:t> </a:t>
            </a:r>
            <a:r>
              <a:rPr lang="ru-RU" sz="2800" dirty="0" err="1"/>
              <a:t>визначити</a:t>
            </a:r>
            <a:r>
              <a:rPr lang="ru-RU" sz="2800" dirty="0"/>
              <a:t> </a:t>
            </a:r>
            <a:r>
              <a:rPr lang="ru-RU" sz="2800" dirty="0" err="1"/>
              <a:t>узагальнений</a:t>
            </a:r>
            <a:r>
              <a:rPr lang="ru-RU" sz="2800" dirty="0"/>
              <a:t> строк, </a:t>
            </a:r>
            <a:r>
              <a:rPr lang="ru-RU" sz="2800" dirty="0" err="1"/>
              <a:t>якого</a:t>
            </a:r>
            <a:r>
              <a:rPr lang="ru-RU" sz="2800" dirty="0"/>
              <a:t> </a:t>
            </a:r>
            <a:r>
              <a:rPr lang="ru-RU" sz="2800" dirty="0" err="1"/>
              <a:t>достатньо</a:t>
            </a:r>
            <a:r>
              <a:rPr lang="ru-RU" sz="2800" dirty="0"/>
              <a:t> для </a:t>
            </a:r>
            <a:r>
              <a:rPr lang="ru-RU" sz="2800" dirty="0" err="1"/>
              <a:t>ознайомлення</a:t>
            </a:r>
            <a:r>
              <a:rPr lang="ru-RU" sz="2800" dirty="0"/>
              <a:t> з </a:t>
            </a:r>
            <a:r>
              <a:rPr lang="ru-RU" sz="2800" dirty="0" err="1"/>
              <a:t>матеріалами</a:t>
            </a:r>
            <a:r>
              <a:rPr lang="ru-RU" sz="2800" dirty="0"/>
              <a:t>, до </a:t>
            </a:r>
            <a:r>
              <a:rPr lang="ru-RU" sz="2800" dirty="0" err="1"/>
              <a:t>яких</a:t>
            </a:r>
            <a:r>
              <a:rPr lang="ru-RU" sz="2800" dirty="0"/>
              <a:t> </a:t>
            </a:r>
            <a:r>
              <a:rPr lang="ru-RU" sz="2800" dirty="0" err="1"/>
              <a:t>надано</a:t>
            </a:r>
            <a:r>
              <a:rPr lang="ru-RU" sz="2800" dirty="0"/>
              <a:t> доступ, </a:t>
            </a:r>
            <a:r>
              <a:rPr lang="ru-RU" sz="2800" dirty="0" err="1"/>
              <a:t>досить</a:t>
            </a:r>
            <a:r>
              <a:rPr lang="ru-RU" sz="2800" dirty="0"/>
              <a:t> складно. А тому, </a:t>
            </a:r>
            <a:r>
              <a:rPr lang="ru-RU" sz="2800" dirty="0" err="1"/>
              <a:t>спроби</a:t>
            </a:r>
            <a:r>
              <a:rPr lang="ru-RU" sz="2800" dirty="0"/>
              <a:t> </a:t>
            </a:r>
            <a:r>
              <a:rPr lang="ru-RU" sz="2800" dirty="0" err="1"/>
              <a:t>розробити</a:t>
            </a:r>
            <a:r>
              <a:rPr lang="ru-RU" sz="2800" dirty="0"/>
              <a:t> </a:t>
            </a:r>
            <a:r>
              <a:rPr lang="ru-RU" sz="2800" dirty="0" err="1"/>
              <a:t>відповідні</a:t>
            </a:r>
            <a:r>
              <a:rPr lang="ru-RU" sz="2800" dirty="0"/>
              <a:t> методики </a:t>
            </a:r>
            <a:r>
              <a:rPr lang="ru-RU" sz="2800" dirty="0" err="1"/>
              <a:t>визначення</a:t>
            </a:r>
            <a:r>
              <a:rPr lang="ru-RU" sz="2800" dirty="0"/>
              <a:t> «</a:t>
            </a:r>
            <a:r>
              <a:rPr lang="ru-RU" sz="2800" dirty="0" err="1"/>
              <a:t>достатнього</a:t>
            </a:r>
            <a:r>
              <a:rPr lang="ru-RU" sz="2800" dirty="0"/>
              <a:t>» (</a:t>
            </a:r>
            <a:r>
              <a:rPr lang="ru-RU" sz="2800" dirty="0" err="1"/>
              <a:t>розумного</a:t>
            </a:r>
            <a:r>
              <a:rPr lang="ru-RU" sz="2800" dirty="0"/>
              <a:t>) строку для </a:t>
            </a:r>
            <a:r>
              <a:rPr lang="ru-RU" sz="2800" dirty="0" err="1"/>
              <a:t>ознайомлення</a:t>
            </a:r>
            <a:r>
              <a:rPr lang="ru-RU" sz="2800" dirty="0"/>
              <a:t> з </a:t>
            </a:r>
            <a:r>
              <a:rPr lang="ru-RU" sz="2800" dirty="0" err="1"/>
              <a:t>матеріалами</a:t>
            </a:r>
            <a:r>
              <a:rPr lang="ru-RU" sz="2800" dirty="0"/>
              <a:t>, до </a:t>
            </a:r>
            <a:r>
              <a:rPr lang="ru-RU" sz="2800" dirty="0" err="1"/>
              <a:t>яких</a:t>
            </a:r>
            <a:r>
              <a:rPr lang="ru-RU" sz="2800" dirty="0"/>
              <a:t> </a:t>
            </a:r>
            <a:r>
              <a:rPr lang="ru-RU" sz="2800" dirty="0" err="1"/>
              <a:t>надано</a:t>
            </a:r>
            <a:r>
              <a:rPr lang="ru-RU" sz="2800" dirty="0"/>
              <a:t> доступ, </a:t>
            </a:r>
            <a:r>
              <a:rPr lang="ru-RU" sz="2800" dirty="0" err="1"/>
              <a:t>поки</a:t>
            </a:r>
            <a:r>
              <a:rPr lang="ru-RU" sz="2800" dirty="0"/>
              <a:t> </a:t>
            </a:r>
            <a:r>
              <a:rPr lang="ru-RU" sz="2800" dirty="0" err="1"/>
              <a:t>що</a:t>
            </a:r>
            <a:r>
              <a:rPr lang="ru-RU" sz="2800" dirty="0"/>
              <a:t> є </a:t>
            </a:r>
            <a:r>
              <a:rPr lang="ru-RU" sz="2800" dirty="0" err="1"/>
              <a:t>безуспішними</a:t>
            </a:r>
            <a:r>
              <a:rPr lang="ru-RU" sz="2800" dirty="0"/>
              <a:t> та не </a:t>
            </a:r>
            <a:r>
              <a:rPr lang="ru-RU" sz="2800" dirty="0" err="1"/>
              <a:t>знайшли</a:t>
            </a:r>
            <a:r>
              <a:rPr lang="ru-RU" sz="2800" dirty="0"/>
              <a:t> </a:t>
            </a:r>
            <a:r>
              <a:rPr lang="ru-RU" sz="2800" dirty="0" err="1"/>
              <a:t>свого</a:t>
            </a:r>
            <a:r>
              <a:rPr lang="ru-RU" sz="2800" dirty="0"/>
              <a:t> </a:t>
            </a:r>
            <a:r>
              <a:rPr lang="ru-RU" sz="2800" dirty="0" err="1"/>
              <a:t>закріплення</a:t>
            </a:r>
            <a:r>
              <a:rPr lang="ru-RU" sz="2800" dirty="0"/>
              <a:t> в </a:t>
            </a:r>
            <a:r>
              <a:rPr lang="ru-RU" sz="2800" dirty="0" err="1"/>
              <a:t>законодавстві</a:t>
            </a:r>
            <a:r>
              <a:rPr lang="ru-RU" sz="2800" dirty="0"/>
              <a:t> </a:t>
            </a:r>
            <a:r>
              <a:rPr lang="ru-RU" sz="2800" dirty="0" err="1"/>
              <a:t>чи</a:t>
            </a:r>
            <a:r>
              <a:rPr lang="ru-RU" sz="2800" dirty="0"/>
              <a:t> </a:t>
            </a:r>
            <a:r>
              <a:rPr lang="ru-RU" sz="2800" dirty="0" err="1"/>
              <a:t>підтвердження</a:t>
            </a:r>
            <a:r>
              <a:rPr lang="ru-RU" sz="2800" dirty="0"/>
              <a:t> на </a:t>
            </a:r>
            <a:r>
              <a:rPr lang="ru-RU" sz="2800" dirty="0" err="1"/>
              <a:t>практиці</a:t>
            </a:r>
            <a:r>
              <a:rPr lang="ru-RU" sz="2800" dirty="0"/>
              <a:t>.</a:t>
            </a:r>
          </a:p>
          <a:p>
            <a:pPr marL="0" indent="0" fontAlgn="base">
              <a:buNone/>
            </a:pPr>
            <a:endParaRPr lang="ru-RU" sz="2800" dirty="0"/>
          </a:p>
          <a:p>
            <a:pPr marL="0" indent="0" fontAlgn="base">
              <a:buNone/>
            </a:pPr>
            <a:r>
              <a:rPr lang="ru-RU" sz="2800" dirty="0" err="1"/>
              <a:t>Зміст</a:t>
            </a:r>
            <a:r>
              <a:rPr lang="ru-RU" sz="2800" dirty="0"/>
              <a:t> і </a:t>
            </a:r>
            <a:r>
              <a:rPr lang="ru-RU" sz="2800" dirty="0" err="1"/>
              <a:t>обсяг</a:t>
            </a:r>
            <a:r>
              <a:rPr lang="ru-RU" sz="2800" dirty="0"/>
              <a:t> </a:t>
            </a:r>
            <a:r>
              <a:rPr lang="ru-RU" sz="2800" dirty="0" err="1"/>
              <a:t>матеріалів</a:t>
            </a:r>
            <a:r>
              <a:rPr lang="ru-RU" sz="2800" dirty="0"/>
              <a:t> </a:t>
            </a:r>
            <a:r>
              <a:rPr lang="ru-RU" sz="2800" dirty="0" err="1"/>
              <a:t>настільки</a:t>
            </a:r>
            <a:r>
              <a:rPr lang="ru-RU" sz="2800" dirty="0"/>
              <a:t> </a:t>
            </a:r>
            <a:r>
              <a:rPr lang="ru-RU" sz="2800" dirty="0" err="1"/>
              <a:t>специфічні</a:t>
            </a:r>
            <a:r>
              <a:rPr lang="ru-RU" sz="2800" dirty="0"/>
              <a:t>, </a:t>
            </a:r>
            <a:r>
              <a:rPr lang="ru-RU" sz="2800" dirty="0" err="1"/>
              <a:t>що</a:t>
            </a:r>
            <a:r>
              <a:rPr lang="ru-RU" sz="2800" dirty="0"/>
              <a:t> практично </a:t>
            </a:r>
            <a:r>
              <a:rPr lang="ru-RU" sz="2800" dirty="0" err="1"/>
              <a:t>неможливо</a:t>
            </a:r>
            <a:r>
              <a:rPr lang="ru-RU" sz="2800" dirty="0"/>
              <a:t> «</a:t>
            </a:r>
            <a:r>
              <a:rPr lang="ru-RU" sz="2800" dirty="0" err="1"/>
              <a:t>усереднити</a:t>
            </a:r>
            <a:r>
              <a:rPr lang="ru-RU" sz="2800" dirty="0"/>
              <a:t>» </a:t>
            </a:r>
            <a:r>
              <a:rPr lang="ru-RU" sz="2800" dirty="0" err="1"/>
              <a:t>їх</a:t>
            </a:r>
            <a:r>
              <a:rPr lang="ru-RU" sz="2800" dirty="0"/>
              <a:t>, так само як і </a:t>
            </a:r>
            <a:r>
              <a:rPr lang="ru-RU" sz="2800" dirty="0" err="1"/>
              <a:t>виділити</a:t>
            </a:r>
            <a:r>
              <a:rPr lang="ru-RU" sz="2800" dirty="0"/>
              <a:t> «</a:t>
            </a:r>
            <a:r>
              <a:rPr lang="ru-RU" sz="2800" dirty="0" err="1"/>
              <a:t>середнього</a:t>
            </a:r>
            <a:r>
              <a:rPr lang="ru-RU" sz="2800" dirty="0"/>
              <a:t> </a:t>
            </a:r>
            <a:r>
              <a:rPr lang="ru-RU" sz="2800" dirty="0" err="1"/>
              <a:t>обвинуваченого</a:t>
            </a:r>
            <a:r>
              <a:rPr lang="ru-RU" sz="2800" dirty="0"/>
              <a:t>», </a:t>
            </a:r>
            <a:r>
              <a:rPr lang="ru-RU" sz="2800" dirty="0" err="1"/>
              <a:t>що</a:t>
            </a:r>
            <a:r>
              <a:rPr lang="ru-RU" sz="2800" dirty="0"/>
              <a:t> </a:t>
            </a:r>
            <a:r>
              <a:rPr lang="ru-RU" sz="2800" dirty="0" err="1"/>
              <a:t>має</a:t>
            </a:r>
            <a:r>
              <a:rPr lang="ru-RU" sz="2800" dirty="0"/>
              <a:t> «</a:t>
            </a:r>
            <a:r>
              <a:rPr lang="ru-RU" sz="2800" dirty="0" err="1"/>
              <a:t>середню</a:t>
            </a:r>
            <a:r>
              <a:rPr lang="ru-RU" sz="2800" dirty="0"/>
              <a:t> </a:t>
            </a:r>
            <a:r>
              <a:rPr lang="ru-RU" sz="2800" dirty="0" err="1"/>
              <a:t>юридичну</a:t>
            </a:r>
            <a:r>
              <a:rPr lang="ru-RU" sz="2800" dirty="0"/>
              <a:t> </a:t>
            </a:r>
            <a:r>
              <a:rPr lang="ru-RU" sz="2800" dirty="0" err="1"/>
              <a:t>підготовку</a:t>
            </a:r>
            <a:r>
              <a:rPr lang="ru-RU" sz="2800" dirty="0"/>
              <a:t>», </a:t>
            </a:r>
            <a:r>
              <a:rPr lang="ru-RU" sz="2800" dirty="0" err="1"/>
              <a:t>тобто</a:t>
            </a:r>
            <a:r>
              <a:rPr lang="ru-RU" sz="2800" dirty="0"/>
              <a:t> </a:t>
            </a:r>
            <a:r>
              <a:rPr lang="ru-RU" sz="2800" dirty="0" err="1"/>
              <a:t>досвід</a:t>
            </a:r>
            <a:r>
              <a:rPr lang="ru-RU" sz="2800" dirty="0"/>
              <a:t> і </a:t>
            </a:r>
            <a:r>
              <a:rPr lang="ru-RU" sz="2800" dirty="0" err="1"/>
              <a:t>знання</a:t>
            </a:r>
            <a:r>
              <a:rPr lang="ru-RU" sz="2800" dirty="0"/>
              <a:t> основ </a:t>
            </a:r>
            <a:r>
              <a:rPr lang="ru-RU" sz="2800" dirty="0" err="1"/>
              <a:t>кримінального</a:t>
            </a:r>
            <a:r>
              <a:rPr lang="ru-RU" sz="2800" dirty="0"/>
              <a:t> </a:t>
            </a:r>
            <a:r>
              <a:rPr lang="ru-RU" sz="2800" dirty="0" err="1"/>
              <a:t>процесуального</a:t>
            </a:r>
            <a:r>
              <a:rPr lang="ru-RU" sz="2800" dirty="0"/>
              <a:t> права, </a:t>
            </a:r>
            <a:r>
              <a:rPr lang="ru-RU" sz="2800" dirty="0" err="1"/>
              <a:t>криміналістики</a:t>
            </a:r>
            <a:r>
              <a:rPr lang="ru-RU" sz="2800" dirty="0"/>
              <a:t> та </a:t>
            </a:r>
            <a:r>
              <a:rPr lang="ru-RU" sz="2800" dirty="0" err="1"/>
              <a:t>інших</a:t>
            </a:r>
            <a:r>
              <a:rPr lang="ru-RU" sz="2800" dirty="0"/>
              <a:t> наук, </a:t>
            </a:r>
            <a:r>
              <a:rPr lang="ru-RU" sz="2800" dirty="0" err="1"/>
              <a:t>передусім</a:t>
            </a:r>
            <a:r>
              <a:rPr lang="ru-RU" sz="2800" dirty="0"/>
              <a:t> </a:t>
            </a:r>
            <a:r>
              <a:rPr lang="ru-RU" sz="2800" dirty="0" err="1"/>
              <a:t>теорії</a:t>
            </a:r>
            <a:r>
              <a:rPr lang="ru-RU" sz="2800" dirty="0"/>
              <a:t> </a:t>
            </a:r>
            <a:r>
              <a:rPr lang="ru-RU" sz="2800" dirty="0" err="1"/>
              <a:t>доказів</a:t>
            </a:r>
            <a:r>
              <a:rPr lang="ru-RU" sz="2800" dirty="0"/>
              <a:t>, методики і тактики </a:t>
            </a:r>
            <a:r>
              <a:rPr lang="ru-RU" sz="2800" dirty="0" err="1"/>
              <a:t>встановлення</a:t>
            </a:r>
            <a:r>
              <a:rPr lang="ru-RU" sz="2800" dirty="0"/>
              <a:t> </a:t>
            </a:r>
            <a:r>
              <a:rPr lang="ru-RU" sz="2800" dirty="0" err="1"/>
              <a:t>обставин</a:t>
            </a:r>
            <a:r>
              <a:rPr lang="ru-RU" sz="2800" dirty="0"/>
              <a:t>, </a:t>
            </a:r>
            <a:r>
              <a:rPr lang="ru-RU" sz="2800" dirty="0" err="1"/>
              <a:t>що</a:t>
            </a:r>
            <a:r>
              <a:rPr lang="ru-RU" sz="2800" dirty="0"/>
              <a:t> </a:t>
            </a:r>
            <a:r>
              <a:rPr lang="ru-RU" sz="2800" dirty="0" err="1"/>
              <a:t>підлягають</a:t>
            </a:r>
            <a:r>
              <a:rPr lang="ru-RU" sz="2800" dirty="0"/>
              <a:t> </a:t>
            </a:r>
            <a:r>
              <a:rPr lang="ru-RU" sz="2800" dirty="0" err="1"/>
              <a:t>доказуванню,та</a:t>
            </a:r>
            <a:r>
              <a:rPr lang="ru-RU" sz="2800" dirty="0"/>
              <a:t> </a:t>
            </a:r>
            <a:r>
              <a:rPr lang="ru-RU" sz="2800" dirty="0" err="1"/>
              <a:t>інших</a:t>
            </a:r>
            <a:r>
              <a:rPr lang="ru-RU" sz="2800" dirty="0"/>
              <a:t> </a:t>
            </a:r>
            <a:r>
              <a:rPr lang="ru-RU" sz="2800" dirty="0" err="1"/>
              <a:t>обставин</a:t>
            </a:r>
            <a:r>
              <a:rPr lang="ru-RU" sz="2800" dirty="0"/>
              <a:t>. </a:t>
            </a:r>
          </a:p>
          <a:p>
            <a:pPr marL="0" indent="0" fontAlgn="base">
              <a:buNone/>
            </a:pPr>
            <a:endParaRPr lang="ru-RU" sz="2800" dirty="0"/>
          </a:p>
        </p:txBody>
      </p:sp>
    </p:spTree>
    <p:extLst>
      <p:ext uri="{BB962C8B-B14F-4D97-AF65-F5344CB8AC3E}">
        <p14:creationId xmlns:p14="http://schemas.microsoft.com/office/powerpoint/2010/main" val="25724618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600" b="1" dirty="0" err="1">
                <a:solidFill>
                  <a:srgbClr val="FFFF00"/>
                </a:solidFill>
              </a:rPr>
              <a:t>Питання</a:t>
            </a:r>
            <a:r>
              <a:rPr lang="ru-RU" sz="1600" b="1" dirty="0">
                <a:solidFill>
                  <a:srgbClr val="FFFF00"/>
                </a:solidFill>
              </a:rPr>
              <a:t> № 3: </a:t>
            </a:r>
            <a:r>
              <a:rPr lang="ru-RU" sz="1600" b="1" dirty="0" err="1">
                <a:solidFill>
                  <a:srgbClr val="FFFF00"/>
                </a:solidFill>
              </a:rPr>
              <a:t>Підстави</a:t>
            </a:r>
            <a:r>
              <a:rPr lang="ru-RU" sz="1600" b="1" dirty="0">
                <a:solidFill>
                  <a:srgbClr val="FFFF00"/>
                </a:solidFill>
              </a:rPr>
              <a:t> та порядок </a:t>
            </a:r>
            <a:r>
              <a:rPr lang="ru-RU" sz="1600" b="1" dirty="0" err="1">
                <a:solidFill>
                  <a:srgbClr val="FFFF00"/>
                </a:solidFill>
              </a:rPr>
              <a:t>встановлення</a:t>
            </a:r>
            <a:r>
              <a:rPr lang="ru-RU" sz="1600" b="1" dirty="0">
                <a:solidFill>
                  <a:srgbClr val="FFFF00"/>
                </a:solidFill>
              </a:rPr>
              <a:t> строку для </a:t>
            </a:r>
            <a:r>
              <a:rPr lang="ru-RU" sz="1600" b="1" dirty="0" err="1">
                <a:solidFill>
                  <a:srgbClr val="FFFF00"/>
                </a:solidFill>
              </a:rPr>
              <a:t>ознайомлення</a:t>
            </a:r>
            <a:r>
              <a:rPr lang="ru-RU" sz="1600" b="1" dirty="0">
                <a:solidFill>
                  <a:srgbClr val="FFFF00"/>
                </a:solidFill>
              </a:rPr>
              <a:t> з </a:t>
            </a:r>
            <a:r>
              <a:rPr lang="ru-RU" sz="1600" b="1" dirty="0" err="1">
                <a:solidFill>
                  <a:srgbClr val="FFFF00"/>
                </a:solidFill>
              </a:rPr>
              <a:t>матеріалами</a:t>
            </a:r>
            <a:r>
              <a:rPr lang="ru-RU" sz="1600" b="1" dirty="0">
                <a:solidFill>
                  <a:srgbClr val="FFFF00"/>
                </a:solidFill>
              </a:rPr>
              <a:t> </a:t>
            </a:r>
            <a:r>
              <a:rPr lang="ru-RU" sz="1600" b="1" dirty="0" err="1">
                <a:solidFill>
                  <a:srgbClr val="FFFF00"/>
                </a:solidFill>
              </a:rPr>
              <a:t>справи</a:t>
            </a:r>
            <a:r>
              <a:rPr lang="ru-RU" sz="1600" b="1" dirty="0">
                <a:solidFill>
                  <a:srgbClr val="FFFF00"/>
                </a:solidFill>
              </a:rPr>
              <a:t> </a:t>
            </a:r>
            <a:r>
              <a:rPr lang="ru-RU" sz="1600" b="1" dirty="0" err="1">
                <a:solidFill>
                  <a:srgbClr val="FFFF00"/>
                </a:solidFill>
              </a:rPr>
              <a:t>стороні</a:t>
            </a:r>
            <a:r>
              <a:rPr lang="ru-RU" sz="1600" b="1" dirty="0">
                <a:solidFill>
                  <a:srgbClr val="FFFF00"/>
                </a:solidFill>
              </a:rPr>
              <a:t> </a:t>
            </a:r>
            <a:r>
              <a:rPr lang="ru-RU" sz="1600" b="1" dirty="0" err="1">
                <a:solidFill>
                  <a:srgbClr val="FFFF00"/>
                </a:solidFill>
              </a:rPr>
              <a:t>кримінального</a:t>
            </a:r>
            <a:r>
              <a:rPr lang="ru-RU" sz="1600" b="1" dirty="0">
                <a:solidFill>
                  <a:srgbClr val="FFFF00"/>
                </a:solidFill>
              </a:rPr>
              <a:t> </a:t>
            </a:r>
            <a:r>
              <a:rPr lang="ru-RU" sz="1600" b="1" dirty="0" err="1">
                <a:solidFill>
                  <a:srgbClr val="FFFF00"/>
                </a:solidFill>
              </a:rPr>
              <a:t>провадження</a:t>
            </a:r>
            <a:r>
              <a:rPr lang="ru-RU" sz="1600" b="1" dirty="0">
                <a:solidFill>
                  <a:srgbClr val="FFFF00"/>
                </a:solidFill>
              </a:rPr>
              <a:t>.</a:t>
            </a: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143834" y="1017431"/>
            <a:ext cx="11601697" cy="5306095"/>
          </a:xfrm>
        </p:spPr>
        <p:txBody>
          <a:bodyPr>
            <a:normAutofit fontScale="77500" lnSpcReduction="20000"/>
          </a:bodyPr>
          <a:lstStyle/>
          <a:p>
            <a:pPr marL="0" indent="0" fontAlgn="base">
              <a:buNone/>
            </a:pPr>
            <a:r>
              <a:rPr lang="ru-RU" sz="2800" dirty="0" smtClean="0"/>
              <a:t>	</a:t>
            </a:r>
          </a:p>
          <a:p>
            <a:pPr marL="0" indent="0" fontAlgn="base">
              <a:buNone/>
            </a:pPr>
            <a:r>
              <a:rPr lang="ru-RU" sz="2800" dirty="0"/>
              <a:t>Так, </a:t>
            </a:r>
            <a:r>
              <a:rPr lang="ru-RU" sz="2800" dirty="0" err="1"/>
              <a:t>зокрема</a:t>
            </a:r>
            <a:r>
              <a:rPr lang="ru-RU" sz="2800" dirty="0"/>
              <a:t> при </a:t>
            </a:r>
            <a:r>
              <a:rPr lang="ru-RU" sz="2800" dirty="0" err="1"/>
              <a:t>вирішенні</a:t>
            </a:r>
            <a:r>
              <a:rPr lang="ru-RU" sz="2800" dirty="0"/>
              <a:t> </a:t>
            </a:r>
            <a:r>
              <a:rPr lang="ru-RU" sz="2800" dirty="0" err="1"/>
              <a:t>питання</a:t>
            </a:r>
            <a:r>
              <a:rPr lang="ru-RU" sz="2800" dirty="0"/>
              <a:t> </a:t>
            </a:r>
            <a:r>
              <a:rPr lang="ru-RU" sz="2800" dirty="0" err="1"/>
              <a:t>забезпечення</a:t>
            </a:r>
            <a:r>
              <a:rPr lang="ru-RU" sz="2800" dirty="0"/>
              <a:t> «</a:t>
            </a:r>
            <a:r>
              <a:rPr lang="ru-RU" sz="2800" dirty="0" err="1"/>
              <a:t>достатнього</a:t>
            </a:r>
            <a:r>
              <a:rPr lang="ru-RU" sz="2800" dirty="0"/>
              <a:t>» (</a:t>
            </a:r>
            <a:r>
              <a:rPr lang="ru-RU" sz="2800" dirty="0" err="1"/>
              <a:t>розумного</a:t>
            </a:r>
            <a:r>
              <a:rPr lang="ru-RU" sz="2800" dirty="0"/>
              <a:t>) строку для </a:t>
            </a:r>
            <a:r>
              <a:rPr lang="ru-RU" sz="2800" dirty="0" err="1"/>
              <a:t>ознайомлення</a:t>
            </a:r>
            <a:r>
              <a:rPr lang="ru-RU" sz="2800" dirty="0"/>
              <a:t> з </a:t>
            </a:r>
            <a:r>
              <a:rPr lang="ru-RU" sz="2800" dirty="0" err="1"/>
              <a:t>матеріалами</a:t>
            </a:r>
            <a:r>
              <a:rPr lang="ru-RU" sz="2800" dirty="0"/>
              <a:t>, до </a:t>
            </a:r>
            <a:r>
              <a:rPr lang="ru-RU" sz="2800" dirty="0" err="1"/>
              <a:t>яких</a:t>
            </a:r>
            <a:r>
              <a:rPr lang="ru-RU" sz="2800" dirty="0"/>
              <a:t> </a:t>
            </a:r>
            <a:r>
              <a:rPr lang="ru-RU" sz="2800" dirty="0" err="1"/>
              <a:t>надано</a:t>
            </a:r>
            <a:r>
              <a:rPr lang="ru-RU" sz="2800" dirty="0"/>
              <a:t> доступ </a:t>
            </a:r>
            <a:r>
              <a:rPr lang="ru-RU" sz="2800" dirty="0" err="1"/>
              <a:t>має</a:t>
            </a:r>
            <a:r>
              <a:rPr lang="ru-RU" sz="2800" dirty="0"/>
              <a:t> </a:t>
            </a:r>
            <a:r>
              <a:rPr lang="ru-RU" sz="2800" dirty="0" err="1"/>
              <a:t>враховуватися</a:t>
            </a:r>
            <a:r>
              <a:rPr lang="ru-RU" sz="2800" dirty="0"/>
              <a:t>:</a:t>
            </a:r>
          </a:p>
          <a:p>
            <a:pPr marL="0" indent="0" fontAlgn="base">
              <a:buNone/>
            </a:pPr>
            <a:r>
              <a:rPr lang="ru-RU" sz="2800" dirty="0"/>
              <a:t>-	з </a:t>
            </a:r>
            <a:r>
              <a:rPr lang="ru-RU" sz="2800" dirty="0" err="1"/>
              <a:t>урахуванням</a:t>
            </a:r>
            <a:r>
              <a:rPr lang="ru-RU" sz="2800" dirty="0"/>
              <a:t> </a:t>
            </a:r>
            <a:r>
              <a:rPr lang="ru-RU" sz="2800" dirty="0" err="1"/>
              <a:t>її</a:t>
            </a:r>
            <a:r>
              <a:rPr lang="ru-RU" sz="2800" dirty="0"/>
              <a:t> </a:t>
            </a:r>
            <a:r>
              <a:rPr lang="ru-RU" sz="2800" dirty="0" err="1"/>
              <a:t>освіти</a:t>
            </a:r>
            <a:r>
              <a:rPr lang="ru-RU" sz="2800" dirty="0"/>
              <a:t>, </a:t>
            </a:r>
            <a:r>
              <a:rPr lang="ru-RU" sz="2800" dirty="0" err="1"/>
              <a:t>зокрема</a:t>
            </a:r>
            <a:r>
              <a:rPr lang="ru-RU" sz="2800" dirty="0"/>
              <a:t>, </a:t>
            </a:r>
            <a:r>
              <a:rPr lang="ru-RU" sz="2800" dirty="0" err="1"/>
              <a:t>обвинуваченого</a:t>
            </a:r>
            <a:r>
              <a:rPr lang="ru-RU" sz="2800" dirty="0"/>
              <a:t>;</a:t>
            </a:r>
          </a:p>
          <a:p>
            <a:pPr marL="0" indent="0" fontAlgn="base">
              <a:buNone/>
            </a:pPr>
            <a:r>
              <a:rPr lang="ru-RU" sz="2800" dirty="0"/>
              <a:t>-	</a:t>
            </a:r>
            <a:r>
              <a:rPr lang="ru-RU" sz="2800" dirty="0" err="1"/>
              <a:t>фізичного</a:t>
            </a:r>
            <a:r>
              <a:rPr lang="ru-RU" sz="2800" dirty="0"/>
              <a:t> і </a:t>
            </a:r>
            <a:r>
              <a:rPr lang="ru-RU" sz="2800" dirty="0" err="1"/>
              <a:t>психічного</a:t>
            </a:r>
            <a:r>
              <a:rPr lang="ru-RU" sz="2800" dirty="0"/>
              <a:t> стану;</a:t>
            </a:r>
          </a:p>
          <a:p>
            <a:pPr marL="0" indent="0" fontAlgn="base">
              <a:buNone/>
            </a:pPr>
            <a:r>
              <a:rPr lang="ru-RU" sz="2800" dirty="0"/>
              <a:t>-	</a:t>
            </a:r>
            <a:r>
              <a:rPr lang="ru-RU" sz="2800" dirty="0" err="1"/>
              <a:t>наявність</a:t>
            </a:r>
            <a:r>
              <a:rPr lang="ru-RU" sz="2800" dirty="0"/>
              <a:t> </a:t>
            </a:r>
            <a:r>
              <a:rPr lang="ru-RU" sz="2800" dirty="0" err="1"/>
              <a:t>значного</a:t>
            </a:r>
            <a:r>
              <a:rPr lang="ru-RU" sz="2800" dirty="0"/>
              <a:t> </a:t>
            </a:r>
            <a:r>
              <a:rPr lang="ru-RU" sz="2800" dirty="0" err="1"/>
              <a:t>обсягу</a:t>
            </a:r>
            <a:r>
              <a:rPr lang="ru-RU" sz="2800" dirty="0"/>
              <a:t> </a:t>
            </a:r>
            <a:r>
              <a:rPr lang="ru-RU" sz="2800" dirty="0" err="1"/>
              <a:t>матеріалів</a:t>
            </a:r>
            <a:r>
              <a:rPr lang="ru-RU" sz="2800" dirty="0"/>
              <a:t> (</a:t>
            </a:r>
            <a:r>
              <a:rPr lang="ru-RU" sz="2800" dirty="0" err="1"/>
              <a:t>зокрема</a:t>
            </a:r>
            <a:r>
              <a:rPr lang="ru-RU" sz="2800" dirty="0"/>
              <a:t> </a:t>
            </a:r>
            <a:r>
              <a:rPr lang="ru-RU" sz="2800" dirty="0" err="1"/>
              <a:t>письмових</a:t>
            </a:r>
            <a:r>
              <a:rPr lang="ru-RU" sz="2800" dirty="0"/>
              <a:t>), </a:t>
            </a:r>
            <a:r>
              <a:rPr lang="ru-RU" sz="2800" dirty="0" err="1"/>
              <a:t>кількість</a:t>
            </a:r>
            <a:r>
              <a:rPr lang="ru-RU" sz="2800" dirty="0"/>
              <a:t> </a:t>
            </a:r>
            <a:r>
              <a:rPr lang="ru-RU" sz="2800" dirty="0" err="1"/>
              <a:t>епізодів</a:t>
            </a:r>
            <a:r>
              <a:rPr lang="ru-RU" sz="2800" dirty="0"/>
              <a:t>, «</a:t>
            </a:r>
            <a:r>
              <a:rPr lang="ru-RU" sz="2800" dirty="0" err="1"/>
              <a:t>доступність</a:t>
            </a:r>
            <a:r>
              <a:rPr lang="ru-RU" sz="2800" dirty="0"/>
              <a:t>» </a:t>
            </a:r>
            <a:r>
              <a:rPr lang="ru-RU" sz="2800" dirty="0" err="1"/>
              <a:t>складання</a:t>
            </a:r>
            <a:r>
              <a:rPr lang="ru-RU" sz="2800" dirty="0"/>
              <a:t> </a:t>
            </a:r>
            <a:r>
              <a:rPr lang="ru-RU" sz="2800" dirty="0" err="1"/>
              <a:t>відповідного</a:t>
            </a:r>
            <a:r>
              <a:rPr lang="ru-RU" sz="2800" dirty="0"/>
              <a:t> документу (у тому </a:t>
            </a:r>
            <a:r>
              <a:rPr lang="ru-RU" sz="2800" dirty="0" err="1"/>
              <a:t>числі</a:t>
            </a:r>
            <a:r>
              <a:rPr lang="ru-RU" sz="2800" dirty="0"/>
              <a:t> </a:t>
            </a:r>
            <a:r>
              <a:rPr lang="ru-RU" sz="2800" dirty="0" err="1"/>
              <a:t>розбірливість</a:t>
            </a:r>
            <a:r>
              <a:rPr lang="ru-RU" sz="2800" dirty="0"/>
              <a:t> почерку, </a:t>
            </a:r>
            <a:r>
              <a:rPr lang="ru-RU" sz="2800" dirty="0" err="1"/>
              <a:t>яким</a:t>
            </a:r>
            <a:r>
              <a:rPr lang="ru-RU" sz="2800" dirty="0"/>
              <a:t> </a:t>
            </a:r>
            <a:r>
              <a:rPr lang="ru-RU" sz="2800" dirty="0" err="1"/>
              <a:t>було</a:t>
            </a:r>
            <a:r>
              <a:rPr lang="ru-RU" sz="2800" dirty="0"/>
              <a:t> </a:t>
            </a:r>
            <a:r>
              <a:rPr lang="ru-RU" sz="2800" dirty="0" err="1"/>
              <a:t>складено</a:t>
            </a:r>
            <a:r>
              <a:rPr lang="ru-RU" sz="2800" dirty="0"/>
              <a:t> </a:t>
            </a:r>
            <a:r>
              <a:rPr lang="ru-RU" sz="2800" dirty="0" err="1" smtClean="0"/>
              <a:t>документи</a:t>
            </a:r>
            <a:r>
              <a:rPr lang="ru-RU" sz="2800" dirty="0"/>
              <a:t>);</a:t>
            </a:r>
          </a:p>
          <a:p>
            <a:pPr marL="0" indent="0" fontAlgn="base">
              <a:buNone/>
            </a:pPr>
            <a:r>
              <a:rPr lang="ru-RU" sz="2800" dirty="0"/>
              <a:t>-	</a:t>
            </a:r>
            <a:r>
              <a:rPr lang="ru-RU" sz="2800" dirty="0" err="1"/>
              <a:t>наявність</a:t>
            </a:r>
            <a:r>
              <a:rPr lang="ru-RU" sz="2800" dirty="0"/>
              <a:t> </a:t>
            </a:r>
            <a:r>
              <a:rPr lang="ru-RU" sz="2800" dirty="0" err="1"/>
              <a:t>можливості</a:t>
            </a:r>
            <a:r>
              <a:rPr lang="ru-RU" sz="2800" dirty="0"/>
              <a:t> «</a:t>
            </a:r>
            <a:r>
              <a:rPr lang="ru-RU" sz="2800" dirty="0" err="1"/>
              <a:t>фізично</a:t>
            </a:r>
            <a:r>
              <a:rPr lang="ru-RU" sz="2800" dirty="0"/>
              <a:t>» </a:t>
            </a:r>
            <a:r>
              <a:rPr lang="ru-RU" sz="2800" dirty="0" err="1"/>
              <a:t>ознайомитись</a:t>
            </a:r>
            <a:r>
              <a:rPr lang="ru-RU" sz="2800" dirty="0"/>
              <a:t> з </a:t>
            </a:r>
            <a:r>
              <a:rPr lang="ru-RU" sz="2800" dirty="0" err="1"/>
              <a:t>матеріалами</a:t>
            </a:r>
            <a:r>
              <a:rPr lang="ru-RU" sz="2800" dirty="0"/>
              <a:t> (</a:t>
            </a:r>
            <a:r>
              <a:rPr lang="ru-RU" sz="2800" dirty="0" err="1"/>
              <a:t>зокрема</a:t>
            </a:r>
            <a:r>
              <a:rPr lang="ru-RU" sz="2800" dirty="0"/>
              <a:t> </a:t>
            </a:r>
            <a:r>
              <a:rPr lang="ru-RU" sz="2800" dirty="0" err="1"/>
              <a:t>аудіо</a:t>
            </a:r>
            <a:r>
              <a:rPr lang="ru-RU" sz="2800" dirty="0"/>
              <a:t> </a:t>
            </a:r>
            <a:r>
              <a:rPr lang="ru-RU" sz="2800" dirty="0" err="1"/>
              <a:t>чи</a:t>
            </a:r>
            <a:r>
              <a:rPr lang="ru-RU" sz="2800" dirty="0"/>
              <a:t> </a:t>
            </a:r>
            <a:r>
              <a:rPr lang="ru-RU" sz="2800" dirty="0" err="1"/>
              <a:t>відео</a:t>
            </a:r>
            <a:r>
              <a:rPr lang="ru-RU" sz="2800" dirty="0"/>
              <a:t> </a:t>
            </a:r>
            <a:r>
              <a:rPr lang="ru-RU" sz="2800" dirty="0" err="1"/>
              <a:t>матеріалами</a:t>
            </a:r>
            <a:r>
              <a:rPr lang="ru-RU" sz="2800" dirty="0"/>
              <a:t>) у </a:t>
            </a:r>
            <a:r>
              <a:rPr lang="ru-RU" sz="2800" dirty="0" err="1"/>
              <a:t>передбачений</a:t>
            </a:r>
            <a:r>
              <a:rPr lang="ru-RU" sz="2800" dirty="0"/>
              <a:t> час (</a:t>
            </a:r>
            <a:r>
              <a:rPr lang="ru-RU" sz="2800" dirty="0" err="1"/>
              <a:t>наприклад</a:t>
            </a:r>
            <a:r>
              <a:rPr lang="ru-RU" sz="2800" dirty="0"/>
              <a:t> 1 </a:t>
            </a:r>
            <a:r>
              <a:rPr lang="ru-RU" sz="2800" dirty="0" err="1"/>
              <a:t>Тераба́йт</a:t>
            </a:r>
            <a:r>
              <a:rPr lang="ru-RU" sz="2800" dirty="0"/>
              <a:t> (</a:t>
            </a:r>
            <a:r>
              <a:rPr lang="ru-RU" sz="2800" dirty="0" err="1"/>
              <a:t>ТБайт</a:t>
            </a:r>
            <a:r>
              <a:rPr lang="ru-RU" sz="2800" dirty="0"/>
              <a:t>) </a:t>
            </a:r>
            <a:r>
              <a:rPr lang="ru-RU" sz="2800" dirty="0" err="1"/>
              <a:t>відео</a:t>
            </a:r>
            <a:r>
              <a:rPr lang="ru-RU" sz="2800" dirty="0"/>
              <a:t> </a:t>
            </a:r>
            <a:r>
              <a:rPr lang="ru-RU" sz="2800" dirty="0" err="1"/>
              <a:t>матеріалів</a:t>
            </a:r>
            <a:r>
              <a:rPr lang="ru-RU" sz="2800" dirty="0"/>
              <a:t> у </a:t>
            </a:r>
            <a:r>
              <a:rPr lang="ru-RU" sz="2800" dirty="0" err="1"/>
              <a:t>загальній</a:t>
            </a:r>
            <a:r>
              <a:rPr lang="ru-RU" sz="2800" dirty="0"/>
              <a:t> </a:t>
            </a:r>
            <a:r>
              <a:rPr lang="ru-RU" sz="2800" dirty="0" err="1"/>
              <a:t>кількості</a:t>
            </a:r>
            <a:r>
              <a:rPr lang="ru-RU" sz="2800" dirty="0"/>
              <a:t> 1570 </a:t>
            </a:r>
            <a:r>
              <a:rPr lang="ru-RU" sz="2800" dirty="0" err="1"/>
              <a:t>відео</a:t>
            </a:r>
            <a:r>
              <a:rPr lang="ru-RU" sz="2800" dirty="0"/>
              <a:t> </a:t>
            </a:r>
            <a:r>
              <a:rPr lang="ru-RU" sz="2800" dirty="0" err="1"/>
              <a:t>файлів</a:t>
            </a:r>
            <a:r>
              <a:rPr lang="ru-RU" sz="2800" dirty="0"/>
              <a:t>…)  </a:t>
            </a:r>
          </a:p>
          <a:p>
            <a:pPr marL="0" indent="0" fontAlgn="base">
              <a:buNone/>
            </a:pPr>
            <a:r>
              <a:rPr lang="ru-RU" sz="2800" b="1" dirty="0" err="1">
                <a:solidFill>
                  <a:srgbClr val="FF0000"/>
                </a:solidFill>
              </a:rPr>
              <a:t>Слід</a:t>
            </a:r>
            <a:r>
              <a:rPr lang="ru-RU" sz="2800" b="1" dirty="0">
                <a:solidFill>
                  <a:srgbClr val="FF0000"/>
                </a:solidFill>
              </a:rPr>
              <a:t> </a:t>
            </a:r>
            <a:r>
              <a:rPr lang="ru-RU" sz="2800" b="1" dirty="0" err="1">
                <a:solidFill>
                  <a:srgbClr val="FF0000"/>
                </a:solidFill>
              </a:rPr>
              <a:t>зазначити</a:t>
            </a:r>
            <a:r>
              <a:rPr lang="ru-RU" sz="2800" dirty="0"/>
              <a:t>, </a:t>
            </a:r>
            <a:r>
              <a:rPr lang="ru-RU" sz="2800" dirty="0" err="1"/>
              <a:t>що</a:t>
            </a:r>
            <a:r>
              <a:rPr lang="ru-RU" sz="2800" dirty="0"/>
              <a:t> </a:t>
            </a:r>
            <a:r>
              <a:rPr lang="ru-RU" sz="2800" dirty="0" err="1"/>
              <a:t>під</a:t>
            </a:r>
            <a:r>
              <a:rPr lang="ru-RU" sz="2800" dirty="0"/>
              <a:t> час </a:t>
            </a:r>
            <a:r>
              <a:rPr lang="ru-RU" sz="2800" dirty="0" err="1"/>
              <a:t>обговорення</a:t>
            </a:r>
            <a:r>
              <a:rPr lang="ru-RU" sz="2800" dirty="0"/>
              <a:t> проекту КПК </a:t>
            </a:r>
            <a:r>
              <a:rPr lang="ru-RU" sz="2800" dirty="0" err="1"/>
              <a:t>України</a:t>
            </a:r>
            <a:r>
              <a:rPr lang="ru-RU" sz="2800" dirty="0"/>
              <a:t> </a:t>
            </a:r>
            <a:r>
              <a:rPr lang="ru-RU" sz="2800" dirty="0" err="1" smtClean="0"/>
              <a:t>пропонувалися</a:t>
            </a:r>
            <a:r>
              <a:rPr lang="ru-RU" sz="2800" dirty="0" smtClean="0"/>
              <a:t> </a:t>
            </a:r>
            <a:r>
              <a:rPr lang="ru-RU" sz="2800" dirty="0" err="1"/>
              <a:t>такі</a:t>
            </a:r>
            <a:r>
              <a:rPr lang="ru-RU" sz="2800" dirty="0"/>
              <a:t> </a:t>
            </a:r>
            <a:r>
              <a:rPr lang="ru-RU" sz="2800" dirty="0" err="1"/>
              <a:t>варіанти</a:t>
            </a:r>
            <a:r>
              <a:rPr lang="ru-RU" sz="2800" dirty="0"/>
              <a:t> </a:t>
            </a:r>
            <a:r>
              <a:rPr lang="ru-RU" sz="2800" dirty="0" err="1"/>
              <a:t>вирішення</a:t>
            </a:r>
            <a:r>
              <a:rPr lang="ru-RU" sz="2800" dirty="0"/>
              <a:t> </a:t>
            </a:r>
            <a:r>
              <a:rPr lang="ru-RU" sz="2800" dirty="0" err="1"/>
              <a:t>цього</a:t>
            </a:r>
            <a:r>
              <a:rPr lang="ru-RU" sz="2800" dirty="0"/>
              <a:t> </a:t>
            </a:r>
            <a:r>
              <a:rPr lang="ru-RU" sz="2800" dirty="0" err="1"/>
              <a:t>питання</a:t>
            </a:r>
            <a:r>
              <a:rPr lang="ru-RU" sz="2800" dirty="0"/>
              <a:t>: строк, </a:t>
            </a:r>
            <a:r>
              <a:rPr lang="ru-RU" sz="2800" dirty="0" err="1"/>
              <a:t>встановлений</a:t>
            </a:r>
            <a:r>
              <a:rPr lang="ru-RU" sz="2800" dirty="0"/>
              <a:t> </a:t>
            </a:r>
            <a:r>
              <a:rPr lang="ru-RU" sz="2800" dirty="0" err="1"/>
              <a:t>слідчим</a:t>
            </a:r>
            <a:r>
              <a:rPr lang="ru-RU" sz="2800" dirty="0"/>
              <a:t> </a:t>
            </a:r>
            <a:r>
              <a:rPr lang="ru-RU" sz="2800" dirty="0" err="1"/>
              <a:t>суддею</a:t>
            </a:r>
            <a:r>
              <a:rPr lang="ru-RU" sz="2800" dirty="0"/>
              <a:t>, не </a:t>
            </a:r>
            <a:r>
              <a:rPr lang="ru-RU" sz="2800" dirty="0" err="1"/>
              <a:t>може</a:t>
            </a:r>
            <a:r>
              <a:rPr lang="ru-RU" sz="2800" dirty="0"/>
              <a:t> бути </a:t>
            </a:r>
            <a:r>
              <a:rPr lang="ru-RU" sz="2800" dirty="0" err="1"/>
              <a:t>меншим</a:t>
            </a:r>
            <a:r>
              <a:rPr lang="ru-RU" sz="2800" dirty="0"/>
              <a:t> </a:t>
            </a:r>
            <a:r>
              <a:rPr lang="ru-RU" sz="2800" dirty="0" err="1"/>
              <a:t>ніж</a:t>
            </a:r>
            <a:r>
              <a:rPr lang="ru-RU" sz="2800" dirty="0"/>
              <a:t> 1 </a:t>
            </a:r>
            <a:r>
              <a:rPr lang="ru-RU" sz="2800" dirty="0" err="1"/>
              <a:t>тиждень</a:t>
            </a:r>
            <a:r>
              <a:rPr lang="ru-RU" sz="2800" dirty="0"/>
              <a:t> на </a:t>
            </a:r>
            <a:r>
              <a:rPr lang="ru-RU" sz="2800" dirty="0" err="1"/>
              <a:t>кожні</a:t>
            </a:r>
            <a:r>
              <a:rPr lang="ru-RU" sz="2800" dirty="0"/>
              <a:t> 100 </a:t>
            </a:r>
            <a:r>
              <a:rPr lang="ru-RU" sz="2800" dirty="0" err="1"/>
              <a:t>сторінок</a:t>
            </a:r>
            <a:r>
              <a:rPr lang="ru-RU" sz="2800" dirty="0"/>
              <a:t>, </a:t>
            </a:r>
            <a:r>
              <a:rPr lang="ru-RU" sz="2800" dirty="0" err="1"/>
              <a:t>або</a:t>
            </a:r>
            <a:r>
              <a:rPr lang="ru-RU" sz="2800" dirty="0"/>
              <a:t> – не </a:t>
            </a:r>
            <a:r>
              <a:rPr lang="ru-RU" sz="2800" dirty="0" err="1"/>
              <a:t>менше</a:t>
            </a:r>
            <a:r>
              <a:rPr lang="ru-RU" sz="2800" dirty="0"/>
              <a:t> 10 </a:t>
            </a:r>
            <a:r>
              <a:rPr lang="ru-RU" sz="2800" dirty="0" err="1"/>
              <a:t>хвилин</a:t>
            </a:r>
            <a:r>
              <a:rPr lang="ru-RU" sz="2800" dirty="0"/>
              <a:t> на </a:t>
            </a:r>
            <a:r>
              <a:rPr lang="ru-RU" sz="2800" dirty="0" err="1"/>
              <a:t>кожну</a:t>
            </a:r>
            <a:r>
              <a:rPr lang="ru-RU" sz="2800" dirty="0"/>
              <a:t> </a:t>
            </a:r>
            <a:r>
              <a:rPr lang="ru-RU" sz="2800" dirty="0" err="1"/>
              <a:t>сторінку</a:t>
            </a:r>
            <a:r>
              <a:rPr lang="ru-RU" sz="2800" dirty="0"/>
              <a:t>… </a:t>
            </a:r>
          </a:p>
          <a:p>
            <a:pPr marL="0" indent="0" fontAlgn="base">
              <a:buNone/>
            </a:pPr>
            <a:endParaRPr lang="ru-RU" sz="2800" dirty="0"/>
          </a:p>
          <a:p>
            <a:pPr marL="0" indent="0" fontAlgn="base">
              <a:buNone/>
            </a:pPr>
            <a:endParaRPr lang="ru-RU" sz="2800" dirty="0"/>
          </a:p>
        </p:txBody>
      </p:sp>
    </p:spTree>
    <p:extLst>
      <p:ext uri="{BB962C8B-B14F-4D97-AF65-F5344CB8AC3E}">
        <p14:creationId xmlns:p14="http://schemas.microsoft.com/office/powerpoint/2010/main" val="21453332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600" b="1" dirty="0" err="1">
                <a:solidFill>
                  <a:srgbClr val="FFFF00"/>
                </a:solidFill>
              </a:rPr>
              <a:t>Питання</a:t>
            </a:r>
            <a:r>
              <a:rPr lang="ru-RU" sz="1600" b="1" dirty="0">
                <a:solidFill>
                  <a:srgbClr val="FFFF00"/>
                </a:solidFill>
              </a:rPr>
              <a:t> № 3: </a:t>
            </a:r>
            <a:r>
              <a:rPr lang="ru-RU" sz="1600" b="1" dirty="0" err="1">
                <a:solidFill>
                  <a:srgbClr val="FFFF00"/>
                </a:solidFill>
              </a:rPr>
              <a:t>Підстави</a:t>
            </a:r>
            <a:r>
              <a:rPr lang="ru-RU" sz="1600" b="1" dirty="0">
                <a:solidFill>
                  <a:srgbClr val="FFFF00"/>
                </a:solidFill>
              </a:rPr>
              <a:t> та порядок </a:t>
            </a:r>
            <a:r>
              <a:rPr lang="ru-RU" sz="1600" b="1" dirty="0" err="1">
                <a:solidFill>
                  <a:srgbClr val="FFFF00"/>
                </a:solidFill>
              </a:rPr>
              <a:t>встановлення</a:t>
            </a:r>
            <a:r>
              <a:rPr lang="ru-RU" sz="1600" b="1" dirty="0">
                <a:solidFill>
                  <a:srgbClr val="FFFF00"/>
                </a:solidFill>
              </a:rPr>
              <a:t> строку для </a:t>
            </a:r>
            <a:r>
              <a:rPr lang="ru-RU" sz="1600" b="1" dirty="0" err="1">
                <a:solidFill>
                  <a:srgbClr val="FFFF00"/>
                </a:solidFill>
              </a:rPr>
              <a:t>ознайомлення</a:t>
            </a:r>
            <a:r>
              <a:rPr lang="ru-RU" sz="1600" b="1" dirty="0">
                <a:solidFill>
                  <a:srgbClr val="FFFF00"/>
                </a:solidFill>
              </a:rPr>
              <a:t> з </a:t>
            </a:r>
            <a:r>
              <a:rPr lang="ru-RU" sz="1600" b="1" dirty="0" err="1">
                <a:solidFill>
                  <a:srgbClr val="FFFF00"/>
                </a:solidFill>
              </a:rPr>
              <a:t>матеріалами</a:t>
            </a:r>
            <a:r>
              <a:rPr lang="ru-RU" sz="1600" b="1" dirty="0">
                <a:solidFill>
                  <a:srgbClr val="FFFF00"/>
                </a:solidFill>
              </a:rPr>
              <a:t> </a:t>
            </a:r>
            <a:r>
              <a:rPr lang="ru-RU" sz="1600" b="1" dirty="0" err="1">
                <a:solidFill>
                  <a:srgbClr val="FFFF00"/>
                </a:solidFill>
              </a:rPr>
              <a:t>справи</a:t>
            </a:r>
            <a:r>
              <a:rPr lang="ru-RU" sz="1600" b="1" dirty="0">
                <a:solidFill>
                  <a:srgbClr val="FFFF00"/>
                </a:solidFill>
              </a:rPr>
              <a:t> </a:t>
            </a:r>
            <a:r>
              <a:rPr lang="ru-RU" sz="1600" b="1" dirty="0" err="1">
                <a:solidFill>
                  <a:srgbClr val="FFFF00"/>
                </a:solidFill>
              </a:rPr>
              <a:t>стороні</a:t>
            </a:r>
            <a:r>
              <a:rPr lang="ru-RU" sz="1600" b="1" dirty="0">
                <a:solidFill>
                  <a:srgbClr val="FFFF00"/>
                </a:solidFill>
              </a:rPr>
              <a:t> </a:t>
            </a:r>
            <a:r>
              <a:rPr lang="ru-RU" sz="1600" b="1" dirty="0" err="1">
                <a:solidFill>
                  <a:srgbClr val="FFFF00"/>
                </a:solidFill>
              </a:rPr>
              <a:t>кримінального</a:t>
            </a:r>
            <a:r>
              <a:rPr lang="ru-RU" sz="1600" b="1" dirty="0">
                <a:solidFill>
                  <a:srgbClr val="FFFF00"/>
                </a:solidFill>
              </a:rPr>
              <a:t> </a:t>
            </a:r>
            <a:r>
              <a:rPr lang="ru-RU" sz="1600" b="1" dirty="0" err="1">
                <a:solidFill>
                  <a:srgbClr val="FFFF00"/>
                </a:solidFill>
              </a:rPr>
              <a:t>провадження</a:t>
            </a:r>
            <a:r>
              <a:rPr lang="ru-RU" sz="1600" b="1" dirty="0">
                <a:solidFill>
                  <a:srgbClr val="FFFF00"/>
                </a:solidFill>
              </a:rPr>
              <a:t>.</a:t>
            </a: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143834" y="1017431"/>
            <a:ext cx="11601697" cy="5306095"/>
          </a:xfrm>
        </p:spPr>
        <p:txBody>
          <a:bodyPr>
            <a:normAutofit/>
          </a:bodyPr>
          <a:lstStyle/>
          <a:p>
            <a:pPr marL="0" indent="0" fontAlgn="base">
              <a:buNone/>
            </a:pPr>
            <a:r>
              <a:rPr lang="ru-RU" sz="2800" dirty="0" smtClean="0"/>
              <a:t>	</a:t>
            </a:r>
          </a:p>
          <a:p>
            <a:pPr marL="0" indent="0" fontAlgn="base">
              <a:buNone/>
            </a:pPr>
            <a:endParaRPr lang="ru-RU" sz="2800" dirty="0"/>
          </a:p>
          <a:p>
            <a:pPr marL="0" indent="0" fontAlgn="base">
              <a:buNone/>
            </a:pPr>
            <a:endParaRPr lang="ru-RU" sz="2800" dirty="0"/>
          </a:p>
        </p:txBody>
      </p:sp>
      <p:sp>
        <p:nvSpPr>
          <p:cNvPr id="4" name="Прямоугольник 3"/>
          <p:cNvSpPr/>
          <p:nvPr/>
        </p:nvSpPr>
        <p:spPr>
          <a:xfrm>
            <a:off x="143833" y="762358"/>
            <a:ext cx="11794881" cy="6186309"/>
          </a:xfrm>
          <a:prstGeom prst="rect">
            <a:avLst/>
          </a:prstGeom>
        </p:spPr>
        <p:txBody>
          <a:bodyPr wrap="square">
            <a:spAutoFit/>
          </a:bodyPr>
          <a:lstStyle/>
          <a:p>
            <a:r>
              <a:rPr lang="ru-RU" dirty="0" err="1"/>
              <a:t>Аналіз</a:t>
            </a:r>
            <a:r>
              <a:rPr lang="ru-RU" dirty="0"/>
              <a:t> </a:t>
            </a:r>
            <a:r>
              <a:rPr lang="ru-RU" dirty="0" err="1"/>
              <a:t>ухвал</a:t>
            </a:r>
            <a:r>
              <a:rPr lang="ru-RU" dirty="0"/>
              <a:t> суду </a:t>
            </a:r>
            <a:r>
              <a:rPr lang="ru-RU" dirty="0" err="1"/>
              <a:t>щодо</a:t>
            </a:r>
            <a:r>
              <a:rPr lang="ru-RU" dirty="0"/>
              <a:t> </a:t>
            </a:r>
            <a:r>
              <a:rPr lang="ru-RU" dirty="0" err="1"/>
              <a:t>встановлення</a:t>
            </a:r>
            <a:r>
              <a:rPr lang="ru-RU" dirty="0"/>
              <a:t> строку </a:t>
            </a:r>
            <a:r>
              <a:rPr lang="ru-RU" dirty="0" err="1"/>
              <a:t>ознайомлення</a:t>
            </a:r>
            <a:r>
              <a:rPr lang="ru-RU" dirty="0"/>
              <a:t> з </a:t>
            </a:r>
            <a:r>
              <a:rPr lang="ru-RU" dirty="0" err="1"/>
              <a:t>матеріалами</a:t>
            </a:r>
            <a:r>
              <a:rPr lang="ru-RU" dirty="0"/>
              <a:t> </a:t>
            </a:r>
            <a:r>
              <a:rPr lang="ru-RU" dirty="0" err="1"/>
              <a:t>досудового</a:t>
            </a:r>
            <a:r>
              <a:rPr lang="ru-RU" dirty="0"/>
              <a:t> </a:t>
            </a:r>
            <a:r>
              <a:rPr lang="ru-RU" dirty="0" err="1"/>
              <a:t>розслідування</a:t>
            </a:r>
            <a:r>
              <a:rPr lang="ru-RU" dirty="0"/>
              <a:t>, до </a:t>
            </a:r>
            <a:r>
              <a:rPr lang="ru-RU" dirty="0" err="1"/>
              <a:t>яких</a:t>
            </a:r>
            <a:r>
              <a:rPr lang="ru-RU" dirty="0"/>
              <a:t> </a:t>
            </a:r>
            <a:r>
              <a:rPr lang="ru-RU" dirty="0" err="1"/>
              <a:t>надано</a:t>
            </a:r>
            <a:r>
              <a:rPr lang="ru-RU" dirty="0"/>
              <a:t> доступ, </a:t>
            </a:r>
            <a:r>
              <a:rPr lang="ru-RU" dirty="0" err="1"/>
              <a:t>свідчить</a:t>
            </a:r>
            <a:r>
              <a:rPr lang="ru-RU" dirty="0"/>
              <a:t>, </a:t>
            </a:r>
            <a:r>
              <a:rPr lang="ru-RU" dirty="0" err="1"/>
              <a:t>що</a:t>
            </a:r>
            <a:r>
              <a:rPr lang="ru-RU" dirty="0"/>
              <a:t> суди, у </a:t>
            </a:r>
            <a:r>
              <a:rPr lang="ru-RU" dirty="0" err="1"/>
              <a:t>разі</a:t>
            </a:r>
            <a:r>
              <a:rPr lang="ru-RU" dirty="0"/>
              <a:t> </a:t>
            </a:r>
            <a:r>
              <a:rPr lang="ru-RU" dirty="0" err="1"/>
              <a:t>звернення</a:t>
            </a:r>
            <a:r>
              <a:rPr lang="ru-RU" dirty="0"/>
              <a:t> до них з </a:t>
            </a:r>
            <a:r>
              <a:rPr lang="ru-RU" dirty="0" err="1"/>
              <a:t>клопотанням</a:t>
            </a:r>
            <a:r>
              <a:rPr lang="ru-RU" dirty="0"/>
              <a:t>, </a:t>
            </a:r>
            <a:r>
              <a:rPr lang="ru-RU" dirty="0" err="1"/>
              <a:t>здебільшого</a:t>
            </a:r>
            <a:r>
              <a:rPr lang="ru-RU" dirty="0"/>
              <a:t>, </a:t>
            </a:r>
            <a:r>
              <a:rPr lang="ru-RU" dirty="0" err="1"/>
              <a:t>надають</a:t>
            </a:r>
            <a:r>
              <a:rPr lang="ru-RU" dirty="0"/>
              <a:t> 5 </a:t>
            </a:r>
            <a:r>
              <a:rPr lang="ru-RU" dirty="0" err="1"/>
              <a:t>днів</a:t>
            </a:r>
            <a:r>
              <a:rPr lang="ru-RU" dirty="0"/>
              <a:t> для </a:t>
            </a:r>
            <a:r>
              <a:rPr lang="ru-RU" dirty="0" err="1"/>
              <a:t>ознайомлення</a:t>
            </a:r>
            <a:r>
              <a:rPr lang="ru-RU" dirty="0" smtClean="0"/>
              <a:t>.</a:t>
            </a:r>
            <a:endParaRPr lang="ru-RU" dirty="0"/>
          </a:p>
          <a:p>
            <a:r>
              <a:rPr lang="ru-RU" dirty="0" err="1"/>
              <a:t>П’ятиденний</a:t>
            </a:r>
            <a:r>
              <a:rPr lang="ru-RU" dirty="0"/>
              <a:t> строк </a:t>
            </a:r>
            <a:r>
              <a:rPr lang="ru-RU" dirty="0" err="1"/>
              <a:t>ознайомлення</a:t>
            </a:r>
            <a:r>
              <a:rPr lang="ru-RU" dirty="0"/>
              <a:t> з </a:t>
            </a:r>
            <a:r>
              <a:rPr lang="ru-RU" dirty="0" err="1"/>
              <a:t>матеріалами</a:t>
            </a:r>
            <a:r>
              <a:rPr lang="ru-RU" dirty="0"/>
              <a:t> </a:t>
            </a:r>
            <a:r>
              <a:rPr lang="ru-RU" dirty="0" err="1"/>
              <a:t>кримінального</a:t>
            </a:r>
            <a:r>
              <a:rPr lang="ru-RU" dirty="0"/>
              <a:t> </a:t>
            </a:r>
            <a:r>
              <a:rPr lang="ru-RU" dirty="0" err="1"/>
              <a:t>прова</a:t>
            </a:r>
            <a:r>
              <a:rPr lang="ru-RU" dirty="0"/>
              <a:t>-</a:t>
            </a:r>
          </a:p>
          <a:p>
            <a:r>
              <a:rPr lang="ru-RU" dirty="0" err="1"/>
              <a:t>дження</a:t>
            </a:r>
            <a:r>
              <a:rPr lang="ru-RU" dirty="0"/>
              <a:t>, </a:t>
            </a:r>
            <a:r>
              <a:rPr lang="ru-RU" dirty="0" err="1"/>
              <a:t>який</a:t>
            </a:r>
            <a:r>
              <a:rPr lang="ru-RU" dirty="0"/>
              <a:t> </a:t>
            </a:r>
            <a:r>
              <a:rPr lang="ru-RU" dirty="0" err="1"/>
              <a:t>встановлювали</a:t>
            </a:r>
            <a:r>
              <a:rPr lang="ru-RU" dirty="0"/>
              <a:t> суди у </a:t>
            </a:r>
            <a:r>
              <a:rPr lang="ru-RU" dirty="0" err="1"/>
              <a:t>вищенаведених</a:t>
            </a:r>
            <a:r>
              <a:rPr lang="ru-RU" dirty="0"/>
              <a:t> </a:t>
            </a:r>
            <a:r>
              <a:rPr lang="ru-RU" dirty="0" err="1"/>
              <a:t>рішеннях</a:t>
            </a:r>
            <a:r>
              <a:rPr lang="ru-RU" dirty="0"/>
              <a:t>, не </a:t>
            </a:r>
            <a:r>
              <a:rPr lang="ru-RU" dirty="0" err="1"/>
              <a:t>випадковий</a:t>
            </a:r>
            <a:r>
              <a:rPr lang="ru-RU" dirty="0" smtClean="0"/>
              <a:t>.</a:t>
            </a:r>
            <a:endParaRPr lang="ru-RU" dirty="0"/>
          </a:p>
          <a:p>
            <a:r>
              <a:rPr lang="ru-RU" dirty="0" err="1"/>
              <a:t>Адже</a:t>
            </a:r>
            <a:r>
              <a:rPr lang="ru-RU" dirty="0"/>
              <a:t>, у </a:t>
            </a:r>
            <a:r>
              <a:rPr lang="ru-RU" dirty="0" err="1"/>
              <a:t>рішенні</a:t>
            </a:r>
            <a:r>
              <a:rPr lang="ru-RU" dirty="0"/>
              <a:t> </a:t>
            </a:r>
            <a:r>
              <a:rPr lang="ru-RU" b="1" dirty="0" err="1">
                <a:solidFill>
                  <a:srgbClr val="FF0000"/>
                </a:solidFill>
              </a:rPr>
              <a:t>Конституційного</a:t>
            </a:r>
            <a:r>
              <a:rPr lang="ru-RU" b="1" dirty="0">
                <a:solidFill>
                  <a:srgbClr val="FF0000"/>
                </a:solidFill>
              </a:rPr>
              <a:t> Суду </a:t>
            </a:r>
            <a:r>
              <a:rPr lang="ru-RU" b="1" dirty="0" err="1">
                <a:solidFill>
                  <a:srgbClr val="FF0000"/>
                </a:solidFill>
              </a:rPr>
              <a:t>України</a:t>
            </a:r>
            <a:r>
              <a:rPr lang="ru-RU" b="1" dirty="0">
                <a:solidFill>
                  <a:srgbClr val="FF0000"/>
                </a:solidFill>
              </a:rPr>
              <a:t> </a:t>
            </a:r>
            <a:r>
              <a:rPr lang="ru-RU" b="1" dirty="0" err="1">
                <a:solidFill>
                  <a:srgbClr val="FF0000"/>
                </a:solidFill>
              </a:rPr>
              <a:t>від</a:t>
            </a:r>
            <a:r>
              <a:rPr lang="ru-RU" b="1" dirty="0">
                <a:solidFill>
                  <a:srgbClr val="FF0000"/>
                </a:solidFill>
              </a:rPr>
              <a:t> 18 </a:t>
            </a:r>
            <a:r>
              <a:rPr lang="ru-RU" b="1" dirty="0" err="1">
                <a:solidFill>
                  <a:srgbClr val="FF0000"/>
                </a:solidFill>
              </a:rPr>
              <a:t>січня</a:t>
            </a:r>
            <a:r>
              <a:rPr lang="ru-RU" b="1" dirty="0">
                <a:solidFill>
                  <a:srgbClr val="FF0000"/>
                </a:solidFill>
              </a:rPr>
              <a:t> 2012 року </a:t>
            </a:r>
            <a:r>
              <a:rPr lang="ru-RU" dirty="0"/>
              <a:t>(справа № 1-рп/2012 </a:t>
            </a:r>
            <a:r>
              <a:rPr lang="ru-RU" dirty="0" err="1"/>
              <a:t>від</a:t>
            </a:r>
            <a:r>
              <a:rPr lang="ru-RU" dirty="0"/>
              <a:t> 18.01.2012 р. про </a:t>
            </a:r>
            <a:r>
              <a:rPr lang="ru-RU" dirty="0" err="1"/>
              <a:t>ознайомлення</a:t>
            </a:r>
            <a:r>
              <a:rPr lang="ru-RU" dirty="0"/>
              <a:t> </a:t>
            </a:r>
            <a:r>
              <a:rPr lang="ru-RU" dirty="0" err="1"/>
              <a:t>обвинуваченого</a:t>
            </a:r>
            <a:r>
              <a:rPr lang="ru-RU" dirty="0"/>
              <a:t> і </a:t>
            </a:r>
            <a:r>
              <a:rPr lang="ru-RU" dirty="0" err="1"/>
              <a:t>захисника</a:t>
            </a:r>
            <a:r>
              <a:rPr lang="ru-RU" dirty="0"/>
              <a:t> з </a:t>
            </a:r>
            <a:r>
              <a:rPr lang="ru-RU" dirty="0" err="1"/>
              <a:t>матеріалами</a:t>
            </a:r>
            <a:r>
              <a:rPr lang="ru-RU" dirty="0"/>
              <a:t> </a:t>
            </a:r>
            <a:r>
              <a:rPr lang="ru-RU" dirty="0" err="1"/>
              <a:t>кримінальної</a:t>
            </a:r>
            <a:r>
              <a:rPr lang="ru-RU" dirty="0"/>
              <a:t> </a:t>
            </a:r>
            <a:r>
              <a:rPr lang="ru-RU" dirty="0" err="1"/>
              <a:t>справи</a:t>
            </a:r>
            <a:r>
              <a:rPr lang="ru-RU" dirty="0"/>
              <a:t>) з </a:t>
            </a:r>
            <a:r>
              <a:rPr lang="ru-RU" dirty="0" err="1"/>
              <a:t>посиланням</a:t>
            </a:r>
            <a:r>
              <a:rPr lang="ru-RU" dirty="0"/>
              <a:t> на </a:t>
            </a:r>
            <a:r>
              <a:rPr lang="ru-RU" dirty="0" err="1"/>
              <a:t>рішення</a:t>
            </a:r>
            <a:r>
              <a:rPr lang="ru-RU" dirty="0"/>
              <a:t> </a:t>
            </a:r>
            <a:r>
              <a:rPr lang="ru-RU" dirty="0" err="1"/>
              <a:t>Європейського</a:t>
            </a:r>
            <a:r>
              <a:rPr lang="ru-RU" dirty="0"/>
              <a:t> суду з прав </a:t>
            </a:r>
            <a:r>
              <a:rPr lang="ru-RU" dirty="0" err="1"/>
              <a:t>людини</a:t>
            </a:r>
            <a:r>
              <a:rPr lang="ru-RU" dirty="0"/>
              <a:t>, </a:t>
            </a:r>
            <a:r>
              <a:rPr lang="ru-RU" dirty="0" err="1"/>
              <a:t>вказано</a:t>
            </a:r>
            <a:r>
              <a:rPr lang="ru-RU" dirty="0"/>
              <a:t>, </a:t>
            </a:r>
            <a:r>
              <a:rPr lang="ru-RU" dirty="0" err="1"/>
              <a:t>що</a:t>
            </a:r>
            <a:r>
              <a:rPr lang="ru-RU" dirty="0"/>
              <a:t> у </a:t>
            </a:r>
            <a:r>
              <a:rPr lang="ru-RU" dirty="0" err="1"/>
              <a:t>рішенні</a:t>
            </a:r>
            <a:r>
              <a:rPr lang="ru-RU" dirty="0"/>
              <a:t> </a:t>
            </a:r>
            <a:r>
              <a:rPr lang="ru-RU" dirty="0" err="1"/>
              <a:t>від</a:t>
            </a:r>
            <a:r>
              <a:rPr lang="ru-RU" dirty="0"/>
              <a:t> 18 лютого 2010 року у </a:t>
            </a:r>
            <a:r>
              <a:rPr lang="ru-RU" dirty="0" err="1"/>
              <a:t>справі</a:t>
            </a:r>
            <a:r>
              <a:rPr lang="ru-RU" dirty="0"/>
              <a:t> «</a:t>
            </a:r>
            <a:r>
              <a:rPr lang="ru-RU" dirty="0" err="1"/>
              <a:t>Гаважук</a:t>
            </a:r>
            <a:r>
              <a:rPr lang="ru-RU" dirty="0"/>
              <a:t> </a:t>
            </a:r>
            <a:r>
              <a:rPr lang="ru-RU" dirty="0" err="1"/>
              <a:t>проти</a:t>
            </a:r>
            <a:r>
              <a:rPr lang="ru-RU" dirty="0"/>
              <a:t> </a:t>
            </a:r>
            <a:r>
              <a:rPr lang="ru-RU" dirty="0" err="1"/>
              <a:t>України</a:t>
            </a:r>
            <a:r>
              <a:rPr lang="ru-RU" dirty="0"/>
              <a:t>» </a:t>
            </a:r>
            <a:r>
              <a:rPr lang="ru-RU" dirty="0" err="1"/>
              <a:t>Європейський</a:t>
            </a:r>
            <a:r>
              <a:rPr lang="ru-RU" dirty="0"/>
              <a:t> суд </a:t>
            </a:r>
            <a:r>
              <a:rPr lang="ru-RU" dirty="0" err="1"/>
              <a:t>визнав</a:t>
            </a:r>
            <a:r>
              <a:rPr lang="ru-RU" dirty="0"/>
              <a:t>, </a:t>
            </a:r>
            <a:r>
              <a:rPr lang="ru-RU" dirty="0" err="1"/>
              <a:t>що</a:t>
            </a:r>
            <a:r>
              <a:rPr lang="ru-RU" dirty="0"/>
              <a:t> </a:t>
            </a:r>
            <a:r>
              <a:rPr lang="ru-RU" dirty="0" err="1"/>
              <a:t>можливість</a:t>
            </a:r>
            <a:r>
              <a:rPr lang="ru-RU" dirty="0"/>
              <a:t> </a:t>
            </a:r>
            <a:r>
              <a:rPr lang="ru-RU" dirty="0" err="1"/>
              <a:t>обвинуваченого</a:t>
            </a:r>
            <a:r>
              <a:rPr lang="ru-RU" dirty="0"/>
              <a:t> </a:t>
            </a:r>
            <a:r>
              <a:rPr lang="ru-RU" dirty="0" err="1"/>
              <a:t>ознайомитися</a:t>
            </a:r>
            <a:r>
              <a:rPr lang="ru-RU" dirty="0"/>
              <a:t> з </a:t>
            </a:r>
            <a:r>
              <a:rPr lang="ru-RU" dirty="0" err="1"/>
              <a:t>матеріалами</a:t>
            </a:r>
            <a:r>
              <a:rPr lang="ru-RU" dirty="0"/>
              <a:t> </a:t>
            </a:r>
            <a:r>
              <a:rPr lang="ru-RU" dirty="0" err="1"/>
              <a:t>справи</a:t>
            </a:r>
            <a:r>
              <a:rPr lang="ru-RU" dirty="0"/>
              <a:t> </a:t>
            </a:r>
            <a:r>
              <a:rPr lang="ru-RU" dirty="0" err="1"/>
              <a:t>протягом</a:t>
            </a:r>
            <a:r>
              <a:rPr lang="ru-RU" dirty="0"/>
              <a:t> </a:t>
            </a:r>
            <a:r>
              <a:rPr lang="ru-RU" dirty="0" err="1"/>
              <a:t>п’яти</a:t>
            </a:r>
            <a:r>
              <a:rPr lang="ru-RU" dirty="0"/>
              <a:t> </a:t>
            </a:r>
            <a:r>
              <a:rPr lang="ru-RU" dirty="0" err="1"/>
              <a:t>днів</a:t>
            </a:r>
            <a:r>
              <a:rPr lang="ru-RU" dirty="0"/>
              <a:t> є </a:t>
            </a:r>
            <a:r>
              <a:rPr lang="ru-RU" dirty="0" err="1"/>
              <a:t>достатнім</a:t>
            </a:r>
            <a:r>
              <a:rPr lang="ru-RU" dirty="0"/>
              <a:t> часом у </a:t>
            </a:r>
            <a:r>
              <a:rPr lang="ru-RU" dirty="0" err="1"/>
              <a:t>цій</a:t>
            </a:r>
            <a:r>
              <a:rPr lang="ru-RU" dirty="0"/>
              <a:t> </a:t>
            </a:r>
            <a:r>
              <a:rPr lang="ru-RU" dirty="0" err="1"/>
              <a:t>справі</a:t>
            </a:r>
            <a:r>
              <a:rPr lang="ru-RU" dirty="0"/>
              <a:t> в </a:t>
            </a:r>
            <a:r>
              <a:rPr lang="ru-RU" dirty="0" err="1"/>
              <a:t>розумінні</a:t>
            </a:r>
            <a:r>
              <a:rPr lang="ru-RU" dirty="0"/>
              <a:t> </a:t>
            </a:r>
            <a:r>
              <a:rPr lang="ru-RU" dirty="0" err="1"/>
              <a:t>підпункту</a:t>
            </a:r>
            <a:r>
              <a:rPr lang="ru-RU" dirty="0"/>
              <a:t> «</a:t>
            </a:r>
            <a:r>
              <a:rPr lang="en-US" dirty="0"/>
              <a:t>b» </a:t>
            </a:r>
            <a:r>
              <a:rPr lang="ru-RU" dirty="0"/>
              <a:t>п. 3 ст. 6 </a:t>
            </a:r>
            <a:r>
              <a:rPr lang="ru-RU" dirty="0" err="1"/>
              <a:t>Конвенції</a:t>
            </a:r>
            <a:r>
              <a:rPr lang="ru-RU" dirty="0"/>
              <a:t>.</a:t>
            </a:r>
          </a:p>
          <a:p>
            <a:endParaRPr lang="ru-RU" dirty="0"/>
          </a:p>
          <a:p>
            <a:r>
              <a:rPr lang="ru-RU" dirty="0"/>
              <a:t>//Справа «</a:t>
            </a:r>
            <a:r>
              <a:rPr lang="ru-RU" dirty="0" err="1"/>
              <a:t>Гаважук</a:t>
            </a:r>
            <a:r>
              <a:rPr lang="ru-RU" dirty="0"/>
              <a:t> </a:t>
            </a:r>
            <a:r>
              <a:rPr lang="ru-RU" dirty="0" err="1"/>
              <a:t>проти</a:t>
            </a:r>
            <a:r>
              <a:rPr lang="ru-RU" dirty="0"/>
              <a:t> </a:t>
            </a:r>
            <a:r>
              <a:rPr lang="ru-RU" dirty="0" err="1"/>
              <a:t>України</a:t>
            </a:r>
            <a:r>
              <a:rPr lang="ru-RU" dirty="0"/>
              <a:t>» (</a:t>
            </a:r>
            <a:r>
              <a:rPr lang="ru-RU" dirty="0" err="1"/>
              <a:t>Заява</a:t>
            </a:r>
            <a:r>
              <a:rPr lang="ru-RU" dirty="0"/>
              <a:t> № 17650/02) [</a:t>
            </a:r>
            <a:r>
              <a:rPr lang="ru-RU" dirty="0" err="1"/>
              <a:t>електронний</a:t>
            </a:r>
            <a:r>
              <a:rPr lang="ru-RU" dirty="0"/>
              <a:t> ресурс]. – Режим доступу: </a:t>
            </a:r>
            <a:r>
              <a:rPr lang="en-US" dirty="0">
                <a:hlinkClick r:id="rId2"/>
              </a:rPr>
              <a:t>http://zakon.nau.ua/search/?</a:t>
            </a:r>
            <a:r>
              <a:rPr lang="en-US" dirty="0" smtClean="0">
                <a:hlinkClick r:id="rId2"/>
              </a:rPr>
              <a:t>word</a:t>
            </a:r>
            <a:endParaRPr lang="uk-UA" dirty="0" smtClean="0"/>
          </a:p>
          <a:p>
            <a:endParaRPr lang="ru-RU" dirty="0" smtClean="0"/>
          </a:p>
          <a:p>
            <a:r>
              <a:rPr lang="ru-RU" dirty="0" err="1" smtClean="0"/>
              <a:t>Обставини</a:t>
            </a:r>
            <a:r>
              <a:rPr lang="ru-RU" dirty="0" smtClean="0"/>
              <a:t> </a:t>
            </a:r>
            <a:r>
              <a:rPr lang="ru-RU" dirty="0" err="1"/>
              <a:t>справи</a:t>
            </a:r>
            <a:r>
              <a:rPr lang="ru-RU" dirty="0"/>
              <a:t> «</a:t>
            </a:r>
            <a:r>
              <a:rPr lang="ru-RU" dirty="0" err="1"/>
              <a:t>Гаважук</a:t>
            </a:r>
            <a:r>
              <a:rPr lang="ru-RU" dirty="0"/>
              <a:t> </a:t>
            </a:r>
            <a:r>
              <a:rPr lang="ru-RU" dirty="0" err="1"/>
              <a:t>проти</a:t>
            </a:r>
            <a:r>
              <a:rPr lang="ru-RU" dirty="0"/>
              <a:t> </a:t>
            </a:r>
            <a:r>
              <a:rPr lang="ru-RU" dirty="0" err="1"/>
              <a:t>України</a:t>
            </a:r>
            <a:r>
              <a:rPr lang="ru-RU" dirty="0"/>
              <a:t>» </a:t>
            </a:r>
            <a:r>
              <a:rPr lang="ru-RU" dirty="0" err="1"/>
              <a:t>були</a:t>
            </a:r>
            <a:r>
              <a:rPr lang="ru-RU" dirty="0"/>
              <a:t> </a:t>
            </a:r>
            <a:r>
              <a:rPr lang="ru-RU" dirty="0" err="1"/>
              <a:t>наступними</a:t>
            </a:r>
            <a:r>
              <a:rPr lang="ru-RU" dirty="0"/>
              <a:t>: 29 берез-</a:t>
            </a:r>
          </a:p>
          <a:p>
            <a:r>
              <a:rPr lang="ru-RU" dirty="0" err="1"/>
              <a:t>ня</a:t>
            </a:r>
            <a:r>
              <a:rPr lang="ru-RU" dirty="0"/>
              <a:t> 2001 р. </a:t>
            </a:r>
            <a:r>
              <a:rPr lang="ru-RU" dirty="0" err="1"/>
              <a:t>заявник</a:t>
            </a:r>
            <a:r>
              <a:rPr lang="ru-RU" dirty="0"/>
              <a:t> разом </a:t>
            </a:r>
            <a:r>
              <a:rPr lang="ru-RU" dirty="0" err="1"/>
              <a:t>із</a:t>
            </a:r>
            <a:r>
              <a:rPr lang="ru-RU" dirty="0"/>
              <a:t> </a:t>
            </a:r>
            <a:r>
              <a:rPr lang="ru-RU" dirty="0" err="1"/>
              <a:t>своїм</a:t>
            </a:r>
            <a:r>
              <a:rPr lang="ru-RU" dirty="0"/>
              <a:t> </a:t>
            </a:r>
            <a:r>
              <a:rPr lang="ru-RU" dirty="0" err="1"/>
              <a:t>захисником</a:t>
            </a:r>
            <a:r>
              <a:rPr lang="ru-RU" dirty="0"/>
              <a:t> </a:t>
            </a:r>
            <a:r>
              <a:rPr lang="ru-RU" dirty="0" err="1"/>
              <a:t>були</a:t>
            </a:r>
            <a:r>
              <a:rPr lang="ru-RU" dirty="0"/>
              <a:t> </a:t>
            </a:r>
            <a:r>
              <a:rPr lang="ru-RU" dirty="0" err="1"/>
              <a:t>повідомлені</a:t>
            </a:r>
            <a:r>
              <a:rPr lang="ru-RU" dirty="0"/>
              <a:t> про те, </a:t>
            </a:r>
            <a:r>
              <a:rPr lang="ru-RU" dirty="0" err="1"/>
              <a:t>що</a:t>
            </a:r>
            <a:r>
              <a:rPr lang="ru-RU" dirty="0"/>
              <a:t> </a:t>
            </a:r>
            <a:r>
              <a:rPr lang="ru-RU" dirty="0" err="1"/>
              <a:t>його</a:t>
            </a:r>
            <a:r>
              <a:rPr lang="ru-RU" dirty="0"/>
              <a:t> </a:t>
            </a:r>
            <a:r>
              <a:rPr lang="ru-RU" dirty="0" err="1"/>
              <a:t>обвинувачують</a:t>
            </a:r>
            <a:r>
              <a:rPr lang="ru-RU" dirty="0"/>
              <a:t> у </a:t>
            </a:r>
            <a:r>
              <a:rPr lang="ru-RU" dirty="0" err="1"/>
              <a:t>вчиненні</a:t>
            </a:r>
            <a:r>
              <a:rPr lang="ru-RU" dirty="0"/>
              <a:t> </a:t>
            </a:r>
            <a:r>
              <a:rPr lang="ru-RU" dirty="0" err="1"/>
              <a:t>вбивства</a:t>
            </a:r>
            <a:r>
              <a:rPr lang="ru-RU" dirty="0"/>
              <a:t> з </a:t>
            </a:r>
            <a:r>
              <a:rPr lang="ru-RU" dirty="0" err="1"/>
              <a:t>обтяжуючими</a:t>
            </a:r>
            <a:r>
              <a:rPr lang="ru-RU" dirty="0"/>
              <a:t> </a:t>
            </a:r>
            <a:r>
              <a:rPr lang="ru-RU" dirty="0" err="1"/>
              <a:t>обставинами</a:t>
            </a:r>
            <a:r>
              <a:rPr lang="ru-RU" dirty="0"/>
              <a:t> та </a:t>
            </a:r>
            <a:r>
              <a:rPr lang="ru-RU" dirty="0" err="1"/>
              <a:t>крадіжки</a:t>
            </a:r>
            <a:r>
              <a:rPr lang="ru-RU" dirty="0"/>
              <a:t>. </a:t>
            </a:r>
            <a:r>
              <a:rPr lang="ru-RU" dirty="0" err="1"/>
              <a:t>Їм</a:t>
            </a:r>
            <a:r>
              <a:rPr lang="ru-RU" dirty="0"/>
              <a:t> </a:t>
            </a:r>
            <a:r>
              <a:rPr lang="ru-RU" dirty="0" err="1"/>
              <a:t>була</a:t>
            </a:r>
            <a:r>
              <a:rPr lang="ru-RU" dirty="0"/>
              <a:t> </a:t>
            </a:r>
            <a:r>
              <a:rPr lang="ru-RU" dirty="0" err="1"/>
              <a:t>надана</a:t>
            </a:r>
            <a:r>
              <a:rPr lang="ru-RU" dirty="0"/>
              <a:t> </a:t>
            </a:r>
            <a:r>
              <a:rPr lang="ru-RU" dirty="0" err="1"/>
              <a:t>можливість</a:t>
            </a:r>
            <a:r>
              <a:rPr lang="ru-RU" dirty="0"/>
              <a:t> </a:t>
            </a:r>
            <a:r>
              <a:rPr lang="ru-RU" dirty="0" err="1"/>
              <a:t>ознайомитися</a:t>
            </a:r>
            <a:r>
              <a:rPr lang="ru-RU" dirty="0"/>
              <a:t> з </a:t>
            </a:r>
            <a:r>
              <a:rPr lang="ru-RU" dirty="0" err="1"/>
              <a:t>матеріалами</a:t>
            </a:r>
            <a:r>
              <a:rPr lang="ru-RU" dirty="0"/>
              <a:t> </a:t>
            </a:r>
            <a:r>
              <a:rPr lang="ru-RU" dirty="0" err="1"/>
              <a:t>справи</a:t>
            </a:r>
            <a:r>
              <a:rPr lang="ru-RU" dirty="0"/>
              <a:t> </a:t>
            </a:r>
            <a:r>
              <a:rPr lang="ru-RU" dirty="0" err="1">
                <a:solidFill>
                  <a:srgbClr val="FF0000"/>
                </a:solidFill>
              </a:rPr>
              <a:t>протягом</a:t>
            </a:r>
            <a:r>
              <a:rPr lang="ru-RU" dirty="0">
                <a:solidFill>
                  <a:srgbClr val="FF0000"/>
                </a:solidFill>
              </a:rPr>
              <a:t> 5 </a:t>
            </a:r>
            <a:r>
              <a:rPr lang="ru-RU" dirty="0" err="1">
                <a:solidFill>
                  <a:srgbClr val="FF0000"/>
                </a:solidFill>
              </a:rPr>
              <a:t>днів</a:t>
            </a:r>
            <a:r>
              <a:rPr lang="ru-RU" dirty="0">
                <a:solidFill>
                  <a:srgbClr val="FF0000"/>
                </a:solidFill>
              </a:rPr>
              <a:t>. </a:t>
            </a:r>
            <a:r>
              <a:rPr lang="ru-RU" dirty="0" err="1"/>
              <a:t>Проте</a:t>
            </a:r>
            <a:r>
              <a:rPr lang="ru-RU" dirty="0"/>
              <a:t>, </a:t>
            </a:r>
            <a:r>
              <a:rPr lang="ru-RU" dirty="0" err="1"/>
              <a:t>обвинувальний</a:t>
            </a:r>
            <a:r>
              <a:rPr lang="ru-RU" dirty="0"/>
              <a:t> </a:t>
            </a:r>
            <a:r>
              <a:rPr lang="ru-RU" dirty="0" err="1"/>
              <a:t>висновок</a:t>
            </a:r>
            <a:r>
              <a:rPr lang="ru-RU" dirty="0"/>
              <a:t> </a:t>
            </a:r>
            <a:r>
              <a:rPr lang="ru-RU" dirty="0" err="1"/>
              <a:t>містив</a:t>
            </a:r>
            <a:r>
              <a:rPr lang="ru-RU" dirty="0"/>
              <a:t> </a:t>
            </a:r>
            <a:r>
              <a:rPr lang="ru-RU" dirty="0" err="1"/>
              <a:t>ті</a:t>
            </a:r>
            <a:r>
              <a:rPr lang="ru-RU" dirty="0"/>
              <a:t> </a:t>
            </a:r>
            <a:r>
              <a:rPr lang="ru-RU" dirty="0" err="1"/>
              <a:t>самі</a:t>
            </a:r>
            <a:r>
              <a:rPr lang="ru-RU" dirty="0"/>
              <a:t> </a:t>
            </a:r>
            <a:r>
              <a:rPr lang="ru-RU" dirty="0" err="1"/>
              <a:t>обвинувачення</a:t>
            </a:r>
            <a:r>
              <a:rPr lang="ru-RU" dirty="0"/>
              <a:t> і </a:t>
            </a:r>
            <a:r>
              <a:rPr lang="ru-RU" dirty="0" err="1"/>
              <a:t>ґрунтувався</a:t>
            </a:r>
            <a:r>
              <a:rPr lang="ru-RU" dirty="0"/>
              <a:t> на тих самих фактах, з </a:t>
            </a:r>
            <a:r>
              <a:rPr lang="ru-RU" dirty="0" err="1"/>
              <a:t>якими</a:t>
            </a:r>
            <a:r>
              <a:rPr lang="ru-RU" dirty="0"/>
              <a:t> </a:t>
            </a:r>
            <a:r>
              <a:rPr lang="ru-RU" dirty="0" err="1"/>
              <a:t>заявник</a:t>
            </a:r>
            <a:r>
              <a:rPr lang="ru-RU" dirty="0"/>
              <a:t> </a:t>
            </a:r>
            <a:r>
              <a:rPr lang="ru-RU" dirty="0" err="1"/>
              <a:t>раніше</a:t>
            </a:r>
            <a:r>
              <a:rPr lang="ru-RU" dirty="0"/>
              <a:t> </a:t>
            </a:r>
            <a:r>
              <a:rPr lang="ru-RU" dirty="0" err="1"/>
              <a:t>знайомився</a:t>
            </a:r>
            <a:r>
              <a:rPr lang="ru-RU" dirty="0"/>
              <a:t>. А тому, Суд </a:t>
            </a:r>
            <a:r>
              <a:rPr lang="ru-RU" dirty="0" err="1"/>
              <a:t>дійшов</a:t>
            </a:r>
            <a:r>
              <a:rPr lang="ru-RU" dirty="0"/>
              <a:t> </a:t>
            </a:r>
            <a:r>
              <a:rPr lang="ru-RU" dirty="0" err="1"/>
              <a:t>висновку</a:t>
            </a:r>
            <a:r>
              <a:rPr lang="ru-RU" dirty="0"/>
              <a:t>, </a:t>
            </a:r>
            <a:r>
              <a:rPr lang="ru-RU" dirty="0" err="1"/>
              <a:t>що</a:t>
            </a:r>
            <a:r>
              <a:rPr lang="ru-RU" dirty="0"/>
              <a:t> </a:t>
            </a:r>
            <a:r>
              <a:rPr lang="ru-RU" dirty="0" err="1"/>
              <a:t>заявнику</a:t>
            </a:r>
            <a:r>
              <a:rPr lang="ru-RU" dirty="0"/>
              <a:t> </a:t>
            </a:r>
            <a:r>
              <a:rPr lang="ru-RU" dirty="0" err="1"/>
              <a:t>було</a:t>
            </a:r>
            <a:r>
              <a:rPr lang="ru-RU" dirty="0"/>
              <a:t> </a:t>
            </a:r>
            <a:r>
              <a:rPr lang="ru-RU" dirty="0" err="1"/>
              <a:t>надано</a:t>
            </a:r>
            <a:r>
              <a:rPr lang="ru-RU" dirty="0"/>
              <a:t> </a:t>
            </a:r>
            <a:r>
              <a:rPr lang="ru-RU" dirty="0" err="1"/>
              <a:t>достатньо</a:t>
            </a:r>
            <a:r>
              <a:rPr lang="ru-RU" dirty="0"/>
              <a:t> часу для </a:t>
            </a:r>
            <a:r>
              <a:rPr lang="ru-RU" dirty="0" err="1"/>
              <a:t>підготовки</a:t>
            </a:r>
            <a:r>
              <a:rPr lang="ru-RU" dirty="0"/>
              <a:t> </a:t>
            </a:r>
            <a:r>
              <a:rPr lang="ru-RU" dirty="0" err="1"/>
              <a:t>позиції</a:t>
            </a:r>
            <a:r>
              <a:rPr lang="ru-RU" dirty="0"/>
              <a:t> </a:t>
            </a:r>
            <a:r>
              <a:rPr lang="ru-RU" dirty="0" err="1"/>
              <a:t>захисту</a:t>
            </a:r>
            <a:r>
              <a:rPr lang="ru-RU" dirty="0"/>
              <a:t> (п. 74)</a:t>
            </a:r>
          </a:p>
          <a:p>
            <a:endParaRPr lang="en-US" dirty="0"/>
          </a:p>
        </p:txBody>
      </p:sp>
    </p:spTree>
    <p:extLst>
      <p:ext uri="{BB962C8B-B14F-4D97-AF65-F5344CB8AC3E}">
        <p14:creationId xmlns:p14="http://schemas.microsoft.com/office/powerpoint/2010/main" val="1961686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600" b="1" dirty="0" err="1">
                <a:solidFill>
                  <a:srgbClr val="FFFF00"/>
                </a:solidFill>
              </a:rPr>
              <a:t>Питання</a:t>
            </a:r>
            <a:r>
              <a:rPr lang="ru-RU" sz="1600" b="1" dirty="0">
                <a:solidFill>
                  <a:srgbClr val="FFFF00"/>
                </a:solidFill>
              </a:rPr>
              <a:t> № 3: </a:t>
            </a:r>
            <a:r>
              <a:rPr lang="ru-RU" sz="1600" b="1" dirty="0" err="1">
                <a:solidFill>
                  <a:srgbClr val="FFFF00"/>
                </a:solidFill>
              </a:rPr>
              <a:t>Підстави</a:t>
            </a:r>
            <a:r>
              <a:rPr lang="ru-RU" sz="1600" b="1" dirty="0">
                <a:solidFill>
                  <a:srgbClr val="FFFF00"/>
                </a:solidFill>
              </a:rPr>
              <a:t> та порядок </a:t>
            </a:r>
            <a:r>
              <a:rPr lang="ru-RU" sz="1600" b="1" dirty="0" err="1">
                <a:solidFill>
                  <a:srgbClr val="FFFF00"/>
                </a:solidFill>
              </a:rPr>
              <a:t>встановлення</a:t>
            </a:r>
            <a:r>
              <a:rPr lang="ru-RU" sz="1600" b="1" dirty="0">
                <a:solidFill>
                  <a:srgbClr val="FFFF00"/>
                </a:solidFill>
              </a:rPr>
              <a:t> строку для </a:t>
            </a:r>
            <a:r>
              <a:rPr lang="ru-RU" sz="1600" b="1" dirty="0" err="1">
                <a:solidFill>
                  <a:srgbClr val="FFFF00"/>
                </a:solidFill>
              </a:rPr>
              <a:t>ознайомлення</a:t>
            </a:r>
            <a:r>
              <a:rPr lang="ru-RU" sz="1600" b="1" dirty="0">
                <a:solidFill>
                  <a:srgbClr val="FFFF00"/>
                </a:solidFill>
              </a:rPr>
              <a:t> з </a:t>
            </a:r>
            <a:r>
              <a:rPr lang="ru-RU" sz="1600" b="1" dirty="0" err="1">
                <a:solidFill>
                  <a:srgbClr val="FFFF00"/>
                </a:solidFill>
              </a:rPr>
              <a:t>матеріалами</a:t>
            </a:r>
            <a:r>
              <a:rPr lang="ru-RU" sz="1600" b="1" dirty="0">
                <a:solidFill>
                  <a:srgbClr val="FFFF00"/>
                </a:solidFill>
              </a:rPr>
              <a:t> </a:t>
            </a:r>
            <a:r>
              <a:rPr lang="ru-RU" sz="1600" b="1" dirty="0" err="1">
                <a:solidFill>
                  <a:srgbClr val="FFFF00"/>
                </a:solidFill>
              </a:rPr>
              <a:t>справи</a:t>
            </a:r>
            <a:r>
              <a:rPr lang="ru-RU" sz="1600" b="1" dirty="0">
                <a:solidFill>
                  <a:srgbClr val="FFFF00"/>
                </a:solidFill>
              </a:rPr>
              <a:t> </a:t>
            </a:r>
            <a:r>
              <a:rPr lang="ru-RU" sz="1600" b="1" dirty="0" err="1">
                <a:solidFill>
                  <a:srgbClr val="FFFF00"/>
                </a:solidFill>
              </a:rPr>
              <a:t>стороні</a:t>
            </a:r>
            <a:r>
              <a:rPr lang="ru-RU" sz="1600" b="1" dirty="0">
                <a:solidFill>
                  <a:srgbClr val="FFFF00"/>
                </a:solidFill>
              </a:rPr>
              <a:t> </a:t>
            </a:r>
            <a:r>
              <a:rPr lang="ru-RU" sz="1600" b="1" dirty="0" err="1">
                <a:solidFill>
                  <a:srgbClr val="FFFF00"/>
                </a:solidFill>
              </a:rPr>
              <a:t>кримінального</a:t>
            </a:r>
            <a:r>
              <a:rPr lang="ru-RU" sz="1600" b="1" dirty="0">
                <a:solidFill>
                  <a:srgbClr val="FFFF00"/>
                </a:solidFill>
              </a:rPr>
              <a:t> </a:t>
            </a:r>
            <a:r>
              <a:rPr lang="ru-RU" sz="1600" b="1" dirty="0" err="1">
                <a:solidFill>
                  <a:srgbClr val="FFFF00"/>
                </a:solidFill>
              </a:rPr>
              <a:t>провадження</a:t>
            </a:r>
            <a:r>
              <a:rPr lang="ru-RU" sz="1600" b="1" dirty="0">
                <a:solidFill>
                  <a:srgbClr val="FFFF00"/>
                </a:solidFill>
              </a:rPr>
              <a:t>.</a:t>
            </a: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143834" y="1017431"/>
            <a:ext cx="11601697" cy="5306095"/>
          </a:xfrm>
        </p:spPr>
        <p:txBody>
          <a:bodyPr>
            <a:normAutofit/>
          </a:bodyPr>
          <a:lstStyle/>
          <a:p>
            <a:pPr marL="0" indent="0" fontAlgn="base">
              <a:buNone/>
            </a:pPr>
            <a:r>
              <a:rPr lang="ru-RU" sz="2800" dirty="0" smtClean="0"/>
              <a:t>	</a:t>
            </a:r>
          </a:p>
          <a:p>
            <a:pPr marL="0" indent="0" fontAlgn="base">
              <a:buNone/>
            </a:pPr>
            <a:endParaRPr lang="ru-RU" sz="2800" dirty="0"/>
          </a:p>
          <a:p>
            <a:pPr marL="0" indent="0" fontAlgn="base">
              <a:buNone/>
            </a:pPr>
            <a:endParaRPr lang="ru-RU" sz="2800" dirty="0"/>
          </a:p>
        </p:txBody>
      </p:sp>
      <p:sp>
        <p:nvSpPr>
          <p:cNvPr id="4" name="Прямоугольник 3"/>
          <p:cNvSpPr/>
          <p:nvPr/>
        </p:nvSpPr>
        <p:spPr>
          <a:xfrm>
            <a:off x="540912" y="1685319"/>
            <a:ext cx="10251583" cy="3970318"/>
          </a:xfrm>
          <a:prstGeom prst="rect">
            <a:avLst/>
          </a:prstGeom>
        </p:spPr>
        <p:txBody>
          <a:bodyPr wrap="square">
            <a:spAutoFit/>
          </a:bodyPr>
          <a:lstStyle/>
          <a:p>
            <a:r>
              <a:rPr lang="ru-RU" dirty="0"/>
              <a:t> У </a:t>
            </a:r>
            <a:r>
              <a:rPr lang="ru-RU" dirty="0" err="1"/>
              <a:t>справі</a:t>
            </a:r>
            <a:r>
              <a:rPr lang="ru-RU" dirty="0"/>
              <a:t> «</a:t>
            </a:r>
            <a:r>
              <a:rPr lang="ru-RU" dirty="0" err="1"/>
              <a:t>Кемпбелл</a:t>
            </a:r>
            <a:r>
              <a:rPr lang="ru-RU" dirty="0"/>
              <a:t> і </a:t>
            </a:r>
            <a:r>
              <a:rPr lang="ru-RU" dirty="0" err="1"/>
              <a:t>Фелл</a:t>
            </a:r>
            <a:r>
              <a:rPr lang="ru-RU" dirty="0"/>
              <a:t> (</a:t>
            </a:r>
            <a:r>
              <a:rPr lang="en-US" dirty="0"/>
              <a:t>Campbell and Fell) </a:t>
            </a:r>
            <a:r>
              <a:rPr lang="ru-RU" dirty="0" err="1"/>
              <a:t>проти</a:t>
            </a:r>
            <a:r>
              <a:rPr lang="ru-RU" dirty="0"/>
              <a:t> </a:t>
            </a:r>
            <a:r>
              <a:rPr lang="ru-RU" dirty="0" err="1"/>
              <a:t>Сполученого</a:t>
            </a:r>
            <a:r>
              <a:rPr lang="ru-RU" dirty="0"/>
              <a:t> </a:t>
            </a:r>
            <a:r>
              <a:rPr lang="ru-RU" dirty="0" err="1"/>
              <a:t>Королівства</a:t>
            </a:r>
            <a:r>
              <a:rPr lang="ru-RU" dirty="0"/>
              <a:t>» (</a:t>
            </a:r>
            <a:r>
              <a:rPr lang="ru-RU" dirty="0" err="1"/>
              <a:t>рішення</a:t>
            </a:r>
            <a:r>
              <a:rPr lang="ru-RU" dirty="0"/>
              <a:t> </a:t>
            </a:r>
            <a:r>
              <a:rPr lang="ru-RU" dirty="0" err="1"/>
              <a:t>від</a:t>
            </a:r>
            <a:r>
              <a:rPr lang="ru-RU" dirty="0"/>
              <a:t> 28 </a:t>
            </a:r>
            <a:r>
              <a:rPr lang="ru-RU" dirty="0" err="1"/>
              <a:t>червня</a:t>
            </a:r>
            <a:r>
              <a:rPr lang="ru-RU" dirty="0"/>
              <a:t> 1984 р.) </a:t>
            </a:r>
            <a:r>
              <a:rPr lang="ru-RU" dirty="0" err="1"/>
              <a:t>заявник</a:t>
            </a:r>
            <a:r>
              <a:rPr lang="ru-RU" dirty="0"/>
              <a:t> </a:t>
            </a:r>
            <a:r>
              <a:rPr lang="ru-RU" dirty="0" err="1"/>
              <a:t>скаржився</a:t>
            </a:r>
            <a:r>
              <a:rPr lang="ru-RU" dirty="0"/>
              <a:t> на те, </a:t>
            </a:r>
            <a:r>
              <a:rPr lang="ru-RU" dirty="0" err="1"/>
              <a:t>що</a:t>
            </a:r>
            <a:r>
              <a:rPr lang="ru-RU" dirty="0"/>
              <a:t> </a:t>
            </a:r>
            <a:r>
              <a:rPr lang="ru-RU" dirty="0" err="1"/>
              <a:t>він</a:t>
            </a:r>
            <a:r>
              <a:rPr lang="ru-RU" dirty="0"/>
              <a:t> не </a:t>
            </a:r>
            <a:r>
              <a:rPr lang="ru-RU" dirty="0" err="1"/>
              <a:t>був</a:t>
            </a:r>
            <a:r>
              <a:rPr lang="ru-RU" dirty="0"/>
              <a:t> </a:t>
            </a:r>
            <a:r>
              <a:rPr lang="ru-RU" dirty="0" err="1"/>
              <a:t>достатньо</a:t>
            </a:r>
            <a:r>
              <a:rPr lang="ru-RU" dirty="0"/>
              <a:t> </a:t>
            </a:r>
            <a:r>
              <a:rPr lang="ru-RU" dirty="0" err="1"/>
              <a:t>проінформований</a:t>
            </a:r>
            <a:r>
              <a:rPr lang="ru-RU" dirty="0"/>
              <a:t> про </a:t>
            </a:r>
            <a:r>
              <a:rPr lang="ru-RU" dirty="0" err="1"/>
              <a:t>пред’явлені</a:t>
            </a:r>
            <a:r>
              <a:rPr lang="ru-RU" dirty="0"/>
              <a:t> </a:t>
            </a:r>
            <a:r>
              <a:rPr lang="ru-RU" dirty="0" err="1"/>
              <a:t>звинувачення</a:t>
            </a:r>
            <a:r>
              <a:rPr lang="ru-RU" dirty="0"/>
              <a:t>, так як </a:t>
            </a:r>
            <a:r>
              <a:rPr lang="ru-RU" dirty="0" err="1"/>
              <a:t>його</a:t>
            </a:r>
            <a:r>
              <a:rPr lang="ru-RU" dirty="0"/>
              <a:t> </a:t>
            </a:r>
            <a:r>
              <a:rPr lang="ru-RU" dirty="0" err="1"/>
              <a:t>повідомили</a:t>
            </a:r>
            <a:r>
              <a:rPr lang="ru-RU" dirty="0"/>
              <a:t> </a:t>
            </a:r>
            <a:r>
              <a:rPr lang="ru-RU" dirty="0" err="1"/>
              <a:t>лише</a:t>
            </a:r>
            <a:r>
              <a:rPr lang="ru-RU" dirty="0"/>
              <a:t> за 5 </a:t>
            </a:r>
            <a:r>
              <a:rPr lang="ru-RU" dirty="0" err="1"/>
              <a:t>днів</a:t>
            </a:r>
            <a:r>
              <a:rPr lang="ru-RU" dirty="0"/>
              <a:t> до початку судового </a:t>
            </a:r>
            <a:r>
              <a:rPr lang="ru-RU" dirty="0" err="1"/>
              <a:t>розгляду</a:t>
            </a:r>
            <a:r>
              <a:rPr lang="ru-RU" dirty="0"/>
              <a:t> (п. 63). Суд, </a:t>
            </a:r>
            <a:r>
              <a:rPr lang="ru-RU" dirty="0" err="1"/>
              <a:t>враховуючи</a:t>
            </a:r>
            <a:r>
              <a:rPr lang="ru-RU" dirty="0"/>
              <a:t> простоту </a:t>
            </a:r>
            <a:r>
              <a:rPr lang="ru-RU" dirty="0" err="1"/>
              <a:t>звинувачень</a:t>
            </a:r>
            <a:r>
              <a:rPr lang="ru-RU" dirty="0"/>
              <a:t> </a:t>
            </a:r>
            <a:r>
              <a:rPr lang="ru-RU" dirty="0" err="1"/>
              <a:t>щодо</a:t>
            </a:r>
            <a:r>
              <a:rPr lang="ru-RU" dirty="0"/>
              <a:t> </a:t>
            </a:r>
            <a:r>
              <a:rPr lang="ru-RU" dirty="0" err="1"/>
              <a:t>заявника</a:t>
            </a:r>
            <a:r>
              <a:rPr lang="ru-RU" dirty="0"/>
              <a:t> (</a:t>
            </a:r>
            <a:r>
              <a:rPr lang="ru-RU" dirty="0" err="1"/>
              <a:t>дисциплінарні</a:t>
            </a:r>
            <a:r>
              <a:rPr lang="ru-RU" dirty="0"/>
              <a:t> </a:t>
            </a:r>
            <a:r>
              <a:rPr lang="ru-RU" dirty="0" err="1"/>
              <a:t>порушення</a:t>
            </a:r>
            <a:r>
              <a:rPr lang="ru-RU" dirty="0"/>
              <a:t> правил </a:t>
            </a:r>
            <a:r>
              <a:rPr lang="ru-RU" dirty="0" err="1"/>
              <a:t>внутрішнього</a:t>
            </a:r>
            <a:r>
              <a:rPr lang="ru-RU" dirty="0"/>
              <a:t> </a:t>
            </a:r>
            <a:r>
              <a:rPr lang="ru-RU" dirty="0" err="1"/>
              <a:t>розпорядку</a:t>
            </a:r>
            <a:r>
              <a:rPr lang="ru-RU" dirty="0"/>
              <a:t> </a:t>
            </a:r>
            <a:r>
              <a:rPr lang="ru-RU" dirty="0" err="1"/>
              <a:t>тюрми</a:t>
            </a:r>
            <a:r>
              <a:rPr lang="ru-RU" dirty="0"/>
              <a:t>), </a:t>
            </a:r>
            <a:r>
              <a:rPr lang="ru-RU" dirty="0" err="1"/>
              <a:t>дійшов</a:t>
            </a:r>
            <a:r>
              <a:rPr lang="ru-RU" dirty="0"/>
              <a:t> </a:t>
            </a:r>
            <a:r>
              <a:rPr lang="ru-RU" dirty="0" err="1"/>
              <a:t>висновку</a:t>
            </a:r>
            <a:r>
              <a:rPr lang="ru-RU" dirty="0"/>
              <a:t>, </a:t>
            </a:r>
            <a:r>
              <a:rPr lang="ru-RU" dirty="0" err="1"/>
              <a:t>що</a:t>
            </a:r>
            <a:r>
              <a:rPr lang="ru-RU" dirty="0"/>
              <a:t> у </a:t>
            </a:r>
            <a:r>
              <a:rPr lang="ru-RU" dirty="0" err="1"/>
              <a:t>нього</a:t>
            </a:r>
            <a:r>
              <a:rPr lang="ru-RU" dirty="0"/>
              <a:t> </a:t>
            </a:r>
            <a:r>
              <a:rPr lang="ru-RU" dirty="0" err="1"/>
              <a:t>було</a:t>
            </a:r>
            <a:r>
              <a:rPr lang="ru-RU" dirty="0"/>
              <a:t> «</a:t>
            </a:r>
            <a:r>
              <a:rPr lang="ru-RU" dirty="0" err="1"/>
              <a:t>достатньо</a:t>
            </a:r>
            <a:r>
              <a:rPr lang="ru-RU" dirty="0"/>
              <a:t> часу» для </a:t>
            </a:r>
            <a:r>
              <a:rPr lang="ru-RU" dirty="0" err="1"/>
              <a:t>підготовки</a:t>
            </a:r>
            <a:r>
              <a:rPr lang="ru-RU" dirty="0"/>
              <a:t> </a:t>
            </a:r>
            <a:r>
              <a:rPr lang="ru-RU" dirty="0" err="1"/>
              <a:t>свого</a:t>
            </a:r>
            <a:r>
              <a:rPr lang="ru-RU" dirty="0"/>
              <a:t> </a:t>
            </a:r>
            <a:r>
              <a:rPr lang="ru-RU" dirty="0" err="1"/>
              <a:t>захисту</a:t>
            </a:r>
            <a:r>
              <a:rPr lang="ru-RU" dirty="0"/>
              <a:t> (п. 98).</a:t>
            </a:r>
          </a:p>
          <a:p>
            <a:endParaRPr lang="ru-RU" dirty="0"/>
          </a:p>
          <a:p>
            <a:r>
              <a:rPr lang="ru-RU" dirty="0" err="1"/>
              <a:t>Європейський</a:t>
            </a:r>
            <a:r>
              <a:rPr lang="ru-RU" dirty="0"/>
              <a:t> суд з прав </a:t>
            </a:r>
            <a:r>
              <a:rPr lang="ru-RU" dirty="0" err="1"/>
              <a:t>людини</a:t>
            </a:r>
            <a:r>
              <a:rPr lang="ru-RU" dirty="0"/>
              <a:t> </a:t>
            </a:r>
            <a:r>
              <a:rPr lang="ru-RU" dirty="0" err="1"/>
              <a:t>питання</a:t>
            </a:r>
            <a:r>
              <a:rPr lang="ru-RU" dirty="0"/>
              <a:t> </a:t>
            </a:r>
            <a:r>
              <a:rPr lang="ru-RU" dirty="0" err="1"/>
              <a:t>адекватності</a:t>
            </a:r>
            <a:r>
              <a:rPr lang="ru-RU" dirty="0"/>
              <a:t> часу та </a:t>
            </a:r>
            <a:r>
              <a:rPr lang="ru-RU" dirty="0" err="1"/>
              <a:t>можли</a:t>
            </a:r>
            <a:r>
              <a:rPr lang="ru-RU" dirty="0"/>
              <a:t>-</a:t>
            </a:r>
          </a:p>
          <a:p>
            <a:r>
              <a:rPr lang="ru-RU" dirty="0" err="1"/>
              <a:t>востей</a:t>
            </a:r>
            <a:r>
              <a:rPr lang="ru-RU" dirty="0"/>
              <a:t>, </a:t>
            </a:r>
            <a:r>
              <a:rPr lang="ru-RU" dirty="0" err="1"/>
              <a:t>наданих</a:t>
            </a:r>
            <a:r>
              <a:rPr lang="ru-RU" dirty="0"/>
              <a:t> для </a:t>
            </a:r>
            <a:r>
              <a:rPr lang="ru-RU" dirty="0" err="1"/>
              <a:t>підготовки</a:t>
            </a:r>
            <a:r>
              <a:rPr lang="ru-RU" dirty="0"/>
              <a:t> </a:t>
            </a:r>
            <a:r>
              <a:rPr lang="ru-RU" dirty="0" err="1"/>
              <a:t>захисту</a:t>
            </a:r>
            <a:r>
              <a:rPr lang="ru-RU" dirty="0"/>
              <a:t>, </a:t>
            </a:r>
            <a:r>
              <a:rPr lang="ru-RU" dirty="0" err="1"/>
              <a:t>пропонує</a:t>
            </a:r>
            <a:r>
              <a:rPr lang="ru-RU" dirty="0"/>
              <a:t> </a:t>
            </a:r>
            <a:r>
              <a:rPr lang="ru-RU" dirty="0" err="1"/>
              <a:t>вирішувати</a:t>
            </a:r>
            <a:r>
              <a:rPr lang="ru-RU" dirty="0"/>
              <a:t> в </a:t>
            </a:r>
            <a:r>
              <a:rPr lang="ru-RU" dirty="0" err="1"/>
              <a:t>контексті</a:t>
            </a:r>
            <a:endParaRPr lang="ru-RU" dirty="0"/>
          </a:p>
          <a:p>
            <a:r>
              <a:rPr lang="ru-RU" dirty="0" err="1"/>
              <a:t>обставин</a:t>
            </a:r>
            <a:r>
              <a:rPr lang="ru-RU" dirty="0"/>
              <a:t> </a:t>
            </a:r>
            <a:r>
              <a:rPr lang="ru-RU" dirty="0" err="1"/>
              <a:t>кожної</a:t>
            </a:r>
            <a:r>
              <a:rPr lang="ru-RU" dirty="0"/>
              <a:t> </a:t>
            </a:r>
            <a:r>
              <a:rPr lang="ru-RU" dirty="0" err="1"/>
              <a:t>конкретної</a:t>
            </a:r>
            <a:r>
              <a:rPr lang="ru-RU" dirty="0"/>
              <a:t> </a:t>
            </a:r>
            <a:r>
              <a:rPr lang="ru-RU" dirty="0" err="1"/>
              <a:t>справи</a:t>
            </a:r>
            <a:r>
              <a:rPr lang="ru-RU" dirty="0"/>
              <a:t> (п. 66 </a:t>
            </a:r>
            <a:r>
              <a:rPr lang="ru-RU" dirty="0" err="1"/>
              <a:t>рішення</a:t>
            </a:r>
            <a:r>
              <a:rPr lang="ru-RU" dirty="0"/>
              <a:t> </a:t>
            </a:r>
            <a:r>
              <a:rPr lang="ru-RU" dirty="0" err="1"/>
              <a:t>від</a:t>
            </a:r>
            <a:r>
              <a:rPr lang="ru-RU" dirty="0"/>
              <a:t> 21 </a:t>
            </a:r>
            <a:r>
              <a:rPr lang="ru-RU" dirty="0" err="1"/>
              <a:t>жовтня</a:t>
            </a:r>
            <a:r>
              <a:rPr lang="ru-RU" dirty="0"/>
              <a:t> 2010 року у</a:t>
            </a:r>
          </a:p>
          <a:p>
            <a:r>
              <a:rPr lang="ru-RU" dirty="0" err="1"/>
              <a:t>справі</a:t>
            </a:r>
            <a:r>
              <a:rPr lang="ru-RU" dirty="0"/>
              <a:t> «</a:t>
            </a:r>
            <a:r>
              <a:rPr lang="ru-RU" dirty="0" err="1"/>
              <a:t>Корнєв</a:t>
            </a:r>
            <a:r>
              <a:rPr lang="ru-RU" dirty="0"/>
              <a:t> і Карпенко </a:t>
            </a:r>
            <a:r>
              <a:rPr lang="ru-RU" dirty="0" err="1"/>
              <a:t>проти</a:t>
            </a:r>
            <a:r>
              <a:rPr lang="ru-RU" dirty="0"/>
              <a:t> </a:t>
            </a:r>
            <a:r>
              <a:rPr lang="ru-RU" dirty="0" err="1"/>
              <a:t>України</a:t>
            </a:r>
            <a:r>
              <a:rPr lang="ru-RU" dirty="0"/>
              <a:t>») </a:t>
            </a:r>
          </a:p>
          <a:p>
            <a:endParaRPr lang="ru-RU" dirty="0"/>
          </a:p>
          <a:p>
            <a:r>
              <a:rPr lang="ru-RU" dirty="0"/>
              <a:t>//Справа «</a:t>
            </a:r>
            <a:r>
              <a:rPr lang="ru-RU" dirty="0" err="1"/>
              <a:t>Корнєв</a:t>
            </a:r>
            <a:r>
              <a:rPr lang="ru-RU" dirty="0"/>
              <a:t> і Карпенко </a:t>
            </a:r>
            <a:r>
              <a:rPr lang="ru-RU" dirty="0" err="1"/>
              <a:t>проти</a:t>
            </a:r>
            <a:r>
              <a:rPr lang="ru-RU" dirty="0"/>
              <a:t> </a:t>
            </a:r>
            <a:r>
              <a:rPr lang="ru-RU" dirty="0" err="1"/>
              <a:t>України</a:t>
            </a:r>
            <a:r>
              <a:rPr lang="ru-RU" dirty="0"/>
              <a:t>» (</a:t>
            </a:r>
            <a:r>
              <a:rPr lang="ru-RU" dirty="0" err="1"/>
              <a:t>Заява</a:t>
            </a:r>
            <a:r>
              <a:rPr lang="ru-RU" dirty="0"/>
              <a:t> </a:t>
            </a:r>
            <a:r>
              <a:rPr lang="en-US" dirty="0"/>
              <a:t>N 17444/04)</a:t>
            </a:r>
          </a:p>
          <a:p>
            <a:r>
              <a:rPr lang="en-US" dirty="0"/>
              <a:t>[</a:t>
            </a:r>
            <a:r>
              <a:rPr lang="ru-RU" dirty="0" err="1"/>
              <a:t>Електронний</a:t>
            </a:r>
            <a:r>
              <a:rPr lang="ru-RU" dirty="0"/>
              <a:t> ресурс]. – Режим доступу: // </a:t>
            </a:r>
            <a:r>
              <a:rPr lang="en-US" dirty="0"/>
              <a:t>http://zakon.nau.ua/search/?word</a:t>
            </a:r>
          </a:p>
        </p:txBody>
      </p:sp>
    </p:spTree>
    <p:extLst>
      <p:ext uri="{BB962C8B-B14F-4D97-AF65-F5344CB8AC3E}">
        <p14:creationId xmlns:p14="http://schemas.microsoft.com/office/powerpoint/2010/main" val="11138692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139" y="-1"/>
            <a:ext cx="10532751" cy="2550017"/>
          </a:xfrm>
        </p:spPr>
        <p:txBody>
          <a:bodyPr/>
          <a:lstStyle/>
          <a:p>
            <a:r>
              <a:rPr lang="uk-UA" sz="1400" b="1" i="1" dirty="0">
                <a:solidFill>
                  <a:srgbClr val="FFFF00"/>
                </a:solidFill>
              </a:rPr>
              <a:t>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a:t>
            </a:r>
            <a:r>
              <a:rPr lang="ru-RU" sz="1200" b="1" dirty="0"/>
              <a:t/>
            </a:r>
            <a:br>
              <a:rPr lang="ru-RU" sz="1200" b="1" dirty="0"/>
            </a:br>
            <a:r>
              <a:rPr lang="ru-RU" sz="1200" b="1" dirty="0"/>
              <a:t/>
            </a:r>
            <a:br>
              <a:rPr lang="ru-RU" sz="1200" b="1" dirty="0"/>
            </a:br>
            <a:r>
              <a:rPr lang="ru-RU" sz="1200" b="1" dirty="0" err="1"/>
              <a:t>Стаття</a:t>
            </a:r>
            <a:r>
              <a:rPr lang="ru-RU" sz="1200" b="1" dirty="0"/>
              <a:t> 221 КПК </a:t>
            </a:r>
            <a:r>
              <a:rPr lang="ru-RU" sz="1200" b="1" dirty="0" err="1"/>
              <a:t>України</a:t>
            </a:r>
            <a:r>
              <a:rPr lang="ru-RU" sz="1200" b="1" dirty="0"/>
              <a:t>. </a:t>
            </a:r>
            <a:r>
              <a:rPr lang="ru-RU" sz="1200" b="1" dirty="0" err="1"/>
              <a:t>Ознайомлення</a:t>
            </a:r>
            <a:r>
              <a:rPr lang="ru-RU" sz="1200" b="1" dirty="0"/>
              <a:t> з </a:t>
            </a:r>
            <a:r>
              <a:rPr lang="ru-RU" sz="1200" b="1" dirty="0" err="1"/>
              <a:t>матеріалами</a:t>
            </a:r>
            <a:r>
              <a:rPr lang="ru-RU" sz="1200" b="1" dirty="0"/>
              <a:t> </a:t>
            </a:r>
            <a:r>
              <a:rPr lang="ru-RU" sz="1200" b="1" dirty="0" err="1"/>
              <a:t>досудового</a:t>
            </a:r>
            <a:r>
              <a:rPr lang="ru-RU" sz="1200" b="1" dirty="0"/>
              <a:t> </a:t>
            </a:r>
            <a:r>
              <a:rPr lang="ru-RU" sz="1200" b="1" dirty="0" err="1"/>
              <a:t>розслідування</a:t>
            </a:r>
            <a:r>
              <a:rPr lang="ru-RU" sz="1200" b="1" dirty="0"/>
              <a:t> до </a:t>
            </a:r>
            <a:r>
              <a:rPr lang="ru-RU" sz="1200" b="1" dirty="0" err="1"/>
              <a:t>його</a:t>
            </a:r>
            <a:r>
              <a:rPr lang="ru-RU" sz="1200" b="1" dirty="0"/>
              <a:t> </a:t>
            </a:r>
            <a:r>
              <a:rPr lang="ru-RU" sz="1200" b="1" dirty="0" err="1"/>
              <a:t>завершення</a:t>
            </a:r>
            <a:r>
              <a:rPr lang="ru-RU" sz="1200" b="1" dirty="0"/>
              <a:t>.</a:t>
            </a:r>
            <a:br>
              <a:rPr lang="ru-RU" sz="1200" b="1" dirty="0"/>
            </a:br>
            <a:r>
              <a:rPr lang="ru-RU" sz="1200" b="1" dirty="0"/>
              <a:t/>
            </a:r>
            <a:br>
              <a:rPr lang="ru-RU" sz="1200" b="1" dirty="0"/>
            </a:br>
            <a:r>
              <a:rPr lang="ru-RU" sz="1200" b="1" dirty="0"/>
              <a:t>1. </a:t>
            </a:r>
            <a:r>
              <a:rPr lang="ru-RU" sz="1200" b="1" dirty="0" err="1"/>
              <a:t>Слідчий</a:t>
            </a:r>
            <a:r>
              <a:rPr lang="ru-RU" sz="1200" b="1" dirty="0"/>
              <a:t>, прокурор </a:t>
            </a:r>
            <a:r>
              <a:rPr lang="ru-RU" sz="1200" b="1" dirty="0" err="1"/>
              <a:t>зобов’язаний</a:t>
            </a:r>
            <a:r>
              <a:rPr lang="ru-RU" sz="1200" b="1" dirty="0"/>
              <a:t> за </a:t>
            </a:r>
            <a:r>
              <a:rPr lang="ru-RU" sz="1200" b="1" dirty="0" err="1"/>
              <a:t>клопотанням</a:t>
            </a:r>
            <a:r>
              <a:rPr lang="ru-RU" sz="1200" b="1" dirty="0"/>
              <a:t> </a:t>
            </a:r>
            <a:r>
              <a:rPr lang="ru-RU" sz="1200" b="1" dirty="0" err="1"/>
              <a:t>сторони</a:t>
            </a:r>
            <a:r>
              <a:rPr lang="ru-RU" sz="1200" b="1" dirty="0"/>
              <a:t> </a:t>
            </a:r>
            <a:r>
              <a:rPr lang="ru-RU" sz="1200" b="1" dirty="0" err="1"/>
              <a:t>захисту</a:t>
            </a:r>
            <a:r>
              <a:rPr lang="ru-RU" sz="1200" b="1" dirty="0"/>
              <a:t>, </a:t>
            </a:r>
            <a:r>
              <a:rPr lang="ru-RU" sz="1200" b="1" dirty="0" err="1"/>
              <a:t>потерпілого</a:t>
            </a:r>
            <a:r>
              <a:rPr lang="ru-RU" sz="1200" b="1" dirty="0"/>
              <a:t>, </a:t>
            </a:r>
            <a:r>
              <a:rPr lang="ru-RU" sz="1200" b="1" dirty="0" err="1"/>
              <a:t>представника</a:t>
            </a:r>
            <a:r>
              <a:rPr lang="ru-RU" sz="1200" b="1" dirty="0"/>
              <a:t> </a:t>
            </a:r>
            <a:r>
              <a:rPr lang="ru-RU" sz="1200" b="1" dirty="0" err="1"/>
              <a:t>юридичної</a:t>
            </a:r>
            <a:r>
              <a:rPr lang="ru-RU" sz="1200" b="1" dirty="0"/>
              <a:t> особи, </a:t>
            </a:r>
            <a:r>
              <a:rPr lang="ru-RU" sz="1200" b="1" dirty="0" err="1"/>
              <a:t>щодо</a:t>
            </a:r>
            <a:r>
              <a:rPr lang="ru-RU" sz="1200" b="1" dirty="0"/>
              <a:t> </a:t>
            </a:r>
            <a:r>
              <a:rPr lang="ru-RU" sz="1200" b="1" dirty="0" err="1"/>
              <a:t>якої</a:t>
            </a:r>
            <a:r>
              <a:rPr lang="ru-RU" sz="1200" b="1" dirty="0"/>
              <a:t> </a:t>
            </a:r>
            <a:r>
              <a:rPr lang="ru-RU" sz="1200" b="1" dirty="0" err="1"/>
              <a:t>здійснюється</a:t>
            </a:r>
            <a:r>
              <a:rPr lang="ru-RU" sz="1200" b="1" dirty="0"/>
              <a:t> </a:t>
            </a:r>
            <a:r>
              <a:rPr lang="ru-RU" sz="1200" b="1" dirty="0" err="1"/>
              <a:t>провадження</a:t>
            </a:r>
            <a:r>
              <a:rPr lang="ru-RU" sz="1200" b="1" dirty="0"/>
              <a:t>, </a:t>
            </a:r>
            <a:r>
              <a:rPr lang="ru-RU" sz="1200" b="1" dirty="0" err="1"/>
              <a:t>надати</a:t>
            </a:r>
            <a:r>
              <a:rPr lang="ru-RU" sz="1200" b="1" dirty="0"/>
              <a:t> </a:t>
            </a:r>
            <a:r>
              <a:rPr lang="ru-RU" sz="1200" b="1" dirty="0" err="1"/>
              <a:t>їм</a:t>
            </a:r>
            <a:r>
              <a:rPr lang="ru-RU" sz="1200" b="1" dirty="0"/>
              <a:t> </a:t>
            </a:r>
            <a:r>
              <a:rPr lang="ru-RU" sz="1200" b="1" dirty="0" err="1"/>
              <a:t>матеріали</a:t>
            </a:r>
            <a:r>
              <a:rPr lang="ru-RU" sz="1200" b="1" dirty="0"/>
              <a:t> </a:t>
            </a:r>
            <a:r>
              <a:rPr lang="ru-RU" sz="1200" b="1" dirty="0" err="1"/>
              <a:t>досудового</a:t>
            </a:r>
            <a:r>
              <a:rPr lang="ru-RU" sz="1200" b="1" dirty="0"/>
              <a:t> </a:t>
            </a:r>
            <a:r>
              <a:rPr lang="ru-RU" sz="1200" b="1" dirty="0" err="1"/>
              <a:t>розслідування</a:t>
            </a:r>
            <a:r>
              <a:rPr lang="ru-RU" sz="1200" b="1" dirty="0"/>
              <a:t> для </a:t>
            </a:r>
            <a:r>
              <a:rPr lang="ru-RU" sz="1200" b="1" dirty="0" err="1"/>
              <a:t>ознайомлення</a:t>
            </a:r>
            <a:r>
              <a:rPr lang="ru-RU" sz="1200" b="1" dirty="0"/>
              <a:t>, за </a:t>
            </a:r>
            <a:r>
              <a:rPr lang="ru-RU" sz="1200" b="1" dirty="0" err="1"/>
              <a:t>виключенням</a:t>
            </a:r>
            <a:r>
              <a:rPr lang="ru-RU" sz="1200" b="1" dirty="0"/>
              <a:t> </a:t>
            </a:r>
            <a:r>
              <a:rPr lang="ru-RU" sz="1200" b="1" dirty="0" err="1"/>
              <a:t>матеріалів</a:t>
            </a:r>
            <a:r>
              <a:rPr lang="ru-RU" sz="1200" b="1" dirty="0"/>
              <a:t> про </a:t>
            </a:r>
            <a:r>
              <a:rPr lang="ru-RU" sz="1200" b="1" dirty="0" err="1"/>
              <a:t>застосування</a:t>
            </a:r>
            <a:r>
              <a:rPr lang="ru-RU" sz="1200" b="1" dirty="0"/>
              <a:t> </a:t>
            </a:r>
            <a:r>
              <a:rPr lang="ru-RU" sz="1200" b="1" dirty="0" err="1"/>
              <a:t>заходів</a:t>
            </a:r>
            <a:r>
              <a:rPr lang="ru-RU" sz="1200" b="1" dirty="0"/>
              <a:t> </a:t>
            </a:r>
            <a:r>
              <a:rPr lang="ru-RU" sz="1200" b="1" dirty="0" err="1"/>
              <a:t>безпеки</a:t>
            </a:r>
            <a:r>
              <a:rPr lang="ru-RU" sz="1200" b="1" dirty="0"/>
              <a:t> </a:t>
            </a:r>
            <a:r>
              <a:rPr lang="ru-RU" sz="1200" b="1" dirty="0" err="1"/>
              <a:t>щодо</a:t>
            </a:r>
            <a:r>
              <a:rPr lang="ru-RU" sz="1200" b="1" dirty="0"/>
              <a:t> </a:t>
            </a:r>
            <a:r>
              <a:rPr lang="ru-RU" sz="1200" b="1" dirty="0" err="1"/>
              <a:t>осіб</a:t>
            </a:r>
            <a:r>
              <a:rPr lang="ru-RU" sz="1200" b="1" dirty="0"/>
              <a:t>, </a:t>
            </a:r>
            <a:r>
              <a:rPr lang="ru-RU" sz="1200" b="1" dirty="0" err="1"/>
              <a:t>які</a:t>
            </a:r>
            <a:r>
              <a:rPr lang="ru-RU" sz="1200" b="1" dirty="0"/>
              <a:t> </a:t>
            </a:r>
            <a:r>
              <a:rPr lang="ru-RU" sz="1200" b="1" dirty="0" err="1"/>
              <a:t>беруть</a:t>
            </a:r>
            <a:r>
              <a:rPr lang="ru-RU" sz="1200" b="1" dirty="0"/>
              <a:t> участь у </a:t>
            </a:r>
            <a:r>
              <a:rPr lang="ru-RU" sz="1200" b="1" dirty="0" err="1"/>
              <a:t>кримінальному</a:t>
            </a:r>
            <a:r>
              <a:rPr lang="ru-RU" sz="1200" b="1" dirty="0"/>
              <a:t> </a:t>
            </a:r>
            <a:r>
              <a:rPr lang="ru-RU" sz="1200" b="1" dirty="0" err="1"/>
              <a:t>судочинстві</a:t>
            </a:r>
            <a:r>
              <a:rPr lang="ru-RU" sz="1200" b="1" dirty="0"/>
              <a:t>, а </a:t>
            </a:r>
            <a:r>
              <a:rPr lang="ru-RU" sz="1200" b="1" dirty="0" err="1"/>
              <a:t>також</a:t>
            </a:r>
            <a:r>
              <a:rPr lang="ru-RU" sz="1200" b="1" dirty="0"/>
              <a:t> тих </a:t>
            </a:r>
            <a:r>
              <a:rPr lang="ru-RU" sz="1200" b="1" dirty="0" err="1"/>
              <a:t>матеріалів</a:t>
            </a:r>
            <a:r>
              <a:rPr lang="ru-RU" sz="1200" b="1" dirty="0"/>
              <a:t>, </a:t>
            </a:r>
            <a:r>
              <a:rPr lang="ru-RU" sz="1200" b="1" dirty="0" err="1"/>
              <a:t>ознайомлення</a:t>
            </a:r>
            <a:r>
              <a:rPr lang="ru-RU" sz="1200" b="1" dirty="0"/>
              <a:t> з </a:t>
            </a:r>
            <a:r>
              <a:rPr lang="ru-RU" sz="1200" b="1" dirty="0" err="1"/>
              <a:t>якими</a:t>
            </a:r>
            <a:r>
              <a:rPr lang="ru-RU" sz="1200" b="1" dirty="0"/>
              <a:t> на </a:t>
            </a:r>
            <a:r>
              <a:rPr lang="ru-RU" sz="1200" b="1" dirty="0" err="1"/>
              <a:t>цій</a:t>
            </a:r>
            <a:r>
              <a:rPr lang="ru-RU" sz="1200" b="1" dirty="0"/>
              <a:t> </a:t>
            </a:r>
            <a:r>
              <a:rPr lang="ru-RU" sz="1200" b="1" dirty="0" err="1"/>
              <a:t>стадії</a:t>
            </a:r>
            <a:r>
              <a:rPr lang="ru-RU" sz="1200" b="1" dirty="0"/>
              <a:t> </a:t>
            </a:r>
            <a:r>
              <a:rPr lang="ru-RU" sz="1200" b="1" dirty="0" err="1"/>
              <a:t>кримінального</a:t>
            </a:r>
            <a:r>
              <a:rPr lang="ru-RU" sz="1200" b="1" dirty="0"/>
              <a:t> </a:t>
            </a:r>
            <a:r>
              <a:rPr lang="ru-RU" sz="1200" b="1" dirty="0" err="1"/>
              <a:t>провадження</a:t>
            </a:r>
            <a:r>
              <a:rPr lang="ru-RU" sz="1200" b="1" dirty="0"/>
              <a:t> </a:t>
            </a:r>
            <a:r>
              <a:rPr lang="ru-RU" sz="1200" b="1" dirty="0" err="1"/>
              <a:t>може</a:t>
            </a:r>
            <a:r>
              <a:rPr lang="ru-RU" sz="1200" b="1" dirty="0"/>
              <a:t> </a:t>
            </a:r>
            <a:r>
              <a:rPr lang="ru-RU" sz="1200" b="1" dirty="0" err="1"/>
              <a:t>зашкодити</a:t>
            </a:r>
            <a:r>
              <a:rPr lang="ru-RU" sz="1200" b="1" dirty="0"/>
              <a:t> </a:t>
            </a:r>
            <a:r>
              <a:rPr lang="ru-RU" sz="1200" b="1" dirty="0" err="1"/>
              <a:t>досудовому</a:t>
            </a:r>
            <a:r>
              <a:rPr lang="ru-RU" sz="1200" b="1" dirty="0"/>
              <a:t> </a:t>
            </a:r>
            <a:r>
              <a:rPr lang="ru-RU" sz="1200" b="1" dirty="0" err="1"/>
              <a:t>розслідуванню</a:t>
            </a:r>
            <a:r>
              <a:rPr lang="ru-RU" sz="1200" b="1" dirty="0"/>
              <a:t>. </a:t>
            </a:r>
            <a:r>
              <a:rPr lang="ru-RU" sz="1200" b="1" dirty="0" err="1"/>
              <a:t>Відмова</a:t>
            </a:r>
            <a:r>
              <a:rPr lang="ru-RU" sz="1200" b="1" dirty="0"/>
              <a:t> у </a:t>
            </a:r>
            <a:r>
              <a:rPr lang="ru-RU" sz="1200" b="1" dirty="0" err="1"/>
              <a:t>наданні</a:t>
            </a:r>
            <a:r>
              <a:rPr lang="ru-RU" sz="1200" b="1" dirty="0"/>
              <a:t> для </a:t>
            </a:r>
            <a:r>
              <a:rPr lang="ru-RU" sz="1200" b="1" dirty="0" err="1"/>
              <a:t>ознайомлення</a:t>
            </a:r>
            <a:r>
              <a:rPr lang="ru-RU" sz="1200" b="1" dirty="0"/>
              <a:t> </a:t>
            </a:r>
            <a:r>
              <a:rPr lang="ru-RU" sz="1200" b="1" dirty="0" err="1"/>
              <a:t>загальнодоступного</a:t>
            </a:r>
            <a:r>
              <a:rPr lang="ru-RU" sz="1200" b="1" dirty="0"/>
              <a:t> документа, </a:t>
            </a:r>
            <a:r>
              <a:rPr lang="ru-RU" sz="1200" b="1" dirty="0" err="1"/>
              <a:t>оригінал</a:t>
            </a:r>
            <a:r>
              <a:rPr lang="ru-RU" sz="1200" b="1" dirty="0"/>
              <a:t> </a:t>
            </a:r>
            <a:r>
              <a:rPr lang="ru-RU" sz="1200" b="1" dirty="0" err="1"/>
              <a:t>якого</a:t>
            </a:r>
            <a:r>
              <a:rPr lang="ru-RU" sz="1200" b="1" dirty="0"/>
              <a:t> </a:t>
            </a:r>
            <a:r>
              <a:rPr lang="ru-RU" sz="1200" b="1" dirty="0" err="1"/>
              <a:t>знаходиться</a:t>
            </a:r>
            <a:r>
              <a:rPr lang="ru-RU" sz="1200" b="1" dirty="0"/>
              <a:t> в </a:t>
            </a:r>
            <a:r>
              <a:rPr lang="ru-RU" sz="1200" b="1" dirty="0" err="1"/>
              <a:t>матеріалах</a:t>
            </a:r>
            <a:r>
              <a:rPr lang="ru-RU" sz="1200" b="1" dirty="0"/>
              <a:t> </a:t>
            </a:r>
            <a:r>
              <a:rPr lang="ru-RU" sz="1200" b="1" dirty="0" err="1"/>
              <a:t>досудового</a:t>
            </a:r>
            <a:r>
              <a:rPr lang="ru-RU" sz="1200" b="1" dirty="0"/>
              <a:t> </a:t>
            </a:r>
            <a:r>
              <a:rPr lang="ru-RU" sz="1200" b="1" dirty="0" err="1"/>
              <a:t>розслідування</a:t>
            </a:r>
            <a:r>
              <a:rPr lang="ru-RU" sz="1200" b="1" dirty="0"/>
              <a:t>, не </a:t>
            </a:r>
            <a:r>
              <a:rPr lang="ru-RU" sz="1200" b="1" dirty="0" err="1"/>
              <a:t>допускається</a:t>
            </a:r>
            <a:r>
              <a:rPr lang="ru-RU" sz="1200" b="1" dirty="0"/>
              <a:t>.</a:t>
            </a:r>
            <a:br>
              <a:rPr lang="ru-RU" sz="1200" b="1" dirty="0"/>
            </a:br>
            <a:r>
              <a:rPr lang="ru-RU" sz="1200" b="1" dirty="0"/>
              <a:t/>
            </a:r>
            <a:br>
              <a:rPr lang="ru-RU" sz="1200" b="1" dirty="0"/>
            </a:br>
            <a:r>
              <a:rPr lang="ru-RU" sz="1200" b="1" dirty="0"/>
              <a:t>2. </a:t>
            </a:r>
            <a:r>
              <a:rPr lang="ru-RU" sz="1200" b="1" dirty="0" err="1"/>
              <a:t>Під</a:t>
            </a:r>
            <a:r>
              <a:rPr lang="ru-RU" sz="1200" b="1" dirty="0"/>
              <a:t> час </a:t>
            </a:r>
            <a:r>
              <a:rPr lang="ru-RU" sz="1200" b="1" dirty="0" err="1"/>
              <a:t>ознайомлення</a:t>
            </a:r>
            <a:r>
              <a:rPr lang="ru-RU" sz="1200" b="1" dirty="0"/>
              <a:t> з </a:t>
            </a:r>
            <a:r>
              <a:rPr lang="ru-RU" sz="1200" b="1" dirty="0" err="1"/>
              <a:t>матеріалами</a:t>
            </a:r>
            <a:r>
              <a:rPr lang="ru-RU" sz="1200" b="1" dirty="0"/>
              <a:t> </a:t>
            </a:r>
            <a:r>
              <a:rPr lang="ru-RU" sz="1200" b="1" dirty="0" err="1"/>
              <a:t>досудового</a:t>
            </a:r>
            <a:r>
              <a:rPr lang="ru-RU" sz="1200" b="1" dirty="0"/>
              <a:t> </a:t>
            </a:r>
            <a:r>
              <a:rPr lang="ru-RU" sz="1200" b="1" dirty="0" err="1"/>
              <a:t>розслідування</a:t>
            </a:r>
            <a:r>
              <a:rPr lang="ru-RU" sz="1200" b="1" dirty="0"/>
              <a:t> особа, </a:t>
            </a:r>
            <a:r>
              <a:rPr lang="ru-RU" sz="1200" b="1" dirty="0" err="1"/>
              <a:t>що</a:t>
            </a:r>
            <a:r>
              <a:rPr lang="ru-RU" sz="1200" b="1" dirty="0"/>
              <a:t> </a:t>
            </a:r>
            <a:r>
              <a:rPr lang="ru-RU" sz="1200" b="1" dirty="0" err="1"/>
              <a:t>його</a:t>
            </a:r>
            <a:r>
              <a:rPr lang="ru-RU" sz="1200" b="1" dirty="0"/>
              <a:t> </a:t>
            </a:r>
            <a:r>
              <a:rPr lang="ru-RU" sz="1200" b="1" dirty="0" err="1"/>
              <a:t>здійснює</a:t>
            </a:r>
            <a:r>
              <a:rPr lang="ru-RU" sz="1200" b="1" dirty="0"/>
              <a:t>, </a:t>
            </a:r>
            <a:r>
              <a:rPr lang="ru-RU" sz="1200" b="1" dirty="0" err="1"/>
              <a:t>має</a:t>
            </a:r>
            <a:r>
              <a:rPr lang="ru-RU" sz="1200" b="1" dirty="0"/>
              <a:t> право </a:t>
            </a:r>
            <a:r>
              <a:rPr lang="ru-RU" sz="1200" b="1" dirty="0" err="1"/>
              <a:t>робити</a:t>
            </a:r>
            <a:r>
              <a:rPr lang="ru-RU" sz="1200" b="1" dirty="0"/>
              <a:t> </a:t>
            </a:r>
            <a:r>
              <a:rPr lang="ru-RU" sz="1200" b="1" dirty="0" err="1"/>
              <a:t>необхідні</a:t>
            </a:r>
            <a:r>
              <a:rPr lang="ru-RU" sz="1200" b="1" dirty="0"/>
              <a:t> </a:t>
            </a:r>
            <a:r>
              <a:rPr lang="ru-RU" sz="1200" b="1" dirty="0" err="1"/>
              <a:t>виписки</a:t>
            </a:r>
            <a:r>
              <a:rPr lang="ru-RU" sz="1200" b="1" dirty="0"/>
              <a:t> та </a:t>
            </a:r>
            <a:r>
              <a:rPr lang="ru-RU" sz="1200" b="1" dirty="0" err="1"/>
              <a:t>копії</a:t>
            </a:r>
            <a:r>
              <a:rPr lang="ru-RU" sz="1200" b="1" dirty="0"/>
              <a:t>.</a:t>
            </a:r>
            <a:br>
              <a:rPr lang="ru-RU" sz="1200" b="1" dirty="0"/>
            </a:br>
            <a:endParaRPr lang="ru-RU" sz="1200" b="1" dirty="0"/>
          </a:p>
        </p:txBody>
      </p:sp>
      <p:sp>
        <p:nvSpPr>
          <p:cNvPr id="3" name="Объект 2"/>
          <p:cNvSpPr>
            <a:spLocks noGrp="1"/>
          </p:cNvSpPr>
          <p:nvPr>
            <p:ph idx="1"/>
          </p:nvPr>
        </p:nvSpPr>
        <p:spPr>
          <a:xfrm>
            <a:off x="324139" y="2640168"/>
            <a:ext cx="11601697" cy="4108361"/>
          </a:xfrm>
        </p:spPr>
        <p:txBody>
          <a:bodyPr>
            <a:normAutofit fontScale="85000" lnSpcReduction="20000"/>
          </a:bodyPr>
          <a:lstStyle/>
          <a:p>
            <a:pPr marL="0" indent="0" algn="just">
              <a:buNone/>
            </a:pPr>
            <a:r>
              <a:rPr lang="ru-RU" dirty="0" err="1"/>
              <a:t>Аналіз</a:t>
            </a:r>
            <a:r>
              <a:rPr lang="ru-RU" dirty="0"/>
              <a:t> ст. 221 КПК </a:t>
            </a:r>
            <a:r>
              <a:rPr lang="ru-RU" dirty="0" err="1"/>
              <a:t>України</a:t>
            </a:r>
            <a:r>
              <a:rPr lang="ru-RU" dirty="0"/>
              <a:t> </a:t>
            </a:r>
            <a:r>
              <a:rPr lang="ru-RU" dirty="0" err="1"/>
              <a:t>може</a:t>
            </a:r>
            <a:r>
              <a:rPr lang="ru-RU" dirty="0"/>
              <a:t> </a:t>
            </a:r>
            <a:r>
              <a:rPr lang="ru-RU" dirty="0" err="1"/>
              <a:t>надати</a:t>
            </a:r>
            <a:r>
              <a:rPr lang="ru-RU" dirty="0"/>
              <a:t> </a:t>
            </a:r>
            <a:r>
              <a:rPr lang="ru-RU" dirty="0" err="1"/>
              <a:t>можливість</a:t>
            </a:r>
            <a:r>
              <a:rPr lang="ru-RU" dirty="0"/>
              <a:t> </a:t>
            </a:r>
            <a:r>
              <a:rPr lang="ru-RU" dirty="0" err="1"/>
              <a:t>зробити</a:t>
            </a:r>
            <a:r>
              <a:rPr lang="ru-RU" dirty="0"/>
              <a:t> </a:t>
            </a:r>
            <a:r>
              <a:rPr lang="ru-RU" dirty="0" err="1"/>
              <a:t>наступні</a:t>
            </a:r>
            <a:r>
              <a:rPr lang="ru-RU" dirty="0"/>
              <a:t> </a:t>
            </a:r>
            <a:r>
              <a:rPr lang="ru-RU" dirty="0" err="1"/>
              <a:t>висновки</a:t>
            </a:r>
            <a:r>
              <a:rPr lang="ru-RU" dirty="0" smtClean="0"/>
              <a:t>:</a:t>
            </a:r>
            <a:endParaRPr lang="ru-RU" dirty="0"/>
          </a:p>
          <a:p>
            <a:pPr marL="0" indent="0" algn="just">
              <a:buNone/>
            </a:pPr>
            <a:r>
              <a:rPr lang="ru-RU" dirty="0"/>
              <a:t>1)	</a:t>
            </a:r>
            <a:r>
              <a:rPr lang="ru-RU" b="1" dirty="0"/>
              <a:t>Правом на </a:t>
            </a:r>
            <a:r>
              <a:rPr lang="ru-RU" b="1" dirty="0" err="1"/>
              <a:t>ознайомлення</a:t>
            </a:r>
            <a:r>
              <a:rPr lang="ru-RU" b="1" dirty="0"/>
              <a:t> </a:t>
            </a:r>
            <a:r>
              <a:rPr lang="ru-RU" dirty="0"/>
              <a:t>з </a:t>
            </a:r>
            <a:r>
              <a:rPr lang="ru-RU" dirty="0" err="1"/>
              <a:t>матеріалами</a:t>
            </a:r>
            <a:r>
              <a:rPr lang="ru-RU" dirty="0"/>
              <a:t> </a:t>
            </a:r>
            <a:r>
              <a:rPr lang="ru-RU" dirty="0" err="1"/>
              <a:t>досудового</a:t>
            </a:r>
            <a:r>
              <a:rPr lang="ru-RU" dirty="0"/>
              <a:t> </a:t>
            </a:r>
            <a:r>
              <a:rPr lang="ru-RU" dirty="0" err="1"/>
              <a:t>розслідування</a:t>
            </a:r>
            <a:r>
              <a:rPr lang="ru-RU" dirty="0"/>
              <a:t> </a:t>
            </a:r>
            <a:r>
              <a:rPr lang="ru-RU" dirty="0" err="1"/>
              <a:t>наділені</a:t>
            </a:r>
            <a:r>
              <a:rPr lang="ru-RU" dirty="0"/>
              <a:t> не </a:t>
            </a:r>
            <a:r>
              <a:rPr lang="ru-RU" dirty="0" err="1"/>
              <a:t>всі</a:t>
            </a:r>
            <a:r>
              <a:rPr lang="ru-RU" dirty="0"/>
              <a:t> </a:t>
            </a:r>
            <a:r>
              <a:rPr lang="ru-RU" dirty="0" err="1"/>
              <a:t>учасники</a:t>
            </a:r>
            <a:r>
              <a:rPr lang="ru-RU" dirty="0"/>
              <a:t> </a:t>
            </a:r>
            <a:r>
              <a:rPr lang="ru-RU" dirty="0" err="1"/>
              <a:t>кримінального</a:t>
            </a:r>
            <a:r>
              <a:rPr lang="ru-RU" dirty="0"/>
              <a:t> </a:t>
            </a:r>
            <a:r>
              <a:rPr lang="ru-RU" dirty="0" err="1"/>
              <a:t>провадження</a:t>
            </a:r>
            <a:r>
              <a:rPr lang="ru-RU" dirty="0"/>
              <a:t> а </a:t>
            </a:r>
            <a:r>
              <a:rPr lang="ru-RU" dirty="0" err="1"/>
              <a:t>лише</a:t>
            </a:r>
            <a:r>
              <a:rPr lang="ru-RU" dirty="0"/>
              <a:t>:</a:t>
            </a:r>
          </a:p>
          <a:p>
            <a:pPr marL="0" indent="0" algn="just">
              <a:buNone/>
            </a:pPr>
            <a:r>
              <a:rPr lang="ru-RU" dirty="0"/>
              <a:t>-	сторона </a:t>
            </a:r>
            <a:r>
              <a:rPr lang="ru-RU" dirty="0" err="1"/>
              <a:t>захисту</a:t>
            </a:r>
            <a:r>
              <a:rPr lang="ru-RU" dirty="0"/>
              <a:t> (з </a:t>
            </a:r>
            <a:r>
              <a:rPr lang="ru-RU" dirty="0" err="1"/>
              <a:t>урахуванням</a:t>
            </a:r>
            <a:r>
              <a:rPr lang="ru-RU" dirty="0"/>
              <a:t> </a:t>
            </a:r>
            <a:r>
              <a:rPr lang="ru-RU" dirty="0" err="1"/>
              <a:t>стадії</a:t>
            </a:r>
            <a:r>
              <a:rPr lang="ru-RU" dirty="0"/>
              <a:t> </a:t>
            </a:r>
            <a:r>
              <a:rPr lang="ru-RU" dirty="0" err="1"/>
              <a:t>кримінального</a:t>
            </a:r>
            <a:r>
              <a:rPr lang="ru-RU" dirty="0"/>
              <a:t> </a:t>
            </a:r>
            <a:r>
              <a:rPr lang="ru-RU" dirty="0" err="1"/>
              <a:t>провадження</a:t>
            </a:r>
            <a:r>
              <a:rPr lang="ru-RU" dirty="0"/>
              <a:t>) </a:t>
            </a:r>
            <a:r>
              <a:rPr lang="ru-RU" dirty="0" err="1"/>
              <a:t>тобто</a:t>
            </a:r>
            <a:r>
              <a:rPr lang="ru-RU" dirty="0"/>
              <a:t> </a:t>
            </a:r>
            <a:r>
              <a:rPr lang="ru-RU" dirty="0" err="1"/>
              <a:t>підозрюваний</a:t>
            </a:r>
            <a:r>
              <a:rPr lang="ru-RU" dirty="0"/>
              <a:t>, </a:t>
            </a:r>
            <a:r>
              <a:rPr lang="ru-RU" dirty="0" err="1"/>
              <a:t>захисник</a:t>
            </a:r>
            <a:r>
              <a:rPr lang="ru-RU" dirty="0"/>
              <a:t> та </a:t>
            </a:r>
            <a:r>
              <a:rPr lang="ru-RU" dirty="0" err="1"/>
              <a:t>законний</a:t>
            </a:r>
            <a:r>
              <a:rPr lang="ru-RU" dirty="0"/>
              <a:t> </a:t>
            </a:r>
            <a:r>
              <a:rPr lang="ru-RU" dirty="0" err="1"/>
              <a:t>представник</a:t>
            </a:r>
            <a:endParaRPr lang="ru-RU" dirty="0"/>
          </a:p>
          <a:p>
            <a:pPr marL="0" indent="0" algn="just">
              <a:buNone/>
            </a:pPr>
            <a:r>
              <a:rPr lang="ru-RU" dirty="0"/>
              <a:t>-	</a:t>
            </a:r>
            <a:r>
              <a:rPr lang="ru-RU" dirty="0" err="1"/>
              <a:t>потерпілий</a:t>
            </a:r>
            <a:r>
              <a:rPr lang="ru-RU" dirty="0"/>
              <a:t> та </a:t>
            </a:r>
            <a:r>
              <a:rPr lang="ru-RU" dirty="0" err="1"/>
              <a:t>його</a:t>
            </a:r>
            <a:r>
              <a:rPr lang="ru-RU" dirty="0"/>
              <a:t> </a:t>
            </a:r>
            <a:r>
              <a:rPr lang="ru-RU" dirty="0" err="1"/>
              <a:t>представник</a:t>
            </a:r>
            <a:r>
              <a:rPr lang="ru-RU" dirty="0"/>
              <a:t>;</a:t>
            </a:r>
          </a:p>
          <a:p>
            <a:pPr marL="0" indent="0" algn="just">
              <a:buNone/>
            </a:pPr>
            <a:r>
              <a:rPr lang="ru-RU" dirty="0"/>
              <a:t>-	</a:t>
            </a:r>
            <a:r>
              <a:rPr lang="ru-RU" dirty="0" err="1"/>
              <a:t>представника</a:t>
            </a:r>
            <a:r>
              <a:rPr lang="ru-RU" dirty="0"/>
              <a:t> </a:t>
            </a:r>
            <a:r>
              <a:rPr lang="ru-RU" dirty="0" err="1"/>
              <a:t>юридичної</a:t>
            </a:r>
            <a:r>
              <a:rPr lang="ru-RU" dirty="0"/>
              <a:t> особи, </a:t>
            </a:r>
            <a:r>
              <a:rPr lang="ru-RU" dirty="0" err="1"/>
              <a:t>щодо</a:t>
            </a:r>
            <a:r>
              <a:rPr lang="ru-RU" dirty="0"/>
              <a:t> </a:t>
            </a:r>
            <a:r>
              <a:rPr lang="ru-RU" dirty="0" err="1"/>
              <a:t>якої</a:t>
            </a:r>
            <a:r>
              <a:rPr lang="ru-RU" dirty="0"/>
              <a:t> </a:t>
            </a:r>
            <a:r>
              <a:rPr lang="ru-RU" dirty="0" err="1"/>
              <a:t>здійснюється</a:t>
            </a:r>
            <a:r>
              <a:rPr lang="ru-RU" dirty="0"/>
              <a:t> </a:t>
            </a:r>
            <a:r>
              <a:rPr lang="ru-RU" dirty="0" err="1"/>
              <a:t>провадження</a:t>
            </a:r>
            <a:r>
              <a:rPr lang="ru-RU" dirty="0" smtClean="0"/>
              <a:t>.</a:t>
            </a:r>
            <a:endParaRPr lang="ru-RU" dirty="0"/>
          </a:p>
          <a:p>
            <a:pPr marL="0" indent="0" algn="just">
              <a:buNone/>
            </a:pPr>
            <a:r>
              <a:rPr lang="ru-RU" b="1" dirty="0" err="1">
                <a:solidFill>
                  <a:srgbClr val="FF0000"/>
                </a:solidFill>
              </a:rPr>
              <a:t>Важливо</a:t>
            </a:r>
            <a:r>
              <a:rPr lang="ru-RU" b="1" dirty="0">
                <a:solidFill>
                  <a:srgbClr val="FF0000"/>
                </a:solidFill>
              </a:rPr>
              <a:t>:</a:t>
            </a:r>
            <a:r>
              <a:rPr lang="ru-RU" dirty="0"/>
              <a:t> </a:t>
            </a:r>
            <a:r>
              <a:rPr lang="ru-RU" b="1" dirty="0" err="1">
                <a:solidFill>
                  <a:srgbClr val="FFFF00"/>
                </a:solidFill>
              </a:rPr>
              <a:t>інші</a:t>
            </a:r>
            <a:r>
              <a:rPr lang="ru-RU" b="1" dirty="0">
                <a:solidFill>
                  <a:srgbClr val="FFFF00"/>
                </a:solidFill>
              </a:rPr>
              <a:t> </a:t>
            </a:r>
            <a:r>
              <a:rPr lang="ru-RU" b="1" dirty="0" err="1">
                <a:solidFill>
                  <a:srgbClr val="FFFF00"/>
                </a:solidFill>
              </a:rPr>
              <a:t>учасники</a:t>
            </a:r>
            <a:r>
              <a:rPr lang="ru-RU" b="1" dirty="0">
                <a:solidFill>
                  <a:srgbClr val="FFFF00"/>
                </a:solidFill>
              </a:rPr>
              <a:t> </a:t>
            </a:r>
            <a:r>
              <a:rPr lang="ru-RU" b="1" dirty="0" err="1">
                <a:solidFill>
                  <a:srgbClr val="FFFF00"/>
                </a:solidFill>
              </a:rPr>
              <a:t>кримінального</a:t>
            </a:r>
            <a:r>
              <a:rPr lang="ru-RU" b="1" dirty="0">
                <a:solidFill>
                  <a:srgbClr val="FFFF00"/>
                </a:solidFill>
              </a:rPr>
              <a:t> </a:t>
            </a:r>
            <a:r>
              <a:rPr lang="ru-RU" b="1" dirty="0" err="1"/>
              <a:t>провадження</a:t>
            </a:r>
            <a:r>
              <a:rPr lang="ru-RU" b="1" dirty="0"/>
              <a:t> </a:t>
            </a:r>
            <a:r>
              <a:rPr lang="ru-RU" dirty="0"/>
              <a:t>(</a:t>
            </a:r>
            <a:r>
              <a:rPr lang="ru-RU" dirty="0" err="1"/>
              <a:t>заявник</a:t>
            </a:r>
            <a:r>
              <a:rPr lang="ru-RU" dirty="0"/>
              <a:t>, </a:t>
            </a:r>
            <a:r>
              <a:rPr lang="ru-RU" dirty="0" err="1"/>
              <a:t>свідок</a:t>
            </a:r>
            <a:r>
              <a:rPr lang="ru-RU" dirty="0"/>
              <a:t>, </a:t>
            </a:r>
            <a:r>
              <a:rPr lang="ru-RU" dirty="0" err="1"/>
              <a:t>цивільний</a:t>
            </a:r>
            <a:r>
              <a:rPr lang="ru-RU" dirty="0"/>
              <a:t> </a:t>
            </a:r>
            <a:r>
              <a:rPr lang="ru-RU" dirty="0" err="1"/>
              <a:t>позивач</a:t>
            </a:r>
            <a:r>
              <a:rPr lang="ru-RU" dirty="0"/>
              <a:t> та </a:t>
            </a:r>
            <a:r>
              <a:rPr lang="ru-RU" dirty="0" err="1"/>
              <a:t>цивільний</a:t>
            </a:r>
            <a:r>
              <a:rPr lang="ru-RU" dirty="0"/>
              <a:t> </a:t>
            </a:r>
            <a:r>
              <a:rPr lang="ru-RU" dirty="0" err="1"/>
              <a:t>відповідач</a:t>
            </a:r>
            <a:r>
              <a:rPr lang="ru-RU" dirty="0"/>
              <a:t>, </a:t>
            </a:r>
            <a:r>
              <a:rPr lang="ru-RU" dirty="0" err="1"/>
              <a:t>тощо</a:t>
            </a:r>
            <a:r>
              <a:rPr lang="ru-RU" dirty="0"/>
              <a:t>) правом на </a:t>
            </a:r>
            <a:r>
              <a:rPr lang="ru-RU" dirty="0" err="1"/>
              <a:t>ознайомлення</a:t>
            </a:r>
            <a:r>
              <a:rPr lang="ru-RU" dirty="0"/>
              <a:t> з </a:t>
            </a:r>
            <a:r>
              <a:rPr lang="ru-RU" dirty="0" err="1"/>
              <a:t>матеріалами</a:t>
            </a:r>
            <a:r>
              <a:rPr lang="ru-RU" dirty="0"/>
              <a:t> </a:t>
            </a:r>
            <a:r>
              <a:rPr lang="ru-RU" dirty="0" err="1"/>
              <a:t>кримінального</a:t>
            </a:r>
            <a:r>
              <a:rPr lang="ru-RU" dirty="0"/>
              <a:t> </a:t>
            </a:r>
            <a:r>
              <a:rPr lang="ru-RU" dirty="0" err="1"/>
              <a:t>провадження</a:t>
            </a:r>
            <a:r>
              <a:rPr lang="ru-RU" dirty="0"/>
              <a:t> в порядку ст. 221 КПК </a:t>
            </a:r>
            <a:r>
              <a:rPr lang="ru-RU" dirty="0" err="1"/>
              <a:t>України</a:t>
            </a:r>
            <a:r>
              <a:rPr lang="ru-RU" dirty="0"/>
              <a:t> </a:t>
            </a:r>
            <a:r>
              <a:rPr lang="ru-RU" b="1" dirty="0">
                <a:solidFill>
                  <a:srgbClr val="FFFF00"/>
                </a:solidFill>
              </a:rPr>
              <a:t>не </a:t>
            </a:r>
            <a:r>
              <a:rPr lang="ru-RU" b="1" dirty="0" err="1">
                <a:solidFill>
                  <a:srgbClr val="FFFF00"/>
                </a:solidFill>
              </a:rPr>
              <a:t>наділені</a:t>
            </a:r>
            <a:r>
              <a:rPr lang="ru-RU" dirty="0">
                <a:solidFill>
                  <a:srgbClr val="FFFF00"/>
                </a:solidFill>
              </a:rPr>
              <a:t>. </a:t>
            </a:r>
          </a:p>
          <a:p>
            <a:pPr marL="0" indent="0" algn="just">
              <a:buNone/>
            </a:pPr>
            <a:r>
              <a:rPr lang="ru-RU" dirty="0"/>
              <a:t>2)	</a:t>
            </a:r>
            <a:r>
              <a:rPr lang="ru-RU" dirty="0" err="1"/>
              <a:t>Слідчий</a:t>
            </a:r>
            <a:r>
              <a:rPr lang="ru-RU" dirty="0"/>
              <a:t>, прокурор за </a:t>
            </a:r>
            <a:r>
              <a:rPr lang="ru-RU" dirty="0" err="1"/>
              <a:t>наявності</a:t>
            </a:r>
            <a:r>
              <a:rPr lang="ru-RU" dirty="0"/>
              <a:t> </a:t>
            </a:r>
            <a:r>
              <a:rPr lang="ru-RU" dirty="0" err="1"/>
              <a:t>клопотання</a:t>
            </a:r>
            <a:r>
              <a:rPr lang="ru-RU" dirty="0"/>
              <a:t> </a:t>
            </a:r>
            <a:r>
              <a:rPr lang="ru-RU" dirty="0" err="1"/>
              <a:t>сторони</a:t>
            </a:r>
            <a:r>
              <a:rPr lang="ru-RU" dirty="0"/>
              <a:t> </a:t>
            </a:r>
            <a:r>
              <a:rPr lang="ru-RU" dirty="0" err="1"/>
              <a:t>захисту</a:t>
            </a:r>
            <a:r>
              <a:rPr lang="ru-RU" dirty="0"/>
              <a:t> </a:t>
            </a:r>
            <a:r>
              <a:rPr lang="ru-RU" dirty="0" err="1"/>
              <a:t>зобов’язаний</a:t>
            </a:r>
            <a:r>
              <a:rPr lang="ru-RU" dirty="0"/>
              <a:t> </a:t>
            </a:r>
            <a:r>
              <a:rPr lang="ru-RU" dirty="0" err="1"/>
              <a:t>надати</a:t>
            </a:r>
            <a:r>
              <a:rPr lang="ru-RU" dirty="0"/>
              <a:t> </a:t>
            </a:r>
            <a:r>
              <a:rPr lang="ru-RU" dirty="0" err="1"/>
              <a:t>матеріали</a:t>
            </a:r>
            <a:r>
              <a:rPr lang="ru-RU" dirty="0"/>
              <a:t> </a:t>
            </a:r>
            <a:r>
              <a:rPr lang="ru-RU" dirty="0" err="1"/>
              <a:t>досудового</a:t>
            </a:r>
            <a:r>
              <a:rPr lang="ru-RU" dirty="0"/>
              <a:t> </a:t>
            </a:r>
            <a:r>
              <a:rPr lang="ru-RU" dirty="0" err="1"/>
              <a:t>розслідування</a:t>
            </a:r>
            <a:r>
              <a:rPr lang="ru-RU" dirty="0"/>
              <a:t> для </a:t>
            </a:r>
            <a:r>
              <a:rPr lang="ru-RU" dirty="0" err="1"/>
              <a:t>ознайомлення</a:t>
            </a:r>
            <a:r>
              <a:rPr lang="ru-RU" dirty="0" smtClean="0"/>
              <a:t>.</a:t>
            </a:r>
            <a:endParaRPr lang="ru-RU" dirty="0"/>
          </a:p>
          <a:p>
            <a:pPr marL="0" indent="0" algn="just">
              <a:buNone/>
            </a:pPr>
            <a:r>
              <a:rPr lang="ru-RU" b="1" dirty="0" err="1">
                <a:solidFill>
                  <a:srgbClr val="FF0000"/>
                </a:solidFill>
              </a:rPr>
              <a:t>Важливо</a:t>
            </a:r>
            <a:r>
              <a:rPr lang="ru-RU" b="1" dirty="0">
                <a:solidFill>
                  <a:srgbClr val="FF0000"/>
                </a:solidFill>
              </a:rPr>
              <a:t>:</a:t>
            </a:r>
            <a:r>
              <a:rPr lang="ru-RU" dirty="0"/>
              <a:t> у </a:t>
            </a:r>
            <a:r>
              <a:rPr lang="ru-RU" dirty="0" err="1"/>
              <a:t>випадку</a:t>
            </a:r>
            <a:r>
              <a:rPr lang="ru-RU" dirty="0"/>
              <a:t> </a:t>
            </a:r>
            <a:r>
              <a:rPr lang="ru-RU" dirty="0" err="1"/>
              <a:t>відмови</a:t>
            </a:r>
            <a:r>
              <a:rPr lang="ru-RU" dirty="0"/>
              <a:t> у </a:t>
            </a:r>
            <a:r>
              <a:rPr lang="ru-RU" dirty="0" err="1"/>
              <a:t>задоволенні</a:t>
            </a:r>
            <a:r>
              <a:rPr lang="ru-RU" dirty="0"/>
              <a:t> </a:t>
            </a:r>
            <a:r>
              <a:rPr lang="ru-RU" dirty="0" err="1"/>
              <a:t>клопотання</a:t>
            </a:r>
            <a:r>
              <a:rPr lang="ru-RU" dirty="0"/>
              <a:t> про </a:t>
            </a:r>
            <a:r>
              <a:rPr lang="ru-RU" dirty="0" err="1"/>
              <a:t>надання</a:t>
            </a:r>
            <a:r>
              <a:rPr lang="ru-RU" dirty="0"/>
              <a:t> </a:t>
            </a:r>
            <a:r>
              <a:rPr lang="ru-RU" dirty="0" err="1"/>
              <a:t>матеріалів</a:t>
            </a:r>
            <a:r>
              <a:rPr lang="ru-RU" dirty="0"/>
              <a:t> </a:t>
            </a:r>
            <a:r>
              <a:rPr lang="ru-RU" dirty="0" err="1"/>
              <a:t>кримінального</a:t>
            </a:r>
            <a:r>
              <a:rPr lang="ru-RU" dirty="0"/>
              <a:t> </a:t>
            </a:r>
            <a:r>
              <a:rPr lang="ru-RU" dirty="0" err="1"/>
              <a:t>провадження</a:t>
            </a:r>
            <a:r>
              <a:rPr lang="ru-RU" dirty="0"/>
              <a:t> для </a:t>
            </a:r>
            <a:r>
              <a:rPr lang="ru-RU" dirty="0" err="1"/>
              <a:t>ознайомлення</a:t>
            </a:r>
            <a:r>
              <a:rPr lang="ru-RU" dirty="0"/>
              <a:t> в порядку ст. 221 </a:t>
            </a:r>
            <a:r>
              <a:rPr lang="ru-RU" dirty="0" err="1"/>
              <a:t>відповідна</a:t>
            </a:r>
            <a:r>
              <a:rPr lang="ru-RU" dirty="0"/>
              <a:t> </a:t>
            </a:r>
            <a:r>
              <a:rPr lang="ru-RU" dirty="0" err="1"/>
              <a:t>відмова</a:t>
            </a:r>
            <a:r>
              <a:rPr lang="ru-RU" dirty="0"/>
              <a:t> </a:t>
            </a:r>
            <a:r>
              <a:rPr lang="ru-RU" dirty="0" err="1"/>
              <a:t>може</a:t>
            </a:r>
            <a:r>
              <a:rPr lang="ru-RU" dirty="0"/>
              <a:t> бути </a:t>
            </a:r>
            <a:r>
              <a:rPr lang="ru-RU" dirty="0" err="1"/>
              <a:t>оскаржена</a:t>
            </a:r>
            <a:r>
              <a:rPr lang="ru-RU" dirty="0"/>
              <a:t> до Суду в порядку ст. 303 КПК </a:t>
            </a:r>
            <a:r>
              <a:rPr lang="ru-RU" dirty="0" err="1"/>
              <a:t>України</a:t>
            </a:r>
            <a:r>
              <a:rPr lang="ru-RU" dirty="0"/>
              <a:t>. </a:t>
            </a:r>
          </a:p>
          <a:p>
            <a:endParaRPr lang="ru-RU" dirty="0"/>
          </a:p>
        </p:txBody>
      </p:sp>
    </p:spTree>
    <p:extLst>
      <p:ext uri="{BB962C8B-B14F-4D97-AF65-F5344CB8AC3E}">
        <p14:creationId xmlns:p14="http://schemas.microsoft.com/office/powerpoint/2010/main" val="40835983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600" b="1" dirty="0" err="1">
                <a:solidFill>
                  <a:srgbClr val="FFFF00"/>
                </a:solidFill>
              </a:rPr>
              <a:t>Питання</a:t>
            </a:r>
            <a:r>
              <a:rPr lang="ru-RU" sz="1600" b="1" dirty="0">
                <a:solidFill>
                  <a:srgbClr val="FFFF00"/>
                </a:solidFill>
              </a:rPr>
              <a:t> № 3: </a:t>
            </a:r>
            <a:r>
              <a:rPr lang="ru-RU" sz="1600" b="1" dirty="0" err="1">
                <a:solidFill>
                  <a:srgbClr val="FFFF00"/>
                </a:solidFill>
              </a:rPr>
              <a:t>Підстави</a:t>
            </a:r>
            <a:r>
              <a:rPr lang="ru-RU" sz="1600" b="1" dirty="0">
                <a:solidFill>
                  <a:srgbClr val="FFFF00"/>
                </a:solidFill>
              </a:rPr>
              <a:t> та порядок </a:t>
            </a:r>
            <a:r>
              <a:rPr lang="ru-RU" sz="1600" b="1" dirty="0" err="1">
                <a:solidFill>
                  <a:srgbClr val="FFFF00"/>
                </a:solidFill>
              </a:rPr>
              <a:t>встановлення</a:t>
            </a:r>
            <a:r>
              <a:rPr lang="ru-RU" sz="1600" b="1" dirty="0">
                <a:solidFill>
                  <a:srgbClr val="FFFF00"/>
                </a:solidFill>
              </a:rPr>
              <a:t> строку для </a:t>
            </a:r>
            <a:r>
              <a:rPr lang="ru-RU" sz="1600" b="1" dirty="0" err="1">
                <a:solidFill>
                  <a:srgbClr val="FFFF00"/>
                </a:solidFill>
              </a:rPr>
              <a:t>ознайомлення</a:t>
            </a:r>
            <a:r>
              <a:rPr lang="ru-RU" sz="1600" b="1" dirty="0">
                <a:solidFill>
                  <a:srgbClr val="FFFF00"/>
                </a:solidFill>
              </a:rPr>
              <a:t> з </a:t>
            </a:r>
            <a:r>
              <a:rPr lang="ru-RU" sz="1600" b="1" dirty="0" err="1">
                <a:solidFill>
                  <a:srgbClr val="FFFF00"/>
                </a:solidFill>
              </a:rPr>
              <a:t>матеріалами</a:t>
            </a:r>
            <a:r>
              <a:rPr lang="ru-RU" sz="1600" b="1" dirty="0">
                <a:solidFill>
                  <a:srgbClr val="FFFF00"/>
                </a:solidFill>
              </a:rPr>
              <a:t> </a:t>
            </a:r>
            <a:r>
              <a:rPr lang="ru-RU" sz="1600" b="1" dirty="0" err="1">
                <a:solidFill>
                  <a:srgbClr val="FFFF00"/>
                </a:solidFill>
              </a:rPr>
              <a:t>справи</a:t>
            </a:r>
            <a:r>
              <a:rPr lang="ru-RU" sz="1600" b="1" dirty="0">
                <a:solidFill>
                  <a:srgbClr val="FFFF00"/>
                </a:solidFill>
              </a:rPr>
              <a:t> </a:t>
            </a:r>
            <a:r>
              <a:rPr lang="ru-RU" sz="1600" b="1" dirty="0" err="1">
                <a:solidFill>
                  <a:srgbClr val="FFFF00"/>
                </a:solidFill>
              </a:rPr>
              <a:t>стороні</a:t>
            </a:r>
            <a:r>
              <a:rPr lang="ru-RU" sz="1600" b="1" dirty="0">
                <a:solidFill>
                  <a:srgbClr val="FFFF00"/>
                </a:solidFill>
              </a:rPr>
              <a:t> </a:t>
            </a:r>
            <a:r>
              <a:rPr lang="ru-RU" sz="1600" b="1" dirty="0" err="1">
                <a:solidFill>
                  <a:srgbClr val="FFFF00"/>
                </a:solidFill>
              </a:rPr>
              <a:t>кримінального</a:t>
            </a:r>
            <a:r>
              <a:rPr lang="ru-RU" sz="1600" b="1" dirty="0">
                <a:solidFill>
                  <a:srgbClr val="FFFF00"/>
                </a:solidFill>
              </a:rPr>
              <a:t> </a:t>
            </a:r>
            <a:r>
              <a:rPr lang="ru-RU" sz="1600" b="1" dirty="0" err="1">
                <a:solidFill>
                  <a:srgbClr val="FFFF00"/>
                </a:solidFill>
              </a:rPr>
              <a:t>провадження</a:t>
            </a:r>
            <a:r>
              <a:rPr lang="ru-RU" sz="1600" b="1" dirty="0">
                <a:solidFill>
                  <a:srgbClr val="FFFF00"/>
                </a:solidFill>
              </a:rPr>
              <a:t>.</a:t>
            </a: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143834" y="1017431"/>
            <a:ext cx="11601697" cy="5306095"/>
          </a:xfrm>
        </p:spPr>
        <p:txBody>
          <a:bodyPr>
            <a:normAutofit/>
          </a:bodyPr>
          <a:lstStyle/>
          <a:p>
            <a:pPr marL="0" indent="0" fontAlgn="base">
              <a:buNone/>
            </a:pPr>
            <a:r>
              <a:rPr lang="ru-RU" sz="2800" dirty="0" smtClean="0"/>
              <a:t>	</a:t>
            </a:r>
          </a:p>
          <a:p>
            <a:pPr marL="0" indent="0" fontAlgn="base">
              <a:buNone/>
            </a:pPr>
            <a:endParaRPr lang="ru-RU" sz="2800" dirty="0"/>
          </a:p>
          <a:p>
            <a:pPr marL="0" indent="0" fontAlgn="base">
              <a:buNone/>
            </a:pPr>
            <a:endParaRPr lang="ru-RU" sz="2800" dirty="0"/>
          </a:p>
        </p:txBody>
      </p:sp>
      <p:sp>
        <p:nvSpPr>
          <p:cNvPr id="4" name="Прямоугольник 3"/>
          <p:cNvSpPr/>
          <p:nvPr/>
        </p:nvSpPr>
        <p:spPr>
          <a:xfrm>
            <a:off x="734096" y="1443841"/>
            <a:ext cx="10715222" cy="2308324"/>
          </a:xfrm>
          <a:prstGeom prst="rect">
            <a:avLst/>
          </a:prstGeom>
        </p:spPr>
        <p:txBody>
          <a:bodyPr wrap="square">
            <a:spAutoFit/>
          </a:bodyPr>
          <a:lstStyle/>
          <a:p>
            <a:r>
              <a:rPr lang="ru-RU" dirty="0"/>
              <a:t>А у </a:t>
            </a:r>
            <a:r>
              <a:rPr lang="ru-RU" dirty="0" err="1"/>
              <a:t>справі</a:t>
            </a:r>
            <a:r>
              <a:rPr lang="ru-RU" dirty="0"/>
              <a:t> «Хусейн та </a:t>
            </a:r>
            <a:r>
              <a:rPr lang="ru-RU" dirty="0" err="1"/>
              <a:t>інші</a:t>
            </a:r>
            <a:r>
              <a:rPr lang="ru-RU" dirty="0"/>
              <a:t> (</a:t>
            </a:r>
            <a:r>
              <a:rPr lang="en-US" dirty="0" err="1"/>
              <a:t>Huseyn</a:t>
            </a:r>
            <a:r>
              <a:rPr lang="en-US" dirty="0"/>
              <a:t> and others) </a:t>
            </a:r>
            <a:r>
              <a:rPr lang="ru-RU" dirty="0" err="1"/>
              <a:t>проти</a:t>
            </a:r>
            <a:r>
              <a:rPr lang="ru-RU" dirty="0"/>
              <a:t> Азербайджану»</a:t>
            </a:r>
          </a:p>
          <a:p>
            <a:r>
              <a:rPr lang="ru-RU" dirty="0"/>
              <a:t>(</a:t>
            </a:r>
            <a:r>
              <a:rPr lang="ru-RU" dirty="0" err="1"/>
              <a:t>рішення</a:t>
            </a:r>
            <a:r>
              <a:rPr lang="ru-RU" dirty="0"/>
              <a:t> </a:t>
            </a:r>
            <a:r>
              <a:rPr lang="ru-RU" dirty="0" err="1"/>
              <a:t>від</a:t>
            </a:r>
            <a:r>
              <a:rPr lang="ru-RU" dirty="0"/>
              <a:t> 26 </a:t>
            </a:r>
            <a:r>
              <a:rPr lang="ru-RU" dirty="0" err="1"/>
              <a:t>липня</a:t>
            </a:r>
            <a:r>
              <a:rPr lang="ru-RU" dirty="0"/>
              <a:t> 2011 р.) Суд </a:t>
            </a:r>
            <a:r>
              <a:rPr lang="ru-RU" dirty="0" err="1"/>
              <a:t>визнав</a:t>
            </a:r>
            <a:r>
              <a:rPr lang="ru-RU" dirty="0"/>
              <a:t> </a:t>
            </a:r>
            <a:r>
              <a:rPr lang="ru-RU" dirty="0" err="1"/>
              <a:t>порушення</a:t>
            </a:r>
            <a:r>
              <a:rPr lang="ru-RU" dirty="0"/>
              <a:t> </a:t>
            </a:r>
            <a:r>
              <a:rPr lang="ru-RU" dirty="0" err="1"/>
              <a:t>підпункту</a:t>
            </a:r>
            <a:r>
              <a:rPr lang="ru-RU" dirty="0"/>
              <a:t> «</a:t>
            </a:r>
            <a:r>
              <a:rPr lang="en-US" dirty="0"/>
              <a:t>b» </a:t>
            </a:r>
            <a:r>
              <a:rPr lang="ru-RU" dirty="0"/>
              <a:t>п. 3 ст. 6</a:t>
            </a:r>
          </a:p>
          <a:p>
            <a:r>
              <a:rPr lang="ru-RU" dirty="0" err="1"/>
              <a:t>Конвенції</a:t>
            </a:r>
            <a:r>
              <a:rPr lang="ru-RU" dirty="0"/>
              <a:t>, </a:t>
            </a:r>
            <a:r>
              <a:rPr lang="ru-RU" dirty="0" err="1"/>
              <a:t>відмітивши</a:t>
            </a:r>
            <a:r>
              <a:rPr lang="ru-RU" dirty="0"/>
              <a:t>, </a:t>
            </a:r>
            <a:r>
              <a:rPr lang="ru-RU" dirty="0" err="1"/>
              <a:t>що</a:t>
            </a:r>
            <a:r>
              <a:rPr lang="ru-RU" dirty="0"/>
              <a:t> </a:t>
            </a:r>
            <a:r>
              <a:rPr lang="ru-RU" dirty="0" err="1"/>
              <a:t>матеріали</a:t>
            </a:r>
            <a:r>
              <a:rPr lang="ru-RU" dirty="0"/>
              <a:t> </a:t>
            </a:r>
            <a:r>
              <a:rPr lang="ru-RU" dirty="0" err="1"/>
              <a:t>обвинувачення</a:t>
            </a:r>
            <a:r>
              <a:rPr lang="ru-RU" dirty="0"/>
              <a:t> </a:t>
            </a:r>
            <a:r>
              <a:rPr lang="ru-RU" dirty="0" err="1"/>
              <a:t>були</a:t>
            </a:r>
            <a:r>
              <a:rPr lang="ru-RU" dirty="0"/>
              <a:t> </a:t>
            </a:r>
            <a:r>
              <a:rPr lang="ru-RU" dirty="0" err="1"/>
              <a:t>досить</a:t>
            </a:r>
            <a:r>
              <a:rPr lang="ru-RU" dirty="0"/>
              <a:t> великими і</a:t>
            </a:r>
          </a:p>
          <a:p>
            <a:r>
              <a:rPr lang="ru-RU" dirty="0"/>
              <a:t>включали, </a:t>
            </a:r>
            <a:r>
              <a:rPr lang="ru-RU" dirty="0" err="1"/>
              <a:t>поміж</a:t>
            </a:r>
            <a:r>
              <a:rPr lang="ru-RU" dirty="0"/>
              <a:t> </a:t>
            </a:r>
            <a:r>
              <a:rPr lang="ru-RU" dirty="0" err="1"/>
              <a:t>іншого</a:t>
            </a:r>
            <a:r>
              <a:rPr lang="ru-RU" dirty="0"/>
              <a:t>, </a:t>
            </a:r>
            <a:r>
              <a:rPr lang="ru-RU" dirty="0" err="1"/>
              <a:t>більше</a:t>
            </a:r>
            <a:r>
              <a:rPr lang="ru-RU" dirty="0"/>
              <a:t> 6200 </a:t>
            </a:r>
            <a:r>
              <a:rPr lang="ru-RU" dirty="0" err="1"/>
              <a:t>сторінок</a:t>
            </a:r>
            <a:r>
              <a:rPr lang="ru-RU" dirty="0"/>
              <a:t> </a:t>
            </a:r>
            <a:r>
              <a:rPr lang="ru-RU" dirty="0" err="1"/>
              <a:t>документів</a:t>
            </a:r>
            <a:r>
              <a:rPr lang="ru-RU" dirty="0"/>
              <a:t> у 22 томах та </a:t>
            </a:r>
            <a:r>
              <a:rPr lang="ru-RU" dirty="0" err="1"/>
              <a:t>відео</a:t>
            </a:r>
            <a:r>
              <a:rPr lang="ru-RU" dirty="0"/>
              <a:t> </a:t>
            </a:r>
            <a:r>
              <a:rPr lang="ru-RU" dirty="0" err="1"/>
              <a:t>свідчення</a:t>
            </a:r>
            <a:r>
              <a:rPr lang="ru-RU" dirty="0"/>
              <a:t>, </a:t>
            </a:r>
            <a:r>
              <a:rPr lang="ru-RU" dirty="0" err="1"/>
              <a:t>записані</a:t>
            </a:r>
            <a:r>
              <a:rPr lang="ru-RU" dirty="0"/>
              <a:t> на 22 </a:t>
            </a:r>
            <a:r>
              <a:rPr lang="ru-RU" dirty="0" err="1"/>
              <a:t>відеокасетах</a:t>
            </a:r>
            <a:r>
              <a:rPr lang="ru-RU" dirty="0"/>
              <a:t>. </a:t>
            </a:r>
            <a:r>
              <a:rPr lang="ru-RU" dirty="0" err="1"/>
              <a:t>Вивчення</a:t>
            </a:r>
            <a:r>
              <a:rPr lang="ru-RU" dirty="0"/>
              <a:t> такого великого </a:t>
            </a:r>
            <a:r>
              <a:rPr lang="ru-RU" dirty="0" err="1"/>
              <a:t>обсягу</a:t>
            </a:r>
            <a:r>
              <a:rPr lang="ru-RU" dirty="0"/>
              <a:t> </a:t>
            </a:r>
            <a:r>
              <a:rPr lang="ru-RU" dirty="0" err="1"/>
              <a:t>матеріалів</a:t>
            </a:r>
            <a:r>
              <a:rPr lang="ru-RU" dirty="0"/>
              <a:t> </a:t>
            </a:r>
            <a:r>
              <a:rPr lang="ru-RU" dirty="0" err="1"/>
              <a:t>вимагає</a:t>
            </a:r>
            <a:r>
              <a:rPr lang="ru-RU" dirty="0"/>
              <a:t> </a:t>
            </a:r>
            <a:r>
              <a:rPr lang="ru-RU" dirty="0" err="1"/>
              <a:t>значного</a:t>
            </a:r>
            <a:r>
              <a:rPr lang="ru-RU" dirty="0"/>
              <a:t> часу для </a:t>
            </a:r>
            <a:r>
              <a:rPr lang="ru-RU" dirty="0" err="1"/>
              <a:t>ознайомлення</a:t>
            </a:r>
            <a:r>
              <a:rPr lang="ru-RU" dirty="0"/>
              <a:t>. А тому, Суд, </a:t>
            </a:r>
            <a:r>
              <a:rPr lang="ru-RU" dirty="0" err="1"/>
              <a:t>дійшов</a:t>
            </a:r>
            <a:r>
              <a:rPr lang="ru-RU" dirty="0"/>
              <a:t> </a:t>
            </a:r>
            <a:r>
              <a:rPr lang="ru-RU" dirty="0" err="1"/>
              <a:t>висновку</a:t>
            </a:r>
            <a:r>
              <a:rPr lang="ru-RU" dirty="0"/>
              <a:t> про </a:t>
            </a:r>
            <a:r>
              <a:rPr lang="ru-RU" dirty="0" err="1"/>
              <a:t>наявність</a:t>
            </a:r>
            <a:r>
              <a:rPr lang="ru-RU" dirty="0"/>
              <a:t> </a:t>
            </a:r>
            <a:r>
              <a:rPr lang="ru-RU" dirty="0" err="1"/>
              <a:t>серйозних</a:t>
            </a:r>
            <a:r>
              <a:rPr lang="ru-RU" dirty="0"/>
              <a:t> проблем з </a:t>
            </a:r>
            <a:r>
              <a:rPr lang="ru-RU" dirty="0" err="1"/>
              <a:t>адекватністю</a:t>
            </a:r>
            <a:r>
              <a:rPr lang="ru-RU" dirty="0"/>
              <a:t> і </a:t>
            </a:r>
            <a:r>
              <a:rPr lang="ru-RU" dirty="0" err="1"/>
              <a:t>відповідністю</a:t>
            </a:r>
            <a:r>
              <a:rPr lang="ru-RU" dirty="0"/>
              <a:t> часу і </a:t>
            </a:r>
            <a:r>
              <a:rPr lang="ru-RU" dirty="0" err="1"/>
              <a:t>способів</a:t>
            </a:r>
            <a:r>
              <a:rPr lang="ru-RU" dirty="0"/>
              <a:t>, </a:t>
            </a:r>
            <a:r>
              <a:rPr lang="ru-RU" dirty="0" err="1"/>
              <a:t>наданих</a:t>
            </a:r>
            <a:r>
              <a:rPr lang="ru-RU" dirty="0"/>
              <a:t> </a:t>
            </a:r>
            <a:r>
              <a:rPr lang="ru-RU" dirty="0" err="1"/>
              <a:t>захисту</a:t>
            </a:r>
            <a:r>
              <a:rPr lang="ru-RU" dirty="0"/>
              <a:t> для </a:t>
            </a:r>
            <a:r>
              <a:rPr lang="ru-RU" dirty="0" err="1"/>
              <a:t>ознайомлення</a:t>
            </a:r>
            <a:r>
              <a:rPr lang="ru-RU" dirty="0"/>
              <a:t> (</a:t>
            </a:r>
            <a:r>
              <a:rPr lang="ru-RU" dirty="0" err="1"/>
              <a:t>пункти</a:t>
            </a:r>
            <a:r>
              <a:rPr lang="ru-RU" dirty="0"/>
              <a:t> 174–178).</a:t>
            </a:r>
          </a:p>
        </p:txBody>
      </p:sp>
    </p:spTree>
    <p:extLst>
      <p:ext uri="{BB962C8B-B14F-4D97-AF65-F5344CB8AC3E}">
        <p14:creationId xmlns:p14="http://schemas.microsoft.com/office/powerpoint/2010/main" val="13879768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uk-UA" sz="1600" dirty="0" smtClean="0">
                <a:solidFill>
                  <a:srgbClr val="FFFF00"/>
                </a:solidFill>
              </a:rPr>
              <a:t>Питання </a:t>
            </a:r>
            <a:r>
              <a:rPr lang="uk-UA" sz="1600" dirty="0">
                <a:solidFill>
                  <a:srgbClr val="FFFF00"/>
                </a:solidFill>
              </a:rPr>
              <a:t>№ 4: </a:t>
            </a:r>
            <a:r>
              <a:rPr lang="uk-UA" sz="1600" b="1" dirty="0">
                <a:solidFill>
                  <a:srgbClr val="FFFF00"/>
                </a:solidFill>
              </a:rPr>
              <a:t>Правові наслідки не відкриття матеріалів кримінального провадження стороні кримінального провадження.</a:t>
            </a:r>
            <a:r>
              <a:rPr lang="ru-RU" sz="1600" dirty="0"/>
              <a:t/>
            </a:r>
            <a:br>
              <a:rPr lang="ru-RU" sz="1600" dirty="0"/>
            </a:b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143834" y="1017431"/>
            <a:ext cx="11601697" cy="5840569"/>
          </a:xfrm>
        </p:spPr>
        <p:txBody>
          <a:bodyPr>
            <a:normAutofit fontScale="70000" lnSpcReduction="20000"/>
          </a:bodyPr>
          <a:lstStyle/>
          <a:p>
            <a:pPr marL="0" indent="0" fontAlgn="base">
              <a:buNone/>
            </a:pPr>
            <a:r>
              <a:rPr lang="ru-RU" sz="2800" dirty="0"/>
              <a:t>	</a:t>
            </a:r>
            <a:r>
              <a:rPr lang="ru-RU" sz="2800" dirty="0" err="1"/>
              <a:t>Відповідно</a:t>
            </a:r>
            <a:r>
              <a:rPr lang="ru-RU" sz="2800" dirty="0"/>
              <a:t> до ч. 12 ст. 290 КПК </a:t>
            </a:r>
            <a:r>
              <a:rPr lang="ru-RU" sz="2800" dirty="0" err="1"/>
              <a:t>України</a:t>
            </a:r>
            <a:r>
              <a:rPr lang="ru-RU" sz="2800" dirty="0"/>
              <a:t>, «</a:t>
            </a:r>
            <a:r>
              <a:rPr lang="ru-RU" sz="2800" dirty="0" err="1"/>
              <a:t>Якщо</a:t>
            </a:r>
            <a:r>
              <a:rPr lang="ru-RU" sz="2800" dirty="0"/>
              <a:t> сторона </a:t>
            </a:r>
            <a:r>
              <a:rPr lang="ru-RU" sz="2800" dirty="0" err="1"/>
              <a:t>кримінального</a:t>
            </a:r>
            <a:r>
              <a:rPr lang="ru-RU" sz="2800" dirty="0"/>
              <a:t> </a:t>
            </a:r>
            <a:r>
              <a:rPr lang="ru-RU" sz="2800" dirty="0" err="1"/>
              <a:t>провадження</a:t>
            </a:r>
            <a:r>
              <a:rPr lang="ru-RU" sz="2800" dirty="0"/>
              <a:t> не </a:t>
            </a:r>
            <a:r>
              <a:rPr lang="ru-RU" sz="2800" dirty="0" err="1"/>
              <a:t>здійснить</a:t>
            </a:r>
            <a:r>
              <a:rPr lang="ru-RU" sz="2800" dirty="0"/>
              <a:t> </a:t>
            </a:r>
            <a:r>
              <a:rPr lang="ru-RU" sz="2800" dirty="0" err="1"/>
              <a:t>відкриття</a:t>
            </a:r>
            <a:r>
              <a:rPr lang="ru-RU" sz="2800" dirty="0"/>
              <a:t> </a:t>
            </a:r>
            <a:r>
              <a:rPr lang="ru-RU" sz="2800" dirty="0" err="1"/>
              <a:t>матеріалів</a:t>
            </a:r>
            <a:r>
              <a:rPr lang="ru-RU" sz="2800" dirty="0"/>
              <a:t> </a:t>
            </a:r>
            <a:r>
              <a:rPr lang="ru-RU" sz="2800" dirty="0" err="1"/>
              <a:t>відповідно</a:t>
            </a:r>
            <a:r>
              <a:rPr lang="ru-RU" sz="2800" dirty="0"/>
              <a:t> до </a:t>
            </a:r>
            <a:r>
              <a:rPr lang="ru-RU" sz="2800" dirty="0" err="1"/>
              <a:t>положень</a:t>
            </a:r>
            <a:r>
              <a:rPr lang="ru-RU" sz="2800" dirty="0"/>
              <a:t> </a:t>
            </a:r>
            <a:r>
              <a:rPr lang="ru-RU" sz="2800" dirty="0" err="1"/>
              <a:t>цієї</a:t>
            </a:r>
            <a:r>
              <a:rPr lang="ru-RU" sz="2800" dirty="0"/>
              <a:t> </a:t>
            </a:r>
            <a:r>
              <a:rPr lang="ru-RU" sz="2800" dirty="0" err="1"/>
              <a:t>статті</a:t>
            </a:r>
            <a:r>
              <a:rPr lang="ru-RU" sz="2800" dirty="0"/>
              <a:t>, суд не </a:t>
            </a:r>
            <a:r>
              <a:rPr lang="ru-RU" sz="2800" dirty="0" err="1"/>
              <a:t>має</a:t>
            </a:r>
            <a:r>
              <a:rPr lang="ru-RU" sz="2800" dirty="0"/>
              <a:t> права </a:t>
            </a:r>
            <a:r>
              <a:rPr lang="ru-RU" sz="2800" dirty="0" err="1"/>
              <a:t>допустити</a:t>
            </a:r>
            <a:r>
              <a:rPr lang="ru-RU" sz="2800" dirty="0"/>
              <a:t> </a:t>
            </a:r>
            <a:r>
              <a:rPr lang="ru-RU" sz="2800" dirty="0" err="1"/>
              <a:t>відомості</a:t>
            </a:r>
            <a:r>
              <a:rPr lang="ru-RU" sz="2800" dirty="0"/>
              <a:t>, </a:t>
            </a:r>
            <a:r>
              <a:rPr lang="ru-RU" sz="2800" dirty="0" err="1"/>
              <a:t>що</a:t>
            </a:r>
            <a:r>
              <a:rPr lang="ru-RU" sz="2800" dirty="0"/>
              <a:t> </a:t>
            </a:r>
            <a:r>
              <a:rPr lang="ru-RU" sz="2800" dirty="0" err="1"/>
              <a:t>містяться</a:t>
            </a:r>
            <a:r>
              <a:rPr lang="ru-RU" sz="2800" dirty="0"/>
              <a:t> в них, як </a:t>
            </a:r>
            <a:r>
              <a:rPr lang="ru-RU" sz="2800" dirty="0" err="1"/>
              <a:t>докази</a:t>
            </a:r>
            <a:r>
              <a:rPr lang="ru-RU" sz="2800" dirty="0" smtClean="0"/>
              <a:t>».</a:t>
            </a:r>
            <a:endParaRPr lang="ru-RU" sz="2800" dirty="0"/>
          </a:p>
          <a:p>
            <a:pPr marL="0" indent="0" fontAlgn="base">
              <a:buNone/>
            </a:pPr>
            <a:r>
              <a:rPr lang="ru-RU" sz="2800" dirty="0"/>
              <a:t>З </a:t>
            </a:r>
            <a:r>
              <a:rPr lang="ru-RU" sz="2800" dirty="0" err="1"/>
              <a:t>врахуванням</a:t>
            </a:r>
            <a:r>
              <a:rPr lang="ru-RU" sz="2800" dirty="0"/>
              <a:t> </a:t>
            </a:r>
            <a:r>
              <a:rPr lang="ru-RU" sz="2800" dirty="0" err="1"/>
              <a:t>встановленого</a:t>
            </a:r>
            <a:r>
              <a:rPr lang="ru-RU" sz="2800" dirty="0"/>
              <a:t> принципу </a:t>
            </a:r>
            <a:r>
              <a:rPr lang="ru-RU" sz="2800" dirty="0" err="1"/>
              <a:t>змагальності</a:t>
            </a:r>
            <a:r>
              <a:rPr lang="ru-RU" sz="2800" dirty="0"/>
              <a:t> </a:t>
            </a:r>
            <a:r>
              <a:rPr lang="ru-RU" sz="2800" dirty="0" err="1"/>
              <a:t>кримінального</a:t>
            </a:r>
            <a:r>
              <a:rPr lang="ru-RU" sz="2800" dirty="0"/>
              <a:t> </a:t>
            </a:r>
            <a:r>
              <a:rPr lang="ru-RU" sz="2800" dirty="0" err="1"/>
              <a:t>провадження</a:t>
            </a:r>
            <a:r>
              <a:rPr lang="ru-RU" sz="2800" dirty="0"/>
              <a:t> (п. 15 ч. 1 ст. 7 та ст. 22 КПК </a:t>
            </a:r>
            <a:r>
              <a:rPr lang="ru-RU" sz="2800" dirty="0" err="1"/>
              <a:t>України</a:t>
            </a:r>
            <a:r>
              <a:rPr lang="ru-RU" sz="2800" dirty="0"/>
              <a:t>) факт </a:t>
            </a:r>
            <a:r>
              <a:rPr lang="ru-RU" sz="2800" dirty="0" err="1"/>
              <a:t>відкриття</a:t>
            </a:r>
            <a:r>
              <a:rPr lang="ru-RU" sz="2800" dirty="0"/>
              <a:t> </a:t>
            </a:r>
            <a:r>
              <a:rPr lang="ru-RU" sz="2800" dirty="0" err="1"/>
              <a:t>відомостей</a:t>
            </a:r>
            <a:r>
              <a:rPr lang="ru-RU" sz="2800" dirty="0"/>
              <a:t>, </a:t>
            </a:r>
            <a:r>
              <a:rPr lang="ru-RU" sz="2800" dirty="0" err="1"/>
              <a:t>що</a:t>
            </a:r>
            <a:r>
              <a:rPr lang="ru-RU" sz="2800" dirty="0"/>
              <a:t> </a:t>
            </a:r>
            <a:r>
              <a:rPr lang="ru-RU" sz="2800" dirty="0" err="1"/>
              <a:t>містяться</a:t>
            </a:r>
            <a:r>
              <a:rPr lang="ru-RU" sz="2800" dirty="0"/>
              <a:t> в </a:t>
            </a:r>
            <a:r>
              <a:rPr lang="ru-RU" sz="2800" dirty="0" err="1"/>
              <a:t>доказах</a:t>
            </a:r>
            <a:r>
              <a:rPr lang="ru-RU" sz="2800" dirty="0"/>
              <a:t>, </a:t>
            </a:r>
            <a:r>
              <a:rPr lang="ru-RU" sz="2800" dirty="0" err="1"/>
              <a:t>протилежній</a:t>
            </a:r>
            <a:r>
              <a:rPr lang="ru-RU" sz="2800" dirty="0"/>
              <a:t> </a:t>
            </a:r>
            <a:r>
              <a:rPr lang="ru-RU" sz="2800" dirty="0" err="1"/>
              <a:t>стороні</a:t>
            </a:r>
            <a:r>
              <a:rPr lang="ru-RU" sz="2800" dirty="0"/>
              <a:t> </a:t>
            </a:r>
            <a:r>
              <a:rPr lang="ru-RU" sz="2800" dirty="0" err="1"/>
              <a:t>набуває</a:t>
            </a:r>
            <a:r>
              <a:rPr lang="ru-RU" sz="2800" dirty="0"/>
              <a:t> особливого </a:t>
            </a:r>
            <a:r>
              <a:rPr lang="ru-RU" sz="2800" dirty="0" err="1"/>
              <a:t>змісту</a:t>
            </a:r>
            <a:r>
              <a:rPr lang="ru-RU" sz="2800" dirty="0"/>
              <a:t>…  </a:t>
            </a:r>
          </a:p>
          <a:p>
            <a:pPr marL="0" indent="0" fontAlgn="base">
              <a:buNone/>
            </a:pPr>
            <a:endParaRPr lang="ru-RU" sz="2800" dirty="0"/>
          </a:p>
          <a:p>
            <a:pPr marL="0" indent="0" fontAlgn="base">
              <a:buNone/>
            </a:pPr>
            <a:r>
              <a:rPr lang="ru-RU" sz="2800" dirty="0" err="1"/>
              <a:t>Типова</a:t>
            </a:r>
            <a:r>
              <a:rPr lang="ru-RU" sz="2800" dirty="0"/>
              <a:t> </a:t>
            </a:r>
            <a:r>
              <a:rPr lang="ru-RU" sz="2800" dirty="0" err="1"/>
              <a:t>ситуація</a:t>
            </a:r>
            <a:r>
              <a:rPr lang="ru-RU" sz="2800" dirty="0"/>
              <a:t> в </a:t>
            </a:r>
            <a:r>
              <a:rPr lang="ru-RU" sz="2800" dirty="0" err="1"/>
              <a:t>суді</a:t>
            </a:r>
            <a:r>
              <a:rPr lang="ru-RU" sz="2800" dirty="0"/>
              <a:t>: "</a:t>
            </a:r>
            <a:r>
              <a:rPr lang="ru-RU" sz="2800" dirty="0" err="1"/>
              <a:t>Вибачаємось</a:t>
            </a:r>
            <a:r>
              <a:rPr lang="ru-RU" sz="2800" dirty="0"/>
              <a:t> - </a:t>
            </a:r>
            <a:r>
              <a:rPr lang="ru-RU" sz="2800" dirty="0" err="1"/>
              <a:t>цей</a:t>
            </a:r>
            <a:r>
              <a:rPr lang="ru-RU" sz="2800" dirty="0"/>
              <a:t> </a:t>
            </a:r>
            <a:r>
              <a:rPr lang="ru-RU" sz="2800" dirty="0" err="1"/>
              <a:t>доказ</a:t>
            </a:r>
            <a:r>
              <a:rPr lang="ru-RU" sz="2800" dirty="0"/>
              <a:t> ми </a:t>
            </a:r>
            <a:r>
              <a:rPr lang="ru-RU" sz="2800" dirty="0" err="1"/>
              <a:t>прогавили</a:t>
            </a:r>
            <a:r>
              <a:rPr lang="ru-RU" sz="2800" dirty="0"/>
              <a:t>, </a:t>
            </a:r>
            <a:r>
              <a:rPr lang="ru-RU" sz="2800" dirty="0" err="1"/>
              <a:t>забули</a:t>
            </a:r>
            <a:r>
              <a:rPr lang="ru-RU" sz="2800" dirty="0"/>
              <a:t>, упустили </a:t>
            </a:r>
            <a:r>
              <a:rPr lang="ru-RU" sz="2800" dirty="0" err="1"/>
              <a:t>відкрити</a:t>
            </a:r>
            <a:r>
              <a:rPr lang="ru-RU" sz="2800" dirty="0"/>
              <a:t>, </a:t>
            </a:r>
            <a:r>
              <a:rPr lang="ru-RU" sz="2800" dirty="0" err="1"/>
              <a:t>або</a:t>
            </a:r>
            <a:r>
              <a:rPr lang="ru-RU" sz="2800" dirty="0"/>
              <a:t> не могли </a:t>
            </a:r>
            <a:r>
              <a:rPr lang="ru-RU" sz="2800" dirty="0" err="1"/>
              <a:t>відкрити</a:t>
            </a:r>
            <a:r>
              <a:rPr lang="ru-RU" sz="2800" dirty="0"/>
              <a:t> - </a:t>
            </a:r>
            <a:r>
              <a:rPr lang="ru-RU" sz="2800" dirty="0" err="1"/>
              <a:t>бо</a:t>
            </a:r>
            <a:r>
              <a:rPr lang="ru-RU" sz="2800" dirty="0"/>
              <a:t> </a:t>
            </a:r>
            <a:r>
              <a:rPr lang="ru-RU" sz="2800" dirty="0" err="1"/>
              <a:t>був</a:t>
            </a:r>
            <a:r>
              <a:rPr lang="ru-RU" sz="2800" dirty="0"/>
              <a:t> у </a:t>
            </a:r>
            <a:r>
              <a:rPr lang="ru-RU" sz="2800" dirty="0" err="1"/>
              <a:t>камері</a:t>
            </a:r>
            <a:r>
              <a:rPr lang="ru-RU" sz="2800" dirty="0"/>
              <a:t> </a:t>
            </a:r>
            <a:r>
              <a:rPr lang="ru-RU" sz="2800" dirty="0" err="1"/>
              <a:t>схову</a:t>
            </a:r>
            <a:r>
              <a:rPr lang="ru-RU" sz="2800" dirty="0"/>
              <a:t> (</a:t>
            </a:r>
            <a:r>
              <a:rPr lang="ru-RU" sz="2800" dirty="0" err="1"/>
              <a:t>або</a:t>
            </a:r>
            <a:r>
              <a:rPr lang="ru-RU" sz="2800" dirty="0"/>
              <a:t> </a:t>
            </a:r>
            <a:r>
              <a:rPr lang="ru-RU" sz="2800" dirty="0" err="1"/>
              <a:t>умисно</a:t>
            </a:r>
            <a:r>
              <a:rPr lang="ru-RU" sz="2800" dirty="0"/>
              <a:t> не </a:t>
            </a:r>
            <a:r>
              <a:rPr lang="ru-RU" sz="2800" dirty="0" err="1"/>
              <a:t>відкрили</a:t>
            </a:r>
            <a:r>
              <a:rPr lang="ru-RU" sz="2800" dirty="0"/>
              <a:t>, </a:t>
            </a:r>
            <a:r>
              <a:rPr lang="ru-RU" sz="2800" dirty="0" err="1"/>
              <a:t>щоб</a:t>
            </a:r>
            <a:r>
              <a:rPr lang="ru-RU" sz="2800" dirty="0"/>
              <a:t> </a:t>
            </a:r>
            <a:r>
              <a:rPr lang="ru-RU" sz="2800" dirty="0" err="1"/>
              <a:t>поставити</a:t>
            </a:r>
            <a:r>
              <a:rPr lang="ru-RU" sz="2800" dirty="0"/>
              <a:t> в </a:t>
            </a:r>
            <a:r>
              <a:rPr lang="ru-RU" sz="2800" dirty="0" err="1"/>
              <a:t>нерівне</a:t>
            </a:r>
            <a:r>
              <a:rPr lang="ru-RU" sz="2800" dirty="0"/>
              <a:t> становище при </a:t>
            </a:r>
            <a:r>
              <a:rPr lang="ru-RU" sz="2800" dirty="0" err="1"/>
              <a:t>доказуванні</a:t>
            </a:r>
            <a:r>
              <a:rPr lang="ru-RU" sz="2800" dirty="0"/>
              <a:t>) </a:t>
            </a:r>
            <a:r>
              <a:rPr lang="ru-RU" sz="2800" dirty="0" err="1"/>
              <a:t>після</a:t>
            </a:r>
            <a:r>
              <a:rPr lang="ru-RU" sz="2800" dirty="0"/>
              <a:t> </a:t>
            </a:r>
            <a:r>
              <a:rPr lang="ru-RU" sz="2800" dirty="0" err="1"/>
              <a:t>завершення</a:t>
            </a:r>
            <a:r>
              <a:rPr lang="ru-RU" sz="2800" dirty="0"/>
              <a:t> </a:t>
            </a:r>
            <a:r>
              <a:rPr lang="ru-RU" sz="2800" dirty="0" err="1"/>
              <a:t>досудового</a:t>
            </a:r>
            <a:r>
              <a:rPr lang="ru-RU" sz="2800" dirty="0"/>
              <a:t> </a:t>
            </a:r>
            <a:r>
              <a:rPr lang="ru-RU" sz="2800" dirty="0" err="1"/>
              <a:t>розслідування</a:t>
            </a:r>
            <a:r>
              <a:rPr lang="ru-RU" sz="2800" dirty="0"/>
              <a:t>. </a:t>
            </a:r>
            <a:r>
              <a:rPr lang="ru-RU" sz="2800" dirty="0" err="1"/>
              <a:t>Такі</a:t>
            </a:r>
            <a:r>
              <a:rPr lang="ru-RU" sz="2800" dirty="0"/>
              <a:t> </a:t>
            </a:r>
            <a:r>
              <a:rPr lang="ru-RU" sz="2800" dirty="0" err="1"/>
              <a:t>виправдання</a:t>
            </a:r>
            <a:r>
              <a:rPr lang="ru-RU" sz="2800" dirty="0"/>
              <a:t> </a:t>
            </a:r>
            <a:r>
              <a:rPr lang="ru-RU" sz="2800" dirty="0" err="1"/>
              <a:t>застосовують</a:t>
            </a:r>
            <a:r>
              <a:rPr lang="ru-RU" sz="2800" dirty="0"/>
              <a:t> як сторона </a:t>
            </a:r>
            <a:r>
              <a:rPr lang="ru-RU" sz="2800" dirty="0" err="1"/>
              <a:t>обвинувачення</a:t>
            </a:r>
            <a:r>
              <a:rPr lang="ru-RU" sz="2800" dirty="0"/>
              <a:t>, так і сторона </a:t>
            </a:r>
            <a:r>
              <a:rPr lang="ru-RU" sz="2800" dirty="0" err="1"/>
              <a:t>захисту</a:t>
            </a:r>
            <a:r>
              <a:rPr lang="ru-RU" sz="2800" dirty="0"/>
              <a:t>. </a:t>
            </a:r>
          </a:p>
          <a:p>
            <a:pPr marL="0" indent="0" fontAlgn="base">
              <a:buNone/>
            </a:pPr>
            <a:endParaRPr lang="ru-RU" sz="2800" dirty="0"/>
          </a:p>
          <a:p>
            <a:pPr marL="0" indent="0" fontAlgn="base">
              <a:buNone/>
            </a:pPr>
            <a:r>
              <a:rPr lang="ru-RU" sz="2800" dirty="0"/>
              <a:t>При </a:t>
            </a:r>
            <a:r>
              <a:rPr lang="ru-RU" sz="2800" dirty="0" err="1"/>
              <a:t>цьому</a:t>
            </a:r>
            <a:r>
              <a:rPr lang="ru-RU" sz="2800" dirty="0"/>
              <a:t> </a:t>
            </a:r>
            <a:r>
              <a:rPr lang="ru-RU" sz="2800" b="1" dirty="0" err="1">
                <a:solidFill>
                  <a:srgbClr val="FF0000"/>
                </a:solidFill>
              </a:rPr>
              <a:t>слід</a:t>
            </a:r>
            <a:r>
              <a:rPr lang="ru-RU" sz="2800" b="1" dirty="0">
                <a:solidFill>
                  <a:srgbClr val="FF0000"/>
                </a:solidFill>
              </a:rPr>
              <a:t> </a:t>
            </a:r>
            <a:r>
              <a:rPr lang="ru-RU" sz="2800" b="1" dirty="0" err="1">
                <a:solidFill>
                  <a:srgbClr val="FF0000"/>
                </a:solidFill>
              </a:rPr>
              <a:t>обов'язково</a:t>
            </a:r>
            <a:r>
              <a:rPr lang="ru-RU" sz="2800" b="1" dirty="0">
                <a:solidFill>
                  <a:srgbClr val="FF0000"/>
                </a:solidFill>
              </a:rPr>
              <a:t> </a:t>
            </a:r>
            <a:r>
              <a:rPr lang="ru-RU" sz="2800" b="1" dirty="0" err="1">
                <a:solidFill>
                  <a:srgbClr val="FF0000"/>
                </a:solidFill>
              </a:rPr>
              <a:t>пам'ятати</a:t>
            </a:r>
            <a:r>
              <a:rPr lang="ru-RU" sz="2800" dirty="0"/>
              <a:t>, </a:t>
            </a:r>
            <a:r>
              <a:rPr lang="ru-RU" sz="2800" dirty="0" err="1"/>
              <a:t>що</a:t>
            </a:r>
            <a:r>
              <a:rPr lang="ru-RU" sz="2800" dirty="0"/>
              <a:t> доступ </a:t>
            </a:r>
            <a:r>
              <a:rPr lang="ru-RU" sz="2800" dirty="0" err="1"/>
              <a:t>має</a:t>
            </a:r>
            <a:r>
              <a:rPr lang="ru-RU" sz="2800" dirty="0"/>
              <a:t> бути </a:t>
            </a:r>
            <a:r>
              <a:rPr lang="ru-RU" sz="2800" dirty="0" err="1"/>
              <a:t>забезпечений</a:t>
            </a:r>
            <a:r>
              <a:rPr lang="ru-RU" sz="2800" dirty="0"/>
              <a:t> до абсолютно </a:t>
            </a:r>
            <a:r>
              <a:rPr lang="ru-RU" sz="2800" dirty="0" err="1"/>
              <a:t>всіх</a:t>
            </a:r>
            <a:r>
              <a:rPr lang="ru-RU" sz="2800" dirty="0"/>
              <a:t> </a:t>
            </a:r>
            <a:r>
              <a:rPr lang="ru-RU" sz="2800" dirty="0" err="1"/>
              <a:t>доказів</a:t>
            </a:r>
            <a:r>
              <a:rPr lang="ru-RU" sz="2800" dirty="0"/>
              <a:t>: </a:t>
            </a:r>
            <a:r>
              <a:rPr lang="ru-RU" sz="2800" dirty="0" err="1"/>
              <a:t>відеозаписів</a:t>
            </a:r>
            <a:r>
              <a:rPr lang="ru-RU" sz="2800" dirty="0"/>
              <a:t>, </a:t>
            </a:r>
            <a:r>
              <a:rPr lang="ru-RU" sz="2800" dirty="0" err="1"/>
              <a:t>які</a:t>
            </a:r>
            <a:r>
              <a:rPr lang="ru-RU" sz="2800" dirty="0"/>
              <a:t> </a:t>
            </a:r>
            <a:r>
              <a:rPr lang="ru-RU" sz="2800" dirty="0" err="1"/>
              <a:t>містяться</a:t>
            </a:r>
            <a:r>
              <a:rPr lang="ru-RU" sz="2800" dirty="0"/>
              <a:t> у </a:t>
            </a:r>
            <a:r>
              <a:rPr lang="ru-RU" sz="2800" dirty="0" err="1"/>
              <a:t>специфічних</a:t>
            </a:r>
            <a:r>
              <a:rPr lang="ru-RU" sz="2800" dirty="0"/>
              <a:t> форматах на </a:t>
            </a:r>
            <a:r>
              <a:rPr lang="ru-RU" sz="2800" dirty="0" err="1"/>
              <a:t>специфічних</a:t>
            </a:r>
            <a:r>
              <a:rPr lang="ru-RU" sz="2800" dirty="0"/>
              <a:t> </a:t>
            </a:r>
            <a:r>
              <a:rPr lang="ru-RU" sz="2800" dirty="0" err="1"/>
              <a:t>флеш-носіях</a:t>
            </a:r>
            <a:r>
              <a:rPr lang="ru-RU" sz="2800" dirty="0"/>
              <a:t>; </a:t>
            </a:r>
            <a:r>
              <a:rPr lang="ru-RU" sz="2800" dirty="0" err="1"/>
              <a:t>звукових</a:t>
            </a:r>
            <a:r>
              <a:rPr lang="ru-RU" sz="2800" dirty="0"/>
              <a:t> </a:t>
            </a:r>
            <a:r>
              <a:rPr lang="ru-RU" sz="2800" dirty="0" err="1"/>
              <a:t>касет</a:t>
            </a:r>
            <a:r>
              <a:rPr lang="ru-RU" sz="2800" dirty="0"/>
              <a:t> з </a:t>
            </a:r>
            <a:r>
              <a:rPr lang="ru-RU" sz="2800" dirty="0" err="1"/>
              <a:t>магнітними</a:t>
            </a:r>
            <a:r>
              <a:rPr lang="ru-RU" sz="2800" dirty="0"/>
              <a:t> </a:t>
            </a:r>
            <a:r>
              <a:rPr lang="ru-RU" sz="2800" dirty="0" err="1"/>
              <a:t>стрічками</a:t>
            </a:r>
            <a:r>
              <a:rPr lang="ru-RU" sz="2800" dirty="0"/>
              <a:t>; </a:t>
            </a:r>
            <a:r>
              <a:rPr lang="ru-RU" sz="2800" dirty="0" err="1"/>
              <a:t>речових</a:t>
            </a:r>
            <a:r>
              <a:rPr lang="ru-RU" sz="2800" dirty="0"/>
              <a:t> </a:t>
            </a:r>
            <a:r>
              <a:rPr lang="ru-RU" sz="2800" dirty="0" err="1"/>
              <a:t>доказів</a:t>
            </a:r>
            <a:r>
              <a:rPr lang="ru-RU" sz="2800" dirty="0"/>
              <a:t>; </a:t>
            </a:r>
            <a:r>
              <a:rPr lang="ru-RU" sz="2800" dirty="0" err="1"/>
              <a:t>арештованих</a:t>
            </a:r>
            <a:r>
              <a:rPr lang="ru-RU" sz="2800" dirty="0"/>
              <a:t> </a:t>
            </a:r>
            <a:r>
              <a:rPr lang="ru-RU" sz="2800" dirty="0" err="1"/>
              <a:t>приміщень</a:t>
            </a:r>
            <a:r>
              <a:rPr lang="ru-RU" sz="2800" dirty="0"/>
              <a:t> </a:t>
            </a:r>
            <a:r>
              <a:rPr lang="ru-RU" sz="2800" dirty="0" err="1"/>
              <a:t>чи</a:t>
            </a:r>
            <a:r>
              <a:rPr lang="ru-RU" sz="2800" dirty="0"/>
              <a:t> </a:t>
            </a:r>
            <a:r>
              <a:rPr lang="ru-RU" sz="2800" dirty="0" err="1"/>
              <a:t>транспортних</a:t>
            </a:r>
            <a:r>
              <a:rPr lang="ru-RU" sz="2800" dirty="0"/>
              <a:t> </a:t>
            </a:r>
            <a:r>
              <a:rPr lang="ru-RU" sz="2800" dirty="0" err="1"/>
              <a:t>засобів</a:t>
            </a:r>
            <a:r>
              <a:rPr lang="ru-RU" sz="2800" dirty="0"/>
              <a:t>, </a:t>
            </a:r>
            <a:r>
              <a:rPr lang="ru-RU" sz="2800" dirty="0" err="1"/>
              <a:t>якщо</a:t>
            </a:r>
            <a:r>
              <a:rPr lang="ru-RU" sz="2800" dirty="0"/>
              <a:t> </a:t>
            </a:r>
            <a:r>
              <a:rPr lang="ru-RU" sz="2800" dirty="0" err="1"/>
              <a:t>такі</a:t>
            </a:r>
            <a:r>
              <a:rPr lang="ru-RU" sz="2800" dirty="0"/>
              <a:t> </a:t>
            </a:r>
            <a:r>
              <a:rPr lang="ru-RU" sz="2800" dirty="0" err="1"/>
              <a:t>визнані</a:t>
            </a:r>
            <a:r>
              <a:rPr lang="ru-RU" sz="2800" dirty="0"/>
              <a:t> </a:t>
            </a:r>
            <a:r>
              <a:rPr lang="ru-RU" sz="2800" dirty="0" err="1"/>
              <a:t>доказами</a:t>
            </a:r>
            <a:r>
              <a:rPr lang="ru-RU" sz="2800" dirty="0"/>
              <a:t>; до </a:t>
            </a:r>
            <a:r>
              <a:rPr lang="ru-RU" sz="2800" dirty="0" err="1"/>
              <a:t>всіх</a:t>
            </a:r>
            <a:r>
              <a:rPr lang="ru-RU" sz="2800" dirty="0"/>
              <a:t> </a:t>
            </a:r>
            <a:r>
              <a:rPr lang="ru-RU" sz="2800" dirty="0" err="1"/>
              <a:t>додатків</a:t>
            </a:r>
            <a:r>
              <a:rPr lang="ru-RU" sz="2800" dirty="0"/>
              <a:t> у протоколах (</a:t>
            </a:r>
            <a:r>
              <a:rPr lang="ru-RU" sz="2800" dirty="0" err="1"/>
              <a:t>імітаційних</a:t>
            </a:r>
            <a:r>
              <a:rPr lang="ru-RU" sz="2800" dirty="0"/>
              <a:t> </a:t>
            </a:r>
            <a:r>
              <a:rPr lang="ru-RU" sz="2800" dirty="0" err="1"/>
              <a:t>засобів</a:t>
            </a:r>
            <a:r>
              <a:rPr lang="ru-RU" sz="2800" dirty="0"/>
              <a:t>, схем, </a:t>
            </a:r>
            <a:r>
              <a:rPr lang="ru-RU" sz="2800" dirty="0" err="1"/>
              <a:t>зліпків</a:t>
            </a:r>
            <a:r>
              <a:rPr lang="ru-RU" sz="2800" dirty="0"/>
              <a:t>, </a:t>
            </a:r>
            <a:r>
              <a:rPr lang="ru-RU" sz="2800" dirty="0" err="1"/>
              <a:t>експериментальних</a:t>
            </a:r>
            <a:r>
              <a:rPr lang="ru-RU" sz="2800" dirty="0"/>
              <a:t> </a:t>
            </a:r>
            <a:r>
              <a:rPr lang="ru-RU" sz="2800" dirty="0" err="1"/>
              <a:t>зразків</a:t>
            </a:r>
            <a:r>
              <a:rPr lang="ru-RU" sz="2800" dirty="0"/>
              <a:t>, </a:t>
            </a:r>
            <a:r>
              <a:rPr lang="ru-RU" sz="2800" dirty="0" err="1"/>
              <a:t>тощо</a:t>
            </a:r>
            <a:r>
              <a:rPr lang="ru-RU" sz="2800" dirty="0"/>
              <a:t>). </a:t>
            </a:r>
            <a:r>
              <a:rPr lang="ru-RU" sz="2800" dirty="0" err="1"/>
              <a:t>Обов'язок</a:t>
            </a:r>
            <a:r>
              <a:rPr lang="ru-RU" sz="2800" dirty="0"/>
              <a:t> </a:t>
            </a:r>
            <a:r>
              <a:rPr lang="ru-RU" sz="2800" dirty="0" err="1"/>
              <a:t>відтворити</a:t>
            </a:r>
            <a:r>
              <a:rPr lang="ru-RU" sz="2800" dirty="0"/>
              <a:t> та </a:t>
            </a:r>
            <a:r>
              <a:rPr lang="ru-RU" sz="2800" dirty="0" err="1"/>
              <a:t>показати</a:t>
            </a:r>
            <a:r>
              <a:rPr lang="ru-RU" sz="2800" dirty="0"/>
              <a:t> (</a:t>
            </a:r>
            <a:r>
              <a:rPr lang="ru-RU" sz="2800" dirty="0" err="1"/>
              <a:t>забезпечити</a:t>
            </a:r>
            <a:r>
              <a:rPr lang="ru-RU" sz="2800" dirty="0"/>
              <a:t> </a:t>
            </a:r>
            <a:r>
              <a:rPr lang="ru-RU" sz="2800" dirty="0" err="1"/>
              <a:t>озвучення</a:t>
            </a:r>
            <a:r>
              <a:rPr lang="ru-RU" sz="2800" dirty="0"/>
              <a:t>) </a:t>
            </a:r>
            <a:r>
              <a:rPr lang="ru-RU" sz="2800" dirty="0" err="1"/>
              <a:t>вказаних</a:t>
            </a:r>
            <a:r>
              <a:rPr lang="ru-RU" sz="2800" dirty="0"/>
              <a:t> </a:t>
            </a:r>
            <a:r>
              <a:rPr lang="ru-RU" sz="2800" dirty="0" err="1"/>
              <a:t>матеріалів</a:t>
            </a:r>
            <a:r>
              <a:rPr lang="ru-RU" sz="2800" dirty="0"/>
              <a:t> </a:t>
            </a:r>
            <a:r>
              <a:rPr lang="ru-RU" sz="2800" dirty="0" err="1"/>
              <a:t>лежить</a:t>
            </a:r>
            <a:r>
              <a:rPr lang="ru-RU" sz="2800" dirty="0"/>
              <a:t> на </a:t>
            </a:r>
            <a:r>
              <a:rPr lang="ru-RU" sz="2800" dirty="0" err="1"/>
              <a:t>стороні</a:t>
            </a:r>
            <a:r>
              <a:rPr lang="ru-RU" sz="2800" dirty="0"/>
              <a:t>, яка </a:t>
            </a:r>
            <a:r>
              <a:rPr lang="ru-RU" sz="2800" dirty="0" err="1"/>
              <a:t>відкриває</a:t>
            </a:r>
            <a:r>
              <a:rPr lang="ru-RU" sz="2800" dirty="0"/>
              <a:t> </a:t>
            </a:r>
            <a:r>
              <a:rPr lang="ru-RU" sz="2800" dirty="0" err="1"/>
              <a:t>матеріал</a:t>
            </a:r>
            <a:r>
              <a:rPr lang="ru-RU" sz="2800" dirty="0"/>
              <a:t> та </a:t>
            </a:r>
            <a:r>
              <a:rPr lang="ru-RU" sz="2800" dirty="0" err="1"/>
              <a:t>надаватиме</a:t>
            </a:r>
            <a:r>
              <a:rPr lang="ru-RU" sz="2800" dirty="0"/>
              <a:t> </a:t>
            </a:r>
            <a:r>
              <a:rPr lang="ru-RU" sz="2800" dirty="0" err="1"/>
              <a:t>його</a:t>
            </a:r>
            <a:r>
              <a:rPr lang="ru-RU" sz="2800" dirty="0"/>
              <a:t> до суду. </a:t>
            </a:r>
          </a:p>
          <a:p>
            <a:pPr marL="0" indent="0" fontAlgn="base">
              <a:buNone/>
            </a:pPr>
            <a:endParaRPr lang="ru-RU" sz="2800" dirty="0"/>
          </a:p>
        </p:txBody>
      </p:sp>
    </p:spTree>
    <p:extLst>
      <p:ext uri="{BB962C8B-B14F-4D97-AF65-F5344CB8AC3E}">
        <p14:creationId xmlns:p14="http://schemas.microsoft.com/office/powerpoint/2010/main" val="18672182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uk-UA" sz="1600" dirty="0" smtClean="0">
                <a:solidFill>
                  <a:srgbClr val="FFFF00"/>
                </a:solidFill>
              </a:rPr>
              <a:t>Питання </a:t>
            </a:r>
            <a:r>
              <a:rPr lang="uk-UA" sz="1600" dirty="0">
                <a:solidFill>
                  <a:srgbClr val="FFFF00"/>
                </a:solidFill>
              </a:rPr>
              <a:t>№ 4: </a:t>
            </a:r>
            <a:r>
              <a:rPr lang="uk-UA" sz="1600" b="1" dirty="0">
                <a:solidFill>
                  <a:srgbClr val="FFFF00"/>
                </a:solidFill>
              </a:rPr>
              <a:t>Правові наслідки не відкриття матеріалів кримінального провадження стороні кримінального провадження.</a:t>
            </a:r>
            <a:r>
              <a:rPr lang="ru-RU" sz="1600" dirty="0"/>
              <a:t/>
            </a:r>
            <a:br>
              <a:rPr lang="ru-RU" sz="1600" dirty="0"/>
            </a:b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143834" y="1017431"/>
            <a:ext cx="11601697" cy="5840569"/>
          </a:xfrm>
        </p:spPr>
        <p:txBody>
          <a:bodyPr>
            <a:normAutofit fontScale="77500" lnSpcReduction="20000"/>
          </a:bodyPr>
          <a:lstStyle/>
          <a:p>
            <a:pPr marL="0" indent="0" fontAlgn="base">
              <a:buNone/>
            </a:pPr>
            <a:r>
              <a:rPr lang="ru-RU" sz="2800" dirty="0"/>
              <a:t>	</a:t>
            </a:r>
            <a:r>
              <a:rPr lang="ru-RU" sz="2800" b="1" dirty="0" err="1">
                <a:solidFill>
                  <a:srgbClr val="FF0000"/>
                </a:solidFill>
              </a:rPr>
              <a:t>Декілька</a:t>
            </a:r>
            <a:r>
              <a:rPr lang="ru-RU" sz="2800" b="1" dirty="0">
                <a:solidFill>
                  <a:srgbClr val="FF0000"/>
                </a:solidFill>
              </a:rPr>
              <a:t> </a:t>
            </a:r>
            <a:r>
              <a:rPr lang="ru-RU" sz="2800" b="1" dirty="0" err="1">
                <a:solidFill>
                  <a:srgbClr val="FF0000"/>
                </a:solidFill>
              </a:rPr>
              <a:t>яскравих</a:t>
            </a:r>
            <a:r>
              <a:rPr lang="ru-RU" sz="2800" b="1" dirty="0">
                <a:solidFill>
                  <a:srgbClr val="FF0000"/>
                </a:solidFill>
              </a:rPr>
              <a:t> </a:t>
            </a:r>
            <a:r>
              <a:rPr lang="ru-RU" sz="2800" b="1" dirty="0" err="1">
                <a:solidFill>
                  <a:srgbClr val="FF0000"/>
                </a:solidFill>
              </a:rPr>
              <a:t>прикладів</a:t>
            </a:r>
            <a:r>
              <a:rPr lang="ru-RU" sz="2800" b="1" dirty="0">
                <a:solidFill>
                  <a:srgbClr val="FF0000"/>
                </a:solidFill>
              </a:rPr>
              <a:t> </a:t>
            </a:r>
            <a:r>
              <a:rPr lang="ru-RU" sz="2800" b="1" dirty="0" err="1">
                <a:solidFill>
                  <a:srgbClr val="FF0000"/>
                </a:solidFill>
              </a:rPr>
              <a:t>наслідків</a:t>
            </a:r>
            <a:r>
              <a:rPr lang="ru-RU" sz="2800" b="1" dirty="0">
                <a:solidFill>
                  <a:srgbClr val="FF0000"/>
                </a:solidFill>
              </a:rPr>
              <a:t>. </a:t>
            </a:r>
          </a:p>
          <a:p>
            <a:pPr marL="0" indent="0" fontAlgn="base">
              <a:buNone/>
            </a:pPr>
            <a:endParaRPr lang="ru-RU" sz="2800" dirty="0"/>
          </a:p>
          <a:p>
            <a:pPr marL="0" indent="0" fontAlgn="base">
              <a:buNone/>
            </a:pPr>
            <a:r>
              <a:rPr lang="ru-RU" sz="2800" dirty="0"/>
              <a:t>1)  Ухвала </a:t>
            </a:r>
            <a:r>
              <a:rPr lang="ru-RU" sz="2800" dirty="0" err="1"/>
              <a:t>Вищого</a:t>
            </a:r>
            <a:r>
              <a:rPr lang="ru-RU" sz="2800" dirty="0"/>
              <a:t> </a:t>
            </a:r>
            <a:r>
              <a:rPr lang="ru-RU" sz="2800" dirty="0" err="1"/>
              <a:t>спеціалізованого</a:t>
            </a:r>
            <a:r>
              <a:rPr lang="ru-RU" sz="2800" dirty="0"/>
              <a:t> суду </a:t>
            </a:r>
            <a:r>
              <a:rPr lang="ru-RU" sz="2800" dirty="0" err="1"/>
              <a:t>України</a:t>
            </a:r>
            <a:r>
              <a:rPr lang="ru-RU" sz="2800" dirty="0"/>
              <a:t> </a:t>
            </a:r>
            <a:r>
              <a:rPr lang="ru-RU" sz="2800" dirty="0" err="1"/>
              <a:t>від</a:t>
            </a:r>
            <a:r>
              <a:rPr lang="ru-RU" sz="2800" dirty="0"/>
              <a:t> 06 </a:t>
            </a:r>
            <a:r>
              <a:rPr lang="ru-RU" sz="2800" dirty="0" err="1"/>
              <a:t>квітня</a:t>
            </a:r>
            <a:r>
              <a:rPr lang="ru-RU" sz="2800" dirty="0"/>
              <a:t> 2016 року у </a:t>
            </a:r>
            <a:r>
              <a:rPr lang="ru-RU" sz="2800" dirty="0" err="1"/>
              <a:t>справі</a:t>
            </a:r>
            <a:r>
              <a:rPr lang="ru-RU" sz="2800" dirty="0"/>
              <a:t> №  5-2291км16, </a:t>
            </a:r>
            <a:r>
              <a:rPr lang="ru-RU" sz="2800" dirty="0" err="1"/>
              <a:t>якою</a:t>
            </a:r>
            <a:r>
              <a:rPr lang="ru-RU" sz="2800" dirty="0"/>
              <a:t> </a:t>
            </a:r>
            <a:r>
              <a:rPr lang="ru-RU" sz="2800" dirty="0" err="1"/>
              <a:t>фактично</a:t>
            </a:r>
            <a:r>
              <a:rPr lang="ru-RU" sz="2800" dirty="0"/>
              <a:t> </a:t>
            </a:r>
            <a:r>
              <a:rPr lang="ru-RU" sz="2800" dirty="0" err="1"/>
              <a:t>залишено</a:t>
            </a:r>
            <a:r>
              <a:rPr lang="ru-RU" sz="2800" dirty="0"/>
              <a:t> в </a:t>
            </a:r>
            <a:r>
              <a:rPr lang="ru-RU" sz="2800" dirty="0" err="1"/>
              <a:t>силі</a:t>
            </a:r>
            <a:r>
              <a:rPr lang="ru-RU" sz="2800" dirty="0"/>
              <a:t> </a:t>
            </a:r>
            <a:r>
              <a:rPr lang="ru-RU" sz="2800" dirty="0" err="1"/>
              <a:t>виправдувальний</a:t>
            </a:r>
            <a:r>
              <a:rPr lang="ru-RU" sz="2800" dirty="0"/>
              <a:t> </a:t>
            </a:r>
            <a:r>
              <a:rPr lang="ru-RU" sz="2800" dirty="0" err="1"/>
              <a:t>вирок</a:t>
            </a:r>
            <a:r>
              <a:rPr lang="ru-RU" sz="2800" dirty="0"/>
              <a:t>.   : </a:t>
            </a:r>
          </a:p>
          <a:p>
            <a:pPr marL="0" indent="0" fontAlgn="base">
              <a:buNone/>
            </a:pPr>
            <a:r>
              <a:rPr lang="ru-RU" sz="2800" dirty="0"/>
              <a:t>"</a:t>
            </a:r>
            <a:r>
              <a:rPr lang="ru-RU" sz="2800" dirty="0" err="1"/>
              <a:t>Ухвалою</a:t>
            </a:r>
            <a:r>
              <a:rPr lang="ru-RU" sz="2800" dirty="0"/>
              <a:t> </a:t>
            </a:r>
            <a:r>
              <a:rPr lang="ru-RU" sz="2800" dirty="0" err="1"/>
              <a:t>Апеляційного</a:t>
            </a:r>
            <a:r>
              <a:rPr lang="ru-RU" sz="2800" dirty="0"/>
              <a:t> суду м. </a:t>
            </a:r>
            <a:r>
              <a:rPr lang="ru-RU" sz="2800" dirty="0" err="1"/>
              <a:t>Києва</a:t>
            </a:r>
            <a:r>
              <a:rPr lang="ru-RU" sz="2800" dirty="0"/>
              <a:t> </a:t>
            </a:r>
            <a:r>
              <a:rPr lang="ru-RU" sz="2800" dirty="0" err="1"/>
              <a:t>від</a:t>
            </a:r>
            <a:r>
              <a:rPr lang="ru-RU" sz="2800" dirty="0"/>
              <a:t> 07 </a:t>
            </a:r>
            <a:r>
              <a:rPr lang="ru-RU" sz="2800" dirty="0" err="1"/>
              <a:t>жовтня</a:t>
            </a:r>
            <a:r>
              <a:rPr lang="ru-RU" sz="2800" dirty="0"/>
              <a:t> 2015 року </a:t>
            </a:r>
            <a:r>
              <a:rPr lang="ru-RU" sz="2800" dirty="0" err="1"/>
              <a:t>вирок</a:t>
            </a:r>
            <a:r>
              <a:rPr lang="ru-RU" sz="2800" dirty="0"/>
              <a:t> районного суду </a:t>
            </a:r>
            <a:r>
              <a:rPr lang="ru-RU" sz="2800" dirty="0" err="1"/>
              <a:t>щодо</a:t>
            </a:r>
            <a:r>
              <a:rPr lang="ru-RU" sz="2800" dirty="0"/>
              <a:t> ОСОБА_1 </a:t>
            </a:r>
            <a:r>
              <a:rPr lang="ru-RU" sz="2800" dirty="0" err="1"/>
              <a:t>скасовано</a:t>
            </a:r>
            <a:r>
              <a:rPr lang="ru-RU" sz="2800" dirty="0"/>
              <a:t>, а </a:t>
            </a:r>
            <a:r>
              <a:rPr lang="ru-RU" sz="2800" dirty="0" err="1"/>
              <a:t>кримінальне</a:t>
            </a:r>
            <a:r>
              <a:rPr lang="ru-RU" sz="2800" dirty="0"/>
              <a:t> </a:t>
            </a:r>
            <a:r>
              <a:rPr lang="ru-RU" sz="2800" dirty="0" err="1"/>
              <a:t>провадження</a:t>
            </a:r>
            <a:r>
              <a:rPr lang="ru-RU" sz="2800" dirty="0"/>
              <a:t> за ч. 3 ст. 186 КК </a:t>
            </a:r>
            <a:r>
              <a:rPr lang="ru-RU" sz="2800" dirty="0" err="1"/>
              <a:t>України</a:t>
            </a:r>
            <a:r>
              <a:rPr lang="ru-RU" sz="2800" dirty="0"/>
              <a:t> </a:t>
            </a:r>
            <a:r>
              <a:rPr lang="ru-RU" sz="2800" dirty="0" err="1"/>
              <a:t>закрито</a:t>
            </a:r>
            <a:r>
              <a:rPr lang="ru-RU" sz="2800" dirty="0"/>
              <a:t> у </a:t>
            </a:r>
            <a:r>
              <a:rPr lang="ru-RU" sz="2800" dirty="0" err="1"/>
              <a:t>зв'язку</a:t>
            </a:r>
            <a:r>
              <a:rPr lang="ru-RU" sz="2800" dirty="0"/>
              <a:t> з </a:t>
            </a:r>
            <a:r>
              <a:rPr lang="ru-RU" sz="2800" dirty="0" err="1"/>
              <a:t>порушенням</a:t>
            </a:r>
            <a:r>
              <a:rPr lang="ru-RU" sz="2800" dirty="0"/>
              <a:t>  органами </a:t>
            </a:r>
            <a:r>
              <a:rPr lang="ru-RU" sz="2800" dirty="0" err="1"/>
              <a:t>досудового</a:t>
            </a:r>
            <a:r>
              <a:rPr lang="ru-RU" sz="2800" dirty="0"/>
              <a:t> </a:t>
            </a:r>
            <a:r>
              <a:rPr lang="ru-RU" sz="2800" dirty="0" err="1"/>
              <a:t>розслідування</a:t>
            </a:r>
            <a:r>
              <a:rPr lang="ru-RU" sz="2800" dirty="0"/>
              <a:t> </a:t>
            </a:r>
            <a:r>
              <a:rPr lang="ru-RU" sz="2800" dirty="0" err="1"/>
              <a:t>вимог</a:t>
            </a:r>
            <a:r>
              <a:rPr lang="ru-RU" sz="2800" dirty="0"/>
              <a:t> ст. 290 КПК </a:t>
            </a:r>
            <a:r>
              <a:rPr lang="ru-RU" sz="2800" dirty="0" err="1"/>
              <a:t>України</a:t>
            </a:r>
            <a:r>
              <a:rPr lang="ru-RU" sz="2800" dirty="0"/>
              <a:t>, і, як </a:t>
            </a:r>
            <a:r>
              <a:rPr lang="ru-RU" sz="2800" dirty="0" err="1"/>
              <a:t>наслідок</a:t>
            </a:r>
            <a:r>
              <a:rPr lang="ru-RU" sz="2800" dirty="0"/>
              <a:t>, - за </a:t>
            </a:r>
            <a:r>
              <a:rPr lang="ru-RU" sz="2800" dirty="0" err="1"/>
              <a:t>відсутністю</a:t>
            </a:r>
            <a:r>
              <a:rPr lang="ru-RU" sz="2800" dirty="0"/>
              <a:t> </a:t>
            </a:r>
            <a:r>
              <a:rPr lang="ru-RU" sz="2800" dirty="0" err="1"/>
              <a:t>достатніх</a:t>
            </a:r>
            <a:r>
              <a:rPr lang="ru-RU" sz="2800" dirty="0"/>
              <a:t> </a:t>
            </a:r>
            <a:r>
              <a:rPr lang="ru-RU" sz="2800" dirty="0" err="1"/>
              <a:t>доказів</a:t>
            </a:r>
            <a:r>
              <a:rPr lang="ru-RU" sz="2800" dirty="0"/>
              <a:t> для </a:t>
            </a:r>
            <a:r>
              <a:rPr lang="ru-RU" sz="2800" dirty="0" err="1"/>
              <a:t>доведення</a:t>
            </a:r>
            <a:r>
              <a:rPr lang="ru-RU" sz="2800" dirty="0"/>
              <a:t> </a:t>
            </a:r>
            <a:r>
              <a:rPr lang="ru-RU" sz="2800" dirty="0" err="1"/>
              <a:t>винуватості</a:t>
            </a:r>
            <a:r>
              <a:rPr lang="ru-RU" sz="2800" dirty="0"/>
              <a:t> ОСОБА_1 у </a:t>
            </a:r>
            <a:r>
              <a:rPr lang="ru-RU" sz="2800" dirty="0" err="1"/>
              <a:t>суді</a:t>
            </a:r>
            <a:r>
              <a:rPr lang="ru-RU" sz="2800" dirty="0"/>
              <a:t> та </a:t>
            </a:r>
            <a:r>
              <a:rPr lang="ru-RU" sz="2800" dirty="0" err="1"/>
              <a:t>вичерпанням</a:t>
            </a:r>
            <a:r>
              <a:rPr lang="ru-RU" sz="2800" dirty="0"/>
              <a:t> </a:t>
            </a:r>
            <a:r>
              <a:rPr lang="ru-RU" sz="2800" dirty="0" err="1"/>
              <a:t>можливості</a:t>
            </a:r>
            <a:r>
              <a:rPr lang="ru-RU" sz="2800" dirty="0"/>
              <a:t> </a:t>
            </a:r>
            <a:r>
              <a:rPr lang="ru-RU" sz="2800" dirty="0" err="1"/>
              <a:t>їх</a:t>
            </a:r>
            <a:r>
              <a:rPr lang="ru-RU" sz="2800" dirty="0"/>
              <a:t> </a:t>
            </a:r>
            <a:r>
              <a:rPr lang="ru-RU" sz="2800" dirty="0" err="1"/>
              <a:t>отримати</a:t>
            </a:r>
            <a:r>
              <a:rPr lang="ru-RU" sz="2800" dirty="0"/>
              <a:t>.....  </a:t>
            </a:r>
            <a:r>
              <a:rPr lang="ru-RU" sz="2800" dirty="0" err="1"/>
              <a:t>Зокрема</a:t>
            </a:r>
            <a:r>
              <a:rPr lang="ru-RU" sz="2800" dirty="0"/>
              <a:t>, в </a:t>
            </a:r>
            <a:r>
              <a:rPr lang="ru-RU" sz="2800" dirty="0" err="1"/>
              <a:t>матеріалах</a:t>
            </a:r>
            <a:r>
              <a:rPr lang="ru-RU" sz="2800" dirty="0"/>
              <a:t> </a:t>
            </a:r>
            <a:r>
              <a:rPr lang="ru-RU" sz="2800" dirty="0" err="1"/>
              <a:t>кримінального</a:t>
            </a:r>
            <a:r>
              <a:rPr lang="ru-RU" sz="2800" dirty="0"/>
              <a:t> </a:t>
            </a:r>
            <a:r>
              <a:rPr lang="ru-RU" sz="2800" dirty="0" err="1"/>
              <a:t>провадження</a:t>
            </a:r>
            <a:r>
              <a:rPr lang="ru-RU" sz="2800" dirty="0"/>
              <a:t> </a:t>
            </a:r>
            <a:r>
              <a:rPr lang="ru-RU" sz="2800" dirty="0" err="1"/>
              <a:t>стосовно</a:t>
            </a:r>
            <a:r>
              <a:rPr lang="ru-RU" sz="2800" dirty="0"/>
              <a:t>     ОСОБА_1, </a:t>
            </a:r>
            <a:r>
              <a:rPr lang="ru-RU" sz="2800" dirty="0" err="1"/>
              <a:t>який</a:t>
            </a:r>
            <a:r>
              <a:rPr lang="ru-RU" sz="2800" dirty="0"/>
              <a:t> </a:t>
            </a:r>
            <a:r>
              <a:rPr lang="ru-RU" sz="2800" dirty="0" err="1"/>
              <a:t>протягом</a:t>
            </a:r>
            <a:r>
              <a:rPr lang="ru-RU" sz="2800" dirty="0"/>
              <a:t> </a:t>
            </a:r>
            <a:r>
              <a:rPr lang="ru-RU" sz="2800" dirty="0" err="1"/>
              <a:t>досудового</a:t>
            </a:r>
            <a:r>
              <a:rPr lang="ru-RU" sz="2800" dirty="0"/>
              <a:t> </a:t>
            </a:r>
            <a:r>
              <a:rPr lang="ru-RU" sz="2800" dirty="0" err="1"/>
              <a:t>розслідування</a:t>
            </a:r>
            <a:r>
              <a:rPr lang="ru-RU" sz="2800" dirty="0"/>
              <a:t> </a:t>
            </a:r>
            <a:r>
              <a:rPr lang="ru-RU" sz="2800" dirty="0" err="1"/>
              <a:t>перебував</a:t>
            </a:r>
            <a:r>
              <a:rPr lang="ru-RU" sz="2800" dirty="0"/>
              <a:t> </a:t>
            </a:r>
            <a:r>
              <a:rPr lang="ru-RU" sz="2800" dirty="0" err="1"/>
              <a:t>під</a:t>
            </a:r>
            <a:r>
              <a:rPr lang="ru-RU" sz="2800" dirty="0"/>
              <a:t> </a:t>
            </a:r>
            <a:r>
              <a:rPr lang="ru-RU" sz="2800" dirty="0" err="1"/>
              <a:t>вартою</a:t>
            </a:r>
            <a:r>
              <a:rPr lang="ru-RU" sz="2800" dirty="0"/>
              <a:t>, </a:t>
            </a:r>
            <a:r>
              <a:rPr lang="ru-RU" sz="2800" dirty="0" err="1"/>
              <a:t>міститься</a:t>
            </a:r>
            <a:r>
              <a:rPr lang="ru-RU" sz="2800" dirty="0"/>
              <a:t> протокол </a:t>
            </a:r>
            <a:r>
              <a:rPr lang="ru-RU" sz="2800" dirty="0" err="1"/>
              <a:t>від</a:t>
            </a:r>
            <a:r>
              <a:rPr lang="ru-RU" sz="2800" dirty="0"/>
              <a:t> 23 </a:t>
            </a:r>
            <a:r>
              <a:rPr lang="ru-RU" sz="2800" dirty="0" err="1"/>
              <a:t>січня</a:t>
            </a:r>
            <a:r>
              <a:rPr lang="ru-RU" sz="2800" dirty="0"/>
              <a:t> 2014 року  про </a:t>
            </a:r>
            <a:r>
              <a:rPr lang="ru-RU" sz="2800" dirty="0" err="1"/>
              <a:t>надання</a:t>
            </a:r>
            <a:r>
              <a:rPr lang="ru-RU" sz="2800" dirty="0"/>
              <a:t> </a:t>
            </a:r>
            <a:r>
              <a:rPr lang="ru-RU" sz="2800" dirty="0" err="1"/>
              <a:t>йому</a:t>
            </a:r>
            <a:r>
              <a:rPr lang="ru-RU" sz="2800" dirty="0"/>
              <a:t> доступу до </a:t>
            </a:r>
            <a:r>
              <a:rPr lang="ru-RU" sz="2800" dirty="0" err="1"/>
              <a:t>матеріалів</a:t>
            </a:r>
            <a:r>
              <a:rPr lang="ru-RU" sz="2800" dirty="0"/>
              <a:t> </a:t>
            </a:r>
            <a:r>
              <a:rPr lang="ru-RU" sz="2800" dirty="0" err="1"/>
              <a:t>досудового</a:t>
            </a:r>
            <a:r>
              <a:rPr lang="ru-RU" sz="2800" dirty="0"/>
              <a:t> </a:t>
            </a:r>
            <a:r>
              <a:rPr lang="ru-RU" sz="2800" dirty="0" err="1"/>
              <a:t>розслідування</a:t>
            </a:r>
            <a:r>
              <a:rPr lang="ru-RU" sz="2800" dirty="0"/>
              <a:t>, </a:t>
            </a:r>
            <a:r>
              <a:rPr lang="ru-RU" sz="2800" dirty="0" err="1"/>
              <a:t>який</a:t>
            </a:r>
            <a:r>
              <a:rPr lang="ru-RU" sz="2800" dirty="0"/>
              <a:t> </a:t>
            </a:r>
            <a:r>
              <a:rPr lang="ru-RU" sz="2800" dirty="0" err="1"/>
              <a:t>було</a:t>
            </a:r>
            <a:r>
              <a:rPr lang="ru-RU" sz="2800" dirty="0"/>
              <a:t> </a:t>
            </a:r>
            <a:r>
              <a:rPr lang="ru-RU" sz="2800" dirty="0" err="1"/>
              <a:t>складено</a:t>
            </a:r>
            <a:r>
              <a:rPr lang="ru-RU" sz="2800" dirty="0"/>
              <a:t> у </a:t>
            </a:r>
            <a:r>
              <a:rPr lang="ru-RU" sz="2800" dirty="0" err="1"/>
              <a:t>приміщенні</a:t>
            </a:r>
            <a:r>
              <a:rPr lang="ru-RU" sz="2800" dirty="0"/>
              <a:t> </a:t>
            </a:r>
            <a:r>
              <a:rPr lang="ru-RU" sz="2800" dirty="0" err="1"/>
              <a:t>службового</a:t>
            </a:r>
            <a:r>
              <a:rPr lang="ru-RU" sz="2800" dirty="0"/>
              <a:t> </a:t>
            </a:r>
            <a:r>
              <a:rPr lang="ru-RU" sz="2800" dirty="0" err="1"/>
              <a:t>кабінету</a:t>
            </a:r>
            <a:r>
              <a:rPr lang="ru-RU" sz="2800" dirty="0"/>
              <a:t> № 18 </a:t>
            </a:r>
            <a:r>
              <a:rPr lang="ru-RU" sz="2800" dirty="0" err="1"/>
              <a:t>Деснянського</a:t>
            </a:r>
            <a:r>
              <a:rPr lang="ru-RU" sz="2800" dirty="0"/>
              <a:t> РУ ГУ МВС </a:t>
            </a:r>
            <a:r>
              <a:rPr lang="ru-RU" sz="2800" dirty="0" err="1"/>
              <a:t>України</a:t>
            </a:r>
            <a:r>
              <a:rPr lang="ru-RU" sz="2800" dirty="0"/>
              <a:t> у м. </a:t>
            </a:r>
            <a:r>
              <a:rPr lang="ru-RU" sz="2800" dirty="0" err="1"/>
              <a:t>Києві</a:t>
            </a:r>
            <a:r>
              <a:rPr lang="ru-RU" sz="2800" dirty="0"/>
              <a:t>.</a:t>
            </a:r>
          </a:p>
          <a:p>
            <a:pPr marL="0" indent="0" fontAlgn="base">
              <a:buNone/>
            </a:pPr>
            <a:r>
              <a:rPr lang="ru-RU" sz="2800" dirty="0"/>
              <a:t> </a:t>
            </a:r>
            <a:r>
              <a:rPr lang="ru-RU" sz="2800" dirty="0" err="1"/>
              <a:t>Однак</a:t>
            </a:r>
            <a:r>
              <a:rPr lang="ru-RU" sz="2800" dirty="0"/>
              <a:t> </a:t>
            </a:r>
            <a:r>
              <a:rPr lang="ru-RU" sz="2800" dirty="0" err="1"/>
              <a:t>ця</a:t>
            </a:r>
            <a:r>
              <a:rPr lang="ru-RU" sz="2800" dirty="0"/>
              <a:t> </a:t>
            </a:r>
            <a:r>
              <a:rPr lang="ru-RU" sz="2800" dirty="0" err="1"/>
              <a:t>обставина</a:t>
            </a:r>
            <a:r>
              <a:rPr lang="ru-RU" sz="2800" dirty="0"/>
              <a:t> </a:t>
            </a:r>
            <a:r>
              <a:rPr lang="ru-RU" sz="2800" dirty="0" err="1"/>
              <a:t>спростовується</a:t>
            </a:r>
            <a:r>
              <a:rPr lang="ru-RU" sz="2800" dirty="0"/>
              <a:t> листом </a:t>
            </a:r>
            <a:r>
              <a:rPr lang="ru-RU" sz="2800" dirty="0" err="1"/>
              <a:t>Київського</a:t>
            </a:r>
            <a:r>
              <a:rPr lang="ru-RU" sz="2800" dirty="0"/>
              <a:t> </a:t>
            </a:r>
            <a:r>
              <a:rPr lang="ru-RU" sz="2800" dirty="0" err="1"/>
              <a:t>слідчого</a:t>
            </a:r>
            <a:r>
              <a:rPr lang="ru-RU" sz="2800" dirty="0"/>
              <a:t> </a:t>
            </a:r>
            <a:r>
              <a:rPr lang="ru-RU" sz="2800" dirty="0" err="1"/>
              <a:t>ізолятора</a:t>
            </a:r>
            <a:r>
              <a:rPr lang="ru-RU" sz="2800" dirty="0"/>
              <a:t> на </a:t>
            </a:r>
            <a:r>
              <a:rPr lang="ru-RU" sz="2800" dirty="0" err="1"/>
              <a:t>відповідний</a:t>
            </a:r>
            <a:r>
              <a:rPr lang="ru-RU" sz="2800" dirty="0"/>
              <a:t> запит </a:t>
            </a:r>
            <a:r>
              <a:rPr lang="ru-RU" sz="2800" dirty="0" err="1"/>
              <a:t>апеляційного</a:t>
            </a:r>
            <a:r>
              <a:rPr lang="ru-RU" sz="2800" dirty="0"/>
              <a:t> суду про те, </a:t>
            </a:r>
            <a:r>
              <a:rPr lang="ru-RU" sz="2800" dirty="0" err="1"/>
              <a:t>що</a:t>
            </a:r>
            <a:r>
              <a:rPr lang="ru-RU" sz="2800" dirty="0"/>
              <a:t>  в </a:t>
            </a:r>
            <a:r>
              <a:rPr lang="ru-RU" sz="2800" dirty="0" err="1"/>
              <a:t>особовій</a:t>
            </a:r>
            <a:r>
              <a:rPr lang="ru-RU" sz="2800" dirty="0"/>
              <a:t> </a:t>
            </a:r>
            <a:r>
              <a:rPr lang="ru-RU" sz="2800" dirty="0" err="1"/>
              <a:t>справі</a:t>
            </a:r>
            <a:r>
              <a:rPr lang="ru-RU" sz="2800" dirty="0"/>
              <a:t> ОСОБА_1 </a:t>
            </a:r>
            <a:r>
              <a:rPr lang="ru-RU" sz="2800" dirty="0" err="1"/>
              <a:t>відсутня</a:t>
            </a:r>
            <a:r>
              <a:rPr lang="ru-RU" sz="2800" dirty="0"/>
              <a:t> </a:t>
            </a:r>
            <a:r>
              <a:rPr lang="ru-RU" sz="2800" dirty="0" err="1"/>
              <a:t>інформація</a:t>
            </a:r>
            <a:r>
              <a:rPr lang="ru-RU" sz="2800" dirty="0"/>
              <a:t> про </a:t>
            </a:r>
            <a:r>
              <a:rPr lang="ru-RU" sz="2800" dirty="0" err="1"/>
              <a:t>його</a:t>
            </a:r>
            <a:r>
              <a:rPr lang="ru-RU" sz="2800" dirty="0"/>
              <a:t> </a:t>
            </a:r>
            <a:r>
              <a:rPr lang="ru-RU" sz="2800" dirty="0" err="1"/>
              <a:t>етапування</a:t>
            </a:r>
            <a:r>
              <a:rPr lang="ru-RU" sz="2800" dirty="0"/>
              <a:t> 23 </a:t>
            </a:r>
            <a:r>
              <a:rPr lang="ru-RU" sz="2800" dirty="0" err="1"/>
              <a:t>січня</a:t>
            </a:r>
            <a:r>
              <a:rPr lang="ru-RU" sz="2800" dirty="0"/>
              <a:t>    2014 року для </a:t>
            </a:r>
            <a:r>
              <a:rPr lang="ru-RU" sz="2800" dirty="0" err="1"/>
              <a:t>виконання</a:t>
            </a:r>
            <a:r>
              <a:rPr lang="ru-RU" sz="2800" dirty="0"/>
              <a:t> </a:t>
            </a:r>
            <a:r>
              <a:rPr lang="ru-RU" sz="2800" dirty="0" err="1"/>
              <a:t>вимог</a:t>
            </a:r>
            <a:r>
              <a:rPr lang="ru-RU" sz="2800" dirty="0"/>
              <a:t> ст. 290 КПК </a:t>
            </a:r>
            <a:r>
              <a:rPr lang="ru-RU" sz="2800" dirty="0" err="1"/>
              <a:t>України</a:t>
            </a:r>
            <a:r>
              <a:rPr lang="ru-RU" sz="2800" dirty="0"/>
              <a:t> до </a:t>
            </a:r>
            <a:r>
              <a:rPr lang="ru-RU" sz="2800" dirty="0" err="1"/>
              <a:t>приміщення</a:t>
            </a:r>
            <a:r>
              <a:rPr lang="ru-RU" sz="2800" dirty="0"/>
              <a:t> </a:t>
            </a:r>
            <a:r>
              <a:rPr lang="ru-RU" sz="2800" dirty="0" err="1"/>
              <a:t>Деснянського</a:t>
            </a:r>
            <a:r>
              <a:rPr lang="ru-RU" sz="2800" dirty="0"/>
              <a:t> РУ ГУ МВС </a:t>
            </a:r>
            <a:r>
              <a:rPr lang="ru-RU" sz="2800" dirty="0" err="1"/>
              <a:t>України</a:t>
            </a:r>
            <a:r>
              <a:rPr lang="ru-RU" sz="2800" dirty="0"/>
              <a:t> у м. </a:t>
            </a:r>
            <a:r>
              <a:rPr lang="ru-RU" sz="2800" dirty="0" err="1"/>
              <a:t>Києві</a:t>
            </a:r>
            <a:r>
              <a:rPr lang="ru-RU" sz="2800" dirty="0"/>
              <a:t>." </a:t>
            </a:r>
          </a:p>
        </p:txBody>
      </p:sp>
    </p:spTree>
    <p:extLst>
      <p:ext uri="{BB962C8B-B14F-4D97-AF65-F5344CB8AC3E}">
        <p14:creationId xmlns:p14="http://schemas.microsoft.com/office/powerpoint/2010/main" val="35465558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uk-UA" sz="1600" dirty="0" smtClean="0">
                <a:solidFill>
                  <a:srgbClr val="FFFF00"/>
                </a:solidFill>
              </a:rPr>
              <a:t>Питання </a:t>
            </a:r>
            <a:r>
              <a:rPr lang="uk-UA" sz="1600" dirty="0">
                <a:solidFill>
                  <a:srgbClr val="FFFF00"/>
                </a:solidFill>
              </a:rPr>
              <a:t>№ 4: </a:t>
            </a:r>
            <a:r>
              <a:rPr lang="uk-UA" sz="1600" b="1" dirty="0">
                <a:solidFill>
                  <a:srgbClr val="FFFF00"/>
                </a:solidFill>
              </a:rPr>
              <a:t>Правові наслідки не відкриття матеріалів кримінального провадження стороні кримінального провадження.</a:t>
            </a:r>
            <a:r>
              <a:rPr lang="ru-RU" sz="1600" dirty="0"/>
              <a:t/>
            </a:r>
            <a:br>
              <a:rPr lang="ru-RU" sz="1600" dirty="0"/>
            </a:b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143834" y="1017431"/>
            <a:ext cx="11601697" cy="5840569"/>
          </a:xfrm>
        </p:spPr>
        <p:txBody>
          <a:bodyPr>
            <a:normAutofit fontScale="92500"/>
          </a:bodyPr>
          <a:lstStyle/>
          <a:p>
            <a:pPr marL="0" indent="0" fontAlgn="base">
              <a:buNone/>
            </a:pPr>
            <a:r>
              <a:rPr lang="ru-RU" sz="2800" dirty="0"/>
              <a:t>	2) Ухвала  </a:t>
            </a:r>
            <a:r>
              <a:rPr lang="ru-RU" sz="2800" dirty="0" err="1"/>
              <a:t>Апеляційного</a:t>
            </a:r>
            <a:r>
              <a:rPr lang="ru-RU" sz="2800" dirty="0"/>
              <a:t> Суду </a:t>
            </a:r>
            <a:r>
              <a:rPr lang="ru-RU" sz="2800" dirty="0" err="1"/>
              <a:t>Полтавської</a:t>
            </a:r>
            <a:r>
              <a:rPr lang="ru-RU" sz="2800" dirty="0"/>
              <a:t> </a:t>
            </a:r>
            <a:r>
              <a:rPr lang="ru-RU" sz="2800" dirty="0" err="1"/>
              <a:t>Області</a:t>
            </a:r>
            <a:r>
              <a:rPr lang="ru-RU" sz="2800" dirty="0"/>
              <a:t> </a:t>
            </a:r>
            <a:r>
              <a:rPr lang="ru-RU" sz="2800" dirty="0" err="1"/>
              <a:t>від</a:t>
            </a:r>
            <a:r>
              <a:rPr lang="ru-RU" sz="2800" dirty="0"/>
              <a:t> 21 </a:t>
            </a:r>
            <a:r>
              <a:rPr lang="ru-RU" sz="2800" dirty="0" err="1"/>
              <a:t>травня</a:t>
            </a:r>
            <a:r>
              <a:rPr lang="ru-RU" sz="2800" dirty="0"/>
              <a:t> 2015 року по </a:t>
            </a:r>
            <a:r>
              <a:rPr lang="ru-RU" sz="2800" dirty="0" err="1"/>
              <a:t>справі</a:t>
            </a:r>
            <a:r>
              <a:rPr lang="ru-RU" sz="2800" dirty="0"/>
              <a:t> № 550/117/14к </a:t>
            </a:r>
          </a:p>
          <a:p>
            <a:pPr marL="0" indent="0" fontAlgn="base">
              <a:buNone/>
            </a:pPr>
            <a:r>
              <a:rPr lang="ru-RU" sz="2800" dirty="0"/>
              <a:t>     «</a:t>
            </a:r>
            <a:r>
              <a:rPr lang="ru-RU" sz="2800" dirty="0" err="1"/>
              <a:t>Водночас</a:t>
            </a:r>
            <a:r>
              <a:rPr lang="ru-RU" sz="2800" dirty="0"/>
              <a:t>, </a:t>
            </a:r>
            <a:r>
              <a:rPr lang="ru-RU" sz="2800" dirty="0" err="1"/>
              <a:t>твердження</a:t>
            </a:r>
            <a:r>
              <a:rPr lang="ru-RU" sz="2800" dirty="0"/>
              <a:t> </a:t>
            </a:r>
            <a:r>
              <a:rPr lang="ru-RU" sz="2800" dirty="0" err="1"/>
              <a:t>засудженого</a:t>
            </a:r>
            <a:r>
              <a:rPr lang="ru-RU" sz="2800" dirty="0"/>
              <a:t> про </a:t>
            </a:r>
            <a:r>
              <a:rPr lang="ru-RU" sz="2800" dirty="0" err="1"/>
              <a:t>порушення</a:t>
            </a:r>
            <a:r>
              <a:rPr lang="ru-RU" sz="2800" dirty="0"/>
              <a:t> </a:t>
            </a:r>
            <a:r>
              <a:rPr lang="ru-RU" sz="2800" dirty="0" err="1"/>
              <a:t>його</a:t>
            </a:r>
            <a:r>
              <a:rPr lang="ru-RU" sz="2800" dirty="0"/>
              <a:t> права та </a:t>
            </a:r>
            <a:r>
              <a:rPr lang="ru-RU" sz="2800" dirty="0" err="1"/>
              <a:t>захисників</a:t>
            </a:r>
            <a:r>
              <a:rPr lang="ru-RU" sz="2800" dirty="0"/>
              <a:t> на </a:t>
            </a:r>
            <a:r>
              <a:rPr lang="ru-RU" sz="2800" dirty="0" err="1"/>
              <a:t>ознайомлення</a:t>
            </a:r>
            <a:r>
              <a:rPr lang="ru-RU" sz="2800" dirty="0"/>
              <a:t> </a:t>
            </a:r>
            <a:r>
              <a:rPr lang="ru-RU" sz="2800" dirty="0" err="1"/>
              <a:t>із</a:t>
            </a:r>
            <a:r>
              <a:rPr lang="ru-RU" sz="2800" dirty="0"/>
              <a:t> </a:t>
            </a:r>
            <a:r>
              <a:rPr lang="ru-RU" sz="2800" dirty="0" err="1"/>
              <a:t>висновками</a:t>
            </a:r>
            <a:r>
              <a:rPr lang="ru-RU" sz="2800" dirty="0"/>
              <a:t> </a:t>
            </a:r>
            <a:r>
              <a:rPr lang="ru-RU" sz="2800" dirty="0" err="1"/>
              <a:t>повторної</a:t>
            </a:r>
            <a:r>
              <a:rPr lang="ru-RU" sz="2800" dirty="0"/>
              <a:t> </a:t>
            </a:r>
            <a:r>
              <a:rPr lang="ru-RU" sz="2800" dirty="0" err="1"/>
              <a:t>судової</a:t>
            </a:r>
            <a:r>
              <a:rPr lang="ru-RU" sz="2800" dirty="0"/>
              <a:t> </a:t>
            </a:r>
            <a:r>
              <a:rPr lang="ru-RU" sz="2800" dirty="0" err="1"/>
              <a:t>експертизи</a:t>
            </a:r>
            <a:r>
              <a:rPr lang="ru-RU" sz="2800" dirty="0"/>
              <a:t> </a:t>
            </a:r>
            <a:r>
              <a:rPr lang="ru-RU" sz="2800" dirty="0" err="1"/>
              <a:t>мають</a:t>
            </a:r>
            <a:r>
              <a:rPr lang="ru-RU" sz="2800" dirty="0"/>
              <a:t> </a:t>
            </a:r>
            <a:r>
              <a:rPr lang="ru-RU" sz="2800" dirty="0" err="1"/>
              <a:t>місце</a:t>
            </a:r>
            <a:r>
              <a:rPr lang="ru-RU" sz="2800" dirty="0"/>
              <a:t>.      </a:t>
            </a:r>
          </a:p>
          <a:p>
            <a:pPr marL="0" indent="0" fontAlgn="base">
              <a:buNone/>
            </a:pPr>
            <a:r>
              <a:rPr lang="ru-RU" sz="2800" dirty="0"/>
              <a:t>     Так, </a:t>
            </a:r>
            <a:r>
              <a:rPr lang="ru-RU" sz="2800" dirty="0" err="1"/>
              <a:t>матеріали</a:t>
            </a:r>
            <a:r>
              <a:rPr lang="ru-RU" sz="2800" dirty="0"/>
              <a:t> </a:t>
            </a:r>
            <a:r>
              <a:rPr lang="ru-RU" sz="2800" dirty="0" err="1"/>
              <a:t>кримінального</a:t>
            </a:r>
            <a:r>
              <a:rPr lang="ru-RU" sz="2800" dirty="0"/>
              <a:t> </a:t>
            </a:r>
            <a:r>
              <a:rPr lang="ru-RU" sz="2800" dirty="0" err="1"/>
              <a:t>провадження</a:t>
            </a:r>
            <a:r>
              <a:rPr lang="ru-RU" sz="2800" dirty="0"/>
              <a:t> </a:t>
            </a:r>
            <a:r>
              <a:rPr lang="ru-RU" sz="2800" dirty="0" err="1"/>
              <a:t>містять</a:t>
            </a:r>
            <a:r>
              <a:rPr lang="ru-RU" sz="2800" dirty="0"/>
              <a:t> </a:t>
            </a:r>
            <a:r>
              <a:rPr lang="ru-RU" sz="2800" dirty="0" err="1"/>
              <a:t>дані</a:t>
            </a:r>
            <a:r>
              <a:rPr lang="ru-RU" sz="2800" dirty="0"/>
              <a:t>  про те, </a:t>
            </a:r>
            <a:r>
              <a:rPr lang="ru-RU" sz="2800" dirty="0" err="1"/>
              <a:t>що</a:t>
            </a:r>
            <a:r>
              <a:rPr lang="ru-RU" sz="2800" dirty="0"/>
              <a:t> стороною </a:t>
            </a:r>
            <a:r>
              <a:rPr lang="ru-RU" sz="2800" dirty="0" err="1"/>
              <a:t>обвинувачення</a:t>
            </a:r>
            <a:r>
              <a:rPr lang="ru-RU" sz="2800" dirty="0"/>
              <a:t> </a:t>
            </a:r>
            <a:r>
              <a:rPr lang="ru-RU" sz="2800" dirty="0" err="1"/>
              <a:t>зазначений</a:t>
            </a:r>
            <a:r>
              <a:rPr lang="ru-RU" sz="2800" dirty="0"/>
              <a:t> </a:t>
            </a:r>
            <a:r>
              <a:rPr lang="ru-RU" sz="2800" dirty="0" err="1"/>
              <a:t>висновок</a:t>
            </a:r>
            <a:r>
              <a:rPr lang="ru-RU" sz="2800" dirty="0"/>
              <a:t> </a:t>
            </a:r>
            <a:r>
              <a:rPr lang="ru-RU" sz="2800" dirty="0" err="1"/>
              <a:t>надано</a:t>
            </a:r>
            <a:r>
              <a:rPr lang="ru-RU" sz="2800" dirty="0"/>
              <a:t> </a:t>
            </a:r>
            <a:r>
              <a:rPr lang="ru-RU" sz="2800" dirty="0" err="1"/>
              <a:t>під</a:t>
            </a:r>
            <a:r>
              <a:rPr lang="ru-RU" sz="2800" dirty="0"/>
              <a:t> час судового </a:t>
            </a:r>
            <a:r>
              <a:rPr lang="ru-RU" sz="2800" dirty="0" err="1"/>
              <a:t>слідства</a:t>
            </a:r>
            <a:r>
              <a:rPr lang="ru-RU" sz="2800" dirty="0"/>
              <a:t> без </a:t>
            </a:r>
            <a:r>
              <a:rPr lang="ru-RU" sz="2800" dirty="0" err="1"/>
              <a:t>ознайомлення</a:t>
            </a:r>
            <a:r>
              <a:rPr lang="ru-RU" sz="2800" dirty="0"/>
              <a:t> </a:t>
            </a:r>
            <a:r>
              <a:rPr lang="ru-RU" sz="2800" dirty="0" err="1"/>
              <a:t>підозрюваного</a:t>
            </a:r>
            <a:r>
              <a:rPr lang="ru-RU" sz="2800" dirty="0"/>
              <a:t> та </a:t>
            </a:r>
            <a:r>
              <a:rPr lang="ru-RU" sz="2800" dirty="0" err="1"/>
              <a:t>його</a:t>
            </a:r>
            <a:r>
              <a:rPr lang="ru-RU" sz="2800" dirty="0"/>
              <a:t> </a:t>
            </a:r>
            <a:r>
              <a:rPr lang="ru-RU" sz="2800" dirty="0" err="1"/>
              <a:t>захисників</a:t>
            </a:r>
            <a:r>
              <a:rPr lang="ru-RU" sz="2800" dirty="0"/>
              <a:t>, судом </a:t>
            </a:r>
            <a:r>
              <a:rPr lang="ru-RU" sz="2800" dirty="0" err="1"/>
              <a:t>першої</a:t>
            </a:r>
            <a:r>
              <a:rPr lang="ru-RU" sz="2800" dirty="0"/>
              <a:t> </a:t>
            </a:r>
            <a:r>
              <a:rPr lang="ru-RU" sz="2800" dirty="0" err="1"/>
              <a:t>інстанції</a:t>
            </a:r>
            <a:r>
              <a:rPr lang="ru-RU" sz="2800" dirty="0"/>
              <a:t> </a:t>
            </a:r>
            <a:r>
              <a:rPr lang="ru-RU" sz="2800" dirty="0" err="1"/>
              <a:t>вищезазначений</a:t>
            </a:r>
            <a:r>
              <a:rPr lang="ru-RU" sz="2800" dirty="0"/>
              <a:t> </a:t>
            </a:r>
            <a:r>
              <a:rPr lang="ru-RU" sz="2800" dirty="0" err="1"/>
              <a:t>висновок</a:t>
            </a:r>
            <a:r>
              <a:rPr lang="ru-RU" sz="2800" dirty="0"/>
              <a:t> не </a:t>
            </a:r>
            <a:r>
              <a:rPr lang="ru-RU" sz="2800" dirty="0" err="1"/>
              <a:t>досліджувався</a:t>
            </a:r>
            <a:r>
              <a:rPr lang="ru-RU" sz="2800" dirty="0"/>
              <a:t>.</a:t>
            </a:r>
          </a:p>
          <a:p>
            <a:pPr marL="0" indent="0" fontAlgn="base">
              <a:buNone/>
            </a:pPr>
            <a:r>
              <a:rPr lang="ru-RU" sz="2800" dirty="0"/>
              <a:t>     </a:t>
            </a:r>
            <a:r>
              <a:rPr lang="ru-RU" sz="2800" dirty="0" err="1"/>
              <a:t>Отже</a:t>
            </a:r>
            <a:r>
              <a:rPr lang="ru-RU" sz="2800" dirty="0"/>
              <a:t>, </a:t>
            </a:r>
            <a:r>
              <a:rPr lang="ru-RU" sz="2800" dirty="0" err="1"/>
              <a:t>оскаржуване</a:t>
            </a:r>
            <a:r>
              <a:rPr lang="ru-RU" sz="2800" dirty="0"/>
              <a:t> </a:t>
            </a:r>
            <a:r>
              <a:rPr lang="ru-RU" sz="2800" dirty="0" err="1"/>
              <a:t>судове</a:t>
            </a:r>
            <a:r>
              <a:rPr lang="ru-RU" sz="2800" dirty="0"/>
              <a:t> </a:t>
            </a:r>
            <a:r>
              <a:rPr lang="ru-RU" sz="2800" dirty="0" err="1"/>
              <a:t>рішення</a:t>
            </a:r>
            <a:r>
              <a:rPr lang="ru-RU" sz="2800" dirty="0"/>
              <a:t> в </a:t>
            </a:r>
            <a:r>
              <a:rPr lang="ru-RU" sz="2800" dirty="0" err="1"/>
              <a:t>цій</a:t>
            </a:r>
            <a:r>
              <a:rPr lang="ru-RU" sz="2800" dirty="0"/>
              <a:t> </a:t>
            </a:r>
            <a:r>
              <a:rPr lang="ru-RU" sz="2800" dirty="0" err="1"/>
              <a:t>частині</a:t>
            </a:r>
            <a:r>
              <a:rPr lang="ru-RU" sz="2800" dirty="0"/>
              <a:t> </a:t>
            </a:r>
            <a:r>
              <a:rPr lang="ru-RU" sz="2800" dirty="0" err="1"/>
              <a:t>підлягає</a:t>
            </a:r>
            <a:r>
              <a:rPr lang="ru-RU" sz="2800" dirty="0"/>
              <a:t> </a:t>
            </a:r>
            <a:r>
              <a:rPr lang="ru-RU" sz="2800" dirty="0" err="1"/>
              <a:t>зміні</a:t>
            </a:r>
            <a:r>
              <a:rPr lang="ru-RU" sz="2800" dirty="0"/>
              <a:t> -</a:t>
            </a:r>
            <a:r>
              <a:rPr lang="ru-RU" sz="2800" dirty="0" err="1"/>
              <a:t>виключення</a:t>
            </a:r>
            <a:r>
              <a:rPr lang="ru-RU" sz="2800" dirty="0"/>
              <a:t> з </a:t>
            </a:r>
            <a:r>
              <a:rPr lang="ru-RU" sz="2800" dirty="0" err="1"/>
              <a:t>мотивувальної</a:t>
            </a:r>
            <a:r>
              <a:rPr lang="ru-RU" sz="2800" dirty="0"/>
              <a:t> </a:t>
            </a:r>
            <a:r>
              <a:rPr lang="ru-RU" sz="2800" dirty="0" err="1"/>
              <a:t>частини</a:t>
            </a:r>
            <a:r>
              <a:rPr lang="ru-RU" sz="2800" dirty="0"/>
              <a:t> </a:t>
            </a:r>
            <a:r>
              <a:rPr lang="ru-RU" sz="2800" dirty="0" err="1"/>
              <a:t>посилання</a:t>
            </a:r>
            <a:r>
              <a:rPr lang="ru-RU" sz="2800" dirty="0"/>
              <a:t> як на </a:t>
            </a:r>
            <a:r>
              <a:rPr lang="ru-RU" sz="2800" dirty="0" err="1"/>
              <a:t>доказ</a:t>
            </a:r>
            <a:r>
              <a:rPr lang="ru-RU" sz="2800" dirty="0"/>
              <a:t> </a:t>
            </a:r>
            <a:r>
              <a:rPr lang="ru-RU" sz="2800" dirty="0" err="1"/>
              <a:t>висновку</a:t>
            </a:r>
            <a:r>
              <a:rPr lang="ru-RU" sz="2800" dirty="0"/>
              <a:t> </a:t>
            </a:r>
            <a:r>
              <a:rPr lang="ru-RU" sz="2800" dirty="0" err="1"/>
              <a:t>повторної</a:t>
            </a:r>
            <a:r>
              <a:rPr lang="ru-RU" sz="2800" dirty="0"/>
              <a:t> </a:t>
            </a:r>
            <a:r>
              <a:rPr lang="ru-RU" sz="2800" dirty="0" err="1"/>
              <a:t>судової</a:t>
            </a:r>
            <a:r>
              <a:rPr lang="ru-RU" sz="2800" dirty="0"/>
              <a:t> </a:t>
            </a:r>
            <a:r>
              <a:rPr lang="ru-RU" sz="2800" dirty="0" err="1"/>
              <a:t>експертизи</a:t>
            </a:r>
            <a:r>
              <a:rPr lang="ru-RU" sz="2800" dirty="0"/>
              <a:t> № 1499 </a:t>
            </a:r>
            <a:r>
              <a:rPr lang="ru-RU" sz="2800" dirty="0" err="1"/>
              <a:t>від</a:t>
            </a:r>
            <a:r>
              <a:rPr lang="ru-RU" sz="2800" dirty="0"/>
              <a:t> 06.02.2014 року.» </a:t>
            </a:r>
            <a:endParaRPr lang="ru-RU" sz="2800" dirty="0" smtClean="0"/>
          </a:p>
        </p:txBody>
      </p:sp>
    </p:spTree>
    <p:extLst>
      <p:ext uri="{BB962C8B-B14F-4D97-AF65-F5344CB8AC3E}">
        <p14:creationId xmlns:p14="http://schemas.microsoft.com/office/powerpoint/2010/main" val="35518239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uk-UA" sz="1600" dirty="0" smtClean="0">
                <a:solidFill>
                  <a:srgbClr val="FFFF00"/>
                </a:solidFill>
              </a:rPr>
              <a:t>Питання </a:t>
            </a:r>
            <a:r>
              <a:rPr lang="uk-UA" sz="1600" dirty="0">
                <a:solidFill>
                  <a:srgbClr val="FFFF00"/>
                </a:solidFill>
              </a:rPr>
              <a:t>№ 4: </a:t>
            </a:r>
            <a:r>
              <a:rPr lang="uk-UA" sz="1600" b="1" dirty="0">
                <a:solidFill>
                  <a:srgbClr val="FFFF00"/>
                </a:solidFill>
              </a:rPr>
              <a:t>Правові наслідки не відкриття матеріалів кримінального провадження стороні кримінального провадження.</a:t>
            </a:r>
            <a:r>
              <a:rPr lang="ru-RU" sz="1600" dirty="0"/>
              <a:t/>
            </a:r>
            <a:br>
              <a:rPr lang="ru-RU" sz="1600" dirty="0"/>
            </a:b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143834" y="1017431"/>
            <a:ext cx="11601697" cy="5840569"/>
          </a:xfrm>
        </p:spPr>
        <p:txBody>
          <a:bodyPr>
            <a:normAutofit/>
          </a:bodyPr>
          <a:lstStyle/>
          <a:p>
            <a:pPr marL="0" indent="0" fontAlgn="base">
              <a:buNone/>
            </a:pPr>
            <a:r>
              <a:rPr lang="ru-RU" sz="2800" dirty="0"/>
              <a:t>	</a:t>
            </a:r>
            <a:r>
              <a:rPr lang="ru-RU" sz="2800" dirty="0" smtClean="0"/>
              <a:t>3</a:t>
            </a:r>
            <a:r>
              <a:rPr lang="ru-RU" sz="2800" dirty="0"/>
              <a:t>)	</a:t>
            </a:r>
            <a:r>
              <a:rPr lang="ru-RU" sz="2800" dirty="0" err="1"/>
              <a:t>Під</a:t>
            </a:r>
            <a:r>
              <a:rPr lang="ru-RU" sz="2800" dirty="0"/>
              <a:t> час </a:t>
            </a:r>
            <a:r>
              <a:rPr lang="ru-RU" sz="2800" dirty="0" err="1"/>
              <a:t>відкриття</a:t>
            </a:r>
            <a:r>
              <a:rPr lang="ru-RU" sz="2800" dirty="0"/>
              <a:t> </a:t>
            </a:r>
            <a:r>
              <a:rPr lang="ru-RU" sz="2800" dirty="0" err="1"/>
              <a:t>матеріалів</a:t>
            </a:r>
            <a:r>
              <a:rPr lang="ru-RU" sz="2800" dirty="0"/>
              <a:t> </a:t>
            </a:r>
            <a:r>
              <a:rPr lang="ru-RU" sz="2800" dirty="0" err="1"/>
              <a:t>провадження</a:t>
            </a:r>
            <a:r>
              <a:rPr lang="ru-RU" sz="2800" dirty="0"/>
              <a:t> </a:t>
            </a:r>
            <a:r>
              <a:rPr lang="ru-RU" sz="2800" dirty="0" err="1"/>
              <a:t>стороні</a:t>
            </a:r>
            <a:r>
              <a:rPr lang="ru-RU" sz="2800" dirty="0"/>
              <a:t> </a:t>
            </a:r>
            <a:r>
              <a:rPr lang="ru-RU" sz="2800" dirty="0" err="1"/>
              <a:t>захисту</a:t>
            </a:r>
            <a:r>
              <a:rPr lang="ru-RU" sz="2800" dirty="0"/>
              <a:t> не </a:t>
            </a:r>
            <a:r>
              <a:rPr lang="ru-RU" sz="2800" dirty="0" err="1"/>
              <a:t>надано</a:t>
            </a:r>
            <a:r>
              <a:rPr lang="ru-RU" sz="2800" dirty="0"/>
              <a:t> </a:t>
            </a:r>
            <a:r>
              <a:rPr lang="ru-RU" sz="2800" dirty="0" err="1"/>
              <a:t>документів</a:t>
            </a:r>
            <a:r>
              <a:rPr lang="ru-RU" sz="2800" dirty="0"/>
              <a:t>, </a:t>
            </a:r>
            <a:r>
              <a:rPr lang="ru-RU" sz="2800" dirty="0" err="1"/>
              <a:t>що</a:t>
            </a:r>
            <a:r>
              <a:rPr lang="ru-RU" sz="2800" dirty="0"/>
              <a:t> стали </a:t>
            </a:r>
            <a:r>
              <a:rPr lang="ru-RU" sz="2800" dirty="0" err="1"/>
              <a:t>підставою</a:t>
            </a:r>
            <a:r>
              <a:rPr lang="ru-RU" sz="2800" dirty="0"/>
              <a:t> для </a:t>
            </a:r>
            <a:r>
              <a:rPr lang="ru-RU" sz="2800" dirty="0" err="1"/>
              <a:t>проведення</a:t>
            </a:r>
            <a:r>
              <a:rPr lang="ru-RU" sz="2800" dirty="0"/>
              <a:t> НСРД</a:t>
            </a:r>
            <a:r>
              <a:rPr lang="ru-RU" sz="2800" dirty="0" smtClean="0"/>
              <a:t>.</a:t>
            </a:r>
            <a:endParaRPr lang="ru-RU" sz="2800" dirty="0"/>
          </a:p>
          <a:p>
            <a:pPr marL="0" indent="0" fontAlgn="base">
              <a:buNone/>
            </a:pPr>
            <a:r>
              <a:rPr lang="ru-RU" sz="2800" dirty="0" err="1"/>
              <a:t>Верховний</a:t>
            </a:r>
            <a:r>
              <a:rPr lang="ru-RU" sz="2800" dirty="0"/>
              <a:t> суд </a:t>
            </a:r>
            <a:r>
              <a:rPr lang="ru-RU" sz="2800" dirty="0" err="1"/>
              <a:t>висловив</a:t>
            </a:r>
            <a:r>
              <a:rPr lang="ru-RU" sz="2800" dirty="0"/>
              <a:t> </a:t>
            </a:r>
            <a:r>
              <a:rPr lang="ru-RU" sz="2800" dirty="0" err="1"/>
              <a:t>позицію</a:t>
            </a:r>
            <a:r>
              <a:rPr lang="ru-RU" sz="2800" dirty="0"/>
              <a:t>, </a:t>
            </a:r>
            <a:r>
              <a:rPr lang="ru-RU" sz="2800" dirty="0" err="1"/>
              <a:t>що</a:t>
            </a:r>
            <a:r>
              <a:rPr lang="ru-RU" sz="2800" dirty="0"/>
              <a:t> </a:t>
            </a:r>
            <a:r>
              <a:rPr lang="ru-RU" sz="2800" dirty="0" err="1"/>
              <a:t>невідкриття</a:t>
            </a:r>
            <a:r>
              <a:rPr lang="ru-RU" sz="2800" dirty="0"/>
              <a:t> </a:t>
            </a:r>
            <a:r>
              <a:rPr lang="ru-RU" sz="2800" dirty="0" err="1"/>
              <a:t>матеріалів</a:t>
            </a:r>
            <a:r>
              <a:rPr lang="ru-RU" sz="2800" dirty="0"/>
              <a:t> НСРД, у тому </a:t>
            </a:r>
            <a:r>
              <a:rPr lang="ru-RU" sz="2800" dirty="0" err="1"/>
              <a:t>числі</a:t>
            </a:r>
            <a:r>
              <a:rPr lang="ru-RU" sz="2800" dirty="0"/>
              <a:t> і </a:t>
            </a:r>
            <a:r>
              <a:rPr lang="ru-RU" sz="2800" dirty="0" err="1"/>
              <a:t>ухвал</a:t>
            </a:r>
            <a:r>
              <a:rPr lang="ru-RU" sz="2800" dirty="0"/>
              <a:t> суду про </a:t>
            </a:r>
            <a:r>
              <a:rPr lang="ru-RU" sz="2800" dirty="0" err="1"/>
              <a:t>надання</a:t>
            </a:r>
            <a:r>
              <a:rPr lang="ru-RU" sz="2800" dirty="0"/>
              <a:t> </a:t>
            </a:r>
            <a:r>
              <a:rPr lang="ru-RU" sz="2800" dirty="0" err="1"/>
              <a:t>дозволу</a:t>
            </a:r>
            <a:r>
              <a:rPr lang="ru-RU" sz="2800" dirty="0"/>
              <a:t> на </a:t>
            </a:r>
            <a:r>
              <a:rPr lang="ru-RU" sz="2800" dirty="0" err="1"/>
              <a:t>їх</a:t>
            </a:r>
            <a:r>
              <a:rPr lang="ru-RU" sz="2800" dirty="0"/>
              <a:t> </a:t>
            </a:r>
            <a:r>
              <a:rPr lang="ru-RU" sz="2800" dirty="0" err="1"/>
              <a:t>проведення</a:t>
            </a:r>
            <a:r>
              <a:rPr lang="ru-RU" sz="2800" dirty="0"/>
              <a:t> </a:t>
            </a:r>
            <a:r>
              <a:rPr lang="ru-RU" sz="2800" dirty="0" err="1"/>
              <a:t>стороні</a:t>
            </a:r>
            <a:r>
              <a:rPr lang="ru-RU" sz="2800" dirty="0"/>
              <a:t> </a:t>
            </a:r>
            <a:r>
              <a:rPr lang="ru-RU" sz="2800" dirty="0" err="1"/>
              <a:t>захисту</a:t>
            </a:r>
            <a:r>
              <a:rPr lang="ru-RU" sz="2800" dirty="0"/>
              <a:t> в порядку ст. 290 КПК є </a:t>
            </a:r>
            <a:r>
              <a:rPr lang="ru-RU" sz="2800" dirty="0" err="1"/>
              <a:t>підставою</a:t>
            </a:r>
            <a:r>
              <a:rPr lang="ru-RU" sz="2800" dirty="0"/>
              <a:t> для </a:t>
            </a:r>
            <a:r>
              <a:rPr lang="ru-RU" sz="2800" dirty="0" err="1"/>
              <a:t>визнання</a:t>
            </a:r>
            <a:r>
              <a:rPr lang="ru-RU" sz="2800" dirty="0"/>
              <a:t> таких </a:t>
            </a:r>
            <a:r>
              <a:rPr lang="ru-RU" sz="2800" dirty="0" err="1"/>
              <a:t>доказів</a:t>
            </a:r>
            <a:r>
              <a:rPr lang="ru-RU" sz="2800" dirty="0"/>
              <a:t> </a:t>
            </a:r>
            <a:r>
              <a:rPr lang="ru-RU" sz="2800" dirty="0" err="1"/>
              <a:t>недопустимими</a:t>
            </a:r>
            <a:r>
              <a:rPr lang="ru-RU" sz="2800" dirty="0"/>
              <a:t> (ВСУ </a:t>
            </a:r>
            <a:r>
              <a:rPr lang="ru-RU" sz="2800" dirty="0" err="1"/>
              <a:t>від</a:t>
            </a:r>
            <a:r>
              <a:rPr lang="ru-RU" sz="2800" dirty="0"/>
              <a:t> 16.03.2017 № 5-364кс16</a:t>
            </a:r>
            <a:r>
              <a:rPr lang="ru-RU" sz="2800" dirty="0" smtClean="0"/>
              <a:t>)</a:t>
            </a:r>
            <a:endParaRPr lang="ru-RU" sz="2800" dirty="0"/>
          </a:p>
        </p:txBody>
      </p:sp>
    </p:spTree>
    <p:extLst>
      <p:ext uri="{BB962C8B-B14F-4D97-AF65-F5344CB8AC3E}">
        <p14:creationId xmlns:p14="http://schemas.microsoft.com/office/powerpoint/2010/main" val="19244424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600" b="1" dirty="0" err="1">
                <a:solidFill>
                  <a:srgbClr val="FFFF00"/>
                </a:solidFill>
              </a:rPr>
              <a:t>Питання</a:t>
            </a:r>
            <a:r>
              <a:rPr lang="ru-RU" sz="1600" b="1" dirty="0">
                <a:solidFill>
                  <a:srgbClr val="FFFF00"/>
                </a:solidFill>
              </a:rPr>
              <a:t> № 5: </a:t>
            </a:r>
            <a:r>
              <a:rPr lang="ru-RU" sz="1600" b="1" dirty="0" err="1">
                <a:solidFill>
                  <a:srgbClr val="FFFF00"/>
                </a:solidFill>
              </a:rPr>
              <a:t>Аналіз</a:t>
            </a:r>
            <a:r>
              <a:rPr lang="ru-RU" sz="1600" b="1" dirty="0">
                <a:solidFill>
                  <a:srgbClr val="FFFF00"/>
                </a:solidFill>
              </a:rPr>
              <a:t> та </a:t>
            </a:r>
            <a:r>
              <a:rPr lang="ru-RU" sz="1600" b="1" dirty="0" err="1">
                <a:solidFill>
                  <a:srgbClr val="FFFF00"/>
                </a:solidFill>
              </a:rPr>
              <a:t>оцінка</a:t>
            </a:r>
            <a:r>
              <a:rPr lang="ru-RU" sz="1600" b="1" dirty="0">
                <a:solidFill>
                  <a:srgbClr val="FFFF00"/>
                </a:solidFill>
              </a:rPr>
              <a:t> </a:t>
            </a:r>
            <a:r>
              <a:rPr lang="ru-RU" sz="1600" b="1" dirty="0" err="1">
                <a:solidFill>
                  <a:srgbClr val="FFFF00"/>
                </a:solidFill>
              </a:rPr>
              <a:t>доказів</a:t>
            </a:r>
            <a:r>
              <a:rPr lang="ru-RU" sz="1600" b="1" dirty="0">
                <a:solidFill>
                  <a:srgbClr val="FFFF00"/>
                </a:solidFill>
              </a:rPr>
              <a:t>, </a:t>
            </a:r>
            <a:r>
              <a:rPr lang="ru-RU" sz="1600" b="1" dirty="0" err="1">
                <a:solidFill>
                  <a:srgbClr val="FFFF00"/>
                </a:solidFill>
              </a:rPr>
              <a:t>зібраних</a:t>
            </a:r>
            <a:r>
              <a:rPr lang="ru-RU" sz="1600" b="1" dirty="0">
                <a:solidFill>
                  <a:srgbClr val="FFFF00"/>
                </a:solidFill>
              </a:rPr>
              <a:t> стороною </a:t>
            </a:r>
            <a:r>
              <a:rPr lang="ru-RU" sz="1600" b="1" dirty="0" err="1">
                <a:solidFill>
                  <a:srgbClr val="FFFF00"/>
                </a:solidFill>
              </a:rPr>
              <a:t>обвинувачення</a:t>
            </a:r>
            <a:r>
              <a:rPr lang="ru-RU" sz="1600" b="1" dirty="0">
                <a:solidFill>
                  <a:srgbClr val="FFFF00"/>
                </a:solidFill>
              </a:rPr>
              <a:t>.  </a:t>
            </a:r>
            <a:r>
              <a:rPr lang="ru-RU" sz="1600" dirty="0">
                <a:solidFill>
                  <a:srgbClr val="FFFF00"/>
                </a:solidFill>
              </a:rPr>
              <a:t/>
            </a:r>
            <a:br>
              <a:rPr lang="ru-RU" sz="1600" dirty="0">
                <a:solidFill>
                  <a:srgbClr val="FFFF00"/>
                </a:solidFill>
              </a:rPr>
            </a:br>
            <a:r>
              <a:rPr lang="ru-RU" sz="1600" dirty="0">
                <a:solidFill>
                  <a:srgbClr val="FFFF00"/>
                </a:solidFill>
              </a:rPr>
              <a:t/>
            </a:r>
            <a:br>
              <a:rPr lang="ru-RU" sz="1600" dirty="0">
                <a:solidFill>
                  <a:srgbClr val="FFFF00"/>
                </a:solidFill>
              </a:rPr>
            </a:br>
            <a:r>
              <a:rPr lang="ru-RU" sz="1600" dirty="0"/>
              <a:t/>
            </a:r>
            <a:br>
              <a:rPr lang="ru-RU" sz="1600" dirty="0"/>
            </a:b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049908" y="2408349"/>
            <a:ext cx="11601697" cy="5840569"/>
          </a:xfrm>
        </p:spPr>
        <p:txBody>
          <a:bodyPr>
            <a:normAutofit/>
          </a:bodyPr>
          <a:lstStyle/>
          <a:p>
            <a:pPr marL="0" indent="0" fontAlgn="base">
              <a:buNone/>
            </a:pPr>
            <a:r>
              <a:rPr lang="ru-RU" sz="2800" dirty="0"/>
              <a:t>	</a:t>
            </a:r>
            <a:r>
              <a:rPr lang="ru-RU" sz="2800" b="1" dirty="0" err="1" smtClean="0"/>
              <a:t>Самостійне</a:t>
            </a:r>
            <a:r>
              <a:rPr lang="ru-RU" sz="2800" b="1" dirty="0" smtClean="0"/>
              <a:t> </a:t>
            </a:r>
            <a:r>
              <a:rPr lang="ru-RU" sz="2800" b="1" dirty="0" err="1"/>
              <a:t>опрацювання</a:t>
            </a:r>
            <a:endParaRPr lang="ru-RU" sz="2800" b="1" dirty="0"/>
          </a:p>
        </p:txBody>
      </p:sp>
    </p:spTree>
    <p:extLst>
      <p:ext uri="{BB962C8B-B14F-4D97-AF65-F5344CB8AC3E}">
        <p14:creationId xmlns:p14="http://schemas.microsoft.com/office/powerpoint/2010/main" val="21127316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600" dirty="0">
                <a:solidFill>
                  <a:srgbClr val="FFFF00"/>
                </a:solidFill>
              </a:rPr>
              <a:t/>
            </a:r>
            <a:br>
              <a:rPr lang="ru-RU" sz="1600" dirty="0">
                <a:solidFill>
                  <a:srgbClr val="FFFF00"/>
                </a:solidFill>
              </a:rPr>
            </a:br>
            <a:r>
              <a:rPr lang="ru-RU" sz="1600" b="1" dirty="0" err="1">
                <a:solidFill>
                  <a:srgbClr val="FFFF00"/>
                </a:solidFill>
              </a:rPr>
              <a:t>Питання</a:t>
            </a:r>
            <a:r>
              <a:rPr lang="ru-RU" sz="1600" b="1" dirty="0">
                <a:solidFill>
                  <a:srgbClr val="FFFF00"/>
                </a:solidFill>
              </a:rPr>
              <a:t> № 6: </a:t>
            </a:r>
            <a:r>
              <a:rPr lang="ru-RU" sz="1600" b="1" dirty="0" err="1">
                <a:solidFill>
                  <a:srgbClr val="FFFF00"/>
                </a:solidFill>
              </a:rPr>
              <a:t>Тактичні</a:t>
            </a:r>
            <a:r>
              <a:rPr lang="ru-RU" sz="1600" b="1" dirty="0">
                <a:solidFill>
                  <a:srgbClr val="FFFF00"/>
                </a:solidFill>
              </a:rPr>
              <a:t> </a:t>
            </a:r>
            <a:r>
              <a:rPr lang="ru-RU" sz="1600" b="1" dirty="0" err="1">
                <a:solidFill>
                  <a:srgbClr val="FFFF00"/>
                </a:solidFill>
              </a:rPr>
              <a:t>питання</a:t>
            </a:r>
            <a:r>
              <a:rPr lang="ru-RU" sz="1600" b="1" dirty="0">
                <a:solidFill>
                  <a:srgbClr val="FFFF00"/>
                </a:solidFill>
              </a:rPr>
              <a:t> </a:t>
            </a:r>
            <a:r>
              <a:rPr lang="ru-RU" sz="1600" b="1" dirty="0" err="1">
                <a:solidFill>
                  <a:srgbClr val="FFFF00"/>
                </a:solidFill>
              </a:rPr>
              <a:t>діяльності</a:t>
            </a:r>
            <a:r>
              <a:rPr lang="ru-RU" sz="1600" b="1" dirty="0">
                <a:solidFill>
                  <a:srgbClr val="FFFF00"/>
                </a:solidFill>
              </a:rPr>
              <a:t> </a:t>
            </a:r>
            <a:r>
              <a:rPr lang="ru-RU" sz="1600" b="1" dirty="0" err="1">
                <a:solidFill>
                  <a:srgbClr val="FFFF00"/>
                </a:solidFill>
              </a:rPr>
              <a:t>захисника</a:t>
            </a:r>
            <a:r>
              <a:rPr lang="ru-RU" sz="1600" b="1" dirty="0">
                <a:solidFill>
                  <a:srgbClr val="FFFF00"/>
                </a:solidFill>
              </a:rPr>
              <a:t> за результатом </a:t>
            </a:r>
            <a:r>
              <a:rPr lang="ru-RU" sz="1600" b="1" dirty="0" err="1">
                <a:solidFill>
                  <a:srgbClr val="FFFF00"/>
                </a:solidFill>
              </a:rPr>
              <a:t>завершення</a:t>
            </a:r>
            <a:r>
              <a:rPr lang="ru-RU" sz="1600" b="1" dirty="0">
                <a:solidFill>
                  <a:srgbClr val="FFFF00"/>
                </a:solidFill>
              </a:rPr>
              <a:t> </a:t>
            </a:r>
            <a:r>
              <a:rPr lang="ru-RU" sz="1600" b="1" dirty="0" err="1">
                <a:solidFill>
                  <a:srgbClr val="FFFF00"/>
                </a:solidFill>
              </a:rPr>
              <a:t>досудового</a:t>
            </a:r>
            <a:r>
              <a:rPr lang="ru-RU" sz="1600" b="1" dirty="0">
                <a:solidFill>
                  <a:srgbClr val="FFFF00"/>
                </a:solidFill>
              </a:rPr>
              <a:t> </a:t>
            </a:r>
            <a:r>
              <a:rPr lang="ru-RU" sz="1600" b="1" dirty="0" err="1">
                <a:solidFill>
                  <a:srgbClr val="FFFF00"/>
                </a:solidFill>
              </a:rPr>
              <a:t>розслідування</a:t>
            </a:r>
            <a:r>
              <a:rPr lang="ru-RU" sz="1600" b="1" dirty="0">
                <a:solidFill>
                  <a:srgbClr val="FFFF00"/>
                </a:solidFill>
              </a:rPr>
              <a:t>. </a:t>
            </a:r>
            <a:r>
              <a:rPr lang="ru-RU" sz="1600" dirty="0">
                <a:solidFill>
                  <a:srgbClr val="FFFF00"/>
                </a:solidFill>
              </a:rPr>
              <a:t/>
            </a:r>
            <a:br>
              <a:rPr lang="ru-RU" sz="1600" dirty="0">
                <a:solidFill>
                  <a:srgbClr val="FFFF00"/>
                </a:solidFill>
              </a:rPr>
            </a:br>
            <a:r>
              <a:rPr lang="ru-RU" sz="1600" dirty="0"/>
              <a:t/>
            </a:r>
            <a:br>
              <a:rPr lang="ru-RU" sz="1600" dirty="0"/>
            </a:b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143834" y="1017431"/>
            <a:ext cx="11601697" cy="5731099"/>
          </a:xfrm>
        </p:spPr>
        <p:txBody>
          <a:bodyPr>
            <a:normAutofit fontScale="92500" lnSpcReduction="10000"/>
          </a:bodyPr>
          <a:lstStyle/>
          <a:p>
            <a:pPr marL="0" indent="0" fontAlgn="base">
              <a:buNone/>
            </a:pPr>
            <a:r>
              <a:rPr lang="ru-RU" sz="2800" dirty="0"/>
              <a:t>	</a:t>
            </a:r>
            <a:r>
              <a:rPr lang="ru-RU" sz="2800" dirty="0" err="1"/>
              <a:t>Тактичні</a:t>
            </a:r>
            <a:r>
              <a:rPr lang="ru-RU" sz="2800" dirty="0"/>
              <a:t> </a:t>
            </a:r>
            <a:r>
              <a:rPr lang="ru-RU" sz="2800" dirty="0" err="1"/>
              <a:t>питання</a:t>
            </a:r>
            <a:r>
              <a:rPr lang="ru-RU" sz="2800" dirty="0"/>
              <a:t> </a:t>
            </a:r>
            <a:r>
              <a:rPr lang="ru-RU" sz="2800" dirty="0" err="1"/>
              <a:t>діяльності</a:t>
            </a:r>
            <a:r>
              <a:rPr lang="ru-RU" sz="2800" dirty="0"/>
              <a:t> </a:t>
            </a:r>
            <a:r>
              <a:rPr lang="ru-RU" sz="2800" dirty="0" err="1"/>
              <a:t>захисника</a:t>
            </a:r>
            <a:r>
              <a:rPr lang="ru-RU" sz="2800" dirty="0"/>
              <a:t> за результатом </a:t>
            </a:r>
            <a:r>
              <a:rPr lang="ru-RU" sz="2800" dirty="0" err="1"/>
              <a:t>завершення</a:t>
            </a:r>
            <a:r>
              <a:rPr lang="ru-RU" sz="2800" dirty="0"/>
              <a:t> </a:t>
            </a:r>
            <a:r>
              <a:rPr lang="ru-RU" sz="2800" dirty="0" err="1"/>
              <a:t>досудового</a:t>
            </a:r>
            <a:r>
              <a:rPr lang="ru-RU" sz="2800" dirty="0"/>
              <a:t> </a:t>
            </a:r>
            <a:r>
              <a:rPr lang="ru-RU" sz="2800" dirty="0" err="1"/>
              <a:t>розслідування</a:t>
            </a:r>
            <a:r>
              <a:rPr lang="ru-RU" sz="2800" dirty="0"/>
              <a:t> прямо </a:t>
            </a:r>
            <a:r>
              <a:rPr lang="ru-RU" sz="2800" dirty="0" err="1"/>
              <a:t>залежать</a:t>
            </a:r>
            <a:r>
              <a:rPr lang="ru-RU" sz="2800" dirty="0"/>
              <a:t> </a:t>
            </a:r>
            <a:r>
              <a:rPr lang="ru-RU" sz="2800" dirty="0" err="1"/>
              <a:t>від</a:t>
            </a:r>
            <a:r>
              <a:rPr lang="ru-RU" sz="2800" dirty="0"/>
              <a:t> </a:t>
            </a:r>
            <a:r>
              <a:rPr lang="ru-RU" sz="2800" dirty="0" err="1"/>
              <a:t>результатів</a:t>
            </a:r>
            <a:r>
              <a:rPr lang="ru-RU" sz="2800" dirty="0"/>
              <a:t> </a:t>
            </a:r>
            <a:r>
              <a:rPr lang="ru-RU" sz="2800" dirty="0" err="1"/>
              <a:t>завершення</a:t>
            </a:r>
            <a:r>
              <a:rPr lang="ru-RU" sz="2800" dirty="0"/>
              <a:t> </a:t>
            </a:r>
            <a:r>
              <a:rPr lang="ru-RU" sz="2800" dirty="0" err="1"/>
              <a:t>досудового</a:t>
            </a:r>
            <a:r>
              <a:rPr lang="ru-RU" sz="2800" dirty="0"/>
              <a:t> </a:t>
            </a:r>
            <a:r>
              <a:rPr lang="ru-RU" sz="2800" dirty="0" err="1"/>
              <a:t>розслідування</a:t>
            </a:r>
            <a:r>
              <a:rPr lang="ru-RU" sz="2800" dirty="0"/>
              <a:t>.</a:t>
            </a:r>
          </a:p>
          <a:p>
            <a:pPr marL="0" indent="0" fontAlgn="base">
              <a:buNone/>
            </a:pPr>
            <a:endParaRPr lang="ru-RU" sz="2800" dirty="0"/>
          </a:p>
          <a:p>
            <a:pPr marL="0" indent="0" fontAlgn="base">
              <a:buNone/>
            </a:pPr>
            <a:r>
              <a:rPr lang="ru-RU" sz="2800" dirty="0"/>
              <a:t>	</a:t>
            </a:r>
            <a:r>
              <a:rPr lang="ru-RU" sz="2800" dirty="0" err="1"/>
              <a:t>Зокрема</a:t>
            </a:r>
            <a:r>
              <a:rPr lang="ru-RU" sz="2800" dirty="0"/>
              <a:t>, за результатами </a:t>
            </a:r>
            <a:r>
              <a:rPr lang="ru-RU" sz="2800" dirty="0" err="1"/>
              <a:t>завершення</a:t>
            </a:r>
            <a:r>
              <a:rPr lang="ru-RU" sz="2800" dirty="0"/>
              <a:t> </a:t>
            </a:r>
            <a:r>
              <a:rPr lang="ru-RU" sz="2800" dirty="0" err="1"/>
              <a:t>досудового</a:t>
            </a:r>
            <a:r>
              <a:rPr lang="ru-RU" sz="2800" dirty="0"/>
              <a:t> </a:t>
            </a:r>
            <a:r>
              <a:rPr lang="ru-RU" sz="2800" dirty="0" err="1"/>
              <a:t>розслідування</a:t>
            </a:r>
            <a:r>
              <a:rPr lang="ru-RU" sz="2800" dirty="0"/>
              <a:t> та </a:t>
            </a:r>
            <a:r>
              <a:rPr lang="ru-RU" sz="2800" dirty="0" err="1"/>
              <a:t>ознайомлення</a:t>
            </a:r>
            <a:r>
              <a:rPr lang="ru-RU" sz="2800" dirty="0"/>
              <a:t> з </a:t>
            </a:r>
            <a:r>
              <a:rPr lang="ru-RU" sz="2800" dirty="0" err="1"/>
              <a:t>матеріалами</a:t>
            </a:r>
            <a:r>
              <a:rPr lang="ru-RU" sz="2800" dirty="0"/>
              <a:t> </a:t>
            </a:r>
            <a:r>
              <a:rPr lang="ru-RU" sz="2800" dirty="0" err="1"/>
              <a:t>кримінального</a:t>
            </a:r>
            <a:r>
              <a:rPr lang="ru-RU" sz="2800" dirty="0"/>
              <a:t> </a:t>
            </a:r>
            <a:r>
              <a:rPr lang="ru-RU" sz="2800" dirty="0" err="1"/>
              <a:t>провадження</a:t>
            </a:r>
            <a:r>
              <a:rPr lang="ru-RU" sz="2800" dirty="0"/>
              <a:t> стороною </a:t>
            </a:r>
            <a:r>
              <a:rPr lang="ru-RU" sz="2800" dirty="0" err="1"/>
              <a:t>захисту</a:t>
            </a:r>
            <a:r>
              <a:rPr lang="ru-RU" sz="2800" dirty="0"/>
              <a:t> </a:t>
            </a:r>
            <a:r>
              <a:rPr lang="ru-RU" sz="2800" dirty="0" err="1"/>
              <a:t>може</a:t>
            </a:r>
            <a:r>
              <a:rPr lang="ru-RU" sz="2800" dirty="0"/>
              <a:t> бути </a:t>
            </a:r>
          </a:p>
          <a:p>
            <a:pPr marL="0" indent="0" fontAlgn="base">
              <a:buNone/>
            </a:pPr>
            <a:r>
              <a:rPr lang="ru-RU" sz="2800" dirty="0" smtClean="0"/>
              <a:t>-</a:t>
            </a:r>
            <a:r>
              <a:rPr lang="ru-RU" sz="2800" dirty="0"/>
              <a:t>	</a:t>
            </a:r>
            <a:r>
              <a:rPr lang="ru-RU" sz="2800" dirty="0" err="1"/>
              <a:t>заявлене</a:t>
            </a:r>
            <a:r>
              <a:rPr lang="ru-RU" sz="2800" dirty="0"/>
              <a:t> </a:t>
            </a:r>
            <a:r>
              <a:rPr lang="ru-RU" sz="2800" dirty="0" err="1"/>
              <a:t>клопотання</a:t>
            </a:r>
            <a:r>
              <a:rPr lang="ru-RU" sz="2800" dirty="0"/>
              <a:t> про </a:t>
            </a:r>
            <a:r>
              <a:rPr lang="ru-RU" sz="2800" dirty="0" err="1"/>
              <a:t>закриття</a:t>
            </a:r>
            <a:r>
              <a:rPr lang="ru-RU" sz="2800" dirty="0"/>
              <a:t> </a:t>
            </a:r>
            <a:r>
              <a:rPr lang="ru-RU" sz="2800" dirty="0" err="1"/>
              <a:t>кримінального</a:t>
            </a:r>
            <a:r>
              <a:rPr lang="ru-RU" sz="2800" dirty="0"/>
              <a:t> </a:t>
            </a:r>
            <a:r>
              <a:rPr lang="ru-RU" sz="2800" dirty="0" err="1"/>
              <a:t>провадження</a:t>
            </a:r>
            <a:r>
              <a:rPr lang="ru-RU" sz="2800" dirty="0"/>
              <a:t> </a:t>
            </a:r>
          </a:p>
          <a:p>
            <a:pPr marL="0" indent="0" fontAlgn="base">
              <a:buNone/>
            </a:pPr>
            <a:r>
              <a:rPr lang="ru-RU" sz="2800" dirty="0"/>
              <a:t>-	</a:t>
            </a:r>
            <a:r>
              <a:rPr lang="ru-RU" sz="2800" dirty="0" err="1"/>
              <a:t>заявлене</a:t>
            </a:r>
            <a:r>
              <a:rPr lang="ru-RU" sz="2800" dirty="0"/>
              <a:t> </a:t>
            </a:r>
            <a:r>
              <a:rPr lang="ru-RU" sz="2800" dirty="0" err="1"/>
              <a:t>клопотання</a:t>
            </a:r>
            <a:r>
              <a:rPr lang="ru-RU" sz="2800" dirty="0"/>
              <a:t> про </a:t>
            </a:r>
            <a:r>
              <a:rPr lang="ru-RU" sz="2800" dirty="0" err="1"/>
              <a:t>звільнення</a:t>
            </a:r>
            <a:r>
              <a:rPr lang="ru-RU" sz="2800" dirty="0"/>
              <a:t> </a:t>
            </a:r>
            <a:r>
              <a:rPr lang="ru-RU" sz="2800" dirty="0" err="1"/>
              <a:t>від</a:t>
            </a:r>
            <a:r>
              <a:rPr lang="ru-RU" sz="2800" dirty="0"/>
              <a:t> </a:t>
            </a:r>
            <a:r>
              <a:rPr lang="ru-RU" sz="2800" dirty="0" err="1"/>
              <a:t>кримінальної</a:t>
            </a:r>
            <a:r>
              <a:rPr lang="ru-RU" sz="2800" dirty="0"/>
              <a:t> </a:t>
            </a:r>
            <a:r>
              <a:rPr lang="ru-RU" sz="2800" dirty="0" err="1"/>
              <a:t>відповідальності</a:t>
            </a:r>
            <a:r>
              <a:rPr lang="ru-RU" sz="2800" dirty="0"/>
              <a:t> (</a:t>
            </a:r>
            <a:r>
              <a:rPr lang="ru-RU" sz="2800" dirty="0" err="1"/>
              <a:t>незважаючи</a:t>
            </a:r>
            <a:r>
              <a:rPr lang="ru-RU" sz="2800" dirty="0"/>
              <a:t>, </a:t>
            </a:r>
            <a:r>
              <a:rPr lang="ru-RU" sz="2800" dirty="0" err="1"/>
              <a:t>що</a:t>
            </a:r>
            <a:r>
              <a:rPr lang="ru-RU" sz="2800" dirty="0"/>
              <a:t> у </a:t>
            </a:r>
            <a:r>
              <a:rPr lang="ru-RU" sz="2800" dirty="0" err="1"/>
              <a:t>відповідності</a:t>
            </a:r>
            <a:r>
              <a:rPr lang="ru-RU" sz="2800" dirty="0"/>
              <a:t> до п. 3 ч. 2 ст. 284 КПК </a:t>
            </a:r>
            <a:r>
              <a:rPr lang="ru-RU" sz="2800" dirty="0" err="1"/>
              <a:t>України</a:t>
            </a:r>
            <a:r>
              <a:rPr lang="ru-RU" sz="2800" dirty="0"/>
              <a:t> прокурор </a:t>
            </a:r>
            <a:r>
              <a:rPr lang="ru-RU" sz="2800" dirty="0" err="1"/>
              <a:t>зобов’язаний</a:t>
            </a:r>
            <a:r>
              <a:rPr lang="ru-RU" sz="2800" dirty="0"/>
              <a:t> у </a:t>
            </a:r>
            <a:r>
              <a:rPr lang="ru-RU" sz="2800" dirty="0" err="1"/>
              <a:t>найкоротший</a:t>
            </a:r>
            <a:r>
              <a:rPr lang="ru-RU" sz="2800" dirty="0"/>
              <a:t> строк </a:t>
            </a:r>
            <a:r>
              <a:rPr lang="ru-RU" sz="2800" dirty="0" err="1"/>
              <a:t>після</a:t>
            </a:r>
            <a:r>
              <a:rPr lang="ru-RU" sz="2800" dirty="0"/>
              <a:t> </a:t>
            </a:r>
            <a:r>
              <a:rPr lang="ru-RU" sz="2800" dirty="0" err="1"/>
              <a:t>повідомлення</a:t>
            </a:r>
            <a:r>
              <a:rPr lang="ru-RU" sz="2800" dirty="0"/>
              <a:t> </a:t>
            </a:r>
            <a:r>
              <a:rPr lang="ru-RU" sz="2800" dirty="0" err="1"/>
              <a:t>особі</a:t>
            </a:r>
            <a:r>
              <a:rPr lang="ru-RU" sz="2800" dirty="0"/>
              <a:t> про </a:t>
            </a:r>
            <a:r>
              <a:rPr lang="ru-RU" sz="2800" dirty="0" err="1"/>
              <a:t>підозру</a:t>
            </a:r>
            <a:r>
              <a:rPr lang="ru-RU" sz="2800" dirty="0"/>
              <a:t> </a:t>
            </a:r>
            <a:r>
              <a:rPr lang="ru-RU" sz="2800" dirty="0" err="1"/>
              <a:t>вчинити</a:t>
            </a:r>
            <a:r>
              <a:rPr lang="ru-RU" sz="2800" dirty="0"/>
              <a:t> одну </a:t>
            </a:r>
            <a:r>
              <a:rPr lang="ru-RU" sz="2800" dirty="0" err="1"/>
              <a:t>із</a:t>
            </a:r>
            <a:r>
              <a:rPr lang="ru-RU" sz="2800" dirty="0"/>
              <a:t> </a:t>
            </a:r>
            <a:r>
              <a:rPr lang="ru-RU" sz="2800" dirty="0" err="1"/>
              <a:t>дій</a:t>
            </a:r>
            <a:r>
              <a:rPr lang="ru-RU" sz="2800" dirty="0"/>
              <a:t>, у тому </a:t>
            </a:r>
            <a:r>
              <a:rPr lang="ru-RU" sz="2800" dirty="0" err="1"/>
              <a:t>звернутися</a:t>
            </a:r>
            <a:r>
              <a:rPr lang="ru-RU" sz="2800" dirty="0"/>
              <a:t> з </a:t>
            </a:r>
            <a:r>
              <a:rPr lang="ru-RU" sz="2800" dirty="0" err="1"/>
              <a:t>відповідним</a:t>
            </a:r>
            <a:r>
              <a:rPr lang="ru-RU" sz="2800" dirty="0"/>
              <a:t> </a:t>
            </a:r>
            <a:r>
              <a:rPr lang="ru-RU" sz="2800" dirty="0" err="1"/>
              <a:t>клопотання</a:t>
            </a:r>
            <a:r>
              <a:rPr lang="ru-RU" sz="2800" dirty="0"/>
              <a:t> </a:t>
            </a:r>
            <a:r>
              <a:rPr lang="ru-RU" sz="2800" dirty="0" err="1"/>
              <a:t>зокрема</a:t>
            </a:r>
            <a:r>
              <a:rPr lang="ru-RU" sz="2800" dirty="0"/>
              <a:t> у </a:t>
            </a:r>
            <a:r>
              <a:rPr lang="ru-RU" sz="2800" dirty="0" err="1"/>
              <a:t>зв’язку</a:t>
            </a:r>
            <a:r>
              <a:rPr lang="ru-RU" sz="2800" dirty="0"/>
              <a:t> </a:t>
            </a:r>
            <a:r>
              <a:rPr lang="ru-RU" sz="2800" dirty="0" err="1"/>
              <a:t>із</a:t>
            </a:r>
            <a:r>
              <a:rPr lang="ru-RU" sz="2800" dirty="0"/>
              <a:t> </a:t>
            </a:r>
            <a:r>
              <a:rPr lang="ru-RU" sz="2800" dirty="0" err="1"/>
              <a:t>зміною</a:t>
            </a:r>
            <a:r>
              <a:rPr lang="ru-RU" sz="2800" dirty="0"/>
              <a:t> обстановки, </a:t>
            </a:r>
            <a:r>
              <a:rPr lang="ru-RU" sz="2800" dirty="0" err="1"/>
              <a:t>примирення</a:t>
            </a:r>
            <a:r>
              <a:rPr lang="ru-RU" sz="2800" dirty="0"/>
              <a:t> винного з </a:t>
            </a:r>
            <a:r>
              <a:rPr lang="ru-RU" sz="2800" dirty="0" err="1"/>
              <a:t>потерпілим</a:t>
            </a:r>
            <a:r>
              <a:rPr lang="ru-RU" sz="2800" dirty="0"/>
              <a:t>, </a:t>
            </a:r>
            <a:r>
              <a:rPr lang="ru-RU" sz="2800" dirty="0" err="1"/>
              <a:t>тощо</a:t>
            </a:r>
            <a:r>
              <a:rPr lang="ru-RU" sz="2800" dirty="0"/>
              <a:t>).</a:t>
            </a:r>
          </a:p>
          <a:p>
            <a:pPr marL="0" indent="0" fontAlgn="base">
              <a:buNone/>
            </a:pPr>
            <a:endParaRPr lang="ru-RU" sz="2800" dirty="0"/>
          </a:p>
          <a:p>
            <a:pPr marL="0" indent="0" fontAlgn="base">
              <a:buNone/>
            </a:pPr>
            <a:endParaRPr lang="ru-RU" sz="2800" b="1" dirty="0"/>
          </a:p>
        </p:txBody>
      </p:sp>
    </p:spTree>
    <p:extLst>
      <p:ext uri="{BB962C8B-B14F-4D97-AF65-F5344CB8AC3E}">
        <p14:creationId xmlns:p14="http://schemas.microsoft.com/office/powerpoint/2010/main" val="21268440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34" y="0"/>
            <a:ext cx="10403963" cy="901521"/>
          </a:xfrm>
        </p:spPr>
        <p:txBody>
          <a:bodyPr/>
          <a:lstStyle/>
          <a:p>
            <a:r>
              <a:rPr lang="ru-RU" sz="1600" dirty="0">
                <a:solidFill>
                  <a:srgbClr val="FFFF00"/>
                </a:solidFill>
              </a:rPr>
              <a:t/>
            </a:r>
            <a:br>
              <a:rPr lang="ru-RU" sz="1600" dirty="0">
                <a:solidFill>
                  <a:srgbClr val="FFFF00"/>
                </a:solidFill>
              </a:rPr>
            </a:br>
            <a:r>
              <a:rPr lang="ru-RU" sz="1600" dirty="0">
                <a:solidFill>
                  <a:srgbClr val="FFFF00"/>
                </a:solidFill>
              </a:rPr>
              <a:t/>
            </a:r>
            <a:br>
              <a:rPr lang="ru-RU" sz="1600" dirty="0">
                <a:solidFill>
                  <a:srgbClr val="FFFF00"/>
                </a:solidFill>
              </a:rPr>
            </a:br>
            <a:r>
              <a:rPr lang="ru-RU" sz="1600" dirty="0"/>
              <a:t/>
            </a:r>
            <a:br>
              <a:rPr lang="ru-RU" sz="1600" dirty="0"/>
            </a:br>
            <a:r>
              <a:rPr lang="ru-RU" sz="1400" dirty="0"/>
              <a:t/>
            </a:r>
            <a:br>
              <a:rPr lang="ru-RU" sz="1400" dirty="0"/>
            </a:br>
            <a:r>
              <a:rPr lang="ru-RU" sz="1400" b="1" i="1" dirty="0">
                <a:solidFill>
                  <a:srgbClr val="FFFF00"/>
                </a:solidFill>
              </a:rPr>
              <a:t/>
            </a:r>
            <a:br>
              <a:rPr lang="ru-RU" sz="1400" b="1" i="1" dirty="0">
                <a:solidFill>
                  <a:srgbClr val="FFFF00"/>
                </a:solidFill>
              </a:rPr>
            </a:b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4" name="Объект 3"/>
          <p:cNvSpPr>
            <a:spLocks noGrp="1"/>
          </p:cNvSpPr>
          <p:nvPr>
            <p:ph idx="1"/>
          </p:nvPr>
        </p:nvSpPr>
        <p:spPr>
          <a:xfrm>
            <a:off x="4104089" y="2787013"/>
            <a:ext cx="8946541" cy="4195481"/>
          </a:xfrm>
        </p:spPr>
        <p:txBody>
          <a:bodyPr>
            <a:normAutofit/>
          </a:bodyPr>
          <a:lstStyle/>
          <a:p>
            <a:pPr marL="0" indent="0">
              <a:buNone/>
            </a:pPr>
            <a:r>
              <a:rPr lang="ru-RU" sz="2800" b="1" i="1" dirty="0" err="1" smtClean="0"/>
              <a:t>Дякую</a:t>
            </a:r>
            <a:r>
              <a:rPr lang="ru-RU" sz="2800" b="1" i="1" dirty="0" smtClean="0"/>
              <a:t> </a:t>
            </a:r>
            <a:r>
              <a:rPr lang="ru-RU" sz="2800" b="1" i="1" dirty="0"/>
              <a:t>за </a:t>
            </a:r>
            <a:r>
              <a:rPr lang="ru-RU" sz="2800" b="1" i="1" dirty="0" err="1" smtClean="0"/>
              <a:t>увагу</a:t>
            </a:r>
            <a:r>
              <a:rPr lang="ru-RU" sz="2800" b="1" i="1" dirty="0" smtClean="0"/>
              <a:t> !</a:t>
            </a:r>
            <a:endParaRPr lang="ru-RU" sz="2800" b="1" i="1" dirty="0"/>
          </a:p>
        </p:txBody>
      </p:sp>
    </p:spTree>
    <p:extLst>
      <p:ext uri="{BB962C8B-B14F-4D97-AF65-F5344CB8AC3E}">
        <p14:creationId xmlns:p14="http://schemas.microsoft.com/office/powerpoint/2010/main" val="31955959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139" y="-1"/>
            <a:ext cx="10532751" cy="2550017"/>
          </a:xfrm>
        </p:spPr>
        <p:txBody>
          <a:bodyPr/>
          <a:lstStyle/>
          <a:p>
            <a:r>
              <a:rPr lang="uk-UA" sz="1400" b="1" i="1" dirty="0">
                <a:solidFill>
                  <a:srgbClr val="FFFF00"/>
                </a:solidFill>
              </a:rPr>
              <a:t>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a:t>
            </a:r>
            <a:r>
              <a:rPr lang="ru-RU" sz="1200" b="1" dirty="0"/>
              <a:t/>
            </a:r>
            <a:br>
              <a:rPr lang="ru-RU" sz="1200" b="1" dirty="0"/>
            </a:br>
            <a:r>
              <a:rPr lang="ru-RU" sz="1200" b="1" dirty="0"/>
              <a:t/>
            </a:r>
            <a:br>
              <a:rPr lang="ru-RU" sz="1200" b="1" dirty="0"/>
            </a:br>
            <a:r>
              <a:rPr lang="ru-RU" sz="1200" b="1" dirty="0" err="1"/>
              <a:t>Стаття</a:t>
            </a:r>
            <a:r>
              <a:rPr lang="ru-RU" sz="1200" b="1" dirty="0"/>
              <a:t> 221 КПК </a:t>
            </a:r>
            <a:r>
              <a:rPr lang="ru-RU" sz="1200" b="1" dirty="0" err="1"/>
              <a:t>України</a:t>
            </a:r>
            <a:r>
              <a:rPr lang="ru-RU" sz="1200" b="1" dirty="0"/>
              <a:t>. </a:t>
            </a:r>
            <a:r>
              <a:rPr lang="ru-RU" sz="1200" b="1" dirty="0" err="1"/>
              <a:t>Ознайомлення</a:t>
            </a:r>
            <a:r>
              <a:rPr lang="ru-RU" sz="1200" b="1" dirty="0"/>
              <a:t> з </a:t>
            </a:r>
            <a:r>
              <a:rPr lang="ru-RU" sz="1200" b="1" dirty="0" err="1"/>
              <a:t>матеріалами</a:t>
            </a:r>
            <a:r>
              <a:rPr lang="ru-RU" sz="1200" b="1" dirty="0"/>
              <a:t> </a:t>
            </a:r>
            <a:r>
              <a:rPr lang="ru-RU" sz="1200" b="1" dirty="0" err="1"/>
              <a:t>досудового</a:t>
            </a:r>
            <a:r>
              <a:rPr lang="ru-RU" sz="1200" b="1" dirty="0"/>
              <a:t> </a:t>
            </a:r>
            <a:r>
              <a:rPr lang="ru-RU" sz="1200" b="1" dirty="0" err="1"/>
              <a:t>розслідування</a:t>
            </a:r>
            <a:r>
              <a:rPr lang="ru-RU" sz="1200" b="1" dirty="0"/>
              <a:t> до </a:t>
            </a:r>
            <a:r>
              <a:rPr lang="ru-RU" sz="1200" b="1" dirty="0" err="1"/>
              <a:t>його</a:t>
            </a:r>
            <a:r>
              <a:rPr lang="ru-RU" sz="1200" b="1" dirty="0"/>
              <a:t> </a:t>
            </a:r>
            <a:r>
              <a:rPr lang="ru-RU" sz="1200" b="1" dirty="0" err="1"/>
              <a:t>завершення</a:t>
            </a:r>
            <a:r>
              <a:rPr lang="ru-RU" sz="1200" b="1" dirty="0"/>
              <a:t>.</a:t>
            </a:r>
            <a:br>
              <a:rPr lang="ru-RU" sz="1200" b="1" dirty="0"/>
            </a:br>
            <a:r>
              <a:rPr lang="ru-RU" sz="1200" b="1" dirty="0"/>
              <a:t/>
            </a:r>
            <a:br>
              <a:rPr lang="ru-RU" sz="1200" b="1" dirty="0"/>
            </a:br>
            <a:r>
              <a:rPr lang="ru-RU" sz="1200" b="1" dirty="0"/>
              <a:t>1. </a:t>
            </a:r>
            <a:r>
              <a:rPr lang="ru-RU" sz="1200" b="1" dirty="0" err="1"/>
              <a:t>Слідчий</a:t>
            </a:r>
            <a:r>
              <a:rPr lang="ru-RU" sz="1200" b="1" dirty="0"/>
              <a:t>, прокурор </a:t>
            </a:r>
            <a:r>
              <a:rPr lang="ru-RU" sz="1200" b="1" dirty="0" err="1"/>
              <a:t>зобов’язаний</a:t>
            </a:r>
            <a:r>
              <a:rPr lang="ru-RU" sz="1200" b="1" dirty="0"/>
              <a:t> за </a:t>
            </a:r>
            <a:r>
              <a:rPr lang="ru-RU" sz="1200" b="1" dirty="0" err="1"/>
              <a:t>клопотанням</a:t>
            </a:r>
            <a:r>
              <a:rPr lang="ru-RU" sz="1200" b="1" dirty="0"/>
              <a:t> </a:t>
            </a:r>
            <a:r>
              <a:rPr lang="ru-RU" sz="1200" b="1" dirty="0" err="1"/>
              <a:t>сторони</a:t>
            </a:r>
            <a:r>
              <a:rPr lang="ru-RU" sz="1200" b="1" dirty="0"/>
              <a:t> </a:t>
            </a:r>
            <a:r>
              <a:rPr lang="ru-RU" sz="1200" b="1" dirty="0" err="1"/>
              <a:t>захисту</a:t>
            </a:r>
            <a:r>
              <a:rPr lang="ru-RU" sz="1200" b="1" dirty="0"/>
              <a:t>, </a:t>
            </a:r>
            <a:r>
              <a:rPr lang="ru-RU" sz="1200" b="1" dirty="0" err="1"/>
              <a:t>потерпілого</a:t>
            </a:r>
            <a:r>
              <a:rPr lang="ru-RU" sz="1200" b="1" dirty="0"/>
              <a:t>, </a:t>
            </a:r>
            <a:r>
              <a:rPr lang="ru-RU" sz="1200" b="1" dirty="0" err="1"/>
              <a:t>представника</a:t>
            </a:r>
            <a:r>
              <a:rPr lang="ru-RU" sz="1200" b="1" dirty="0"/>
              <a:t> </a:t>
            </a:r>
            <a:r>
              <a:rPr lang="ru-RU" sz="1200" b="1" dirty="0" err="1"/>
              <a:t>юридичної</a:t>
            </a:r>
            <a:r>
              <a:rPr lang="ru-RU" sz="1200" b="1" dirty="0"/>
              <a:t> особи, </a:t>
            </a:r>
            <a:r>
              <a:rPr lang="ru-RU" sz="1200" b="1" dirty="0" err="1"/>
              <a:t>щодо</a:t>
            </a:r>
            <a:r>
              <a:rPr lang="ru-RU" sz="1200" b="1" dirty="0"/>
              <a:t> </a:t>
            </a:r>
            <a:r>
              <a:rPr lang="ru-RU" sz="1200" b="1" dirty="0" err="1"/>
              <a:t>якої</a:t>
            </a:r>
            <a:r>
              <a:rPr lang="ru-RU" sz="1200" b="1" dirty="0"/>
              <a:t> </a:t>
            </a:r>
            <a:r>
              <a:rPr lang="ru-RU" sz="1200" b="1" dirty="0" err="1"/>
              <a:t>здійснюється</a:t>
            </a:r>
            <a:r>
              <a:rPr lang="ru-RU" sz="1200" b="1" dirty="0"/>
              <a:t> </a:t>
            </a:r>
            <a:r>
              <a:rPr lang="ru-RU" sz="1200" b="1" dirty="0" err="1"/>
              <a:t>провадження</a:t>
            </a:r>
            <a:r>
              <a:rPr lang="ru-RU" sz="1200" b="1" dirty="0"/>
              <a:t>, </a:t>
            </a:r>
            <a:r>
              <a:rPr lang="ru-RU" sz="1200" b="1" dirty="0" err="1"/>
              <a:t>надати</a:t>
            </a:r>
            <a:r>
              <a:rPr lang="ru-RU" sz="1200" b="1" dirty="0"/>
              <a:t> </a:t>
            </a:r>
            <a:r>
              <a:rPr lang="ru-RU" sz="1200" b="1" dirty="0" err="1"/>
              <a:t>їм</a:t>
            </a:r>
            <a:r>
              <a:rPr lang="ru-RU" sz="1200" b="1" dirty="0"/>
              <a:t> </a:t>
            </a:r>
            <a:r>
              <a:rPr lang="ru-RU" sz="1200" b="1" dirty="0" err="1"/>
              <a:t>матеріали</a:t>
            </a:r>
            <a:r>
              <a:rPr lang="ru-RU" sz="1200" b="1" dirty="0"/>
              <a:t> </a:t>
            </a:r>
            <a:r>
              <a:rPr lang="ru-RU" sz="1200" b="1" dirty="0" err="1"/>
              <a:t>досудового</a:t>
            </a:r>
            <a:r>
              <a:rPr lang="ru-RU" sz="1200" b="1" dirty="0"/>
              <a:t> </a:t>
            </a:r>
            <a:r>
              <a:rPr lang="ru-RU" sz="1200" b="1" dirty="0" err="1"/>
              <a:t>розслідування</a:t>
            </a:r>
            <a:r>
              <a:rPr lang="ru-RU" sz="1200" b="1" dirty="0"/>
              <a:t> для </a:t>
            </a:r>
            <a:r>
              <a:rPr lang="ru-RU" sz="1200" b="1" dirty="0" err="1"/>
              <a:t>ознайомлення</a:t>
            </a:r>
            <a:r>
              <a:rPr lang="ru-RU" sz="1200" b="1" dirty="0"/>
              <a:t>, за </a:t>
            </a:r>
            <a:r>
              <a:rPr lang="ru-RU" sz="1200" b="1" dirty="0" err="1"/>
              <a:t>виключенням</a:t>
            </a:r>
            <a:r>
              <a:rPr lang="ru-RU" sz="1200" b="1" dirty="0"/>
              <a:t> </a:t>
            </a:r>
            <a:r>
              <a:rPr lang="ru-RU" sz="1200" b="1" dirty="0" err="1"/>
              <a:t>матеріалів</a:t>
            </a:r>
            <a:r>
              <a:rPr lang="ru-RU" sz="1200" b="1" dirty="0"/>
              <a:t> про </a:t>
            </a:r>
            <a:r>
              <a:rPr lang="ru-RU" sz="1200" b="1" dirty="0" err="1"/>
              <a:t>застосування</a:t>
            </a:r>
            <a:r>
              <a:rPr lang="ru-RU" sz="1200" b="1" dirty="0"/>
              <a:t> </a:t>
            </a:r>
            <a:r>
              <a:rPr lang="ru-RU" sz="1200" b="1" dirty="0" err="1"/>
              <a:t>заходів</a:t>
            </a:r>
            <a:r>
              <a:rPr lang="ru-RU" sz="1200" b="1" dirty="0"/>
              <a:t> </a:t>
            </a:r>
            <a:r>
              <a:rPr lang="ru-RU" sz="1200" b="1" dirty="0" err="1"/>
              <a:t>безпеки</a:t>
            </a:r>
            <a:r>
              <a:rPr lang="ru-RU" sz="1200" b="1" dirty="0"/>
              <a:t> </a:t>
            </a:r>
            <a:r>
              <a:rPr lang="ru-RU" sz="1200" b="1" dirty="0" err="1"/>
              <a:t>щодо</a:t>
            </a:r>
            <a:r>
              <a:rPr lang="ru-RU" sz="1200" b="1" dirty="0"/>
              <a:t> </a:t>
            </a:r>
            <a:r>
              <a:rPr lang="ru-RU" sz="1200" b="1" dirty="0" err="1"/>
              <a:t>осіб</a:t>
            </a:r>
            <a:r>
              <a:rPr lang="ru-RU" sz="1200" b="1" dirty="0"/>
              <a:t>, </a:t>
            </a:r>
            <a:r>
              <a:rPr lang="ru-RU" sz="1200" b="1" dirty="0" err="1"/>
              <a:t>які</a:t>
            </a:r>
            <a:r>
              <a:rPr lang="ru-RU" sz="1200" b="1" dirty="0"/>
              <a:t> </a:t>
            </a:r>
            <a:r>
              <a:rPr lang="ru-RU" sz="1200" b="1" dirty="0" err="1"/>
              <a:t>беруть</a:t>
            </a:r>
            <a:r>
              <a:rPr lang="ru-RU" sz="1200" b="1" dirty="0"/>
              <a:t> участь у </a:t>
            </a:r>
            <a:r>
              <a:rPr lang="ru-RU" sz="1200" b="1" dirty="0" err="1"/>
              <a:t>кримінальному</a:t>
            </a:r>
            <a:r>
              <a:rPr lang="ru-RU" sz="1200" b="1" dirty="0"/>
              <a:t> </a:t>
            </a:r>
            <a:r>
              <a:rPr lang="ru-RU" sz="1200" b="1" dirty="0" err="1"/>
              <a:t>судочинстві</a:t>
            </a:r>
            <a:r>
              <a:rPr lang="ru-RU" sz="1200" b="1" dirty="0"/>
              <a:t>, а </a:t>
            </a:r>
            <a:r>
              <a:rPr lang="ru-RU" sz="1200" b="1" dirty="0" err="1"/>
              <a:t>також</a:t>
            </a:r>
            <a:r>
              <a:rPr lang="ru-RU" sz="1200" b="1" dirty="0"/>
              <a:t> тих </a:t>
            </a:r>
            <a:r>
              <a:rPr lang="ru-RU" sz="1200" b="1" dirty="0" err="1"/>
              <a:t>матеріалів</a:t>
            </a:r>
            <a:r>
              <a:rPr lang="ru-RU" sz="1200" b="1" dirty="0"/>
              <a:t>, </a:t>
            </a:r>
            <a:r>
              <a:rPr lang="ru-RU" sz="1200" b="1" dirty="0" err="1"/>
              <a:t>ознайомлення</a:t>
            </a:r>
            <a:r>
              <a:rPr lang="ru-RU" sz="1200" b="1" dirty="0"/>
              <a:t> з </a:t>
            </a:r>
            <a:r>
              <a:rPr lang="ru-RU" sz="1200" b="1" dirty="0" err="1"/>
              <a:t>якими</a:t>
            </a:r>
            <a:r>
              <a:rPr lang="ru-RU" sz="1200" b="1" dirty="0"/>
              <a:t> на </a:t>
            </a:r>
            <a:r>
              <a:rPr lang="ru-RU" sz="1200" b="1" dirty="0" err="1"/>
              <a:t>цій</a:t>
            </a:r>
            <a:r>
              <a:rPr lang="ru-RU" sz="1200" b="1" dirty="0"/>
              <a:t> </a:t>
            </a:r>
            <a:r>
              <a:rPr lang="ru-RU" sz="1200" b="1" dirty="0" err="1"/>
              <a:t>стадії</a:t>
            </a:r>
            <a:r>
              <a:rPr lang="ru-RU" sz="1200" b="1" dirty="0"/>
              <a:t> </a:t>
            </a:r>
            <a:r>
              <a:rPr lang="ru-RU" sz="1200" b="1" dirty="0" err="1"/>
              <a:t>кримінального</a:t>
            </a:r>
            <a:r>
              <a:rPr lang="ru-RU" sz="1200" b="1" dirty="0"/>
              <a:t> </a:t>
            </a:r>
            <a:r>
              <a:rPr lang="ru-RU" sz="1200" b="1" dirty="0" err="1"/>
              <a:t>провадження</a:t>
            </a:r>
            <a:r>
              <a:rPr lang="ru-RU" sz="1200" b="1" dirty="0"/>
              <a:t> </a:t>
            </a:r>
            <a:r>
              <a:rPr lang="ru-RU" sz="1200" b="1" dirty="0" err="1"/>
              <a:t>може</a:t>
            </a:r>
            <a:r>
              <a:rPr lang="ru-RU" sz="1200" b="1" dirty="0"/>
              <a:t> </a:t>
            </a:r>
            <a:r>
              <a:rPr lang="ru-RU" sz="1200" b="1" dirty="0" err="1"/>
              <a:t>зашкодити</a:t>
            </a:r>
            <a:r>
              <a:rPr lang="ru-RU" sz="1200" b="1" dirty="0"/>
              <a:t> </a:t>
            </a:r>
            <a:r>
              <a:rPr lang="ru-RU" sz="1200" b="1" dirty="0" err="1"/>
              <a:t>досудовому</a:t>
            </a:r>
            <a:r>
              <a:rPr lang="ru-RU" sz="1200" b="1" dirty="0"/>
              <a:t> </a:t>
            </a:r>
            <a:r>
              <a:rPr lang="ru-RU" sz="1200" b="1" dirty="0" err="1"/>
              <a:t>розслідуванню</a:t>
            </a:r>
            <a:r>
              <a:rPr lang="ru-RU" sz="1200" b="1" dirty="0"/>
              <a:t>. </a:t>
            </a:r>
            <a:r>
              <a:rPr lang="ru-RU" sz="1200" b="1" dirty="0" err="1"/>
              <a:t>Відмова</a:t>
            </a:r>
            <a:r>
              <a:rPr lang="ru-RU" sz="1200" b="1" dirty="0"/>
              <a:t> у </a:t>
            </a:r>
            <a:r>
              <a:rPr lang="ru-RU" sz="1200" b="1" dirty="0" err="1"/>
              <a:t>наданні</a:t>
            </a:r>
            <a:r>
              <a:rPr lang="ru-RU" sz="1200" b="1" dirty="0"/>
              <a:t> для </a:t>
            </a:r>
            <a:r>
              <a:rPr lang="ru-RU" sz="1200" b="1" dirty="0" err="1"/>
              <a:t>ознайомлення</a:t>
            </a:r>
            <a:r>
              <a:rPr lang="ru-RU" sz="1200" b="1" dirty="0"/>
              <a:t> </a:t>
            </a:r>
            <a:r>
              <a:rPr lang="ru-RU" sz="1200" b="1" dirty="0" err="1"/>
              <a:t>загальнодоступного</a:t>
            </a:r>
            <a:r>
              <a:rPr lang="ru-RU" sz="1200" b="1" dirty="0"/>
              <a:t> документа, </a:t>
            </a:r>
            <a:r>
              <a:rPr lang="ru-RU" sz="1200" b="1" dirty="0" err="1"/>
              <a:t>оригінал</a:t>
            </a:r>
            <a:r>
              <a:rPr lang="ru-RU" sz="1200" b="1" dirty="0"/>
              <a:t> </a:t>
            </a:r>
            <a:r>
              <a:rPr lang="ru-RU" sz="1200" b="1" dirty="0" err="1"/>
              <a:t>якого</a:t>
            </a:r>
            <a:r>
              <a:rPr lang="ru-RU" sz="1200" b="1" dirty="0"/>
              <a:t> </a:t>
            </a:r>
            <a:r>
              <a:rPr lang="ru-RU" sz="1200" b="1" dirty="0" err="1"/>
              <a:t>знаходиться</a:t>
            </a:r>
            <a:r>
              <a:rPr lang="ru-RU" sz="1200" b="1" dirty="0"/>
              <a:t> в </a:t>
            </a:r>
            <a:r>
              <a:rPr lang="ru-RU" sz="1200" b="1" dirty="0" err="1"/>
              <a:t>матеріалах</a:t>
            </a:r>
            <a:r>
              <a:rPr lang="ru-RU" sz="1200" b="1" dirty="0"/>
              <a:t> </a:t>
            </a:r>
            <a:r>
              <a:rPr lang="ru-RU" sz="1200" b="1" dirty="0" err="1"/>
              <a:t>досудового</a:t>
            </a:r>
            <a:r>
              <a:rPr lang="ru-RU" sz="1200" b="1" dirty="0"/>
              <a:t> </a:t>
            </a:r>
            <a:r>
              <a:rPr lang="ru-RU" sz="1200" b="1" dirty="0" err="1"/>
              <a:t>розслідування</a:t>
            </a:r>
            <a:r>
              <a:rPr lang="ru-RU" sz="1200" b="1" dirty="0"/>
              <a:t>, не </a:t>
            </a:r>
            <a:r>
              <a:rPr lang="ru-RU" sz="1200" b="1" dirty="0" err="1"/>
              <a:t>допускається</a:t>
            </a:r>
            <a:r>
              <a:rPr lang="ru-RU" sz="1200" b="1" dirty="0"/>
              <a:t>.</a:t>
            </a:r>
            <a:br>
              <a:rPr lang="ru-RU" sz="1200" b="1" dirty="0"/>
            </a:br>
            <a:r>
              <a:rPr lang="ru-RU" sz="1200" b="1" dirty="0"/>
              <a:t/>
            </a:r>
            <a:br>
              <a:rPr lang="ru-RU" sz="1200" b="1" dirty="0"/>
            </a:br>
            <a:r>
              <a:rPr lang="ru-RU" sz="1200" b="1" dirty="0"/>
              <a:t>2. </a:t>
            </a:r>
            <a:r>
              <a:rPr lang="ru-RU" sz="1200" b="1" dirty="0" err="1"/>
              <a:t>Під</a:t>
            </a:r>
            <a:r>
              <a:rPr lang="ru-RU" sz="1200" b="1" dirty="0"/>
              <a:t> час </a:t>
            </a:r>
            <a:r>
              <a:rPr lang="ru-RU" sz="1200" b="1" dirty="0" err="1"/>
              <a:t>ознайомлення</a:t>
            </a:r>
            <a:r>
              <a:rPr lang="ru-RU" sz="1200" b="1" dirty="0"/>
              <a:t> з </a:t>
            </a:r>
            <a:r>
              <a:rPr lang="ru-RU" sz="1200" b="1" dirty="0" err="1"/>
              <a:t>матеріалами</a:t>
            </a:r>
            <a:r>
              <a:rPr lang="ru-RU" sz="1200" b="1" dirty="0"/>
              <a:t> </a:t>
            </a:r>
            <a:r>
              <a:rPr lang="ru-RU" sz="1200" b="1" dirty="0" err="1"/>
              <a:t>досудового</a:t>
            </a:r>
            <a:r>
              <a:rPr lang="ru-RU" sz="1200" b="1" dirty="0"/>
              <a:t> </a:t>
            </a:r>
            <a:r>
              <a:rPr lang="ru-RU" sz="1200" b="1" dirty="0" err="1"/>
              <a:t>розслідування</a:t>
            </a:r>
            <a:r>
              <a:rPr lang="ru-RU" sz="1200" b="1" dirty="0"/>
              <a:t> особа, </a:t>
            </a:r>
            <a:r>
              <a:rPr lang="ru-RU" sz="1200" b="1" dirty="0" err="1"/>
              <a:t>що</a:t>
            </a:r>
            <a:r>
              <a:rPr lang="ru-RU" sz="1200" b="1" dirty="0"/>
              <a:t> </a:t>
            </a:r>
            <a:r>
              <a:rPr lang="ru-RU" sz="1200" b="1" dirty="0" err="1"/>
              <a:t>його</a:t>
            </a:r>
            <a:r>
              <a:rPr lang="ru-RU" sz="1200" b="1" dirty="0"/>
              <a:t> </a:t>
            </a:r>
            <a:r>
              <a:rPr lang="ru-RU" sz="1200" b="1" dirty="0" err="1"/>
              <a:t>здійснює</a:t>
            </a:r>
            <a:r>
              <a:rPr lang="ru-RU" sz="1200" b="1" dirty="0"/>
              <a:t>, </a:t>
            </a:r>
            <a:r>
              <a:rPr lang="ru-RU" sz="1200" b="1" dirty="0" err="1"/>
              <a:t>має</a:t>
            </a:r>
            <a:r>
              <a:rPr lang="ru-RU" sz="1200" b="1" dirty="0"/>
              <a:t> право </a:t>
            </a:r>
            <a:r>
              <a:rPr lang="ru-RU" sz="1200" b="1" dirty="0" err="1"/>
              <a:t>робити</a:t>
            </a:r>
            <a:r>
              <a:rPr lang="ru-RU" sz="1200" b="1" dirty="0"/>
              <a:t> </a:t>
            </a:r>
            <a:r>
              <a:rPr lang="ru-RU" sz="1200" b="1" dirty="0" err="1"/>
              <a:t>необхідні</a:t>
            </a:r>
            <a:r>
              <a:rPr lang="ru-RU" sz="1200" b="1" dirty="0"/>
              <a:t> </a:t>
            </a:r>
            <a:r>
              <a:rPr lang="ru-RU" sz="1200" b="1" dirty="0" err="1"/>
              <a:t>виписки</a:t>
            </a:r>
            <a:r>
              <a:rPr lang="ru-RU" sz="1200" b="1" dirty="0"/>
              <a:t> та </a:t>
            </a:r>
            <a:r>
              <a:rPr lang="ru-RU" sz="1200" b="1" dirty="0" err="1"/>
              <a:t>копії</a:t>
            </a:r>
            <a:r>
              <a:rPr lang="ru-RU" sz="1200" b="1" dirty="0"/>
              <a:t>.</a:t>
            </a:r>
            <a:br>
              <a:rPr lang="ru-RU" sz="1200" b="1" dirty="0"/>
            </a:br>
            <a:endParaRPr lang="ru-RU" sz="1200" b="1" dirty="0"/>
          </a:p>
        </p:txBody>
      </p:sp>
      <p:sp>
        <p:nvSpPr>
          <p:cNvPr id="3" name="Объект 2"/>
          <p:cNvSpPr>
            <a:spLocks noGrp="1"/>
          </p:cNvSpPr>
          <p:nvPr>
            <p:ph idx="1"/>
          </p:nvPr>
        </p:nvSpPr>
        <p:spPr>
          <a:xfrm>
            <a:off x="221108" y="2550016"/>
            <a:ext cx="11601697" cy="4108361"/>
          </a:xfrm>
        </p:spPr>
        <p:txBody>
          <a:bodyPr>
            <a:normAutofit fontScale="92500" lnSpcReduction="20000"/>
          </a:bodyPr>
          <a:lstStyle/>
          <a:p>
            <a:pPr marL="0" indent="0">
              <a:buNone/>
            </a:pPr>
            <a:r>
              <a:rPr lang="ru-RU" dirty="0"/>
              <a:t>3)	</a:t>
            </a:r>
            <a:r>
              <a:rPr lang="ru-RU" dirty="0" err="1"/>
              <a:t>Кількість</a:t>
            </a:r>
            <a:r>
              <a:rPr lang="ru-RU" dirty="0"/>
              <a:t> </a:t>
            </a:r>
            <a:r>
              <a:rPr lang="ru-RU" dirty="0" err="1"/>
              <a:t>разів</a:t>
            </a:r>
            <a:r>
              <a:rPr lang="ru-RU" dirty="0"/>
              <a:t> </a:t>
            </a:r>
            <a:r>
              <a:rPr lang="ru-RU" dirty="0" err="1"/>
              <a:t>ознайомлення</a:t>
            </a:r>
            <a:r>
              <a:rPr lang="ru-RU" dirty="0"/>
              <a:t> в порядку ст. 221 КПК </a:t>
            </a:r>
            <a:r>
              <a:rPr lang="ru-RU" dirty="0" err="1"/>
              <a:t>України</a:t>
            </a:r>
            <a:r>
              <a:rPr lang="ru-RU" dirty="0"/>
              <a:t> не </a:t>
            </a:r>
            <a:r>
              <a:rPr lang="ru-RU" dirty="0" err="1"/>
              <a:t>визначена</a:t>
            </a:r>
            <a:r>
              <a:rPr lang="ru-RU" dirty="0"/>
              <a:t>, а </a:t>
            </a:r>
            <a:r>
              <a:rPr lang="ru-RU" dirty="0" err="1"/>
              <a:t>відповідно</a:t>
            </a:r>
            <a:r>
              <a:rPr lang="ru-RU" dirty="0"/>
              <a:t> особи, </a:t>
            </a:r>
            <a:r>
              <a:rPr lang="ru-RU" dirty="0" err="1"/>
              <a:t>яким</a:t>
            </a:r>
            <a:r>
              <a:rPr lang="ru-RU" dirty="0"/>
              <a:t> </a:t>
            </a:r>
            <a:r>
              <a:rPr lang="ru-RU" dirty="0" err="1"/>
              <a:t>гарантовано</a:t>
            </a:r>
            <a:r>
              <a:rPr lang="ru-RU" dirty="0"/>
              <a:t> право на </a:t>
            </a:r>
            <a:r>
              <a:rPr lang="ru-RU" dirty="0" err="1"/>
              <a:t>ознайомлення</a:t>
            </a:r>
            <a:r>
              <a:rPr lang="ru-RU" dirty="0"/>
              <a:t> з </a:t>
            </a:r>
            <a:r>
              <a:rPr lang="ru-RU" dirty="0" err="1"/>
              <a:t>матеріалами</a:t>
            </a:r>
            <a:r>
              <a:rPr lang="ru-RU" dirty="0"/>
              <a:t> </a:t>
            </a:r>
            <a:r>
              <a:rPr lang="ru-RU" dirty="0" err="1" smtClean="0"/>
              <a:t>кримінального</a:t>
            </a:r>
            <a:r>
              <a:rPr lang="ru-RU" dirty="0" smtClean="0"/>
              <a:t> </a:t>
            </a:r>
            <a:r>
              <a:rPr lang="ru-RU" dirty="0" err="1" smtClean="0"/>
              <a:t>провадежння</a:t>
            </a:r>
            <a:r>
              <a:rPr lang="ru-RU" dirty="0" smtClean="0"/>
              <a:t> </a:t>
            </a:r>
            <a:r>
              <a:rPr lang="ru-RU" dirty="0" err="1" smtClean="0"/>
              <a:t>мають</a:t>
            </a:r>
            <a:r>
              <a:rPr lang="ru-RU" dirty="0" smtClean="0"/>
              <a:t> </a:t>
            </a:r>
            <a:r>
              <a:rPr lang="ru-RU" dirty="0"/>
              <a:t>право </a:t>
            </a:r>
            <a:r>
              <a:rPr lang="ru-RU" dirty="0" err="1"/>
              <a:t>ознайомлюватися</a:t>
            </a:r>
            <a:r>
              <a:rPr lang="ru-RU" dirty="0"/>
              <a:t> </a:t>
            </a:r>
            <a:r>
              <a:rPr lang="ru-RU" dirty="0" err="1"/>
              <a:t>неодноразово</a:t>
            </a:r>
            <a:r>
              <a:rPr lang="ru-RU" dirty="0"/>
              <a:t> шляхом </a:t>
            </a:r>
            <a:r>
              <a:rPr lang="ru-RU" dirty="0" err="1"/>
              <a:t>звернення</a:t>
            </a:r>
            <a:r>
              <a:rPr lang="ru-RU" dirty="0"/>
              <a:t> кожного разу </a:t>
            </a:r>
            <a:r>
              <a:rPr lang="ru-RU" dirty="0" err="1"/>
              <a:t>із</a:t>
            </a:r>
            <a:r>
              <a:rPr lang="ru-RU" dirty="0"/>
              <a:t> </a:t>
            </a:r>
            <a:r>
              <a:rPr lang="ru-RU" dirty="0" err="1"/>
              <a:t>відповідним</a:t>
            </a:r>
            <a:r>
              <a:rPr lang="ru-RU" dirty="0"/>
              <a:t> </a:t>
            </a:r>
            <a:r>
              <a:rPr lang="ru-RU" dirty="0" err="1"/>
              <a:t>клопотанням</a:t>
            </a:r>
            <a:r>
              <a:rPr lang="ru-RU" dirty="0" smtClean="0"/>
              <a:t>.</a:t>
            </a:r>
            <a:endParaRPr lang="ru-RU" dirty="0"/>
          </a:p>
          <a:p>
            <a:pPr marL="0" indent="0">
              <a:buNone/>
            </a:pPr>
            <a:r>
              <a:rPr lang="ru-RU" dirty="0"/>
              <a:t>4)	</a:t>
            </a:r>
            <a:r>
              <a:rPr lang="ru-RU" dirty="0" err="1"/>
              <a:t>Положення</a:t>
            </a:r>
            <a:r>
              <a:rPr lang="ru-RU" dirty="0"/>
              <a:t> ст. 221 КПК </a:t>
            </a:r>
            <a:r>
              <a:rPr lang="ru-RU" dirty="0" err="1"/>
              <a:t>України</a:t>
            </a:r>
            <a:r>
              <a:rPr lang="ru-RU" dirty="0"/>
              <a:t> не </a:t>
            </a:r>
            <a:r>
              <a:rPr lang="ru-RU" dirty="0" err="1"/>
              <a:t>конкретизують</a:t>
            </a:r>
            <a:r>
              <a:rPr lang="ru-RU" dirty="0"/>
              <a:t> час, </a:t>
            </a:r>
            <a:r>
              <a:rPr lang="ru-RU" dirty="0" err="1"/>
              <a:t>який</a:t>
            </a:r>
            <a:r>
              <a:rPr lang="ru-RU" dirty="0"/>
              <a:t> </a:t>
            </a:r>
            <a:r>
              <a:rPr lang="ru-RU" dirty="0" err="1"/>
              <a:t>надається</a:t>
            </a:r>
            <a:r>
              <a:rPr lang="ru-RU" dirty="0"/>
              <a:t> для </a:t>
            </a:r>
            <a:r>
              <a:rPr lang="ru-RU" dirty="0" err="1"/>
              <a:t>ознайомлення</a:t>
            </a:r>
            <a:r>
              <a:rPr lang="ru-RU" dirty="0"/>
              <a:t> з </a:t>
            </a:r>
            <a:r>
              <a:rPr lang="ru-RU" dirty="0" err="1"/>
              <a:t>матеріалами</a:t>
            </a:r>
            <a:r>
              <a:rPr lang="ru-RU" dirty="0"/>
              <a:t>, до </a:t>
            </a:r>
            <a:r>
              <a:rPr lang="ru-RU" dirty="0" err="1"/>
              <a:t>яких</a:t>
            </a:r>
            <a:r>
              <a:rPr lang="ru-RU" dirty="0"/>
              <a:t> </a:t>
            </a:r>
            <a:r>
              <a:rPr lang="ru-RU" dirty="0" err="1"/>
              <a:t>їм</a:t>
            </a:r>
            <a:r>
              <a:rPr lang="ru-RU" dirty="0"/>
              <a:t> </a:t>
            </a:r>
            <a:r>
              <a:rPr lang="ru-RU" dirty="0" err="1"/>
              <a:t>надано</a:t>
            </a:r>
            <a:r>
              <a:rPr lang="ru-RU" dirty="0"/>
              <a:t> доступ. </a:t>
            </a:r>
          </a:p>
          <a:p>
            <a:pPr marL="0" indent="0">
              <a:buNone/>
            </a:pPr>
            <a:r>
              <a:rPr lang="ru-RU" dirty="0" err="1"/>
              <a:t>Примітка</a:t>
            </a:r>
            <a:r>
              <a:rPr lang="ru-RU" dirty="0"/>
              <a:t>: ч. 10 ст. 290 КПК </a:t>
            </a:r>
            <a:r>
              <a:rPr lang="ru-RU" dirty="0" err="1"/>
              <a:t>України</a:t>
            </a:r>
            <a:r>
              <a:rPr lang="ru-RU" dirty="0"/>
              <a:t> </a:t>
            </a:r>
            <a:r>
              <a:rPr lang="ru-RU" dirty="0" err="1"/>
              <a:t>передбачено</a:t>
            </a:r>
            <a:r>
              <a:rPr lang="ru-RU" dirty="0"/>
              <a:t>, для </a:t>
            </a:r>
            <a:r>
              <a:rPr lang="ru-RU" dirty="0" err="1"/>
              <a:t>ознайомлення</a:t>
            </a:r>
            <a:r>
              <a:rPr lang="ru-RU" dirty="0"/>
              <a:t> з </a:t>
            </a:r>
            <a:r>
              <a:rPr lang="ru-RU" dirty="0" err="1"/>
              <a:t>матеріалами</a:t>
            </a:r>
            <a:r>
              <a:rPr lang="ru-RU" dirty="0"/>
              <a:t> </a:t>
            </a:r>
            <a:r>
              <a:rPr lang="ru-RU" dirty="0" err="1"/>
              <a:t>кримінального</a:t>
            </a:r>
            <a:r>
              <a:rPr lang="ru-RU" dirty="0"/>
              <a:t> </a:t>
            </a:r>
            <a:r>
              <a:rPr lang="ru-RU" dirty="0" err="1"/>
              <a:t>провадження</a:t>
            </a:r>
            <a:r>
              <a:rPr lang="ru-RU" dirty="0"/>
              <a:t> за результатом </a:t>
            </a:r>
            <a:r>
              <a:rPr lang="ru-RU" dirty="0" err="1"/>
              <a:t>завершення</a:t>
            </a:r>
            <a:r>
              <a:rPr lang="ru-RU" dirty="0"/>
              <a:t> </a:t>
            </a:r>
            <a:r>
              <a:rPr lang="ru-RU" dirty="0" err="1"/>
              <a:t>досудового</a:t>
            </a:r>
            <a:r>
              <a:rPr lang="ru-RU" dirty="0"/>
              <a:t> </a:t>
            </a:r>
            <a:r>
              <a:rPr lang="ru-RU" dirty="0" err="1"/>
              <a:t>розслідування</a:t>
            </a:r>
            <a:r>
              <a:rPr lang="ru-RU" dirty="0"/>
              <a:t> </a:t>
            </a:r>
            <a:r>
              <a:rPr lang="ru-RU" dirty="0" err="1"/>
              <a:t>має</a:t>
            </a:r>
            <a:r>
              <a:rPr lang="ru-RU" dirty="0"/>
              <a:t> бути </a:t>
            </a:r>
            <a:r>
              <a:rPr lang="ru-RU" dirty="0" err="1"/>
              <a:t>надано</a:t>
            </a:r>
            <a:r>
              <a:rPr lang="ru-RU" dirty="0"/>
              <a:t> </a:t>
            </a:r>
            <a:r>
              <a:rPr lang="ru-RU" b="1" dirty="0">
                <a:solidFill>
                  <a:srgbClr val="FF0000"/>
                </a:solidFill>
              </a:rPr>
              <a:t>«</a:t>
            </a:r>
            <a:r>
              <a:rPr lang="ru-RU" b="1" dirty="0" err="1">
                <a:solidFill>
                  <a:srgbClr val="FF0000"/>
                </a:solidFill>
              </a:rPr>
              <a:t>достатній</a:t>
            </a:r>
            <a:r>
              <a:rPr lang="ru-RU" b="1" dirty="0">
                <a:solidFill>
                  <a:srgbClr val="FF0000"/>
                </a:solidFill>
              </a:rPr>
              <a:t>» час</a:t>
            </a:r>
            <a:r>
              <a:rPr lang="ru-RU" b="1" dirty="0" smtClean="0">
                <a:solidFill>
                  <a:srgbClr val="FF0000"/>
                </a:solidFill>
              </a:rPr>
              <a:t>.</a:t>
            </a:r>
            <a:endParaRPr lang="ru-RU" b="1" dirty="0">
              <a:solidFill>
                <a:srgbClr val="FF0000"/>
              </a:solidFill>
            </a:endParaRPr>
          </a:p>
          <a:p>
            <a:pPr marL="0" indent="0">
              <a:buNone/>
            </a:pPr>
            <a:r>
              <a:rPr lang="ru-RU" dirty="0"/>
              <a:t>5)	</a:t>
            </a:r>
            <a:r>
              <a:rPr lang="ru-RU" dirty="0" err="1"/>
              <a:t>Положення</a:t>
            </a:r>
            <a:r>
              <a:rPr lang="ru-RU" dirty="0"/>
              <a:t> ст. 221 КПК </a:t>
            </a:r>
            <a:r>
              <a:rPr lang="ru-RU" dirty="0" err="1"/>
              <a:t>України</a:t>
            </a:r>
            <a:r>
              <a:rPr lang="ru-RU" dirty="0"/>
              <a:t> </a:t>
            </a:r>
            <a:r>
              <a:rPr lang="ru-RU" dirty="0" err="1"/>
              <a:t>передбачає</a:t>
            </a:r>
            <a:r>
              <a:rPr lang="ru-RU" dirty="0"/>
              <a:t> </a:t>
            </a:r>
            <a:r>
              <a:rPr lang="ru-RU" dirty="0" err="1"/>
              <a:t>обов’язок</a:t>
            </a:r>
            <a:r>
              <a:rPr lang="ru-RU" dirty="0"/>
              <a:t> </a:t>
            </a:r>
            <a:r>
              <a:rPr lang="ru-RU" dirty="0" err="1"/>
              <a:t>надати</a:t>
            </a:r>
            <a:r>
              <a:rPr lang="ru-RU" dirty="0"/>
              <a:t> </a:t>
            </a:r>
            <a:r>
              <a:rPr lang="ru-RU" dirty="0" err="1"/>
              <a:t>матеріали</a:t>
            </a:r>
            <a:r>
              <a:rPr lang="ru-RU" dirty="0"/>
              <a:t> </a:t>
            </a:r>
            <a:r>
              <a:rPr lang="ru-RU" dirty="0" err="1"/>
              <a:t>досудового</a:t>
            </a:r>
            <a:r>
              <a:rPr lang="ru-RU" dirty="0"/>
              <a:t> </a:t>
            </a:r>
            <a:r>
              <a:rPr lang="ru-RU" dirty="0" err="1"/>
              <a:t>розслідування</a:t>
            </a:r>
            <a:r>
              <a:rPr lang="ru-RU" dirty="0"/>
              <a:t> для </a:t>
            </a:r>
            <a:r>
              <a:rPr lang="ru-RU" dirty="0" err="1"/>
              <a:t>ознайомлення</a:t>
            </a:r>
            <a:r>
              <a:rPr lang="ru-RU" dirty="0"/>
              <a:t>, за </a:t>
            </a:r>
            <a:r>
              <a:rPr lang="ru-RU" dirty="0" err="1"/>
              <a:t>виключенням</a:t>
            </a:r>
            <a:r>
              <a:rPr lang="ru-RU" dirty="0"/>
              <a:t> </a:t>
            </a:r>
            <a:r>
              <a:rPr lang="ru-RU" dirty="0" err="1"/>
              <a:t>матеріалів</a:t>
            </a:r>
            <a:r>
              <a:rPr lang="ru-RU" dirty="0"/>
              <a:t> про </a:t>
            </a:r>
            <a:r>
              <a:rPr lang="ru-RU" dirty="0" err="1"/>
              <a:t>застосування</a:t>
            </a:r>
            <a:r>
              <a:rPr lang="ru-RU" dirty="0"/>
              <a:t> </a:t>
            </a:r>
            <a:r>
              <a:rPr lang="ru-RU" dirty="0" err="1"/>
              <a:t>заходів</a:t>
            </a:r>
            <a:r>
              <a:rPr lang="ru-RU" dirty="0"/>
              <a:t> </a:t>
            </a:r>
            <a:r>
              <a:rPr lang="ru-RU" dirty="0" err="1"/>
              <a:t>безпеки</a:t>
            </a:r>
            <a:r>
              <a:rPr lang="ru-RU" dirty="0"/>
              <a:t> </a:t>
            </a:r>
            <a:r>
              <a:rPr lang="ru-RU" dirty="0" err="1"/>
              <a:t>щодо</a:t>
            </a:r>
            <a:r>
              <a:rPr lang="ru-RU" dirty="0"/>
              <a:t> </a:t>
            </a:r>
            <a:r>
              <a:rPr lang="ru-RU" dirty="0" err="1"/>
              <a:t>осіб</a:t>
            </a:r>
            <a:r>
              <a:rPr lang="ru-RU" dirty="0"/>
              <a:t>, </a:t>
            </a:r>
            <a:r>
              <a:rPr lang="ru-RU" dirty="0" err="1"/>
              <a:t>які</a:t>
            </a:r>
            <a:r>
              <a:rPr lang="ru-RU" dirty="0"/>
              <a:t> </a:t>
            </a:r>
            <a:r>
              <a:rPr lang="ru-RU" dirty="0" err="1"/>
              <a:t>беруть</a:t>
            </a:r>
            <a:r>
              <a:rPr lang="ru-RU" dirty="0"/>
              <a:t> участь у </a:t>
            </a:r>
            <a:r>
              <a:rPr lang="ru-RU" dirty="0" err="1"/>
              <a:t>кримінальному</a:t>
            </a:r>
            <a:r>
              <a:rPr lang="ru-RU" dirty="0"/>
              <a:t> </a:t>
            </a:r>
            <a:r>
              <a:rPr lang="ru-RU" dirty="0" err="1"/>
              <a:t>судочинстві</a:t>
            </a:r>
            <a:r>
              <a:rPr lang="ru-RU" dirty="0"/>
              <a:t>, а </a:t>
            </a:r>
            <a:r>
              <a:rPr lang="ru-RU" dirty="0" err="1"/>
              <a:t>також</a:t>
            </a:r>
            <a:r>
              <a:rPr lang="ru-RU" dirty="0"/>
              <a:t> тих </a:t>
            </a:r>
            <a:r>
              <a:rPr lang="ru-RU" dirty="0" err="1"/>
              <a:t>матеріалів</a:t>
            </a:r>
            <a:r>
              <a:rPr lang="ru-RU" dirty="0"/>
              <a:t>, </a:t>
            </a:r>
            <a:r>
              <a:rPr lang="ru-RU" dirty="0" err="1"/>
              <a:t>ознайомлення</a:t>
            </a:r>
            <a:r>
              <a:rPr lang="ru-RU" dirty="0"/>
              <a:t> з </a:t>
            </a:r>
            <a:r>
              <a:rPr lang="ru-RU" dirty="0" err="1"/>
              <a:t>якими</a:t>
            </a:r>
            <a:r>
              <a:rPr lang="ru-RU" dirty="0"/>
              <a:t> на </a:t>
            </a:r>
            <a:r>
              <a:rPr lang="ru-RU" dirty="0" err="1"/>
              <a:t>цій</a:t>
            </a:r>
            <a:r>
              <a:rPr lang="ru-RU" dirty="0"/>
              <a:t> </a:t>
            </a:r>
            <a:r>
              <a:rPr lang="ru-RU" dirty="0" err="1"/>
              <a:t>стадії</a:t>
            </a:r>
            <a:r>
              <a:rPr lang="ru-RU" dirty="0"/>
              <a:t> </a:t>
            </a:r>
            <a:r>
              <a:rPr lang="ru-RU" dirty="0" err="1"/>
              <a:t>кримінального</a:t>
            </a:r>
            <a:r>
              <a:rPr lang="ru-RU" dirty="0"/>
              <a:t> </a:t>
            </a:r>
            <a:r>
              <a:rPr lang="ru-RU" dirty="0" err="1"/>
              <a:t>провадження</a:t>
            </a:r>
            <a:r>
              <a:rPr lang="ru-RU" dirty="0"/>
              <a:t> </a:t>
            </a:r>
            <a:r>
              <a:rPr lang="ru-RU" dirty="0" err="1"/>
              <a:t>може</a:t>
            </a:r>
            <a:r>
              <a:rPr lang="ru-RU" dirty="0"/>
              <a:t> </a:t>
            </a:r>
            <a:r>
              <a:rPr lang="ru-RU" dirty="0" err="1"/>
              <a:t>зашкодити</a:t>
            </a:r>
            <a:r>
              <a:rPr lang="ru-RU" dirty="0"/>
              <a:t> </a:t>
            </a:r>
            <a:r>
              <a:rPr lang="ru-RU" dirty="0" err="1"/>
              <a:t>досудовому</a:t>
            </a:r>
            <a:r>
              <a:rPr lang="ru-RU" dirty="0"/>
              <a:t> </a:t>
            </a:r>
            <a:r>
              <a:rPr lang="ru-RU" dirty="0" err="1"/>
              <a:t>розслідуванню</a:t>
            </a:r>
            <a:r>
              <a:rPr lang="ru-RU" dirty="0"/>
              <a:t>. </a:t>
            </a:r>
          </a:p>
          <a:p>
            <a:pPr marL="0" indent="0">
              <a:buNone/>
            </a:pPr>
            <a:endParaRPr lang="ru-RU" dirty="0"/>
          </a:p>
        </p:txBody>
      </p:sp>
    </p:spTree>
    <p:extLst>
      <p:ext uri="{BB962C8B-B14F-4D97-AF65-F5344CB8AC3E}">
        <p14:creationId xmlns:p14="http://schemas.microsoft.com/office/powerpoint/2010/main" val="3963745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139" y="-1"/>
            <a:ext cx="10532751" cy="2550017"/>
          </a:xfrm>
        </p:spPr>
        <p:txBody>
          <a:bodyPr/>
          <a:lstStyle/>
          <a:p>
            <a:r>
              <a:rPr lang="uk-UA" sz="1400" b="1" i="1" dirty="0">
                <a:solidFill>
                  <a:srgbClr val="FFFF00"/>
                </a:solidFill>
              </a:rPr>
              <a:t>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a:t>
            </a:r>
            <a:r>
              <a:rPr lang="ru-RU" sz="1200" b="1" dirty="0"/>
              <a:t/>
            </a:r>
            <a:br>
              <a:rPr lang="ru-RU" sz="1200" b="1" dirty="0"/>
            </a:br>
            <a:r>
              <a:rPr lang="ru-RU" sz="1200" b="1" dirty="0"/>
              <a:t/>
            </a:r>
            <a:br>
              <a:rPr lang="ru-RU" sz="1200" b="1" dirty="0"/>
            </a:br>
            <a:r>
              <a:rPr lang="ru-RU" sz="1200" b="1" dirty="0" err="1"/>
              <a:t>Стаття</a:t>
            </a:r>
            <a:r>
              <a:rPr lang="ru-RU" sz="1200" b="1" dirty="0"/>
              <a:t> 221 КПК </a:t>
            </a:r>
            <a:r>
              <a:rPr lang="ru-RU" sz="1200" b="1" dirty="0" err="1"/>
              <a:t>України</a:t>
            </a:r>
            <a:r>
              <a:rPr lang="ru-RU" sz="1200" b="1" dirty="0"/>
              <a:t>. </a:t>
            </a:r>
            <a:r>
              <a:rPr lang="ru-RU" sz="1200" b="1" dirty="0" err="1"/>
              <a:t>Ознайомлення</a:t>
            </a:r>
            <a:r>
              <a:rPr lang="ru-RU" sz="1200" b="1" dirty="0"/>
              <a:t> з </a:t>
            </a:r>
            <a:r>
              <a:rPr lang="ru-RU" sz="1200" b="1" dirty="0" err="1"/>
              <a:t>матеріалами</a:t>
            </a:r>
            <a:r>
              <a:rPr lang="ru-RU" sz="1200" b="1" dirty="0"/>
              <a:t> </a:t>
            </a:r>
            <a:r>
              <a:rPr lang="ru-RU" sz="1200" b="1" dirty="0" err="1"/>
              <a:t>досудового</a:t>
            </a:r>
            <a:r>
              <a:rPr lang="ru-RU" sz="1200" b="1" dirty="0"/>
              <a:t> </a:t>
            </a:r>
            <a:r>
              <a:rPr lang="ru-RU" sz="1200" b="1" dirty="0" err="1"/>
              <a:t>розслідування</a:t>
            </a:r>
            <a:r>
              <a:rPr lang="ru-RU" sz="1200" b="1" dirty="0"/>
              <a:t> до </a:t>
            </a:r>
            <a:r>
              <a:rPr lang="ru-RU" sz="1200" b="1" dirty="0" err="1"/>
              <a:t>його</a:t>
            </a:r>
            <a:r>
              <a:rPr lang="ru-RU" sz="1200" b="1" dirty="0"/>
              <a:t> </a:t>
            </a:r>
            <a:r>
              <a:rPr lang="ru-RU" sz="1200" b="1" dirty="0" err="1"/>
              <a:t>завершення</a:t>
            </a:r>
            <a:r>
              <a:rPr lang="ru-RU" sz="1200" b="1" dirty="0"/>
              <a:t>.</a:t>
            </a:r>
            <a:br>
              <a:rPr lang="ru-RU" sz="1200" b="1" dirty="0"/>
            </a:br>
            <a:r>
              <a:rPr lang="ru-RU" sz="1200" b="1" dirty="0"/>
              <a:t/>
            </a:r>
            <a:br>
              <a:rPr lang="ru-RU" sz="1200" b="1" dirty="0"/>
            </a:br>
            <a:r>
              <a:rPr lang="ru-RU" sz="1200" b="1" dirty="0"/>
              <a:t>1. </a:t>
            </a:r>
            <a:r>
              <a:rPr lang="ru-RU" sz="1200" b="1" dirty="0" err="1"/>
              <a:t>Слідчий</a:t>
            </a:r>
            <a:r>
              <a:rPr lang="ru-RU" sz="1200" b="1" dirty="0"/>
              <a:t>, прокурор </a:t>
            </a:r>
            <a:r>
              <a:rPr lang="ru-RU" sz="1200" b="1" dirty="0" err="1"/>
              <a:t>зобов’язаний</a:t>
            </a:r>
            <a:r>
              <a:rPr lang="ru-RU" sz="1200" b="1" dirty="0"/>
              <a:t> за </a:t>
            </a:r>
            <a:r>
              <a:rPr lang="ru-RU" sz="1200" b="1" dirty="0" err="1"/>
              <a:t>клопотанням</a:t>
            </a:r>
            <a:r>
              <a:rPr lang="ru-RU" sz="1200" b="1" dirty="0"/>
              <a:t> </a:t>
            </a:r>
            <a:r>
              <a:rPr lang="ru-RU" sz="1200" b="1" dirty="0" err="1"/>
              <a:t>сторони</a:t>
            </a:r>
            <a:r>
              <a:rPr lang="ru-RU" sz="1200" b="1" dirty="0"/>
              <a:t> </a:t>
            </a:r>
            <a:r>
              <a:rPr lang="ru-RU" sz="1200" b="1" dirty="0" err="1"/>
              <a:t>захисту</a:t>
            </a:r>
            <a:r>
              <a:rPr lang="ru-RU" sz="1200" b="1" dirty="0"/>
              <a:t>, </a:t>
            </a:r>
            <a:r>
              <a:rPr lang="ru-RU" sz="1200" b="1" dirty="0" err="1"/>
              <a:t>потерпілого</a:t>
            </a:r>
            <a:r>
              <a:rPr lang="ru-RU" sz="1200" b="1" dirty="0"/>
              <a:t>, </a:t>
            </a:r>
            <a:r>
              <a:rPr lang="ru-RU" sz="1200" b="1" dirty="0" err="1"/>
              <a:t>представника</a:t>
            </a:r>
            <a:r>
              <a:rPr lang="ru-RU" sz="1200" b="1" dirty="0"/>
              <a:t> </a:t>
            </a:r>
            <a:r>
              <a:rPr lang="ru-RU" sz="1200" b="1" dirty="0" err="1"/>
              <a:t>юридичної</a:t>
            </a:r>
            <a:r>
              <a:rPr lang="ru-RU" sz="1200" b="1" dirty="0"/>
              <a:t> особи, </a:t>
            </a:r>
            <a:r>
              <a:rPr lang="ru-RU" sz="1200" b="1" dirty="0" err="1"/>
              <a:t>щодо</a:t>
            </a:r>
            <a:r>
              <a:rPr lang="ru-RU" sz="1200" b="1" dirty="0"/>
              <a:t> </a:t>
            </a:r>
            <a:r>
              <a:rPr lang="ru-RU" sz="1200" b="1" dirty="0" err="1"/>
              <a:t>якої</a:t>
            </a:r>
            <a:r>
              <a:rPr lang="ru-RU" sz="1200" b="1" dirty="0"/>
              <a:t> </a:t>
            </a:r>
            <a:r>
              <a:rPr lang="ru-RU" sz="1200" b="1" dirty="0" err="1"/>
              <a:t>здійснюється</a:t>
            </a:r>
            <a:r>
              <a:rPr lang="ru-RU" sz="1200" b="1" dirty="0"/>
              <a:t> </a:t>
            </a:r>
            <a:r>
              <a:rPr lang="ru-RU" sz="1200" b="1" dirty="0" err="1"/>
              <a:t>провадження</a:t>
            </a:r>
            <a:r>
              <a:rPr lang="ru-RU" sz="1200" b="1" dirty="0"/>
              <a:t>, </a:t>
            </a:r>
            <a:r>
              <a:rPr lang="ru-RU" sz="1200" b="1" dirty="0" err="1"/>
              <a:t>надати</a:t>
            </a:r>
            <a:r>
              <a:rPr lang="ru-RU" sz="1200" b="1" dirty="0"/>
              <a:t> </a:t>
            </a:r>
            <a:r>
              <a:rPr lang="ru-RU" sz="1200" b="1" dirty="0" err="1"/>
              <a:t>їм</a:t>
            </a:r>
            <a:r>
              <a:rPr lang="ru-RU" sz="1200" b="1" dirty="0"/>
              <a:t> </a:t>
            </a:r>
            <a:r>
              <a:rPr lang="ru-RU" sz="1200" b="1" dirty="0" err="1"/>
              <a:t>матеріали</a:t>
            </a:r>
            <a:r>
              <a:rPr lang="ru-RU" sz="1200" b="1" dirty="0"/>
              <a:t> </a:t>
            </a:r>
            <a:r>
              <a:rPr lang="ru-RU" sz="1200" b="1" dirty="0" err="1"/>
              <a:t>досудового</a:t>
            </a:r>
            <a:r>
              <a:rPr lang="ru-RU" sz="1200" b="1" dirty="0"/>
              <a:t> </a:t>
            </a:r>
            <a:r>
              <a:rPr lang="ru-RU" sz="1200" b="1" dirty="0" err="1"/>
              <a:t>розслідування</a:t>
            </a:r>
            <a:r>
              <a:rPr lang="ru-RU" sz="1200" b="1" dirty="0"/>
              <a:t> для </a:t>
            </a:r>
            <a:r>
              <a:rPr lang="ru-RU" sz="1200" b="1" dirty="0" err="1"/>
              <a:t>ознайомлення</a:t>
            </a:r>
            <a:r>
              <a:rPr lang="ru-RU" sz="1200" b="1" dirty="0"/>
              <a:t>, за </a:t>
            </a:r>
            <a:r>
              <a:rPr lang="ru-RU" sz="1200" b="1" dirty="0" err="1"/>
              <a:t>виключенням</a:t>
            </a:r>
            <a:r>
              <a:rPr lang="ru-RU" sz="1200" b="1" dirty="0"/>
              <a:t> </a:t>
            </a:r>
            <a:r>
              <a:rPr lang="ru-RU" sz="1200" b="1" dirty="0" err="1"/>
              <a:t>матеріалів</a:t>
            </a:r>
            <a:r>
              <a:rPr lang="ru-RU" sz="1200" b="1" dirty="0"/>
              <a:t> про </a:t>
            </a:r>
            <a:r>
              <a:rPr lang="ru-RU" sz="1200" b="1" dirty="0" err="1"/>
              <a:t>застосування</a:t>
            </a:r>
            <a:r>
              <a:rPr lang="ru-RU" sz="1200" b="1" dirty="0"/>
              <a:t> </a:t>
            </a:r>
            <a:r>
              <a:rPr lang="ru-RU" sz="1200" b="1" dirty="0" err="1"/>
              <a:t>заходів</a:t>
            </a:r>
            <a:r>
              <a:rPr lang="ru-RU" sz="1200" b="1" dirty="0"/>
              <a:t> </a:t>
            </a:r>
            <a:r>
              <a:rPr lang="ru-RU" sz="1200" b="1" dirty="0" err="1"/>
              <a:t>безпеки</a:t>
            </a:r>
            <a:r>
              <a:rPr lang="ru-RU" sz="1200" b="1" dirty="0"/>
              <a:t> </a:t>
            </a:r>
            <a:r>
              <a:rPr lang="ru-RU" sz="1200" b="1" dirty="0" err="1"/>
              <a:t>щодо</a:t>
            </a:r>
            <a:r>
              <a:rPr lang="ru-RU" sz="1200" b="1" dirty="0"/>
              <a:t> </a:t>
            </a:r>
            <a:r>
              <a:rPr lang="ru-RU" sz="1200" b="1" dirty="0" err="1"/>
              <a:t>осіб</a:t>
            </a:r>
            <a:r>
              <a:rPr lang="ru-RU" sz="1200" b="1" dirty="0"/>
              <a:t>, </a:t>
            </a:r>
            <a:r>
              <a:rPr lang="ru-RU" sz="1200" b="1" dirty="0" err="1"/>
              <a:t>які</a:t>
            </a:r>
            <a:r>
              <a:rPr lang="ru-RU" sz="1200" b="1" dirty="0"/>
              <a:t> </a:t>
            </a:r>
            <a:r>
              <a:rPr lang="ru-RU" sz="1200" b="1" dirty="0" err="1"/>
              <a:t>беруть</a:t>
            </a:r>
            <a:r>
              <a:rPr lang="ru-RU" sz="1200" b="1" dirty="0"/>
              <a:t> участь у </a:t>
            </a:r>
            <a:r>
              <a:rPr lang="ru-RU" sz="1200" b="1" dirty="0" err="1"/>
              <a:t>кримінальному</a:t>
            </a:r>
            <a:r>
              <a:rPr lang="ru-RU" sz="1200" b="1" dirty="0"/>
              <a:t> </a:t>
            </a:r>
            <a:r>
              <a:rPr lang="ru-RU" sz="1200" b="1" dirty="0" err="1"/>
              <a:t>судочинстві</a:t>
            </a:r>
            <a:r>
              <a:rPr lang="ru-RU" sz="1200" b="1" dirty="0"/>
              <a:t>, а </a:t>
            </a:r>
            <a:r>
              <a:rPr lang="ru-RU" sz="1200" b="1" dirty="0" err="1"/>
              <a:t>також</a:t>
            </a:r>
            <a:r>
              <a:rPr lang="ru-RU" sz="1200" b="1" dirty="0"/>
              <a:t> тих </a:t>
            </a:r>
            <a:r>
              <a:rPr lang="ru-RU" sz="1200" b="1" dirty="0" err="1"/>
              <a:t>матеріалів</a:t>
            </a:r>
            <a:r>
              <a:rPr lang="ru-RU" sz="1200" b="1" dirty="0"/>
              <a:t>, </a:t>
            </a:r>
            <a:r>
              <a:rPr lang="ru-RU" sz="1200" b="1" dirty="0" err="1"/>
              <a:t>ознайомлення</a:t>
            </a:r>
            <a:r>
              <a:rPr lang="ru-RU" sz="1200" b="1" dirty="0"/>
              <a:t> з </a:t>
            </a:r>
            <a:r>
              <a:rPr lang="ru-RU" sz="1200" b="1" dirty="0" err="1"/>
              <a:t>якими</a:t>
            </a:r>
            <a:r>
              <a:rPr lang="ru-RU" sz="1200" b="1" dirty="0"/>
              <a:t> на </a:t>
            </a:r>
            <a:r>
              <a:rPr lang="ru-RU" sz="1200" b="1" dirty="0" err="1"/>
              <a:t>цій</a:t>
            </a:r>
            <a:r>
              <a:rPr lang="ru-RU" sz="1200" b="1" dirty="0"/>
              <a:t> </a:t>
            </a:r>
            <a:r>
              <a:rPr lang="ru-RU" sz="1200" b="1" dirty="0" err="1"/>
              <a:t>стадії</a:t>
            </a:r>
            <a:r>
              <a:rPr lang="ru-RU" sz="1200" b="1" dirty="0"/>
              <a:t> </a:t>
            </a:r>
            <a:r>
              <a:rPr lang="ru-RU" sz="1200" b="1" dirty="0" err="1"/>
              <a:t>кримінального</a:t>
            </a:r>
            <a:r>
              <a:rPr lang="ru-RU" sz="1200" b="1" dirty="0"/>
              <a:t> </a:t>
            </a:r>
            <a:r>
              <a:rPr lang="ru-RU" sz="1200" b="1" dirty="0" err="1"/>
              <a:t>провадження</a:t>
            </a:r>
            <a:r>
              <a:rPr lang="ru-RU" sz="1200" b="1" dirty="0"/>
              <a:t> </a:t>
            </a:r>
            <a:r>
              <a:rPr lang="ru-RU" sz="1200" b="1" dirty="0" err="1"/>
              <a:t>може</a:t>
            </a:r>
            <a:r>
              <a:rPr lang="ru-RU" sz="1200" b="1" dirty="0"/>
              <a:t> </a:t>
            </a:r>
            <a:r>
              <a:rPr lang="ru-RU" sz="1200" b="1" dirty="0" err="1"/>
              <a:t>зашкодити</a:t>
            </a:r>
            <a:r>
              <a:rPr lang="ru-RU" sz="1200" b="1" dirty="0"/>
              <a:t> </a:t>
            </a:r>
            <a:r>
              <a:rPr lang="ru-RU" sz="1200" b="1" dirty="0" err="1"/>
              <a:t>досудовому</a:t>
            </a:r>
            <a:r>
              <a:rPr lang="ru-RU" sz="1200" b="1" dirty="0"/>
              <a:t> </a:t>
            </a:r>
            <a:r>
              <a:rPr lang="ru-RU" sz="1200" b="1" dirty="0" err="1"/>
              <a:t>розслідуванню</a:t>
            </a:r>
            <a:r>
              <a:rPr lang="ru-RU" sz="1200" b="1" dirty="0"/>
              <a:t>. </a:t>
            </a:r>
            <a:r>
              <a:rPr lang="ru-RU" sz="1200" b="1" dirty="0" err="1"/>
              <a:t>Відмова</a:t>
            </a:r>
            <a:r>
              <a:rPr lang="ru-RU" sz="1200" b="1" dirty="0"/>
              <a:t> у </a:t>
            </a:r>
            <a:r>
              <a:rPr lang="ru-RU" sz="1200" b="1" dirty="0" err="1"/>
              <a:t>наданні</a:t>
            </a:r>
            <a:r>
              <a:rPr lang="ru-RU" sz="1200" b="1" dirty="0"/>
              <a:t> для </a:t>
            </a:r>
            <a:r>
              <a:rPr lang="ru-RU" sz="1200" b="1" dirty="0" err="1"/>
              <a:t>ознайомлення</a:t>
            </a:r>
            <a:r>
              <a:rPr lang="ru-RU" sz="1200" b="1" dirty="0"/>
              <a:t> </a:t>
            </a:r>
            <a:r>
              <a:rPr lang="ru-RU" sz="1200" b="1" dirty="0" err="1"/>
              <a:t>загальнодоступного</a:t>
            </a:r>
            <a:r>
              <a:rPr lang="ru-RU" sz="1200" b="1" dirty="0"/>
              <a:t> документа, </a:t>
            </a:r>
            <a:r>
              <a:rPr lang="ru-RU" sz="1200" b="1" dirty="0" err="1"/>
              <a:t>оригінал</a:t>
            </a:r>
            <a:r>
              <a:rPr lang="ru-RU" sz="1200" b="1" dirty="0"/>
              <a:t> </a:t>
            </a:r>
            <a:r>
              <a:rPr lang="ru-RU" sz="1200" b="1" dirty="0" err="1"/>
              <a:t>якого</a:t>
            </a:r>
            <a:r>
              <a:rPr lang="ru-RU" sz="1200" b="1" dirty="0"/>
              <a:t> </a:t>
            </a:r>
            <a:r>
              <a:rPr lang="ru-RU" sz="1200" b="1" dirty="0" err="1"/>
              <a:t>знаходиться</a:t>
            </a:r>
            <a:r>
              <a:rPr lang="ru-RU" sz="1200" b="1" dirty="0"/>
              <a:t> в </a:t>
            </a:r>
            <a:r>
              <a:rPr lang="ru-RU" sz="1200" b="1" dirty="0" err="1"/>
              <a:t>матеріалах</a:t>
            </a:r>
            <a:r>
              <a:rPr lang="ru-RU" sz="1200" b="1" dirty="0"/>
              <a:t> </a:t>
            </a:r>
            <a:r>
              <a:rPr lang="ru-RU" sz="1200" b="1" dirty="0" err="1"/>
              <a:t>досудового</a:t>
            </a:r>
            <a:r>
              <a:rPr lang="ru-RU" sz="1200" b="1" dirty="0"/>
              <a:t> </a:t>
            </a:r>
            <a:r>
              <a:rPr lang="ru-RU" sz="1200" b="1" dirty="0" err="1"/>
              <a:t>розслідування</a:t>
            </a:r>
            <a:r>
              <a:rPr lang="ru-RU" sz="1200" b="1" dirty="0"/>
              <a:t>, не </a:t>
            </a:r>
            <a:r>
              <a:rPr lang="ru-RU" sz="1200" b="1" dirty="0" err="1"/>
              <a:t>допускається</a:t>
            </a:r>
            <a:r>
              <a:rPr lang="ru-RU" sz="1200" b="1" dirty="0"/>
              <a:t>.</a:t>
            </a:r>
            <a:br>
              <a:rPr lang="ru-RU" sz="1200" b="1" dirty="0"/>
            </a:br>
            <a:r>
              <a:rPr lang="ru-RU" sz="1200" b="1" dirty="0"/>
              <a:t/>
            </a:r>
            <a:br>
              <a:rPr lang="ru-RU" sz="1200" b="1" dirty="0"/>
            </a:br>
            <a:r>
              <a:rPr lang="ru-RU" sz="1200" b="1" dirty="0"/>
              <a:t>2. </a:t>
            </a:r>
            <a:r>
              <a:rPr lang="ru-RU" sz="1200" b="1" dirty="0" err="1"/>
              <a:t>Під</a:t>
            </a:r>
            <a:r>
              <a:rPr lang="ru-RU" sz="1200" b="1" dirty="0"/>
              <a:t> час </a:t>
            </a:r>
            <a:r>
              <a:rPr lang="ru-RU" sz="1200" b="1" dirty="0" err="1"/>
              <a:t>ознайомлення</a:t>
            </a:r>
            <a:r>
              <a:rPr lang="ru-RU" sz="1200" b="1" dirty="0"/>
              <a:t> з </a:t>
            </a:r>
            <a:r>
              <a:rPr lang="ru-RU" sz="1200" b="1" dirty="0" err="1"/>
              <a:t>матеріалами</a:t>
            </a:r>
            <a:r>
              <a:rPr lang="ru-RU" sz="1200" b="1" dirty="0"/>
              <a:t> </a:t>
            </a:r>
            <a:r>
              <a:rPr lang="ru-RU" sz="1200" b="1" dirty="0" err="1"/>
              <a:t>досудового</a:t>
            </a:r>
            <a:r>
              <a:rPr lang="ru-RU" sz="1200" b="1" dirty="0"/>
              <a:t> </a:t>
            </a:r>
            <a:r>
              <a:rPr lang="ru-RU" sz="1200" b="1" dirty="0" err="1"/>
              <a:t>розслідування</a:t>
            </a:r>
            <a:r>
              <a:rPr lang="ru-RU" sz="1200" b="1" dirty="0"/>
              <a:t> особа, </a:t>
            </a:r>
            <a:r>
              <a:rPr lang="ru-RU" sz="1200" b="1" dirty="0" err="1"/>
              <a:t>що</a:t>
            </a:r>
            <a:r>
              <a:rPr lang="ru-RU" sz="1200" b="1" dirty="0"/>
              <a:t> </a:t>
            </a:r>
            <a:r>
              <a:rPr lang="ru-RU" sz="1200" b="1" dirty="0" err="1"/>
              <a:t>його</a:t>
            </a:r>
            <a:r>
              <a:rPr lang="ru-RU" sz="1200" b="1" dirty="0"/>
              <a:t> </a:t>
            </a:r>
            <a:r>
              <a:rPr lang="ru-RU" sz="1200" b="1" dirty="0" err="1"/>
              <a:t>здійснює</a:t>
            </a:r>
            <a:r>
              <a:rPr lang="ru-RU" sz="1200" b="1" dirty="0"/>
              <a:t>, </a:t>
            </a:r>
            <a:r>
              <a:rPr lang="ru-RU" sz="1200" b="1" dirty="0" err="1"/>
              <a:t>має</a:t>
            </a:r>
            <a:r>
              <a:rPr lang="ru-RU" sz="1200" b="1" dirty="0"/>
              <a:t> право </a:t>
            </a:r>
            <a:r>
              <a:rPr lang="ru-RU" sz="1200" b="1" dirty="0" err="1"/>
              <a:t>робити</a:t>
            </a:r>
            <a:r>
              <a:rPr lang="ru-RU" sz="1200" b="1" dirty="0"/>
              <a:t> </a:t>
            </a:r>
            <a:r>
              <a:rPr lang="ru-RU" sz="1200" b="1" dirty="0" err="1"/>
              <a:t>необхідні</a:t>
            </a:r>
            <a:r>
              <a:rPr lang="ru-RU" sz="1200" b="1" dirty="0"/>
              <a:t> </a:t>
            </a:r>
            <a:r>
              <a:rPr lang="ru-RU" sz="1200" b="1" dirty="0" err="1"/>
              <a:t>виписки</a:t>
            </a:r>
            <a:r>
              <a:rPr lang="ru-RU" sz="1200" b="1" dirty="0"/>
              <a:t> та </a:t>
            </a:r>
            <a:r>
              <a:rPr lang="ru-RU" sz="1200" b="1" dirty="0" err="1"/>
              <a:t>копії</a:t>
            </a:r>
            <a:r>
              <a:rPr lang="ru-RU" sz="1200" b="1" dirty="0"/>
              <a:t>.</a:t>
            </a:r>
            <a:br>
              <a:rPr lang="ru-RU" sz="1200" b="1" dirty="0"/>
            </a:br>
            <a:endParaRPr lang="ru-RU" sz="1200" b="1" dirty="0"/>
          </a:p>
        </p:txBody>
      </p:sp>
      <p:sp>
        <p:nvSpPr>
          <p:cNvPr id="3" name="Объект 2"/>
          <p:cNvSpPr>
            <a:spLocks noGrp="1"/>
          </p:cNvSpPr>
          <p:nvPr>
            <p:ph idx="1"/>
          </p:nvPr>
        </p:nvSpPr>
        <p:spPr>
          <a:xfrm>
            <a:off x="233987" y="2550016"/>
            <a:ext cx="11601697" cy="4108361"/>
          </a:xfrm>
        </p:spPr>
        <p:txBody>
          <a:bodyPr/>
          <a:lstStyle/>
          <a:p>
            <a:pPr marL="0" indent="0">
              <a:buNone/>
            </a:pPr>
            <a:endParaRPr lang="ru-RU" b="1" dirty="0" smtClean="0">
              <a:solidFill>
                <a:srgbClr val="FF0000"/>
              </a:solidFill>
            </a:endParaRPr>
          </a:p>
          <a:p>
            <a:pPr marL="0" indent="0">
              <a:buNone/>
            </a:pPr>
            <a:r>
              <a:rPr lang="ru-RU" b="1" dirty="0" err="1" smtClean="0">
                <a:solidFill>
                  <a:srgbClr val="FF0000"/>
                </a:solidFill>
              </a:rPr>
              <a:t>Проблемний</a:t>
            </a:r>
            <a:r>
              <a:rPr lang="ru-RU" b="1" dirty="0" smtClean="0">
                <a:solidFill>
                  <a:srgbClr val="FF0000"/>
                </a:solidFill>
              </a:rPr>
              <a:t> </a:t>
            </a:r>
            <a:r>
              <a:rPr lang="ru-RU" b="1" dirty="0">
                <a:solidFill>
                  <a:srgbClr val="FF0000"/>
                </a:solidFill>
              </a:rPr>
              <a:t>аспект: </a:t>
            </a:r>
            <a:r>
              <a:rPr lang="ru-RU" dirty="0"/>
              <a:t>при </a:t>
            </a:r>
            <a:r>
              <a:rPr lang="ru-RU" dirty="0" err="1"/>
              <a:t>ознайомленні</a:t>
            </a:r>
            <a:r>
              <a:rPr lang="ru-RU" dirty="0"/>
              <a:t> в порядку ст. 221 КПК </a:t>
            </a:r>
            <a:r>
              <a:rPr lang="ru-RU" dirty="0" err="1"/>
              <a:t>України</a:t>
            </a:r>
            <a:r>
              <a:rPr lang="ru-RU" dirty="0"/>
              <a:t> з </a:t>
            </a:r>
            <a:r>
              <a:rPr lang="ru-RU" dirty="0" err="1"/>
              <a:t>матеріалами</a:t>
            </a:r>
            <a:r>
              <a:rPr lang="ru-RU" dirty="0"/>
              <a:t> </a:t>
            </a:r>
            <a:r>
              <a:rPr lang="ru-RU" dirty="0" err="1"/>
              <a:t>кримінального</a:t>
            </a:r>
            <a:r>
              <a:rPr lang="ru-RU" dirty="0"/>
              <a:t> </a:t>
            </a:r>
            <a:r>
              <a:rPr lang="ru-RU" dirty="0" err="1"/>
              <a:t>провадження</a:t>
            </a:r>
            <a:r>
              <a:rPr lang="ru-RU" dirty="0"/>
              <a:t> особи, </a:t>
            </a:r>
            <a:r>
              <a:rPr lang="ru-RU" dirty="0" err="1" smtClean="0"/>
              <a:t>яким</a:t>
            </a:r>
            <a:r>
              <a:rPr lang="ru-RU" dirty="0" smtClean="0"/>
              <a:t> </a:t>
            </a:r>
            <a:r>
              <a:rPr lang="ru-RU" dirty="0" err="1"/>
              <a:t>гарантується</a:t>
            </a:r>
            <a:r>
              <a:rPr lang="ru-RU" dirty="0"/>
              <a:t> </a:t>
            </a:r>
            <a:r>
              <a:rPr lang="ru-RU" dirty="0" err="1"/>
              <a:t>відповідне</a:t>
            </a:r>
            <a:r>
              <a:rPr lang="ru-RU" dirty="0"/>
              <a:t> право, не </a:t>
            </a:r>
            <a:r>
              <a:rPr lang="ru-RU" dirty="0" err="1"/>
              <a:t>мають</a:t>
            </a:r>
            <a:r>
              <a:rPr lang="ru-RU" dirty="0"/>
              <a:t> </a:t>
            </a:r>
            <a:r>
              <a:rPr lang="ru-RU" dirty="0" err="1"/>
              <a:t>можливості</a:t>
            </a:r>
            <a:r>
              <a:rPr lang="ru-RU" dirty="0"/>
              <a:t> </a:t>
            </a:r>
            <a:r>
              <a:rPr lang="ru-RU" dirty="0" err="1"/>
              <a:t>перевірити</a:t>
            </a:r>
            <a:r>
              <a:rPr lang="ru-RU" dirty="0"/>
              <a:t> та </a:t>
            </a:r>
            <a:r>
              <a:rPr lang="ru-RU" dirty="0" err="1"/>
              <a:t>встановити</a:t>
            </a:r>
            <a:r>
              <a:rPr lang="ru-RU" dirty="0"/>
              <a:t> «</a:t>
            </a:r>
            <a:r>
              <a:rPr lang="ru-RU" dirty="0" err="1"/>
              <a:t>повноту</a:t>
            </a:r>
            <a:r>
              <a:rPr lang="ru-RU" dirty="0"/>
              <a:t>» тих </a:t>
            </a:r>
            <a:r>
              <a:rPr lang="ru-RU" dirty="0" err="1"/>
              <a:t>матеріалів</a:t>
            </a:r>
            <a:r>
              <a:rPr lang="ru-RU" dirty="0"/>
              <a:t> </a:t>
            </a:r>
            <a:r>
              <a:rPr lang="ru-RU" dirty="0" err="1"/>
              <a:t>кримінального</a:t>
            </a:r>
            <a:r>
              <a:rPr lang="ru-RU" dirty="0"/>
              <a:t> </a:t>
            </a:r>
            <a:r>
              <a:rPr lang="ru-RU" dirty="0" err="1"/>
              <a:t>провадження</a:t>
            </a:r>
            <a:r>
              <a:rPr lang="ru-RU" dirty="0"/>
              <a:t> </a:t>
            </a:r>
            <a:r>
              <a:rPr lang="ru-RU" dirty="0" err="1"/>
              <a:t>які</a:t>
            </a:r>
            <a:r>
              <a:rPr lang="ru-RU" dirty="0"/>
              <a:t> </a:t>
            </a:r>
            <a:r>
              <a:rPr lang="ru-RU" dirty="0" err="1"/>
              <a:t>вже</a:t>
            </a:r>
            <a:r>
              <a:rPr lang="ru-RU" dirty="0"/>
              <a:t> </a:t>
            </a:r>
            <a:r>
              <a:rPr lang="ru-RU" dirty="0" err="1"/>
              <a:t>зібрані</a:t>
            </a:r>
            <a:r>
              <a:rPr lang="ru-RU" dirty="0"/>
              <a:t> та </a:t>
            </a:r>
            <a:r>
              <a:rPr lang="ru-RU" dirty="0" err="1" smtClean="0"/>
              <a:t>можливість</a:t>
            </a:r>
            <a:r>
              <a:rPr lang="ru-RU" dirty="0" smtClean="0"/>
              <a:t> </a:t>
            </a:r>
            <a:r>
              <a:rPr lang="ru-RU" dirty="0" err="1" smtClean="0"/>
              <a:t>ознайомлення</a:t>
            </a:r>
            <a:r>
              <a:rPr lang="ru-RU" dirty="0" smtClean="0"/>
              <a:t> </a:t>
            </a:r>
            <a:r>
              <a:rPr lang="ru-RU" dirty="0"/>
              <a:t>з </a:t>
            </a:r>
            <a:r>
              <a:rPr lang="ru-RU" dirty="0" err="1"/>
              <a:t>якими</a:t>
            </a:r>
            <a:r>
              <a:rPr lang="ru-RU" dirty="0"/>
              <a:t> </a:t>
            </a:r>
            <a:r>
              <a:rPr lang="ru-RU" dirty="0" err="1"/>
              <a:t>було</a:t>
            </a:r>
            <a:r>
              <a:rPr lang="ru-RU" dirty="0"/>
              <a:t> </a:t>
            </a:r>
            <a:r>
              <a:rPr lang="ru-RU" dirty="0" err="1" smtClean="0"/>
              <a:t>надано</a:t>
            </a:r>
            <a:r>
              <a:rPr lang="ru-RU" dirty="0" smtClean="0"/>
              <a:t> в </a:t>
            </a:r>
            <a:r>
              <a:rPr lang="ru-RU" dirty="0"/>
              <a:t>порядку ст. 221 КПК </a:t>
            </a:r>
            <a:r>
              <a:rPr lang="ru-RU" dirty="0" err="1"/>
              <a:t>України</a:t>
            </a:r>
            <a:r>
              <a:rPr lang="ru-RU" dirty="0"/>
              <a:t>.</a:t>
            </a:r>
          </a:p>
          <a:p>
            <a:pPr marL="0" indent="0">
              <a:buNone/>
            </a:pPr>
            <a:r>
              <a:rPr lang="ru-RU" b="1" dirty="0" err="1">
                <a:solidFill>
                  <a:srgbClr val="FF0000"/>
                </a:solidFill>
              </a:rPr>
              <a:t>Проблемним</a:t>
            </a:r>
            <a:r>
              <a:rPr lang="ru-RU" b="1" dirty="0">
                <a:solidFill>
                  <a:srgbClr val="FF0000"/>
                </a:solidFill>
              </a:rPr>
              <a:t> </a:t>
            </a:r>
            <a:r>
              <a:rPr lang="ru-RU" b="1" dirty="0" err="1">
                <a:solidFill>
                  <a:srgbClr val="FF0000"/>
                </a:solidFill>
              </a:rPr>
              <a:t>питанням</a:t>
            </a:r>
            <a:r>
              <a:rPr lang="ru-RU" dirty="0"/>
              <a:t>, є </a:t>
            </a:r>
            <a:r>
              <a:rPr lang="ru-RU" dirty="0" err="1"/>
              <a:t>наявність</a:t>
            </a:r>
            <a:r>
              <a:rPr lang="ru-RU" dirty="0"/>
              <a:t> </a:t>
            </a:r>
            <a:r>
              <a:rPr lang="ru-RU" dirty="0" err="1"/>
              <a:t>можливості</a:t>
            </a:r>
            <a:r>
              <a:rPr lang="ru-RU" dirty="0"/>
              <a:t> «</a:t>
            </a:r>
            <a:r>
              <a:rPr lang="ru-RU" dirty="0" err="1"/>
              <a:t>зловживання</a:t>
            </a:r>
            <a:r>
              <a:rPr lang="ru-RU" dirty="0"/>
              <a:t>» </a:t>
            </a:r>
            <a:r>
              <a:rPr lang="ru-RU" dirty="0" err="1"/>
              <a:t>слідчим</a:t>
            </a:r>
            <a:r>
              <a:rPr lang="ru-RU" dirty="0"/>
              <a:t> </a:t>
            </a:r>
            <a:r>
              <a:rPr lang="ru-RU" dirty="0" err="1"/>
              <a:t>чи</a:t>
            </a:r>
            <a:r>
              <a:rPr lang="ru-RU" dirty="0"/>
              <a:t> прокурором у </a:t>
            </a:r>
            <a:r>
              <a:rPr lang="ru-RU" dirty="0" err="1"/>
              <a:t>виді</a:t>
            </a:r>
            <a:r>
              <a:rPr lang="ru-RU" dirty="0"/>
              <a:t> </a:t>
            </a:r>
            <a:r>
              <a:rPr lang="ru-RU" dirty="0" err="1"/>
              <a:t>ненадання</a:t>
            </a:r>
            <a:r>
              <a:rPr lang="ru-RU" dirty="0"/>
              <a:t> </a:t>
            </a:r>
            <a:r>
              <a:rPr lang="ru-RU" dirty="0" err="1"/>
              <a:t>матеріалів</a:t>
            </a:r>
            <a:r>
              <a:rPr lang="ru-RU" dirty="0"/>
              <a:t> з причин, </a:t>
            </a:r>
            <a:r>
              <a:rPr lang="ru-RU" dirty="0" err="1"/>
              <a:t>що</a:t>
            </a:r>
            <a:r>
              <a:rPr lang="ru-RU" dirty="0"/>
              <a:t> </a:t>
            </a:r>
            <a:r>
              <a:rPr lang="ru-RU" dirty="0" err="1"/>
              <a:t>надання</a:t>
            </a:r>
            <a:r>
              <a:rPr lang="ru-RU" dirty="0"/>
              <a:t> </a:t>
            </a:r>
            <a:r>
              <a:rPr lang="ru-RU" dirty="0" err="1"/>
              <a:t>матеріалів</a:t>
            </a:r>
            <a:r>
              <a:rPr lang="ru-RU" dirty="0"/>
              <a:t> для  </a:t>
            </a:r>
            <a:r>
              <a:rPr lang="ru-RU" dirty="0" err="1"/>
              <a:t>ознайомлення</a:t>
            </a:r>
            <a:r>
              <a:rPr lang="ru-RU" dirty="0"/>
              <a:t> в порядку ст. 221 КПК </a:t>
            </a:r>
            <a:r>
              <a:rPr lang="ru-RU" dirty="0" err="1"/>
              <a:t>України</a:t>
            </a:r>
            <a:r>
              <a:rPr lang="ru-RU" dirty="0"/>
              <a:t> на </a:t>
            </a:r>
            <a:r>
              <a:rPr lang="ru-RU" dirty="0" err="1"/>
              <a:t>цій</a:t>
            </a:r>
            <a:r>
              <a:rPr lang="ru-RU" dirty="0"/>
              <a:t> </a:t>
            </a:r>
            <a:r>
              <a:rPr lang="ru-RU" dirty="0" err="1"/>
              <a:t>стадії</a:t>
            </a:r>
            <a:r>
              <a:rPr lang="ru-RU" dirty="0"/>
              <a:t> </a:t>
            </a:r>
            <a:r>
              <a:rPr lang="ru-RU" dirty="0" err="1"/>
              <a:t>кримінального</a:t>
            </a:r>
            <a:r>
              <a:rPr lang="ru-RU" dirty="0"/>
              <a:t> </a:t>
            </a:r>
            <a:r>
              <a:rPr lang="ru-RU" dirty="0" err="1"/>
              <a:t>провадження</a:t>
            </a:r>
            <a:r>
              <a:rPr lang="ru-RU" dirty="0"/>
              <a:t> </a:t>
            </a:r>
            <a:r>
              <a:rPr lang="ru-RU" dirty="0" err="1"/>
              <a:t>може</a:t>
            </a:r>
            <a:r>
              <a:rPr lang="ru-RU" dirty="0"/>
              <a:t> </a:t>
            </a:r>
            <a:r>
              <a:rPr lang="ru-RU" dirty="0" err="1"/>
              <a:t>зашкодити</a:t>
            </a:r>
            <a:r>
              <a:rPr lang="ru-RU" dirty="0"/>
              <a:t> </a:t>
            </a:r>
            <a:r>
              <a:rPr lang="ru-RU" dirty="0" err="1"/>
              <a:t>досудовому</a:t>
            </a:r>
            <a:r>
              <a:rPr lang="ru-RU" dirty="0"/>
              <a:t> </a:t>
            </a:r>
            <a:r>
              <a:rPr lang="ru-RU" dirty="0" err="1" smtClean="0"/>
              <a:t>розслідуванню</a:t>
            </a:r>
            <a:r>
              <a:rPr lang="ru-RU" dirty="0" smtClean="0"/>
              <a:t> </a:t>
            </a:r>
            <a:r>
              <a:rPr lang="ru-RU" dirty="0" err="1" smtClean="0"/>
              <a:t>або</a:t>
            </a:r>
            <a:r>
              <a:rPr lang="ru-RU" dirty="0" smtClean="0"/>
              <a:t> </a:t>
            </a:r>
            <a:r>
              <a:rPr lang="ru-RU" dirty="0" err="1" smtClean="0"/>
              <a:t>взагалі</a:t>
            </a:r>
            <a:r>
              <a:rPr lang="ru-RU" dirty="0" smtClean="0"/>
              <a:t> «</a:t>
            </a:r>
            <a:r>
              <a:rPr lang="ru-RU" dirty="0" err="1" smtClean="0"/>
              <a:t>приховати</a:t>
            </a:r>
            <a:r>
              <a:rPr lang="ru-RU" dirty="0" smtClean="0"/>
              <a:t>» факт </a:t>
            </a:r>
            <a:r>
              <a:rPr lang="ru-RU" dirty="0" err="1" smtClean="0"/>
              <a:t>наявності</a:t>
            </a:r>
            <a:r>
              <a:rPr lang="ru-RU" dirty="0" smtClean="0"/>
              <a:t> </a:t>
            </a:r>
            <a:r>
              <a:rPr lang="ru-RU" dirty="0" err="1" smtClean="0"/>
              <a:t>певних</a:t>
            </a:r>
            <a:r>
              <a:rPr lang="ru-RU" dirty="0" smtClean="0"/>
              <a:t> </a:t>
            </a:r>
            <a:r>
              <a:rPr lang="ru-RU" dirty="0" err="1" smtClean="0"/>
              <a:t>матеріалів</a:t>
            </a:r>
            <a:r>
              <a:rPr lang="ru-RU" dirty="0" smtClean="0"/>
              <a:t>. </a:t>
            </a:r>
            <a:endParaRPr lang="ru-RU" dirty="0"/>
          </a:p>
        </p:txBody>
      </p:sp>
    </p:spTree>
    <p:extLst>
      <p:ext uri="{BB962C8B-B14F-4D97-AF65-F5344CB8AC3E}">
        <p14:creationId xmlns:p14="http://schemas.microsoft.com/office/powerpoint/2010/main" val="600102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139" y="0"/>
            <a:ext cx="10532751" cy="837128"/>
          </a:xfrm>
        </p:spPr>
        <p:txBody>
          <a:bodyPr/>
          <a:lstStyle/>
          <a:p>
            <a:r>
              <a:rPr lang="uk-UA" sz="1400" b="1" i="1" dirty="0">
                <a:solidFill>
                  <a:srgbClr val="FFFF00"/>
                </a:solidFill>
              </a:rPr>
              <a:t>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a:t>
            </a: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324139" y="656824"/>
            <a:ext cx="11601697" cy="6001554"/>
          </a:xfrm>
        </p:spPr>
        <p:txBody>
          <a:bodyPr>
            <a:normAutofit fontScale="92500" lnSpcReduction="20000"/>
          </a:bodyPr>
          <a:lstStyle/>
          <a:p>
            <a:pPr marL="0" indent="0">
              <a:buNone/>
            </a:pPr>
            <a:r>
              <a:rPr lang="ru-RU" dirty="0" err="1">
                <a:solidFill>
                  <a:srgbClr val="FF0000"/>
                </a:solidFill>
              </a:rPr>
              <a:t>Тобто</a:t>
            </a:r>
            <a:r>
              <a:rPr lang="ru-RU" dirty="0">
                <a:solidFill>
                  <a:srgbClr val="FF0000"/>
                </a:solidFill>
              </a:rPr>
              <a:t> </a:t>
            </a:r>
            <a:r>
              <a:rPr lang="ru-RU" dirty="0" err="1">
                <a:solidFill>
                  <a:srgbClr val="FF0000"/>
                </a:solidFill>
              </a:rPr>
              <a:t>проблемним</a:t>
            </a:r>
            <a:r>
              <a:rPr lang="ru-RU" dirty="0">
                <a:solidFill>
                  <a:srgbClr val="FF0000"/>
                </a:solidFill>
              </a:rPr>
              <a:t> </a:t>
            </a:r>
            <a:r>
              <a:rPr lang="ru-RU" dirty="0" err="1">
                <a:solidFill>
                  <a:srgbClr val="FF0000"/>
                </a:solidFill>
              </a:rPr>
              <a:t>залишається</a:t>
            </a:r>
            <a:r>
              <a:rPr lang="ru-RU" dirty="0">
                <a:solidFill>
                  <a:srgbClr val="FF0000"/>
                </a:solidFill>
              </a:rPr>
              <a:t> </a:t>
            </a:r>
            <a:r>
              <a:rPr lang="ru-RU" dirty="0" err="1">
                <a:solidFill>
                  <a:srgbClr val="FF0000"/>
                </a:solidFill>
              </a:rPr>
              <a:t>питання</a:t>
            </a:r>
            <a:r>
              <a:rPr lang="ru-RU" dirty="0">
                <a:solidFill>
                  <a:srgbClr val="FF0000"/>
                </a:solidFill>
              </a:rPr>
              <a:t> </a:t>
            </a:r>
            <a:r>
              <a:rPr lang="ru-RU" dirty="0"/>
              <a:t>до кола </a:t>
            </a:r>
            <a:r>
              <a:rPr lang="ru-RU" dirty="0" err="1"/>
              <a:t>яких</a:t>
            </a:r>
            <a:r>
              <a:rPr lang="ru-RU" dirty="0"/>
              <a:t> </a:t>
            </a:r>
            <a:r>
              <a:rPr lang="ru-RU" dirty="0" err="1"/>
              <a:t>саме</a:t>
            </a:r>
            <a:r>
              <a:rPr lang="ru-RU" dirty="0"/>
              <a:t> </a:t>
            </a:r>
            <a:r>
              <a:rPr lang="ru-RU" dirty="0" err="1"/>
              <a:t>матеріалів</a:t>
            </a:r>
            <a:r>
              <a:rPr lang="ru-RU" dirty="0"/>
              <a:t> </a:t>
            </a:r>
            <a:r>
              <a:rPr lang="ru-RU" dirty="0" err="1"/>
              <a:t>кримінального</a:t>
            </a:r>
            <a:r>
              <a:rPr lang="ru-RU" dirty="0"/>
              <a:t> </a:t>
            </a:r>
            <a:r>
              <a:rPr lang="ru-RU" dirty="0" err="1"/>
              <a:t>провадження</a:t>
            </a:r>
            <a:r>
              <a:rPr lang="ru-RU" dirty="0"/>
              <a:t> </a:t>
            </a:r>
            <a:r>
              <a:rPr lang="ru-RU" dirty="0" err="1"/>
              <a:t>має</a:t>
            </a:r>
            <a:r>
              <a:rPr lang="ru-RU" dirty="0"/>
              <a:t> бути </a:t>
            </a:r>
            <a:r>
              <a:rPr lang="ru-RU" dirty="0" err="1"/>
              <a:t>надано</a:t>
            </a:r>
            <a:r>
              <a:rPr lang="ru-RU" dirty="0"/>
              <a:t> </a:t>
            </a:r>
            <a:r>
              <a:rPr lang="ru-RU" dirty="0" err="1"/>
              <a:t>можливість</a:t>
            </a:r>
            <a:r>
              <a:rPr lang="ru-RU" dirty="0"/>
              <a:t> </a:t>
            </a:r>
            <a:r>
              <a:rPr lang="ru-RU" dirty="0" err="1"/>
              <a:t>ознайомитися</a:t>
            </a:r>
            <a:r>
              <a:rPr lang="ru-RU" dirty="0"/>
              <a:t> в порядку ст. 221 КПК </a:t>
            </a:r>
            <a:r>
              <a:rPr lang="ru-RU" dirty="0" err="1"/>
              <a:t>України</a:t>
            </a:r>
            <a:r>
              <a:rPr lang="ru-RU" dirty="0"/>
              <a:t> в будь-</a:t>
            </a:r>
            <a:r>
              <a:rPr lang="ru-RU" dirty="0" err="1"/>
              <a:t>якому</a:t>
            </a:r>
            <a:r>
              <a:rPr lang="ru-RU" dirty="0"/>
              <a:t> </a:t>
            </a:r>
            <a:r>
              <a:rPr lang="ru-RU" dirty="0" err="1"/>
              <a:t>випадку</a:t>
            </a:r>
            <a:r>
              <a:rPr lang="ru-RU" dirty="0"/>
              <a:t>. </a:t>
            </a:r>
          </a:p>
          <a:p>
            <a:pPr marL="0" indent="0">
              <a:buNone/>
            </a:pPr>
            <a:r>
              <a:rPr lang="ru-RU" dirty="0" err="1"/>
              <a:t>Судова</a:t>
            </a:r>
            <a:r>
              <a:rPr lang="ru-RU" dirty="0"/>
              <a:t> практика </a:t>
            </a:r>
            <a:r>
              <a:rPr lang="ru-RU" dirty="0" err="1"/>
              <a:t>надає</a:t>
            </a:r>
            <a:r>
              <a:rPr lang="ru-RU" dirty="0"/>
              <a:t> </a:t>
            </a:r>
            <a:r>
              <a:rPr lang="ru-RU" dirty="0" err="1"/>
              <a:t>певне</a:t>
            </a:r>
            <a:r>
              <a:rPr lang="ru-RU" dirty="0"/>
              <a:t> </a:t>
            </a:r>
            <a:r>
              <a:rPr lang="ru-RU" dirty="0" err="1"/>
              <a:t>тлумачення</a:t>
            </a:r>
            <a:r>
              <a:rPr lang="ru-RU" dirty="0"/>
              <a:t> </a:t>
            </a:r>
            <a:r>
              <a:rPr lang="ru-RU" dirty="0" err="1"/>
              <a:t>переліку</a:t>
            </a:r>
            <a:r>
              <a:rPr lang="ru-RU" dirty="0"/>
              <a:t> тих </a:t>
            </a:r>
            <a:r>
              <a:rPr lang="ru-RU" dirty="0" err="1"/>
              <a:t>документів</a:t>
            </a:r>
            <a:r>
              <a:rPr lang="ru-RU" dirty="0"/>
              <a:t>, </a:t>
            </a:r>
            <a:r>
              <a:rPr lang="ru-RU" dirty="0" err="1"/>
              <a:t>які</a:t>
            </a:r>
            <a:r>
              <a:rPr lang="ru-RU" dirty="0"/>
              <a:t> </a:t>
            </a:r>
            <a:r>
              <a:rPr lang="ru-RU" dirty="0" err="1"/>
              <a:t>мають</a:t>
            </a:r>
            <a:r>
              <a:rPr lang="ru-RU" dirty="0"/>
              <a:t> бути </a:t>
            </a:r>
            <a:r>
              <a:rPr lang="ru-RU" dirty="0" err="1"/>
              <a:t>надані</a:t>
            </a:r>
            <a:r>
              <a:rPr lang="ru-RU" dirty="0"/>
              <a:t> для </a:t>
            </a:r>
            <a:r>
              <a:rPr lang="ru-RU" dirty="0" err="1"/>
              <a:t>ознайомлення</a:t>
            </a:r>
            <a:r>
              <a:rPr lang="ru-RU" dirty="0"/>
              <a:t> в порядку ст. 221 КПК. До них </a:t>
            </a:r>
            <a:r>
              <a:rPr lang="ru-RU" dirty="0" err="1"/>
              <a:t>було</a:t>
            </a:r>
            <a:r>
              <a:rPr lang="ru-RU" dirty="0"/>
              <a:t> </a:t>
            </a:r>
            <a:r>
              <a:rPr lang="ru-RU" dirty="0" err="1"/>
              <a:t>віднесено</a:t>
            </a:r>
            <a:r>
              <a:rPr lang="ru-RU" dirty="0"/>
              <a:t>, </a:t>
            </a:r>
            <a:r>
              <a:rPr lang="ru-RU" dirty="0" err="1"/>
              <a:t>наприклад</a:t>
            </a:r>
            <a:r>
              <a:rPr lang="ru-RU" dirty="0"/>
              <a:t>: </a:t>
            </a:r>
          </a:p>
          <a:p>
            <a:pPr marL="0" indent="0">
              <a:buNone/>
            </a:pPr>
            <a:r>
              <a:rPr lang="ru-RU" dirty="0"/>
              <a:t>1) </a:t>
            </a:r>
            <a:r>
              <a:rPr lang="ru-RU" dirty="0" err="1"/>
              <a:t>усі</a:t>
            </a:r>
            <a:r>
              <a:rPr lang="ru-RU" dirty="0"/>
              <a:t> постанови про </a:t>
            </a:r>
            <a:r>
              <a:rPr lang="ru-RU" dirty="0" err="1"/>
              <a:t>порушення</a:t>
            </a:r>
            <a:r>
              <a:rPr lang="ru-RU" dirty="0"/>
              <a:t> </a:t>
            </a:r>
            <a:r>
              <a:rPr lang="ru-RU" dirty="0" err="1"/>
              <a:t>кримінальних</a:t>
            </a:r>
            <a:r>
              <a:rPr lang="ru-RU" dirty="0"/>
              <a:t> справ, за кодексом 1960 р., а </a:t>
            </a:r>
            <a:r>
              <a:rPr lang="ru-RU" dirty="0" err="1"/>
              <a:t>також</a:t>
            </a:r>
            <a:r>
              <a:rPr lang="ru-RU" dirty="0"/>
              <a:t> </a:t>
            </a:r>
            <a:r>
              <a:rPr lang="ru-RU" dirty="0" err="1"/>
              <a:t>витяг</a:t>
            </a:r>
            <a:r>
              <a:rPr lang="ru-RU" dirty="0"/>
              <a:t> з ЄРДР за </a:t>
            </a:r>
            <a:r>
              <a:rPr lang="ru-RU" dirty="0" err="1"/>
              <a:t>вказаним</a:t>
            </a:r>
            <a:r>
              <a:rPr lang="ru-RU" dirty="0"/>
              <a:t> </a:t>
            </a:r>
            <a:r>
              <a:rPr lang="ru-RU" dirty="0" err="1"/>
              <a:t>провадженням</a:t>
            </a:r>
            <a:r>
              <a:rPr lang="ru-RU" dirty="0"/>
              <a:t> та </a:t>
            </a:r>
            <a:r>
              <a:rPr lang="ru-RU" dirty="0" err="1"/>
              <a:t>копію</a:t>
            </a:r>
            <a:r>
              <a:rPr lang="ru-RU" dirty="0"/>
              <a:t> постанови про </a:t>
            </a:r>
            <a:r>
              <a:rPr lang="ru-RU" dirty="0" err="1"/>
              <a:t>визначення</a:t>
            </a:r>
            <a:r>
              <a:rPr lang="ru-RU" dirty="0"/>
              <a:t> </a:t>
            </a:r>
            <a:r>
              <a:rPr lang="ru-RU" dirty="0" err="1"/>
              <a:t>групи</a:t>
            </a:r>
            <a:r>
              <a:rPr lang="ru-RU" dirty="0"/>
              <a:t> </a:t>
            </a:r>
            <a:r>
              <a:rPr lang="ru-RU" dirty="0" err="1"/>
              <a:t>прокурорів</a:t>
            </a:r>
            <a:r>
              <a:rPr lang="ru-RU" dirty="0"/>
              <a:t> у </a:t>
            </a:r>
            <a:r>
              <a:rPr lang="ru-RU" dirty="0" err="1"/>
              <a:t>кримінальному</a:t>
            </a:r>
            <a:r>
              <a:rPr lang="ru-RU" dirty="0"/>
              <a:t> </a:t>
            </a:r>
            <a:r>
              <a:rPr lang="ru-RU" dirty="0" err="1"/>
              <a:t>провадженні</a:t>
            </a:r>
            <a:r>
              <a:rPr lang="ru-RU" dirty="0"/>
              <a:t>; </a:t>
            </a:r>
          </a:p>
          <a:p>
            <a:pPr marL="0" indent="0">
              <a:buNone/>
            </a:pPr>
            <a:r>
              <a:rPr lang="ru-RU" dirty="0"/>
              <a:t>2) </a:t>
            </a:r>
            <a:r>
              <a:rPr lang="ru-RU" dirty="0" err="1"/>
              <a:t>усі</a:t>
            </a:r>
            <a:r>
              <a:rPr lang="ru-RU" dirty="0"/>
              <a:t> </a:t>
            </a:r>
            <a:r>
              <a:rPr lang="ru-RU" dirty="0" err="1"/>
              <a:t>матеріали</a:t>
            </a:r>
            <a:r>
              <a:rPr lang="ru-RU" dirty="0"/>
              <a:t>, на </a:t>
            </a:r>
            <a:r>
              <a:rPr lang="ru-RU" dirty="0" err="1"/>
              <a:t>підставі</a:t>
            </a:r>
            <a:r>
              <a:rPr lang="ru-RU" dirty="0"/>
              <a:t> </a:t>
            </a:r>
            <a:r>
              <a:rPr lang="ru-RU" dirty="0" err="1"/>
              <a:t>яких</a:t>
            </a:r>
            <a:r>
              <a:rPr lang="ru-RU" dirty="0"/>
              <a:t> </a:t>
            </a:r>
            <a:r>
              <a:rPr lang="ru-RU" dirty="0" err="1"/>
              <a:t>було</a:t>
            </a:r>
            <a:r>
              <a:rPr lang="ru-RU" dirty="0"/>
              <a:t> </a:t>
            </a:r>
            <a:r>
              <a:rPr lang="ru-RU" dirty="0" err="1"/>
              <a:t>прийнято</a:t>
            </a:r>
            <a:r>
              <a:rPr lang="ru-RU" dirty="0"/>
              <a:t> </a:t>
            </a:r>
            <a:r>
              <a:rPr lang="ru-RU" dirty="0" err="1"/>
              <a:t>рішення</a:t>
            </a:r>
            <a:r>
              <a:rPr lang="ru-RU" dirty="0"/>
              <a:t> про </a:t>
            </a:r>
            <a:r>
              <a:rPr lang="ru-RU" dirty="0" err="1"/>
              <a:t>порушення</a:t>
            </a:r>
            <a:r>
              <a:rPr lang="ru-RU" dirty="0"/>
              <a:t> </a:t>
            </a:r>
            <a:r>
              <a:rPr lang="ru-RU" dirty="0" err="1"/>
              <a:t>кримінальної</a:t>
            </a:r>
            <a:r>
              <a:rPr lang="ru-RU" dirty="0"/>
              <a:t> </a:t>
            </a:r>
            <a:r>
              <a:rPr lang="ru-RU" dirty="0" err="1"/>
              <a:t>справи</a:t>
            </a:r>
            <a:r>
              <a:rPr lang="ru-RU" dirty="0"/>
              <a:t> (</a:t>
            </a:r>
            <a:r>
              <a:rPr lang="ru-RU" dirty="0" err="1"/>
              <a:t>кримінальних</a:t>
            </a:r>
            <a:r>
              <a:rPr lang="ru-RU" dirty="0"/>
              <a:t> справ), за кодексом 1960 р. (</a:t>
            </a:r>
            <a:r>
              <a:rPr lang="ru-RU" dirty="0" err="1"/>
              <a:t>заява</a:t>
            </a:r>
            <a:r>
              <a:rPr lang="ru-RU" dirty="0"/>
              <a:t> </a:t>
            </a:r>
            <a:r>
              <a:rPr lang="ru-RU" dirty="0" err="1"/>
              <a:t>потерпілого</a:t>
            </a:r>
            <a:r>
              <a:rPr lang="ru-RU" dirty="0"/>
              <a:t>, </a:t>
            </a:r>
            <a:r>
              <a:rPr lang="ru-RU" dirty="0" err="1"/>
              <a:t>пояснення</a:t>
            </a:r>
            <a:r>
              <a:rPr lang="ru-RU" dirty="0"/>
              <a:t> </a:t>
            </a:r>
            <a:r>
              <a:rPr lang="ru-RU" dirty="0" err="1"/>
              <a:t>потерпілого</a:t>
            </a:r>
            <a:r>
              <a:rPr lang="ru-RU" dirty="0"/>
              <a:t>, </a:t>
            </a:r>
            <a:r>
              <a:rPr lang="ru-RU" dirty="0" err="1"/>
              <a:t>очевидців</a:t>
            </a:r>
            <a:r>
              <a:rPr lang="ru-RU" dirty="0"/>
              <a:t> та </a:t>
            </a:r>
            <a:r>
              <a:rPr lang="ru-RU" dirty="0" err="1"/>
              <a:t>ін</a:t>
            </a:r>
            <a:r>
              <a:rPr lang="ru-RU" dirty="0"/>
              <a:t>.);</a:t>
            </a:r>
          </a:p>
          <a:p>
            <a:pPr marL="0" indent="0">
              <a:buNone/>
            </a:pPr>
            <a:r>
              <a:rPr lang="ru-RU" dirty="0"/>
              <a:t>3) </a:t>
            </a:r>
            <a:r>
              <a:rPr lang="ru-RU" dirty="0" err="1"/>
              <a:t>усі</a:t>
            </a:r>
            <a:r>
              <a:rPr lang="ru-RU" dirty="0"/>
              <a:t> </a:t>
            </a:r>
            <a:r>
              <a:rPr lang="ru-RU" dirty="0" err="1"/>
              <a:t>пояснення</a:t>
            </a:r>
            <a:r>
              <a:rPr lang="ru-RU" dirty="0"/>
              <a:t> та </a:t>
            </a:r>
            <a:r>
              <a:rPr lang="ru-RU" dirty="0" err="1"/>
              <a:t>показання</a:t>
            </a:r>
            <a:r>
              <a:rPr lang="ru-RU" dirty="0"/>
              <a:t> ОСОБИ_2, ІНФОРМАЦІЯ_1, </a:t>
            </a:r>
            <a:r>
              <a:rPr lang="ru-RU" dirty="0" err="1"/>
              <a:t>також</a:t>
            </a:r>
            <a:r>
              <a:rPr lang="ru-RU" dirty="0"/>
              <a:t> </a:t>
            </a:r>
            <a:r>
              <a:rPr lang="ru-RU" dirty="0" err="1"/>
              <a:t>під</a:t>
            </a:r>
            <a:r>
              <a:rPr lang="ru-RU" dirty="0"/>
              <a:t> час </a:t>
            </a:r>
            <a:r>
              <a:rPr lang="ru-RU" dirty="0" err="1"/>
              <a:t>слідчих</a:t>
            </a:r>
            <a:r>
              <a:rPr lang="ru-RU" dirty="0"/>
              <a:t> </a:t>
            </a:r>
            <a:r>
              <a:rPr lang="ru-RU" dirty="0" err="1"/>
              <a:t>дій</a:t>
            </a:r>
            <a:r>
              <a:rPr lang="ru-RU" dirty="0"/>
              <a:t> за </a:t>
            </a:r>
            <a:r>
              <a:rPr lang="ru-RU" dirty="0" err="1"/>
              <a:t>участю</a:t>
            </a:r>
            <a:r>
              <a:rPr lang="ru-RU" dirty="0"/>
              <a:t> </a:t>
            </a:r>
            <a:r>
              <a:rPr lang="ru-RU" dirty="0" err="1"/>
              <a:t>інших</a:t>
            </a:r>
            <a:r>
              <a:rPr lang="ru-RU" dirty="0"/>
              <a:t> </a:t>
            </a:r>
            <a:r>
              <a:rPr lang="ru-RU" dirty="0" err="1"/>
              <a:t>осіб</a:t>
            </a:r>
            <a:r>
              <a:rPr lang="ru-RU" dirty="0"/>
              <a:t> (явка з повинною, </a:t>
            </a:r>
            <a:r>
              <a:rPr lang="ru-RU" dirty="0" err="1"/>
              <a:t>очна</a:t>
            </a:r>
            <a:r>
              <a:rPr lang="ru-RU" dirty="0"/>
              <a:t> ставка, </a:t>
            </a:r>
            <a:r>
              <a:rPr lang="ru-RU" dirty="0" err="1"/>
              <a:t>перехресний</a:t>
            </a:r>
            <a:r>
              <a:rPr lang="ru-RU" dirty="0"/>
              <a:t> допит, </a:t>
            </a:r>
            <a:r>
              <a:rPr lang="ru-RU" dirty="0" err="1"/>
              <a:t>відтворення</a:t>
            </a:r>
            <a:r>
              <a:rPr lang="ru-RU" dirty="0"/>
              <a:t> обстановки і </a:t>
            </a:r>
            <a:r>
              <a:rPr lang="ru-RU" dirty="0" err="1"/>
              <a:t>обставин</a:t>
            </a:r>
            <a:r>
              <a:rPr lang="ru-RU" dirty="0"/>
              <a:t> </a:t>
            </a:r>
            <a:r>
              <a:rPr lang="ru-RU" dirty="0" err="1"/>
              <a:t>події</a:t>
            </a:r>
            <a:r>
              <a:rPr lang="ru-RU" dirty="0"/>
              <a:t> </a:t>
            </a:r>
            <a:r>
              <a:rPr lang="ru-RU" dirty="0" err="1"/>
              <a:t>злочину</a:t>
            </a:r>
            <a:r>
              <a:rPr lang="ru-RU" dirty="0"/>
              <a:t> та </a:t>
            </a:r>
            <a:r>
              <a:rPr lang="ru-RU" dirty="0" err="1"/>
              <a:t>ін</a:t>
            </a:r>
            <a:r>
              <a:rPr lang="ru-RU" dirty="0"/>
              <a:t>.); </a:t>
            </a:r>
          </a:p>
          <a:p>
            <a:pPr marL="0" indent="0">
              <a:buNone/>
            </a:pPr>
            <a:r>
              <a:rPr lang="ru-RU" dirty="0"/>
              <a:t>4) </a:t>
            </a:r>
            <a:r>
              <a:rPr lang="ru-RU" dirty="0" err="1"/>
              <a:t>усі</a:t>
            </a:r>
            <a:r>
              <a:rPr lang="ru-RU" dirty="0"/>
              <a:t> </a:t>
            </a:r>
            <a:r>
              <a:rPr lang="ru-RU" dirty="0" err="1"/>
              <a:t>матеріали</a:t>
            </a:r>
            <a:r>
              <a:rPr lang="ru-RU" dirty="0"/>
              <a:t>, на </a:t>
            </a:r>
            <a:r>
              <a:rPr lang="ru-RU" dirty="0" err="1"/>
              <a:t>підставі</a:t>
            </a:r>
            <a:r>
              <a:rPr lang="ru-RU" dirty="0"/>
              <a:t> </a:t>
            </a:r>
            <a:r>
              <a:rPr lang="ru-RU" dirty="0" err="1"/>
              <a:t>яких</a:t>
            </a:r>
            <a:r>
              <a:rPr lang="ru-RU" dirty="0"/>
              <a:t> </a:t>
            </a:r>
            <a:r>
              <a:rPr lang="ru-RU" dirty="0" err="1"/>
              <a:t>застосовувались</a:t>
            </a:r>
            <a:r>
              <a:rPr lang="ru-RU" dirty="0"/>
              <a:t> </a:t>
            </a:r>
            <a:r>
              <a:rPr lang="ru-RU" dirty="0" err="1"/>
              <a:t>запобіжні</a:t>
            </a:r>
            <a:r>
              <a:rPr lang="ru-RU" dirty="0"/>
              <a:t> заходи до ОСОБИ_2 (</a:t>
            </a:r>
            <a:r>
              <a:rPr lang="ru-RU" dirty="0" err="1"/>
              <a:t>тримання</a:t>
            </a:r>
            <a:r>
              <a:rPr lang="ru-RU" dirty="0"/>
              <a:t> </a:t>
            </a:r>
            <a:r>
              <a:rPr lang="ru-RU" dirty="0" err="1"/>
              <a:t>під</a:t>
            </a:r>
            <a:r>
              <a:rPr lang="ru-RU" dirty="0"/>
              <a:t> </a:t>
            </a:r>
            <a:r>
              <a:rPr lang="ru-RU" dirty="0" err="1"/>
              <a:t>вартою</a:t>
            </a:r>
            <a:r>
              <a:rPr lang="ru-RU" dirty="0"/>
              <a:t>, </a:t>
            </a:r>
            <a:r>
              <a:rPr lang="ru-RU" dirty="0" err="1"/>
              <a:t>підписка</a:t>
            </a:r>
            <a:r>
              <a:rPr lang="ru-RU" dirty="0"/>
              <a:t> про </a:t>
            </a:r>
            <a:r>
              <a:rPr lang="ru-RU" dirty="0" err="1"/>
              <a:t>невиїзд</a:t>
            </a:r>
            <a:r>
              <a:rPr lang="ru-RU" dirty="0"/>
              <a:t>, </a:t>
            </a:r>
            <a:r>
              <a:rPr lang="ru-RU" dirty="0" err="1"/>
              <a:t>особисте</a:t>
            </a:r>
            <a:r>
              <a:rPr lang="ru-RU" dirty="0"/>
              <a:t> </a:t>
            </a:r>
            <a:r>
              <a:rPr lang="ru-RU" dirty="0" err="1"/>
              <a:t>зобов’язання</a:t>
            </a:r>
            <a:r>
              <a:rPr lang="ru-RU" dirty="0"/>
              <a:t>); </a:t>
            </a:r>
          </a:p>
          <a:p>
            <a:pPr marL="0" indent="0">
              <a:buNone/>
            </a:pPr>
            <a:r>
              <a:rPr lang="ru-RU" dirty="0"/>
              <a:t>5) </a:t>
            </a:r>
            <a:r>
              <a:rPr lang="ru-RU" dirty="0" err="1"/>
              <a:t>цивільний</a:t>
            </a:r>
            <a:r>
              <a:rPr lang="ru-RU" dirty="0"/>
              <a:t> </a:t>
            </a:r>
            <a:r>
              <a:rPr lang="ru-RU" dirty="0" err="1"/>
              <a:t>позов</a:t>
            </a:r>
            <a:r>
              <a:rPr lang="ru-RU" dirty="0"/>
              <a:t> та </a:t>
            </a:r>
            <a:r>
              <a:rPr lang="ru-RU" dirty="0" err="1"/>
              <a:t>матеріали</a:t>
            </a:r>
            <a:r>
              <a:rPr lang="ru-RU" dirty="0"/>
              <a:t>, </a:t>
            </a:r>
            <a:r>
              <a:rPr lang="ru-RU" dirty="0" err="1"/>
              <a:t>які</a:t>
            </a:r>
            <a:r>
              <a:rPr lang="ru-RU" dirty="0"/>
              <a:t> </a:t>
            </a:r>
            <a:r>
              <a:rPr lang="ru-RU" dirty="0" err="1"/>
              <a:t>підтверджують</a:t>
            </a:r>
            <a:r>
              <a:rPr lang="ru-RU" dirty="0"/>
              <a:t> </a:t>
            </a:r>
            <a:r>
              <a:rPr lang="ru-RU" dirty="0" err="1"/>
              <a:t>позов</a:t>
            </a:r>
            <a:r>
              <a:rPr lang="ru-RU" dirty="0"/>
              <a:t>; </a:t>
            </a:r>
          </a:p>
          <a:p>
            <a:pPr marL="0" indent="0">
              <a:buNone/>
            </a:pPr>
            <a:r>
              <a:rPr lang="ru-RU" dirty="0"/>
              <a:t>6) постанови </a:t>
            </a:r>
            <a:r>
              <a:rPr lang="ru-RU" dirty="0" err="1"/>
              <a:t>слідчого</a:t>
            </a:r>
            <a:r>
              <a:rPr lang="ru-RU" dirty="0"/>
              <a:t> про </a:t>
            </a:r>
            <a:r>
              <a:rPr lang="ru-RU" dirty="0" err="1"/>
              <a:t>визнання</a:t>
            </a:r>
            <a:r>
              <a:rPr lang="ru-RU" dirty="0"/>
              <a:t> </a:t>
            </a:r>
            <a:r>
              <a:rPr lang="ru-RU" dirty="0" err="1"/>
              <a:t>потерпілого</a:t>
            </a:r>
            <a:r>
              <a:rPr lang="ru-RU" dirty="0"/>
              <a:t> та </a:t>
            </a:r>
            <a:r>
              <a:rPr lang="ru-RU" dirty="0" err="1"/>
              <a:t>цивільного</a:t>
            </a:r>
            <a:r>
              <a:rPr lang="ru-RU" dirty="0"/>
              <a:t> </a:t>
            </a:r>
            <a:r>
              <a:rPr lang="ru-RU" dirty="0" err="1"/>
              <a:t>позивача</a:t>
            </a:r>
            <a:r>
              <a:rPr lang="ru-RU" dirty="0"/>
              <a:t>, а </a:t>
            </a:r>
            <a:r>
              <a:rPr lang="ru-RU" dirty="0" err="1"/>
              <a:t>також</a:t>
            </a:r>
            <a:r>
              <a:rPr lang="ru-RU" dirty="0"/>
              <a:t> про </a:t>
            </a:r>
            <a:r>
              <a:rPr lang="ru-RU" dirty="0" err="1"/>
              <a:t>притягнення</a:t>
            </a:r>
            <a:r>
              <a:rPr lang="ru-RU" dirty="0"/>
              <a:t> як </a:t>
            </a:r>
            <a:r>
              <a:rPr lang="ru-RU" dirty="0" err="1"/>
              <a:t>обвинуваченого</a:t>
            </a:r>
            <a:r>
              <a:rPr lang="ru-RU" dirty="0"/>
              <a:t> </a:t>
            </a:r>
            <a:r>
              <a:rPr lang="ru-RU" dirty="0" err="1"/>
              <a:t>лише</a:t>
            </a:r>
            <a:r>
              <a:rPr lang="ru-RU" dirty="0"/>
              <a:t> ОСОБИ_2 </a:t>
            </a:r>
          </a:p>
          <a:p>
            <a:pPr marL="0" indent="0">
              <a:buNone/>
            </a:pPr>
            <a:r>
              <a:rPr lang="ru-RU" dirty="0"/>
              <a:t>// Ухвала </a:t>
            </a:r>
            <a:r>
              <a:rPr lang="ru-RU" dirty="0" err="1"/>
              <a:t>слідчого</a:t>
            </a:r>
            <a:r>
              <a:rPr lang="ru-RU" dirty="0"/>
              <a:t> </a:t>
            </a:r>
            <a:r>
              <a:rPr lang="ru-RU" dirty="0" err="1"/>
              <a:t>судді</a:t>
            </a:r>
            <a:r>
              <a:rPr lang="ru-RU" dirty="0"/>
              <a:t> </a:t>
            </a:r>
            <a:r>
              <a:rPr lang="ru-RU" dirty="0" err="1"/>
              <a:t>Малиновського</a:t>
            </a:r>
            <a:r>
              <a:rPr lang="ru-RU" dirty="0"/>
              <a:t> районного суду м. </a:t>
            </a:r>
            <a:r>
              <a:rPr lang="ru-RU" dirty="0" err="1"/>
              <a:t>Одеси</a:t>
            </a:r>
            <a:r>
              <a:rPr lang="ru-RU" dirty="0"/>
              <a:t> </a:t>
            </a:r>
            <a:r>
              <a:rPr lang="ru-RU" dirty="0" err="1"/>
              <a:t>від</a:t>
            </a:r>
            <a:r>
              <a:rPr lang="ru-RU" dirty="0"/>
              <a:t> 24 </a:t>
            </a:r>
            <a:r>
              <a:rPr lang="ru-RU" dirty="0" err="1"/>
              <a:t>грудня</a:t>
            </a:r>
            <a:r>
              <a:rPr lang="ru-RU" dirty="0"/>
              <a:t> 2012 р. (справа № 1519/23384/12).</a:t>
            </a:r>
          </a:p>
          <a:p>
            <a:pPr marL="0" indent="0">
              <a:buNone/>
            </a:pPr>
            <a:endParaRPr lang="ru-RU" b="1" dirty="0" smtClean="0">
              <a:solidFill>
                <a:srgbClr val="FF0000"/>
              </a:solidFill>
            </a:endParaRPr>
          </a:p>
        </p:txBody>
      </p:sp>
    </p:spTree>
    <p:extLst>
      <p:ext uri="{BB962C8B-B14F-4D97-AF65-F5344CB8AC3E}">
        <p14:creationId xmlns:p14="http://schemas.microsoft.com/office/powerpoint/2010/main" val="25360507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139" y="-1"/>
            <a:ext cx="10532751" cy="2550017"/>
          </a:xfrm>
        </p:spPr>
        <p:txBody>
          <a:bodyPr/>
          <a:lstStyle/>
          <a:p>
            <a:r>
              <a:rPr lang="uk-UA" sz="1400" b="1" i="1" dirty="0">
                <a:solidFill>
                  <a:srgbClr val="FFFF00"/>
                </a:solidFill>
              </a:rPr>
              <a:t>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a:t>
            </a:r>
            <a:r>
              <a:rPr lang="ru-RU" sz="1200" b="1" dirty="0"/>
              <a:t/>
            </a:r>
            <a:br>
              <a:rPr lang="ru-RU" sz="1200" b="1" dirty="0"/>
            </a:br>
            <a:r>
              <a:rPr lang="ru-RU" sz="1200" b="1" dirty="0"/>
              <a:t/>
            </a:r>
            <a:br>
              <a:rPr lang="ru-RU" sz="1200" b="1" dirty="0"/>
            </a:br>
            <a:r>
              <a:rPr lang="ru-RU" sz="1200" b="1" dirty="0" err="1"/>
              <a:t>Стаття</a:t>
            </a:r>
            <a:r>
              <a:rPr lang="ru-RU" sz="1200" b="1" dirty="0"/>
              <a:t> 221 КПК </a:t>
            </a:r>
            <a:r>
              <a:rPr lang="ru-RU" sz="1200" b="1" dirty="0" err="1"/>
              <a:t>України</a:t>
            </a:r>
            <a:r>
              <a:rPr lang="ru-RU" sz="1200" b="1" dirty="0"/>
              <a:t>. </a:t>
            </a:r>
            <a:r>
              <a:rPr lang="ru-RU" sz="1200" b="1" dirty="0" err="1"/>
              <a:t>Ознайомлення</a:t>
            </a:r>
            <a:r>
              <a:rPr lang="ru-RU" sz="1200" b="1" dirty="0"/>
              <a:t> з </a:t>
            </a:r>
            <a:r>
              <a:rPr lang="ru-RU" sz="1200" b="1" dirty="0" err="1"/>
              <a:t>матеріалами</a:t>
            </a:r>
            <a:r>
              <a:rPr lang="ru-RU" sz="1200" b="1" dirty="0"/>
              <a:t> </a:t>
            </a:r>
            <a:r>
              <a:rPr lang="ru-RU" sz="1200" b="1" dirty="0" err="1"/>
              <a:t>досудового</a:t>
            </a:r>
            <a:r>
              <a:rPr lang="ru-RU" sz="1200" b="1" dirty="0"/>
              <a:t> </a:t>
            </a:r>
            <a:r>
              <a:rPr lang="ru-RU" sz="1200" b="1" dirty="0" err="1"/>
              <a:t>розслідування</a:t>
            </a:r>
            <a:r>
              <a:rPr lang="ru-RU" sz="1200" b="1" dirty="0"/>
              <a:t> до </a:t>
            </a:r>
            <a:r>
              <a:rPr lang="ru-RU" sz="1200" b="1" dirty="0" err="1"/>
              <a:t>його</a:t>
            </a:r>
            <a:r>
              <a:rPr lang="ru-RU" sz="1200" b="1" dirty="0"/>
              <a:t> </a:t>
            </a:r>
            <a:r>
              <a:rPr lang="ru-RU" sz="1200" b="1" dirty="0" err="1"/>
              <a:t>завершення</a:t>
            </a:r>
            <a:r>
              <a:rPr lang="ru-RU" sz="1200" b="1" dirty="0"/>
              <a:t>.</a:t>
            </a:r>
            <a:br>
              <a:rPr lang="ru-RU" sz="1200" b="1" dirty="0"/>
            </a:br>
            <a:r>
              <a:rPr lang="ru-RU" sz="1200" b="1" dirty="0"/>
              <a:t/>
            </a:r>
            <a:br>
              <a:rPr lang="ru-RU" sz="1200" b="1" dirty="0"/>
            </a:br>
            <a:r>
              <a:rPr lang="ru-RU" sz="1200" b="1" dirty="0"/>
              <a:t>1. </a:t>
            </a:r>
            <a:r>
              <a:rPr lang="ru-RU" sz="1200" b="1" dirty="0" err="1"/>
              <a:t>Слідчий</a:t>
            </a:r>
            <a:r>
              <a:rPr lang="ru-RU" sz="1200" b="1" dirty="0"/>
              <a:t>, прокурор </a:t>
            </a:r>
            <a:r>
              <a:rPr lang="ru-RU" sz="1200" b="1" dirty="0" err="1"/>
              <a:t>зобов’язаний</a:t>
            </a:r>
            <a:r>
              <a:rPr lang="ru-RU" sz="1200" b="1" dirty="0"/>
              <a:t> за </a:t>
            </a:r>
            <a:r>
              <a:rPr lang="ru-RU" sz="1200" b="1" dirty="0" err="1"/>
              <a:t>клопотанням</a:t>
            </a:r>
            <a:r>
              <a:rPr lang="ru-RU" sz="1200" b="1" dirty="0"/>
              <a:t> </a:t>
            </a:r>
            <a:r>
              <a:rPr lang="ru-RU" sz="1200" b="1" dirty="0" err="1"/>
              <a:t>сторони</a:t>
            </a:r>
            <a:r>
              <a:rPr lang="ru-RU" sz="1200" b="1" dirty="0"/>
              <a:t> </a:t>
            </a:r>
            <a:r>
              <a:rPr lang="ru-RU" sz="1200" b="1" dirty="0" err="1"/>
              <a:t>захисту</a:t>
            </a:r>
            <a:r>
              <a:rPr lang="ru-RU" sz="1200" b="1" dirty="0"/>
              <a:t>, </a:t>
            </a:r>
            <a:r>
              <a:rPr lang="ru-RU" sz="1200" b="1" dirty="0" err="1"/>
              <a:t>потерпілого</a:t>
            </a:r>
            <a:r>
              <a:rPr lang="ru-RU" sz="1200" b="1" dirty="0"/>
              <a:t>, </a:t>
            </a:r>
            <a:r>
              <a:rPr lang="ru-RU" sz="1200" b="1" dirty="0" err="1"/>
              <a:t>представника</a:t>
            </a:r>
            <a:r>
              <a:rPr lang="ru-RU" sz="1200" b="1" dirty="0"/>
              <a:t> </a:t>
            </a:r>
            <a:r>
              <a:rPr lang="ru-RU" sz="1200" b="1" dirty="0" err="1"/>
              <a:t>юридичної</a:t>
            </a:r>
            <a:r>
              <a:rPr lang="ru-RU" sz="1200" b="1" dirty="0"/>
              <a:t> особи, </a:t>
            </a:r>
            <a:r>
              <a:rPr lang="ru-RU" sz="1200" b="1" dirty="0" err="1"/>
              <a:t>щодо</a:t>
            </a:r>
            <a:r>
              <a:rPr lang="ru-RU" sz="1200" b="1" dirty="0"/>
              <a:t> </a:t>
            </a:r>
            <a:r>
              <a:rPr lang="ru-RU" sz="1200" b="1" dirty="0" err="1"/>
              <a:t>якої</a:t>
            </a:r>
            <a:r>
              <a:rPr lang="ru-RU" sz="1200" b="1" dirty="0"/>
              <a:t> </a:t>
            </a:r>
            <a:r>
              <a:rPr lang="ru-RU" sz="1200" b="1" dirty="0" err="1"/>
              <a:t>здійснюється</a:t>
            </a:r>
            <a:r>
              <a:rPr lang="ru-RU" sz="1200" b="1" dirty="0"/>
              <a:t> </a:t>
            </a:r>
            <a:r>
              <a:rPr lang="ru-RU" sz="1200" b="1" dirty="0" err="1"/>
              <a:t>провадження</a:t>
            </a:r>
            <a:r>
              <a:rPr lang="ru-RU" sz="1200" b="1" dirty="0"/>
              <a:t>, </a:t>
            </a:r>
            <a:r>
              <a:rPr lang="ru-RU" sz="1200" b="1" dirty="0" err="1"/>
              <a:t>надати</a:t>
            </a:r>
            <a:r>
              <a:rPr lang="ru-RU" sz="1200" b="1" dirty="0"/>
              <a:t> </a:t>
            </a:r>
            <a:r>
              <a:rPr lang="ru-RU" sz="1200" b="1" dirty="0" err="1"/>
              <a:t>їм</a:t>
            </a:r>
            <a:r>
              <a:rPr lang="ru-RU" sz="1200" b="1" dirty="0"/>
              <a:t> </a:t>
            </a:r>
            <a:r>
              <a:rPr lang="ru-RU" sz="1200" b="1" dirty="0" err="1"/>
              <a:t>матеріали</a:t>
            </a:r>
            <a:r>
              <a:rPr lang="ru-RU" sz="1200" b="1" dirty="0"/>
              <a:t> </a:t>
            </a:r>
            <a:r>
              <a:rPr lang="ru-RU" sz="1200" b="1" dirty="0" err="1"/>
              <a:t>досудового</a:t>
            </a:r>
            <a:r>
              <a:rPr lang="ru-RU" sz="1200" b="1" dirty="0"/>
              <a:t> </a:t>
            </a:r>
            <a:r>
              <a:rPr lang="ru-RU" sz="1200" b="1" dirty="0" err="1"/>
              <a:t>розслідування</a:t>
            </a:r>
            <a:r>
              <a:rPr lang="ru-RU" sz="1200" b="1" dirty="0"/>
              <a:t> для </a:t>
            </a:r>
            <a:r>
              <a:rPr lang="ru-RU" sz="1200" b="1" dirty="0" err="1"/>
              <a:t>ознайомлення</a:t>
            </a:r>
            <a:r>
              <a:rPr lang="ru-RU" sz="1200" b="1" dirty="0"/>
              <a:t>, за </a:t>
            </a:r>
            <a:r>
              <a:rPr lang="ru-RU" sz="1200" b="1" dirty="0" err="1"/>
              <a:t>виключенням</a:t>
            </a:r>
            <a:r>
              <a:rPr lang="ru-RU" sz="1200" b="1" dirty="0"/>
              <a:t> </a:t>
            </a:r>
            <a:r>
              <a:rPr lang="ru-RU" sz="1200" b="1" dirty="0" err="1"/>
              <a:t>матеріалів</a:t>
            </a:r>
            <a:r>
              <a:rPr lang="ru-RU" sz="1200" b="1" dirty="0"/>
              <a:t> про </a:t>
            </a:r>
            <a:r>
              <a:rPr lang="ru-RU" sz="1200" b="1" dirty="0" err="1"/>
              <a:t>застосування</a:t>
            </a:r>
            <a:r>
              <a:rPr lang="ru-RU" sz="1200" b="1" dirty="0"/>
              <a:t> </a:t>
            </a:r>
            <a:r>
              <a:rPr lang="ru-RU" sz="1200" b="1" dirty="0" err="1"/>
              <a:t>заходів</a:t>
            </a:r>
            <a:r>
              <a:rPr lang="ru-RU" sz="1200" b="1" dirty="0"/>
              <a:t> </a:t>
            </a:r>
            <a:r>
              <a:rPr lang="ru-RU" sz="1200" b="1" dirty="0" err="1"/>
              <a:t>безпеки</a:t>
            </a:r>
            <a:r>
              <a:rPr lang="ru-RU" sz="1200" b="1" dirty="0"/>
              <a:t> </a:t>
            </a:r>
            <a:r>
              <a:rPr lang="ru-RU" sz="1200" b="1" dirty="0" err="1"/>
              <a:t>щодо</a:t>
            </a:r>
            <a:r>
              <a:rPr lang="ru-RU" sz="1200" b="1" dirty="0"/>
              <a:t> </a:t>
            </a:r>
            <a:r>
              <a:rPr lang="ru-RU" sz="1200" b="1" dirty="0" err="1"/>
              <a:t>осіб</a:t>
            </a:r>
            <a:r>
              <a:rPr lang="ru-RU" sz="1200" b="1" dirty="0"/>
              <a:t>, </a:t>
            </a:r>
            <a:r>
              <a:rPr lang="ru-RU" sz="1200" b="1" dirty="0" err="1"/>
              <a:t>які</a:t>
            </a:r>
            <a:r>
              <a:rPr lang="ru-RU" sz="1200" b="1" dirty="0"/>
              <a:t> </a:t>
            </a:r>
            <a:r>
              <a:rPr lang="ru-RU" sz="1200" b="1" dirty="0" err="1"/>
              <a:t>беруть</a:t>
            </a:r>
            <a:r>
              <a:rPr lang="ru-RU" sz="1200" b="1" dirty="0"/>
              <a:t> участь у </a:t>
            </a:r>
            <a:r>
              <a:rPr lang="ru-RU" sz="1200" b="1" dirty="0" err="1"/>
              <a:t>кримінальному</a:t>
            </a:r>
            <a:r>
              <a:rPr lang="ru-RU" sz="1200" b="1" dirty="0"/>
              <a:t> </a:t>
            </a:r>
            <a:r>
              <a:rPr lang="ru-RU" sz="1200" b="1" dirty="0" err="1"/>
              <a:t>судочинстві</a:t>
            </a:r>
            <a:r>
              <a:rPr lang="ru-RU" sz="1200" b="1" dirty="0"/>
              <a:t>, а </a:t>
            </a:r>
            <a:r>
              <a:rPr lang="ru-RU" sz="1200" b="1" dirty="0" err="1"/>
              <a:t>також</a:t>
            </a:r>
            <a:r>
              <a:rPr lang="ru-RU" sz="1200" b="1" dirty="0"/>
              <a:t> тих </a:t>
            </a:r>
            <a:r>
              <a:rPr lang="ru-RU" sz="1200" b="1" dirty="0" err="1"/>
              <a:t>матеріалів</a:t>
            </a:r>
            <a:r>
              <a:rPr lang="ru-RU" sz="1200" b="1" dirty="0"/>
              <a:t>, </a:t>
            </a:r>
            <a:r>
              <a:rPr lang="ru-RU" sz="1200" b="1" dirty="0" err="1"/>
              <a:t>ознайомлення</a:t>
            </a:r>
            <a:r>
              <a:rPr lang="ru-RU" sz="1200" b="1" dirty="0"/>
              <a:t> з </a:t>
            </a:r>
            <a:r>
              <a:rPr lang="ru-RU" sz="1200" b="1" dirty="0" err="1"/>
              <a:t>якими</a:t>
            </a:r>
            <a:r>
              <a:rPr lang="ru-RU" sz="1200" b="1" dirty="0"/>
              <a:t> на </a:t>
            </a:r>
            <a:r>
              <a:rPr lang="ru-RU" sz="1200" b="1" dirty="0" err="1"/>
              <a:t>цій</a:t>
            </a:r>
            <a:r>
              <a:rPr lang="ru-RU" sz="1200" b="1" dirty="0"/>
              <a:t> </a:t>
            </a:r>
            <a:r>
              <a:rPr lang="ru-RU" sz="1200" b="1" dirty="0" err="1"/>
              <a:t>стадії</a:t>
            </a:r>
            <a:r>
              <a:rPr lang="ru-RU" sz="1200" b="1" dirty="0"/>
              <a:t> </a:t>
            </a:r>
            <a:r>
              <a:rPr lang="ru-RU" sz="1200" b="1" dirty="0" err="1"/>
              <a:t>кримінального</a:t>
            </a:r>
            <a:r>
              <a:rPr lang="ru-RU" sz="1200" b="1" dirty="0"/>
              <a:t> </a:t>
            </a:r>
            <a:r>
              <a:rPr lang="ru-RU" sz="1200" b="1" dirty="0" err="1"/>
              <a:t>провадження</a:t>
            </a:r>
            <a:r>
              <a:rPr lang="ru-RU" sz="1200" b="1" dirty="0"/>
              <a:t> </a:t>
            </a:r>
            <a:r>
              <a:rPr lang="ru-RU" sz="1200" b="1" dirty="0" err="1"/>
              <a:t>може</a:t>
            </a:r>
            <a:r>
              <a:rPr lang="ru-RU" sz="1200" b="1" dirty="0"/>
              <a:t> </a:t>
            </a:r>
            <a:r>
              <a:rPr lang="ru-RU" sz="1200" b="1" dirty="0" err="1"/>
              <a:t>зашкодити</a:t>
            </a:r>
            <a:r>
              <a:rPr lang="ru-RU" sz="1200" b="1" dirty="0"/>
              <a:t> </a:t>
            </a:r>
            <a:r>
              <a:rPr lang="ru-RU" sz="1200" b="1" dirty="0" err="1"/>
              <a:t>досудовому</a:t>
            </a:r>
            <a:r>
              <a:rPr lang="ru-RU" sz="1200" b="1" dirty="0"/>
              <a:t> </a:t>
            </a:r>
            <a:r>
              <a:rPr lang="ru-RU" sz="1200" b="1" dirty="0" err="1"/>
              <a:t>розслідуванню</a:t>
            </a:r>
            <a:r>
              <a:rPr lang="ru-RU" sz="1200" b="1" dirty="0"/>
              <a:t>. </a:t>
            </a:r>
            <a:r>
              <a:rPr lang="ru-RU" sz="1200" b="1" dirty="0" err="1"/>
              <a:t>Відмова</a:t>
            </a:r>
            <a:r>
              <a:rPr lang="ru-RU" sz="1200" b="1" dirty="0"/>
              <a:t> у </a:t>
            </a:r>
            <a:r>
              <a:rPr lang="ru-RU" sz="1200" b="1" dirty="0" err="1"/>
              <a:t>наданні</a:t>
            </a:r>
            <a:r>
              <a:rPr lang="ru-RU" sz="1200" b="1" dirty="0"/>
              <a:t> для </a:t>
            </a:r>
            <a:r>
              <a:rPr lang="ru-RU" sz="1200" b="1" dirty="0" err="1"/>
              <a:t>ознайомлення</a:t>
            </a:r>
            <a:r>
              <a:rPr lang="ru-RU" sz="1200" b="1" dirty="0"/>
              <a:t> </a:t>
            </a:r>
            <a:r>
              <a:rPr lang="ru-RU" sz="1200" b="1" dirty="0" err="1"/>
              <a:t>загальнодоступного</a:t>
            </a:r>
            <a:r>
              <a:rPr lang="ru-RU" sz="1200" b="1" dirty="0"/>
              <a:t> документа, </a:t>
            </a:r>
            <a:r>
              <a:rPr lang="ru-RU" sz="1200" b="1" dirty="0" err="1"/>
              <a:t>оригінал</a:t>
            </a:r>
            <a:r>
              <a:rPr lang="ru-RU" sz="1200" b="1" dirty="0"/>
              <a:t> </a:t>
            </a:r>
            <a:r>
              <a:rPr lang="ru-RU" sz="1200" b="1" dirty="0" err="1"/>
              <a:t>якого</a:t>
            </a:r>
            <a:r>
              <a:rPr lang="ru-RU" sz="1200" b="1" dirty="0"/>
              <a:t> </a:t>
            </a:r>
            <a:r>
              <a:rPr lang="ru-RU" sz="1200" b="1" dirty="0" err="1"/>
              <a:t>знаходиться</a:t>
            </a:r>
            <a:r>
              <a:rPr lang="ru-RU" sz="1200" b="1" dirty="0"/>
              <a:t> в </a:t>
            </a:r>
            <a:r>
              <a:rPr lang="ru-RU" sz="1200" b="1" dirty="0" err="1"/>
              <a:t>матеріалах</a:t>
            </a:r>
            <a:r>
              <a:rPr lang="ru-RU" sz="1200" b="1" dirty="0"/>
              <a:t> </a:t>
            </a:r>
            <a:r>
              <a:rPr lang="ru-RU" sz="1200" b="1" dirty="0" err="1"/>
              <a:t>досудового</a:t>
            </a:r>
            <a:r>
              <a:rPr lang="ru-RU" sz="1200" b="1" dirty="0"/>
              <a:t> </a:t>
            </a:r>
            <a:r>
              <a:rPr lang="ru-RU" sz="1200" b="1" dirty="0" err="1"/>
              <a:t>розслідування</a:t>
            </a:r>
            <a:r>
              <a:rPr lang="ru-RU" sz="1200" b="1" dirty="0"/>
              <a:t>, не </a:t>
            </a:r>
            <a:r>
              <a:rPr lang="ru-RU" sz="1200" b="1" dirty="0" err="1"/>
              <a:t>допускається</a:t>
            </a:r>
            <a:r>
              <a:rPr lang="ru-RU" sz="1200" b="1" dirty="0"/>
              <a:t>.</a:t>
            </a:r>
            <a:br>
              <a:rPr lang="ru-RU" sz="1200" b="1" dirty="0"/>
            </a:br>
            <a:r>
              <a:rPr lang="ru-RU" sz="1200" b="1" dirty="0"/>
              <a:t/>
            </a:r>
            <a:br>
              <a:rPr lang="ru-RU" sz="1200" b="1" dirty="0"/>
            </a:br>
            <a:r>
              <a:rPr lang="ru-RU" sz="1200" b="1" dirty="0"/>
              <a:t>2. </a:t>
            </a:r>
            <a:r>
              <a:rPr lang="ru-RU" sz="1200" b="1" dirty="0" err="1"/>
              <a:t>Під</a:t>
            </a:r>
            <a:r>
              <a:rPr lang="ru-RU" sz="1200" b="1" dirty="0"/>
              <a:t> час </a:t>
            </a:r>
            <a:r>
              <a:rPr lang="ru-RU" sz="1200" b="1" dirty="0" err="1"/>
              <a:t>ознайомлення</a:t>
            </a:r>
            <a:r>
              <a:rPr lang="ru-RU" sz="1200" b="1" dirty="0"/>
              <a:t> з </a:t>
            </a:r>
            <a:r>
              <a:rPr lang="ru-RU" sz="1200" b="1" dirty="0" err="1"/>
              <a:t>матеріалами</a:t>
            </a:r>
            <a:r>
              <a:rPr lang="ru-RU" sz="1200" b="1" dirty="0"/>
              <a:t> </a:t>
            </a:r>
            <a:r>
              <a:rPr lang="ru-RU" sz="1200" b="1" dirty="0" err="1"/>
              <a:t>досудового</a:t>
            </a:r>
            <a:r>
              <a:rPr lang="ru-RU" sz="1200" b="1" dirty="0"/>
              <a:t> </a:t>
            </a:r>
            <a:r>
              <a:rPr lang="ru-RU" sz="1200" b="1" dirty="0" err="1"/>
              <a:t>розслідування</a:t>
            </a:r>
            <a:r>
              <a:rPr lang="ru-RU" sz="1200" b="1" dirty="0"/>
              <a:t> особа, </a:t>
            </a:r>
            <a:r>
              <a:rPr lang="ru-RU" sz="1200" b="1" dirty="0" err="1"/>
              <a:t>що</a:t>
            </a:r>
            <a:r>
              <a:rPr lang="ru-RU" sz="1200" b="1" dirty="0"/>
              <a:t> </a:t>
            </a:r>
            <a:r>
              <a:rPr lang="ru-RU" sz="1200" b="1" dirty="0" err="1"/>
              <a:t>його</a:t>
            </a:r>
            <a:r>
              <a:rPr lang="ru-RU" sz="1200" b="1" dirty="0"/>
              <a:t> </a:t>
            </a:r>
            <a:r>
              <a:rPr lang="ru-RU" sz="1200" b="1" dirty="0" err="1"/>
              <a:t>здійснює</a:t>
            </a:r>
            <a:r>
              <a:rPr lang="ru-RU" sz="1200" b="1" dirty="0"/>
              <a:t>, </a:t>
            </a:r>
            <a:r>
              <a:rPr lang="ru-RU" sz="1200" b="1" dirty="0" err="1"/>
              <a:t>має</a:t>
            </a:r>
            <a:r>
              <a:rPr lang="ru-RU" sz="1200" b="1" dirty="0"/>
              <a:t> право </a:t>
            </a:r>
            <a:r>
              <a:rPr lang="ru-RU" sz="1200" b="1" dirty="0" err="1"/>
              <a:t>робити</a:t>
            </a:r>
            <a:r>
              <a:rPr lang="ru-RU" sz="1200" b="1" dirty="0"/>
              <a:t> </a:t>
            </a:r>
            <a:r>
              <a:rPr lang="ru-RU" sz="1200" b="1" dirty="0" err="1"/>
              <a:t>необхідні</a:t>
            </a:r>
            <a:r>
              <a:rPr lang="ru-RU" sz="1200" b="1" dirty="0"/>
              <a:t> </a:t>
            </a:r>
            <a:r>
              <a:rPr lang="ru-RU" sz="1200" b="1" dirty="0" err="1"/>
              <a:t>виписки</a:t>
            </a:r>
            <a:r>
              <a:rPr lang="ru-RU" sz="1200" b="1" dirty="0"/>
              <a:t> та </a:t>
            </a:r>
            <a:r>
              <a:rPr lang="ru-RU" sz="1200" b="1" dirty="0" err="1"/>
              <a:t>копії</a:t>
            </a:r>
            <a:r>
              <a:rPr lang="ru-RU" sz="1200" b="1" dirty="0"/>
              <a:t>.</a:t>
            </a:r>
            <a:br>
              <a:rPr lang="ru-RU" sz="1200" b="1" dirty="0"/>
            </a:br>
            <a:endParaRPr lang="ru-RU" sz="1200" b="1" dirty="0"/>
          </a:p>
        </p:txBody>
      </p:sp>
      <p:sp>
        <p:nvSpPr>
          <p:cNvPr id="3" name="Объект 2"/>
          <p:cNvSpPr>
            <a:spLocks noGrp="1"/>
          </p:cNvSpPr>
          <p:nvPr>
            <p:ph idx="1"/>
          </p:nvPr>
        </p:nvSpPr>
        <p:spPr>
          <a:xfrm>
            <a:off x="233987" y="2550016"/>
            <a:ext cx="11601697" cy="4108361"/>
          </a:xfrm>
        </p:spPr>
        <p:txBody>
          <a:bodyPr/>
          <a:lstStyle/>
          <a:p>
            <a:pPr marL="0" indent="0">
              <a:buNone/>
            </a:pPr>
            <a:endParaRPr lang="ru-RU" dirty="0" smtClean="0"/>
          </a:p>
          <a:p>
            <a:pPr marL="0" indent="0">
              <a:buNone/>
            </a:pPr>
            <a:r>
              <a:rPr lang="ru-RU" dirty="0" smtClean="0"/>
              <a:t>	</a:t>
            </a:r>
            <a:r>
              <a:rPr lang="ru-RU" dirty="0" err="1" smtClean="0"/>
              <a:t>Положенням</a:t>
            </a:r>
            <a:r>
              <a:rPr lang="ru-RU" dirty="0" smtClean="0"/>
              <a:t> </a:t>
            </a:r>
            <a:r>
              <a:rPr lang="ru-RU" dirty="0"/>
              <a:t>ст. 221 КПК </a:t>
            </a:r>
            <a:r>
              <a:rPr lang="ru-RU" dirty="0" err="1"/>
              <a:t>України</a:t>
            </a:r>
            <a:r>
              <a:rPr lang="ru-RU" dirty="0"/>
              <a:t> </a:t>
            </a:r>
            <a:r>
              <a:rPr lang="ru-RU" dirty="0" err="1"/>
              <a:t>передбачено</a:t>
            </a:r>
            <a:r>
              <a:rPr lang="ru-RU" dirty="0"/>
              <a:t>, </a:t>
            </a:r>
            <a:r>
              <a:rPr lang="ru-RU" dirty="0" err="1"/>
              <a:t>що</a:t>
            </a:r>
            <a:r>
              <a:rPr lang="ru-RU" dirty="0"/>
              <a:t> </a:t>
            </a:r>
            <a:r>
              <a:rPr lang="ru-RU" dirty="0" err="1"/>
              <a:t>відмова</a:t>
            </a:r>
            <a:r>
              <a:rPr lang="ru-RU" dirty="0"/>
              <a:t> у </a:t>
            </a:r>
            <a:r>
              <a:rPr lang="ru-RU" dirty="0" err="1"/>
              <a:t>наданні</a:t>
            </a:r>
            <a:r>
              <a:rPr lang="ru-RU" dirty="0"/>
              <a:t> для </a:t>
            </a:r>
            <a:r>
              <a:rPr lang="ru-RU" dirty="0" err="1"/>
              <a:t>ознайомлення</a:t>
            </a:r>
            <a:r>
              <a:rPr lang="ru-RU" dirty="0"/>
              <a:t> </a:t>
            </a:r>
            <a:r>
              <a:rPr lang="ru-RU" dirty="0" err="1"/>
              <a:t>загальнодоступного</a:t>
            </a:r>
            <a:r>
              <a:rPr lang="ru-RU" dirty="0"/>
              <a:t> документа, </a:t>
            </a:r>
            <a:r>
              <a:rPr lang="ru-RU" dirty="0" err="1"/>
              <a:t>оригінал</a:t>
            </a:r>
            <a:r>
              <a:rPr lang="ru-RU" dirty="0"/>
              <a:t> </a:t>
            </a:r>
            <a:r>
              <a:rPr lang="ru-RU" dirty="0" err="1"/>
              <a:t>якого</a:t>
            </a:r>
            <a:r>
              <a:rPr lang="ru-RU" dirty="0"/>
              <a:t> </a:t>
            </a:r>
            <a:r>
              <a:rPr lang="ru-RU" dirty="0" err="1"/>
              <a:t>знаходиться</a:t>
            </a:r>
            <a:r>
              <a:rPr lang="ru-RU" dirty="0"/>
              <a:t> в </a:t>
            </a:r>
            <a:r>
              <a:rPr lang="ru-RU" dirty="0" err="1"/>
              <a:t>матеріалах</a:t>
            </a:r>
            <a:r>
              <a:rPr lang="ru-RU" dirty="0"/>
              <a:t> </a:t>
            </a:r>
            <a:r>
              <a:rPr lang="ru-RU" dirty="0" err="1"/>
              <a:t>досудового</a:t>
            </a:r>
            <a:r>
              <a:rPr lang="ru-RU" dirty="0"/>
              <a:t> </a:t>
            </a:r>
            <a:r>
              <a:rPr lang="ru-RU" dirty="0" err="1"/>
              <a:t>розслідування</a:t>
            </a:r>
            <a:r>
              <a:rPr lang="ru-RU" dirty="0"/>
              <a:t>, не </a:t>
            </a:r>
            <a:r>
              <a:rPr lang="ru-RU" dirty="0" err="1"/>
              <a:t>допускається</a:t>
            </a:r>
            <a:r>
              <a:rPr lang="ru-RU" dirty="0" smtClean="0"/>
              <a:t>.</a:t>
            </a:r>
            <a:endParaRPr lang="ru-RU" dirty="0"/>
          </a:p>
          <a:p>
            <a:pPr marL="0" indent="0">
              <a:buNone/>
            </a:pPr>
            <a:r>
              <a:rPr lang="ru-RU" dirty="0" smtClean="0"/>
              <a:t>	</a:t>
            </a:r>
            <a:r>
              <a:rPr lang="ru-RU" dirty="0" err="1" smtClean="0"/>
              <a:t>Вбачається</a:t>
            </a:r>
            <a:r>
              <a:rPr lang="ru-RU" dirty="0"/>
              <a:t>, </a:t>
            </a:r>
            <a:r>
              <a:rPr lang="ru-RU" dirty="0" err="1"/>
              <a:t>що</a:t>
            </a:r>
            <a:r>
              <a:rPr lang="ru-RU" dirty="0"/>
              <a:t> при </a:t>
            </a:r>
            <a:r>
              <a:rPr lang="ru-RU" dirty="0" err="1"/>
              <a:t>прийнятті</a:t>
            </a:r>
            <a:r>
              <a:rPr lang="ru-RU" dirty="0"/>
              <a:t> </a:t>
            </a:r>
            <a:r>
              <a:rPr lang="ru-RU" dirty="0" err="1"/>
              <a:t>рішення</a:t>
            </a:r>
            <a:r>
              <a:rPr lang="ru-RU" dirty="0"/>
              <a:t> в </a:t>
            </a:r>
            <a:r>
              <a:rPr lang="ru-RU" dirty="0" err="1"/>
              <a:t>кримінальному</a:t>
            </a:r>
            <a:r>
              <a:rPr lang="ru-RU" dirty="0"/>
              <a:t> </a:t>
            </a:r>
            <a:r>
              <a:rPr lang="ru-RU" dirty="0" err="1"/>
              <a:t>провадженні</a:t>
            </a:r>
            <a:r>
              <a:rPr lang="ru-RU" dirty="0"/>
              <a:t> про </a:t>
            </a:r>
            <a:r>
              <a:rPr lang="ru-RU" dirty="0" err="1"/>
              <a:t>можливість</a:t>
            </a:r>
            <a:r>
              <a:rPr lang="ru-RU" dirty="0"/>
              <a:t> </a:t>
            </a:r>
            <a:r>
              <a:rPr lang="ru-RU" dirty="0" err="1"/>
              <a:t>віднесення</a:t>
            </a:r>
            <a:r>
              <a:rPr lang="ru-RU" dirty="0"/>
              <a:t> документу до </a:t>
            </a:r>
            <a:r>
              <a:rPr lang="ru-RU" dirty="0" err="1"/>
              <a:t>загальнодоступного</a:t>
            </a:r>
            <a:r>
              <a:rPr lang="ru-RU" dirty="0"/>
              <a:t>, </a:t>
            </a:r>
            <a:r>
              <a:rPr lang="ru-RU" dirty="0" err="1"/>
              <a:t>необхідно</a:t>
            </a:r>
            <a:r>
              <a:rPr lang="ru-RU" dirty="0"/>
              <a:t> </a:t>
            </a:r>
            <a:r>
              <a:rPr lang="ru-RU" dirty="0" err="1"/>
              <a:t>враховувати</a:t>
            </a:r>
            <a:r>
              <a:rPr lang="ru-RU" dirty="0"/>
              <a:t> не </a:t>
            </a:r>
            <a:r>
              <a:rPr lang="ru-RU" dirty="0" err="1"/>
              <a:t>тільки</a:t>
            </a:r>
            <a:r>
              <a:rPr lang="ru-RU" dirty="0"/>
              <a:t> </a:t>
            </a:r>
            <a:r>
              <a:rPr lang="ru-RU" dirty="0" err="1"/>
              <a:t>його</a:t>
            </a:r>
            <a:r>
              <a:rPr lang="ru-RU" dirty="0"/>
              <a:t> </a:t>
            </a:r>
            <a:r>
              <a:rPr lang="ru-RU" dirty="0" err="1"/>
              <a:t>знаходження</a:t>
            </a:r>
            <a:r>
              <a:rPr lang="ru-RU" dirty="0"/>
              <a:t> в </a:t>
            </a:r>
            <a:r>
              <a:rPr lang="ru-RU" dirty="0" err="1"/>
              <a:t>загальнодоступних</a:t>
            </a:r>
            <a:r>
              <a:rPr lang="ru-RU" dirty="0"/>
              <a:t> </a:t>
            </a:r>
            <a:r>
              <a:rPr lang="ru-RU" dirty="0" err="1"/>
              <a:t>державних</a:t>
            </a:r>
            <a:r>
              <a:rPr lang="ru-RU" dirty="0"/>
              <a:t> </a:t>
            </a:r>
            <a:r>
              <a:rPr lang="ru-RU" dirty="0" err="1"/>
              <a:t>реєстрах</a:t>
            </a:r>
            <a:r>
              <a:rPr lang="ru-RU" dirty="0"/>
              <a:t>, у </a:t>
            </a:r>
            <a:r>
              <a:rPr lang="ru-RU" dirty="0" err="1"/>
              <a:t>вільному</a:t>
            </a:r>
            <a:r>
              <a:rPr lang="ru-RU" dirty="0"/>
              <a:t> </a:t>
            </a:r>
            <a:r>
              <a:rPr lang="ru-RU" dirty="0" err="1"/>
              <a:t>доступі</a:t>
            </a:r>
            <a:r>
              <a:rPr lang="ru-RU" dirty="0"/>
              <a:t> в </a:t>
            </a:r>
            <a:r>
              <a:rPr lang="ru-RU" dirty="0" err="1"/>
              <a:t>мережі</a:t>
            </a:r>
            <a:r>
              <a:rPr lang="ru-RU" dirty="0"/>
              <a:t> </a:t>
            </a:r>
            <a:r>
              <a:rPr lang="ru-RU" dirty="0" err="1"/>
              <a:t>Інтернет</a:t>
            </a:r>
            <a:r>
              <a:rPr lang="ru-RU" dirty="0"/>
              <a:t>, а й </a:t>
            </a:r>
            <a:r>
              <a:rPr lang="ru-RU" dirty="0" err="1"/>
              <a:t>потенційну</a:t>
            </a:r>
            <a:r>
              <a:rPr lang="ru-RU" dirty="0"/>
              <a:t> </a:t>
            </a:r>
            <a:r>
              <a:rPr lang="ru-RU" dirty="0" err="1"/>
              <a:t>можливість</a:t>
            </a:r>
            <a:r>
              <a:rPr lang="ru-RU" dirty="0"/>
              <a:t> </a:t>
            </a:r>
            <a:r>
              <a:rPr lang="ru-RU" dirty="0" err="1"/>
              <a:t>його</a:t>
            </a:r>
            <a:r>
              <a:rPr lang="ru-RU" dirty="0"/>
              <a:t> </a:t>
            </a:r>
            <a:r>
              <a:rPr lang="ru-RU" dirty="0" err="1"/>
              <a:t>отримання</a:t>
            </a:r>
            <a:r>
              <a:rPr lang="ru-RU" dirty="0"/>
              <a:t> шляхом </a:t>
            </a:r>
            <a:r>
              <a:rPr lang="ru-RU" dirty="0" err="1"/>
              <a:t>направлення</a:t>
            </a:r>
            <a:r>
              <a:rPr lang="ru-RU" dirty="0"/>
              <a:t> </a:t>
            </a:r>
            <a:r>
              <a:rPr lang="ru-RU" dirty="0" err="1"/>
              <a:t>запиту</a:t>
            </a:r>
            <a:r>
              <a:rPr lang="ru-RU" dirty="0"/>
              <a:t> у </a:t>
            </a:r>
            <a:r>
              <a:rPr lang="ru-RU" dirty="0" err="1"/>
              <a:t>відповідності</a:t>
            </a:r>
            <a:r>
              <a:rPr lang="ru-RU" dirty="0"/>
              <a:t> до Закону </a:t>
            </a:r>
            <a:r>
              <a:rPr lang="ru-RU" dirty="0" err="1"/>
              <a:t>України</a:t>
            </a:r>
            <a:r>
              <a:rPr lang="ru-RU" dirty="0"/>
              <a:t> «Про доступ до </a:t>
            </a:r>
            <a:r>
              <a:rPr lang="ru-RU" dirty="0" err="1"/>
              <a:t>публічної</a:t>
            </a:r>
            <a:r>
              <a:rPr lang="ru-RU" dirty="0"/>
              <a:t> </a:t>
            </a:r>
            <a:r>
              <a:rPr lang="ru-RU" dirty="0" err="1"/>
              <a:t>інформації</a:t>
            </a:r>
            <a:r>
              <a:rPr lang="ru-RU" dirty="0"/>
              <a:t>». </a:t>
            </a:r>
            <a:endParaRPr lang="ru-RU" dirty="0" smtClean="0"/>
          </a:p>
        </p:txBody>
      </p:sp>
    </p:spTree>
    <p:extLst>
      <p:ext uri="{BB962C8B-B14F-4D97-AF65-F5344CB8AC3E}">
        <p14:creationId xmlns:p14="http://schemas.microsoft.com/office/powerpoint/2010/main" val="984867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139" y="0"/>
            <a:ext cx="10532751" cy="927280"/>
          </a:xfrm>
        </p:spPr>
        <p:txBody>
          <a:bodyPr/>
          <a:lstStyle/>
          <a:p>
            <a:r>
              <a:rPr lang="uk-UA" sz="1400" b="1" i="1" dirty="0">
                <a:solidFill>
                  <a:srgbClr val="FFFF00"/>
                </a:solidFill>
              </a:rPr>
              <a:t>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a:t>
            </a: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927280"/>
            <a:ext cx="11601697" cy="5731097"/>
          </a:xfrm>
        </p:spPr>
        <p:txBody>
          <a:bodyPr>
            <a:normAutofit/>
          </a:bodyPr>
          <a:lstStyle/>
          <a:p>
            <a:pPr marL="0" indent="0">
              <a:buNone/>
            </a:pPr>
            <a:r>
              <a:rPr lang="ru-RU" dirty="0"/>
              <a:t>	</a:t>
            </a:r>
            <a:r>
              <a:rPr lang="ru-RU" dirty="0" err="1"/>
              <a:t>Аналіз</a:t>
            </a:r>
            <a:r>
              <a:rPr lang="ru-RU" dirty="0"/>
              <a:t> ст. 221 КПК </a:t>
            </a:r>
            <a:r>
              <a:rPr lang="ru-RU" dirty="0" err="1"/>
              <a:t>України</a:t>
            </a:r>
            <a:r>
              <a:rPr lang="ru-RU" dirty="0"/>
              <a:t> </a:t>
            </a:r>
            <a:r>
              <a:rPr lang="ru-RU" dirty="0" err="1"/>
              <a:t>може</a:t>
            </a:r>
            <a:r>
              <a:rPr lang="ru-RU" dirty="0"/>
              <a:t> </a:t>
            </a:r>
            <a:r>
              <a:rPr lang="ru-RU" dirty="0" err="1"/>
              <a:t>надати</a:t>
            </a:r>
            <a:r>
              <a:rPr lang="ru-RU" dirty="0"/>
              <a:t> </a:t>
            </a:r>
            <a:r>
              <a:rPr lang="ru-RU" dirty="0" err="1"/>
              <a:t>можливість</a:t>
            </a:r>
            <a:r>
              <a:rPr lang="ru-RU" dirty="0"/>
              <a:t> </a:t>
            </a:r>
            <a:r>
              <a:rPr lang="ru-RU" dirty="0" err="1"/>
              <a:t>зробити</a:t>
            </a:r>
            <a:r>
              <a:rPr lang="ru-RU" dirty="0"/>
              <a:t> </a:t>
            </a:r>
            <a:r>
              <a:rPr lang="ru-RU" dirty="0" err="1"/>
              <a:t>висновок</a:t>
            </a:r>
            <a:r>
              <a:rPr lang="ru-RU" dirty="0"/>
              <a:t> про </a:t>
            </a:r>
            <a:r>
              <a:rPr lang="ru-RU" dirty="0" err="1"/>
              <a:t>наявність</a:t>
            </a:r>
            <a:r>
              <a:rPr lang="ru-RU" dirty="0"/>
              <a:t> </a:t>
            </a:r>
            <a:r>
              <a:rPr lang="ru-RU" dirty="0" err="1"/>
              <a:t>наступних</a:t>
            </a:r>
            <a:r>
              <a:rPr lang="ru-RU" dirty="0"/>
              <a:t> </a:t>
            </a:r>
            <a:r>
              <a:rPr lang="ru-RU" dirty="0" err="1"/>
              <a:t>випадків</a:t>
            </a:r>
            <a:r>
              <a:rPr lang="ru-RU" dirty="0"/>
              <a:t>, коли </a:t>
            </a:r>
            <a:r>
              <a:rPr lang="ru-RU" dirty="0" err="1"/>
              <a:t>виключається</a:t>
            </a:r>
            <a:r>
              <a:rPr lang="ru-RU" dirty="0"/>
              <a:t> </a:t>
            </a:r>
            <a:r>
              <a:rPr lang="ru-RU" dirty="0" err="1"/>
              <a:t>можливість</a:t>
            </a:r>
            <a:r>
              <a:rPr lang="ru-RU" dirty="0"/>
              <a:t> в </a:t>
            </a:r>
            <a:r>
              <a:rPr lang="ru-RU" dirty="0" err="1"/>
              <a:t>ознайомленні</a:t>
            </a:r>
            <a:r>
              <a:rPr lang="ru-RU" dirty="0"/>
              <a:t> з </a:t>
            </a:r>
            <a:r>
              <a:rPr lang="ru-RU" dirty="0" err="1"/>
              <a:t>матеріалами</a:t>
            </a:r>
            <a:r>
              <a:rPr lang="ru-RU" dirty="0"/>
              <a:t> </a:t>
            </a:r>
            <a:r>
              <a:rPr lang="ru-RU" dirty="0" err="1"/>
              <a:t>досудового</a:t>
            </a:r>
            <a:r>
              <a:rPr lang="ru-RU" dirty="0"/>
              <a:t> </a:t>
            </a:r>
            <a:r>
              <a:rPr lang="ru-RU" dirty="0" err="1"/>
              <a:t>розслідування</a:t>
            </a:r>
            <a:r>
              <a:rPr lang="ru-RU" dirty="0"/>
              <a:t> до </a:t>
            </a:r>
            <a:r>
              <a:rPr lang="ru-RU" dirty="0" err="1"/>
              <a:t>його</a:t>
            </a:r>
            <a:r>
              <a:rPr lang="ru-RU" dirty="0"/>
              <a:t> </a:t>
            </a:r>
            <a:r>
              <a:rPr lang="ru-RU" dirty="0" err="1"/>
              <a:t>завершення</a:t>
            </a:r>
            <a:r>
              <a:rPr lang="ru-RU" dirty="0"/>
              <a:t>, а </a:t>
            </a:r>
            <a:r>
              <a:rPr lang="ru-RU" dirty="0" err="1"/>
              <a:t>саме</a:t>
            </a:r>
            <a:r>
              <a:rPr lang="ru-RU" dirty="0"/>
              <a:t>:</a:t>
            </a:r>
          </a:p>
          <a:p>
            <a:pPr marL="0" indent="0">
              <a:buNone/>
            </a:pPr>
            <a:r>
              <a:rPr lang="ru-RU" dirty="0"/>
              <a:t>1)	з </a:t>
            </a:r>
            <a:r>
              <a:rPr lang="ru-RU" dirty="0" err="1"/>
              <a:t>матеріалами</a:t>
            </a:r>
            <a:r>
              <a:rPr lang="ru-RU" dirty="0"/>
              <a:t> про </a:t>
            </a:r>
            <a:r>
              <a:rPr lang="ru-RU" dirty="0" err="1"/>
              <a:t>застосування</a:t>
            </a:r>
            <a:r>
              <a:rPr lang="ru-RU" dirty="0"/>
              <a:t> </a:t>
            </a:r>
            <a:r>
              <a:rPr lang="ru-RU" dirty="0" err="1"/>
              <a:t>заходів</a:t>
            </a:r>
            <a:r>
              <a:rPr lang="ru-RU" dirty="0"/>
              <a:t> </a:t>
            </a:r>
            <a:r>
              <a:rPr lang="ru-RU" dirty="0" err="1"/>
              <a:t>безпеки</a:t>
            </a:r>
            <a:r>
              <a:rPr lang="ru-RU" dirty="0"/>
              <a:t> </a:t>
            </a:r>
            <a:r>
              <a:rPr lang="ru-RU" dirty="0" err="1"/>
              <a:t>щодо</a:t>
            </a:r>
            <a:r>
              <a:rPr lang="ru-RU" dirty="0"/>
              <a:t> </a:t>
            </a:r>
            <a:r>
              <a:rPr lang="ru-RU" dirty="0" err="1"/>
              <a:t>осіб</a:t>
            </a:r>
            <a:r>
              <a:rPr lang="ru-RU" dirty="0"/>
              <a:t>, </a:t>
            </a:r>
            <a:r>
              <a:rPr lang="ru-RU" dirty="0" err="1"/>
              <a:t>які</a:t>
            </a:r>
            <a:r>
              <a:rPr lang="ru-RU" dirty="0"/>
              <a:t> </a:t>
            </a:r>
            <a:r>
              <a:rPr lang="ru-RU" dirty="0" err="1"/>
              <a:t>беруть</a:t>
            </a:r>
            <a:r>
              <a:rPr lang="ru-RU" dirty="0"/>
              <a:t> участь у </a:t>
            </a:r>
            <a:r>
              <a:rPr lang="ru-RU" dirty="0" err="1"/>
              <a:t>кримінальному</a:t>
            </a:r>
            <a:r>
              <a:rPr lang="ru-RU" dirty="0"/>
              <a:t> </a:t>
            </a:r>
            <a:r>
              <a:rPr lang="ru-RU" dirty="0" err="1"/>
              <a:t>судочинстві</a:t>
            </a:r>
            <a:r>
              <a:rPr lang="ru-RU" dirty="0"/>
              <a:t> (</a:t>
            </a:r>
            <a:r>
              <a:rPr lang="ru-RU" dirty="0" err="1"/>
              <a:t>наприклад</a:t>
            </a:r>
            <a:r>
              <a:rPr lang="ru-RU" dirty="0"/>
              <a:t> з </a:t>
            </a:r>
            <a:r>
              <a:rPr lang="ru-RU" dirty="0" err="1"/>
              <a:t>матеріалами</a:t>
            </a:r>
            <a:r>
              <a:rPr lang="ru-RU" dirty="0"/>
              <a:t> </a:t>
            </a:r>
            <a:r>
              <a:rPr lang="ru-RU" dirty="0" err="1"/>
              <a:t>що</a:t>
            </a:r>
            <a:r>
              <a:rPr lang="ru-RU" dirty="0"/>
              <a:t> </a:t>
            </a:r>
            <a:r>
              <a:rPr lang="ru-RU" dirty="0" err="1"/>
              <a:t>стосуються</a:t>
            </a:r>
            <a:r>
              <a:rPr lang="ru-RU" dirty="0"/>
              <a:t> «</a:t>
            </a:r>
            <a:r>
              <a:rPr lang="ru-RU" dirty="0" err="1"/>
              <a:t>залегендованої</a:t>
            </a:r>
            <a:r>
              <a:rPr lang="ru-RU" dirty="0"/>
              <a:t>» особи</a:t>
            </a:r>
            <a:r>
              <a:rPr lang="ru-RU" dirty="0" smtClean="0"/>
              <a:t>);</a:t>
            </a:r>
            <a:endParaRPr lang="ru-RU" dirty="0"/>
          </a:p>
          <a:p>
            <a:pPr marL="0" indent="0">
              <a:buNone/>
            </a:pPr>
            <a:r>
              <a:rPr lang="ru-RU" dirty="0"/>
              <a:t>2)	з </a:t>
            </a:r>
            <a:r>
              <a:rPr lang="ru-RU" dirty="0" err="1"/>
              <a:t>матеріалами</a:t>
            </a:r>
            <a:r>
              <a:rPr lang="ru-RU" dirty="0"/>
              <a:t>, </a:t>
            </a:r>
            <a:r>
              <a:rPr lang="ru-RU" dirty="0" err="1"/>
              <a:t>ознайомлення</a:t>
            </a:r>
            <a:r>
              <a:rPr lang="ru-RU" dirty="0"/>
              <a:t> з </a:t>
            </a:r>
            <a:r>
              <a:rPr lang="ru-RU" dirty="0" err="1"/>
              <a:t>якими</a:t>
            </a:r>
            <a:r>
              <a:rPr lang="ru-RU" dirty="0"/>
              <a:t> на </a:t>
            </a:r>
            <a:r>
              <a:rPr lang="ru-RU" dirty="0" err="1"/>
              <a:t>цій</a:t>
            </a:r>
            <a:r>
              <a:rPr lang="ru-RU" dirty="0"/>
              <a:t> </a:t>
            </a:r>
            <a:r>
              <a:rPr lang="ru-RU" dirty="0" err="1"/>
              <a:t>стадії</a:t>
            </a:r>
            <a:r>
              <a:rPr lang="ru-RU" dirty="0"/>
              <a:t> </a:t>
            </a:r>
            <a:r>
              <a:rPr lang="ru-RU" dirty="0" err="1"/>
              <a:t>кримінального</a:t>
            </a:r>
            <a:r>
              <a:rPr lang="ru-RU" dirty="0"/>
              <a:t> </a:t>
            </a:r>
            <a:r>
              <a:rPr lang="ru-RU" dirty="0" err="1"/>
              <a:t>провадження</a:t>
            </a:r>
            <a:r>
              <a:rPr lang="ru-RU" dirty="0"/>
              <a:t> </a:t>
            </a:r>
            <a:r>
              <a:rPr lang="ru-RU" dirty="0" err="1"/>
              <a:t>може</a:t>
            </a:r>
            <a:r>
              <a:rPr lang="ru-RU" dirty="0"/>
              <a:t> </a:t>
            </a:r>
            <a:r>
              <a:rPr lang="ru-RU" dirty="0" err="1"/>
              <a:t>зашкодити</a:t>
            </a:r>
            <a:r>
              <a:rPr lang="ru-RU" dirty="0"/>
              <a:t> </a:t>
            </a:r>
            <a:r>
              <a:rPr lang="ru-RU" dirty="0" err="1"/>
              <a:t>досудовому</a:t>
            </a:r>
            <a:r>
              <a:rPr lang="ru-RU" dirty="0"/>
              <a:t> </a:t>
            </a:r>
            <a:r>
              <a:rPr lang="ru-RU" dirty="0" err="1"/>
              <a:t>розслідуванню</a:t>
            </a:r>
            <a:r>
              <a:rPr lang="ru-RU" dirty="0"/>
              <a:t> (</a:t>
            </a:r>
            <a:r>
              <a:rPr lang="ru-RU" dirty="0" err="1"/>
              <a:t>наприклад</a:t>
            </a:r>
            <a:r>
              <a:rPr lang="ru-RU" dirty="0"/>
              <a:t> з </a:t>
            </a:r>
            <a:r>
              <a:rPr lang="ru-RU" dirty="0" err="1"/>
              <a:t>матеріалами</a:t>
            </a:r>
            <a:r>
              <a:rPr lang="ru-RU" dirty="0"/>
              <a:t>, </a:t>
            </a:r>
            <a:r>
              <a:rPr lang="ru-RU" dirty="0" err="1"/>
              <a:t>що</a:t>
            </a:r>
            <a:r>
              <a:rPr lang="ru-RU" dirty="0"/>
              <a:t> </a:t>
            </a:r>
            <a:r>
              <a:rPr lang="ru-RU" dirty="0" err="1"/>
              <a:t>стосується</a:t>
            </a:r>
            <a:r>
              <a:rPr lang="ru-RU" dirty="0"/>
              <a:t> </a:t>
            </a:r>
            <a:r>
              <a:rPr lang="ru-RU" dirty="0" err="1"/>
              <a:t>епізодів</a:t>
            </a:r>
            <a:r>
              <a:rPr lang="ru-RU" dirty="0"/>
              <a:t> </a:t>
            </a:r>
            <a:r>
              <a:rPr lang="ru-RU" dirty="0" err="1"/>
              <a:t>щодо</a:t>
            </a:r>
            <a:r>
              <a:rPr lang="ru-RU" dirty="0"/>
              <a:t> </a:t>
            </a:r>
            <a:r>
              <a:rPr lang="ru-RU" dirty="0" err="1"/>
              <a:t>причетності</a:t>
            </a:r>
            <a:r>
              <a:rPr lang="ru-RU" dirty="0"/>
              <a:t> </a:t>
            </a:r>
            <a:r>
              <a:rPr lang="ru-RU" dirty="0" err="1"/>
              <a:t>інших</a:t>
            </a:r>
            <a:r>
              <a:rPr lang="ru-RU" dirty="0"/>
              <a:t> </a:t>
            </a:r>
            <a:r>
              <a:rPr lang="ru-RU" dirty="0" err="1"/>
              <a:t>осіб</a:t>
            </a:r>
            <a:r>
              <a:rPr lang="ru-RU" dirty="0"/>
              <a:t> у </a:t>
            </a:r>
            <a:r>
              <a:rPr lang="ru-RU" dirty="0" err="1"/>
              <a:t>вчиненні</a:t>
            </a:r>
            <a:r>
              <a:rPr lang="ru-RU" dirty="0"/>
              <a:t> </a:t>
            </a:r>
            <a:r>
              <a:rPr lang="ru-RU" dirty="0" err="1"/>
              <a:t>злочину</a:t>
            </a:r>
            <a:r>
              <a:rPr lang="ru-RU" dirty="0"/>
              <a:t>, по </a:t>
            </a:r>
            <a:r>
              <a:rPr lang="ru-RU" dirty="0" err="1"/>
              <a:t>відношенню</a:t>
            </a:r>
            <a:r>
              <a:rPr lang="ru-RU" dirty="0"/>
              <a:t> </a:t>
            </a:r>
            <a:r>
              <a:rPr lang="ru-RU" dirty="0" err="1"/>
              <a:t>яких</a:t>
            </a:r>
            <a:r>
              <a:rPr lang="ru-RU" dirty="0"/>
              <a:t> не </a:t>
            </a:r>
            <a:r>
              <a:rPr lang="ru-RU" dirty="0" err="1"/>
              <a:t>було</a:t>
            </a:r>
            <a:r>
              <a:rPr lang="ru-RU" dirty="0"/>
              <a:t> </a:t>
            </a:r>
            <a:r>
              <a:rPr lang="ru-RU" dirty="0" err="1"/>
              <a:t>прийнято</a:t>
            </a:r>
            <a:r>
              <a:rPr lang="ru-RU" dirty="0"/>
              <a:t> </a:t>
            </a:r>
            <a:r>
              <a:rPr lang="ru-RU" dirty="0" err="1"/>
              <a:t>рішення</a:t>
            </a:r>
            <a:r>
              <a:rPr lang="ru-RU" dirty="0"/>
              <a:t> про </a:t>
            </a:r>
            <a:r>
              <a:rPr lang="ru-RU" dirty="0" err="1"/>
              <a:t>повідомленні</a:t>
            </a:r>
            <a:r>
              <a:rPr lang="ru-RU" dirty="0"/>
              <a:t> </a:t>
            </a:r>
            <a:r>
              <a:rPr lang="ru-RU" dirty="0" err="1"/>
              <a:t>особі</a:t>
            </a:r>
            <a:r>
              <a:rPr lang="ru-RU" dirty="0"/>
              <a:t> про </a:t>
            </a:r>
            <a:r>
              <a:rPr lang="ru-RU" dirty="0" err="1"/>
              <a:t>підозру</a:t>
            </a:r>
            <a:r>
              <a:rPr lang="ru-RU" dirty="0"/>
              <a:t>; </a:t>
            </a:r>
            <a:r>
              <a:rPr lang="ru-RU" dirty="0" err="1"/>
              <a:t>матеріалів</a:t>
            </a:r>
            <a:r>
              <a:rPr lang="ru-RU" dirty="0"/>
              <a:t> не </a:t>
            </a:r>
            <a:r>
              <a:rPr lang="ru-RU" dirty="0" err="1"/>
              <a:t>розсекречених</a:t>
            </a:r>
            <a:r>
              <a:rPr lang="ru-RU" dirty="0"/>
              <a:t> НСРД, </a:t>
            </a:r>
            <a:r>
              <a:rPr lang="ru-RU" dirty="0" err="1"/>
              <a:t>тощо</a:t>
            </a:r>
            <a:r>
              <a:rPr lang="ru-RU" dirty="0"/>
              <a:t>).</a:t>
            </a:r>
          </a:p>
          <a:p>
            <a:pPr marL="0" indent="0">
              <a:buNone/>
            </a:pPr>
            <a:endParaRPr lang="ru-RU" dirty="0" smtClean="0"/>
          </a:p>
        </p:txBody>
      </p:sp>
    </p:spTree>
    <p:extLst>
      <p:ext uri="{BB962C8B-B14F-4D97-AF65-F5344CB8AC3E}">
        <p14:creationId xmlns:p14="http://schemas.microsoft.com/office/powerpoint/2010/main" val="1279900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139" y="-1"/>
            <a:ext cx="10532751" cy="1004553"/>
          </a:xfrm>
        </p:spPr>
        <p:txBody>
          <a:bodyPr/>
          <a:lstStyle/>
          <a:p>
            <a:r>
              <a:rPr lang="uk-UA" sz="1400" b="1" i="1" dirty="0">
                <a:solidFill>
                  <a:srgbClr val="FFFF00"/>
                </a:solidFill>
              </a:rPr>
              <a:t>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a:t>
            </a:r>
            <a:r>
              <a:rPr lang="ru-RU" sz="1200" b="1" dirty="0"/>
              <a:t/>
            </a:r>
            <a:br>
              <a:rPr lang="ru-RU" sz="1200" b="1" dirty="0"/>
            </a:br>
            <a:r>
              <a:rPr lang="ru-RU" sz="1200" b="1" dirty="0"/>
              <a:t/>
            </a:r>
            <a:br>
              <a:rPr lang="ru-RU" sz="1200" b="1" dirty="0"/>
            </a:br>
            <a:r>
              <a:rPr lang="ru-RU" sz="1200" b="1" dirty="0"/>
              <a:t/>
            </a:r>
            <a:br>
              <a:rPr lang="ru-RU" sz="1200" b="1" dirty="0"/>
            </a:br>
            <a:endParaRPr lang="ru-RU" sz="1200" b="1" dirty="0"/>
          </a:p>
        </p:txBody>
      </p:sp>
      <p:sp>
        <p:nvSpPr>
          <p:cNvPr id="3" name="Объект 2"/>
          <p:cNvSpPr>
            <a:spLocks noGrp="1"/>
          </p:cNvSpPr>
          <p:nvPr>
            <p:ph idx="1"/>
          </p:nvPr>
        </p:nvSpPr>
        <p:spPr>
          <a:xfrm>
            <a:off x="233987" y="914400"/>
            <a:ext cx="11601697" cy="5743977"/>
          </a:xfrm>
        </p:spPr>
        <p:txBody>
          <a:bodyPr>
            <a:normAutofit/>
          </a:bodyPr>
          <a:lstStyle/>
          <a:p>
            <a:pPr marL="0" indent="0" fontAlgn="base">
              <a:buNone/>
            </a:pPr>
            <a:r>
              <a:rPr lang="ru-RU" dirty="0" smtClean="0"/>
              <a:t>	</a:t>
            </a:r>
            <a:r>
              <a:rPr lang="uk-UA" b="1" dirty="0"/>
              <a:t>За результатом ознайомлення з матеріалами кримінального провадження слід враховувати положення с</a:t>
            </a:r>
            <a:r>
              <a:rPr lang="ru-RU" b="1" dirty="0" err="1"/>
              <a:t>татт</a:t>
            </a:r>
            <a:r>
              <a:rPr lang="uk-UA" b="1" dirty="0"/>
              <a:t>і</a:t>
            </a:r>
            <a:r>
              <a:rPr lang="ru-RU" b="1" dirty="0"/>
              <a:t> 222</a:t>
            </a:r>
            <a:r>
              <a:rPr lang="uk-UA" b="1" dirty="0"/>
              <a:t> КПК України «</a:t>
            </a:r>
            <a:r>
              <a:rPr lang="ru-RU" dirty="0" err="1"/>
              <a:t>Недопустимість</a:t>
            </a:r>
            <a:r>
              <a:rPr lang="ru-RU" dirty="0"/>
              <a:t> </a:t>
            </a:r>
            <a:r>
              <a:rPr lang="ru-RU" dirty="0" err="1"/>
              <a:t>розголошення</a:t>
            </a:r>
            <a:r>
              <a:rPr lang="ru-RU" dirty="0"/>
              <a:t> </a:t>
            </a:r>
            <a:r>
              <a:rPr lang="ru-RU" dirty="0" err="1"/>
              <a:t>відомостей</a:t>
            </a:r>
            <a:r>
              <a:rPr lang="ru-RU" dirty="0"/>
              <a:t> </a:t>
            </a:r>
            <a:r>
              <a:rPr lang="ru-RU" dirty="0" err="1"/>
              <a:t>досудового</a:t>
            </a:r>
            <a:r>
              <a:rPr lang="ru-RU" dirty="0"/>
              <a:t> </a:t>
            </a:r>
            <a:r>
              <a:rPr lang="ru-RU" dirty="0" err="1"/>
              <a:t>розслідування</a:t>
            </a:r>
            <a:r>
              <a:rPr lang="uk-UA" dirty="0" smtClean="0"/>
              <a:t>».</a:t>
            </a:r>
            <a:endParaRPr lang="ru-RU" dirty="0"/>
          </a:p>
          <a:p>
            <a:pPr marL="0" indent="0" fontAlgn="base">
              <a:buNone/>
            </a:pPr>
            <a:r>
              <a:rPr lang="ru-RU" dirty="0"/>
              <a:t>1. </a:t>
            </a:r>
            <a:r>
              <a:rPr lang="ru-RU" dirty="0" err="1"/>
              <a:t>Відомості</a:t>
            </a:r>
            <a:r>
              <a:rPr lang="ru-RU" dirty="0"/>
              <a:t> </a:t>
            </a:r>
            <a:r>
              <a:rPr lang="ru-RU" dirty="0" err="1"/>
              <a:t>досудового</a:t>
            </a:r>
            <a:r>
              <a:rPr lang="ru-RU" dirty="0"/>
              <a:t> </a:t>
            </a:r>
            <a:r>
              <a:rPr lang="ru-RU" dirty="0" err="1"/>
              <a:t>розслідування</a:t>
            </a:r>
            <a:r>
              <a:rPr lang="ru-RU" dirty="0"/>
              <a:t> </a:t>
            </a:r>
            <a:r>
              <a:rPr lang="ru-RU" dirty="0" err="1"/>
              <a:t>можна</a:t>
            </a:r>
            <a:r>
              <a:rPr lang="ru-RU" dirty="0"/>
              <a:t> </a:t>
            </a:r>
            <a:r>
              <a:rPr lang="ru-RU" dirty="0" err="1"/>
              <a:t>розголошувати</a:t>
            </a:r>
            <a:r>
              <a:rPr lang="ru-RU" dirty="0"/>
              <a:t> </a:t>
            </a:r>
            <a:r>
              <a:rPr lang="ru-RU" dirty="0" err="1"/>
              <a:t>лише</a:t>
            </a:r>
            <a:r>
              <a:rPr lang="ru-RU" dirty="0"/>
              <a:t> з </a:t>
            </a:r>
            <a:r>
              <a:rPr lang="ru-RU" dirty="0" err="1"/>
              <a:t>письмового</a:t>
            </a:r>
            <a:r>
              <a:rPr lang="ru-RU" dirty="0"/>
              <a:t> </a:t>
            </a:r>
            <a:r>
              <a:rPr lang="ru-RU" dirty="0" err="1"/>
              <a:t>дозволу</a:t>
            </a:r>
            <a:r>
              <a:rPr lang="ru-RU" dirty="0"/>
              <a:t> </a:t>
            </a:r>
            <a:r>
              <a:rPr lang="ru-RU" dirty="0" err="1"/>
              <a:t>слідчого</a:t>
            </a:r>
            <a:r>
              <a:rPr lang="ru-RU" dirty="0"/>
              <a:t> </a:t>
            </a:r>
            <a:r>
              <a:rPr lang="ru-RU" dirty="0" err="1"/>
              <a:t>або</a:t>
            </a:r>
            <a:r>
              <a:rPr lang="ru-RU" dirty="0"/>
              <a:t> прокурора і в тому </a:t>
            </a:r>
            <a:r>
              <a:rPr lang="ru-RU" dirty="0" err="1"/>
              <a:t>обсязі</a:t>
            </a:r>
            <a:r>
              <a:rPr lang="ru-RU" dirty="0"/>
              <a:t>, в </a:t>
            </a:r>
            <a:r>
              <a:rPr lang="ru-RU" dirty="0" err="1"/>
              <a:t>якому</a:t>
            </a:r>
            <a:r>
              <a:rPr lang="ru-RU" dirty="0"/>
              <a:t> вони </a:t>
            </a:r>
            <a:r>
              <a:rPr lang="ru-RU" dirty="0" err="1"/>
              <a:t>визнають</a:t>
            </a:r>
            <a:r>
              <a:rPr lang="ru-RU" dirty="0"/>
              <a:t> </a:t>
            </a:r>
            <a:r>
              <a:rPr lang="ru-RU" dirty="0" err="1"/>
              <a:t>можливим</a:t>
            </a:r>
            <a:r>
              <a:rPr lang="ru-RU" dirty="0" smtClean="0"/>
              <a:t>.</a:t>
            </a:r>
            <a:endParaRPr lang="ru-RU" dirty="0"/>
          </a:p>
          <a:p>
            <a:pPr marL="0" indent="0" fontAlgn="base">
              <a:buNone/>
            </a:pPr>
            <a:r>
              <a:rPr lang="ru-RU" dirty="0"/>
              <a:t>2. </a:t>
            </a:r>
            <a:r>
              <a:rPr lang="ru-RU" dirty="0" err="1"/>
              <a:t>Слідчий</a:t>
            </a:r>
            <a:r>
              <a:rPr lang="ru-RU" dirty="0"/>
              <a:t>, прокурор </a:t>
            </a:r>
            <a:r>
              <a:rPr lang="ru-RU" dirty="0" err="1"/>
              <a:t>попереджає</a:t>
            </a:r>
            <a:r>
              <a:rPr lang="ru-RU" dirty="0"/>
              <a:t> </a:t>
            </a:r>
            <a:r>
              <a:rPr lang="ru-RU" dirty="0" err="1"/>
              <a:t>осіб</a:t>
            </a:r>
            <a:r>
              <a:rPr lang="ru-RU" dirty="0"/>
              <a:t>, </a:t>
            </a:r>
            <a:r>
              <a:rPr lang="ru-RU" dirty="0" err="1"/>
              <a:t>яким</a:t>
            </a:r>
            <a:r>
              <a:rPr lang="ru-RU" dirty="0"/>
              <a:t> стали </a:t>
            </a:r>
            <a:r>
              <a:rPr lang="ru-RU" dirty="0" err="1"/>
              <a:t>відомі</a:t>
            </a:r>
            <a:r>
              <a:rPr lang="ru-RU" dirty="0"/>
              <a:t> </a:t>
            </a:r>
            <a:r>
              <a:rPr lang="ru-RU" dirty="0" err="1"/>
              <a:t>відомості</a:t>
            </a:r>
            <a:r>
              <a:rPr lang="ru-RU" dirty="0"/>
              <a:t> </a:t>
            </a:r>
            <a:r>
              <a:rPr lang="ru-RU" dirty="0" err="1"/>
              <a:t>досудового</a:t>
            </a:r>
            <a:r>
              <a:rPr lang="ru-RU" dirty="0"/>
              <a:t> </a:t>
            </a:r>
            <a:r>
              <a:rPr lang="ru-RU" dirty="0" err="1"/>
              <a:t>розслідування</a:t>
            </a:r>
            <a:r>
              <a:rPr lang="ru-RU" dirty="0"/>
              <a:t>, у </a:t>
            </a:r>
            <a:r>
              <a:rPr lang="ru-RU" dirty="0" err="1"/>
              <a:t>зв’язку</a:t>
            </a:r>
            <a:r>
              <a:rPr lang="ru-RU" dirty="0"/>
              <a:t> з </a:t>
            </a:r>
            <a:r>
              <a:rPr lang="ru-RU" dirty="0" err="1"/>
              <a:t>участю</a:t>
            </a:r>
            <a:r>
              <a:rPr lang="ru-RU" dirty="0"/>
              <a:t> в </a:t>
            </a:r>
            <a:r>
              <a:rPr lang="ru-RU" dirty="0" err="1"/>
              <a:t>ньому</a:t>
            </a:r>
            <a:r>
              <a:rPr lang="ru-RU" dirty="0"/>
              <a:t>, про </a:t>
            </a:r>
            <a:r>
              <a:rPr lang="ru-RU" dirty="0" err="1"/>
              <a:t>їх</a:t>
            </a:r>
            <a:r>
              <a:rPr lang="ru-RU" dirty="0"/>
              <a:t> </a:t>
            </a:r>
            <a:r>
              <a:rPr lang="ru-RU" dirty="0" err="1"/>
              <a:t>обов’язок</a:t>
            </a:r>
            <a:r>
              <a:rPr lang="ru-RU" dirty="0"/>
              <a:t> не </a:t>
            </a:r>
            <a:r>
              <a:rPr lang="ru-RU" dirty="0" err="1"/>
              <a:t>розголошувати</a:t>
            </a:r>
            <a:r>
              <a:rPr lang="ru-RU" dirty="0"/>
              <a:t> </a:t>
            </a:r>
            <a:r>
              <a:rPr lang="ru-RU" dirty="0" err="1"/>
              <a:t>такі</a:t>
            </a:r>
            <a:r>
              <a:rPr lang="ru-RU" dirty="0"/>
              <a:t> </a:t>
            </a:r>
            <a:r>
              <a:rPr lang="ru-RU" dirty="0" err="1"/>
              <a:t>відомості</a:t>
            </a:r>
            <a:r>
              <a:rPr lang="ru-RU" dirty="0"/>
              <a:t> без </a:t>
            </a:r>
            <a:r>
              <a:rPr lang="ru-RU" dirty="0" err="1"/>
              <a:t>його</a:t>
            </a:r>
            <a:r>
              <a:rPr lang="ru-RU" dirty="0"/>
              <a:t> </a:t>
            </a:r>
            <a:r>
              <a:rPr lang="ru-RU" dirty="0" err="1"/>
              <a:t>дозволу</a:t>
            </a:r>
            <a:r>
              <a:rPr lang="ru-RU" dirty="0"/>
              <a:t>. </a:t>
            </a:r>
            <a:r>
              <a:rPr lang="ru-RU" dirty="0" err="1"/>
              <a:t>Незаконне</a:t>
            </a:r>
            <a:r>
              <a:rPr lang="ru-RU" dirty="0"/>
              <a:t> </a:t>
            </a:r>
            <a:r>
              <a:rPr lang="ru-RU" dirty="0" err="1"/>
              <a:t>розголошення</a:t>
            </a:r>
            <a:r>
              <a:rPr lang="ru-RU" dirty="0"/>
              <a:t> </a:t>
            </a:r>
            <a:r>
              <a:rPr lang="ru-RU" dirty="0" err="1"/>
              <a:t>відомостей</a:t>
            </a:r>
            <a:r>
              <a:rPr lang="ru-RU" dirty="0"/>
              <a:t> </a:t>
            </a:r>
            <a:r>
              <a:rPr lang="ru-RU" dirty="0" err="1"/>
              <a:t>досудового</a:t>
            </a:r>
            <a:r>
              <a:rPr lang="ru-RU" dirty="0"/>
              <a:t> </a:t>
            </a:r>
            <a:r>
              <a:rPr lang="ru-RU" dirty="0" err="1" smtClean="0"/>
              <a:t>розслідування</a:t>
            </a:r>
            <a:r>
              <a:rPr lang="ru-RU" dirty="0" smtClean="0"/>
              <a:t> </a:t>
            </a:r>
            <a:r>
              <a:rPr lang="ru-RU" dirty="0" err="1"/>
              <a:t>тягне</a:t>
            </a:r>
            <a:r>
              <a:rPr lang="ru-RU" dirty="0"/>
              <a:t> за </a:t>
            </a:r>
            <a:r>
              <a:rPr lang="ru-RU" dirty="0" err="1" smtClean="0"/>
              <a:t>со.бою</a:t>
            </a:r>
            <a:r>
              <a:rPr lang="ru-RU" dirty="0" smtClean="0"/>
              <a:t> </a:t>
            </a:r>
            <a:r>
              <a:rPr lang="ru-RU" dirty="0" err="1"/>
              <a:t>кримінальну</a:t>
            </a:r>
            <a:r>
              <a:rPr lang="ru-RU" dirty="0"/>
              <a:t> </a:t>
            </a:r>
            <a:r>
              <a:rPr lang="ru-RU" dirty="0" err="1"/>
              <a:t>відповідальність</a:t>
            </a:r>
            <a:r>
              <a:rPr lang="ru-RU" dirty="0"/>
              <a:t>, </a:t>
            </a:r>
            <a:r>
              <a:rPr lang="ru-RU" dirty="0" err="1"/>
              <a:t>встановлену</a:t>
            </a:r>
            <a:r>
              <a:rPr lang="ru-RU" dirty="0"/>
              <a:t> </a:t>
            </a:r>
            <a:r>
              <a:rPr lang="ru-RU" dirty="0" smtClean="0"/>
              <a:t>законом.</a:t>
            </a:r>
            <a:endParaRPr lang="ru-RU" dirty="0"/>
          </a:p>
        </p:txBody>
      </p:sp>
    </p:spTree>
    <p:extLst>
      <p:ext uri="{BB962C8B-B14F-4D97-AF65-F5344CB8AC3E}">
        <p14:creationId xmlns:p14="http://schemas.microsoft.com/office/powerpoint/2010/main" val="16859915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2351</TotalTime>
  <Words>1796</Words>
  <Application>Microsoft Office PowerPoint</Application>
  <PresentationFormat>Широкоэкранный</PresentationFormat>
  <Paragraphs>196</Paragraphs>
  <Slides>37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37</vt:i4>
      </vt:variant>
    </vt:vector>
  </HeadingPairs>
  <TitlesOfParts>
    <vt:vector size="42" baseType="lpstr">
      <vt:lpstr>Arial</vt:lpstr>
      <vt:lpstr>Calibri</vt:lpstr>
      <vt:lpstr>Century Gothic</vt:lpstr>
      <vt:lpstr>Wingdings 3</vt:lpstr>
      <vt:lpstr>Ион</vt:lpstr>
      <vt:lpstr>АДВОКАТ У КРИМІНАЛЬНОМУ ПРОВАДЖЕННІ</vt:lpstr>
      <vt:lpstr>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  Стаття 221 КПК України. Ознайомлення з матеріалами досудового розслідування до його завершення.  1. Слідчий, прокурор зобов’язаний за клопотанням сторони захисту, потерпілого, представника юридичної особи, щодо якої здійснюється провадження, надати їм матеріали досудового розслідування для ознайомлення, за виключенням матеріалів про застосування заходів безпеки щодо осіб, які беруть участь у кримінальному судочинстві, а також тих матеріалів, ознайомлення з якими на цій стадії кримінального провадження може зашкодити досудовому розслідуванню. Відмова у наданні для ознайомлення загальнодоступного документа, оригінал якого знаходиться в матеріалах досудового розслідування, не допускається.  2. Під час ознайомлення з матеріалами досудового розслідування особа, що його здійснює, має право робити необхідні виписки та копії. </vt:lpstr>
      <vt:lpstr>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  Стаття 221 КПК України. Ознайомлення з матеріалами досудового розслідування до його завершення.  1. Слідчий, прокурор зобов’язаний за клопотанням сторони захисту, потерпілого, представника юридичної особи, щодо якої здійснюється провадження, надати їм матеріали досудового розслідування для ознайомлення, за виключенням матеріалів про застосування заходів безпеки щодо осіб, які беруть участь у кримінальному судочинстві, а також тих матеріалів, ознайомлення з якими на цій стадії кримінального провадження може зашкодити досудовому розслідуванню. Відмова у наданні для ознайомлення загальнодоступного документа, оригінал якого знаходиться в матеріалах досудового розслідування, не допускається.  2. Під час ознайомлення з матеріалами досудового розслідування особа, що його здійснює, має право робити необхідні виписки та копії. </vt:lpstr>
      <vt:lpstr>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  Стаття 221 КПК України. Ознайомлення з матеріалами досудового розслідування до його завершення.  1. Слідчий, прокурор зобов’язаний за клопотанням сторони захисту, потерпілого, представника юридичної особи, щодо якої здійснюється провадження, надати їм матеріали досудового розслідування для ознайомлення, за виключенням матеріалів про застосування заходів безпеки щодо осіб, які беруть участь у кримінальному судочинстві, а також тих матеріалів, ознайомлення з якими на цій стадії кримінального провадження може зашкодити досудовому розслідуванню. Відмова у наданні для ознайомлення загальнодоступного документа, оригінал якого знаходиться в матеріалах досудового розслідування, не допускається.  2. Під час ознайомлення з матеріалами досудового розслідування особа, що його здійснює, має право робити необхідні виписки та копії. </vt:lpstr>
      <vt:lpstr>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  Стаття 221 КПК України. Ознайомлення з матеріалами досудового розслідування до його завершення.  1. Слідчий, прокурор зобов’язаний за клопотанням сторони захисту, потерпілого, представника юридичної особи, щодо якої здійснюється провадження, надати їм матеріали досудового розслідування для ознайомлення, за виключенням матеріалів про застосування заходів безпеки щодо осіб, які беруть участь у кримінальному судочинстві, а також тих матеріалів, ознайомлення з якими на цій стадії кримінального провадження може зашкодити досудовому розслідуванню. Відмова у наданні для ознайомлення загальнодоступного документа, оригінал якого знаходиться в матеріалах досудового розслідування, не допускається.  2. Під час ознайомлення з матеріалами досудового розслідування особа, що його здійснює, має право робити необхідні виписки та копії. </vt:lpstr>
      <vt:lpstr>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   </vt:lpstr>
      <vt:lpstr>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  Стаття 221 КПК України. Ознайомлення з матеріалами досудового розслідування до його завершення.  1. Слідчий, прокурор зобов’язаний за клопотанням сторони захисту, потерпілого, представника юридичної особи, щодо якої здійснюється провадження, надати їм матеріали досудового розслідування для ознайомлення, за виключенням матеріалів про застосування заходів безпеки щодо осіб, які беруть участь у кримінальному судочинстві, а також тих матеріалів, ознайомлення з якими на цій стадії кримінального провадження може зашкодити досудовому розслідуванню. Відмова у наданні для ознайомлення загальнодоступного документа, оригінал якого знаходиться в матеріалах досудового розслідування, не допускається.  2. Під час ознайомлення з матеріалами досудового розслідування особа, що його здійснює, має право робити необхідні виписки та копії. </vt:lpstr>
      <vt:lpstr>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   </vt:lpstr>
      <vt:lpstr>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   </vt:lpstr>
      <vt:lpstr>Питання № 1: Ознайомлення адвокатом з матеріалами досудового розслідування до його завершення. Випадки виключення можливості в ознайомленні з матеріалами досудового розслідування до його завершення.   </vt:lpstr>
      <vt:lpstr>Презентация PowerPoint</vt:lpstr>
      <vt:lpstr>Презентация PowerPoint</vt:lpstr>
      <vt:lpstr>Презентация PowerPoint</vt:lpstr>
      <vt:lpstr>Презентация PowerPoint</vt:lpstr>
      <vt:lpstr>Питання № 2: Ознайомлення адвокатом з матеріалами досудового розслідування після його завершення.  Порядок ознайомлення з матеріалами досудового розслідування передбачений ст. 290 КПК України.    </vt:lpstr>
      <vt:lpstr>Питання № 2: Ознайомлення адвокатом з матеріалами досудового розслідування після його завершення.  Порядок ознайомлення з матеріалами досудового розслідування передбачений ст. 290 КПК України.    </vt:lpstr>
      <vt:lpstr>Питання № 2: Ознайомлення адвокатом з матеріалами досудового розслідування після його завершення.  Порядок ознайомлення з матеріалами досудового розслідування передбачений ст. 290 КПК України.    </vt:lpstr>
      <vt:lpstr>Питання № 2: Ознайомлення адвокатом з матеріалами досудового розслідування після його завершення.  Порядок ознайомлення з матеріалами досудового розслідування передбачений ст. 290 КПК України.    </vt:lpstr>
      <vt:lpstr>Питання № 2: Ознайомлення адвокатом з матеріалами досудового розслідування після його завершення.  Порядок ознайомлення з матеріалами досудового розслідування передбачений ст. 290 КПК України.    </vt:lpstr>
      <vt:lpstr>Питання № 2: Ознайомлення адвокатом з матеріалами досудового розслідування після його завершення.  Порядок ознайомлення з матеріалами досудового розслідування передбачений ст. 290 КПК України.    </vt:lpstr>
      <vt:lpstr>Презентация PowerPoint</vt:lpstr>
      <vt:lpstr>Питання № 2: Ознайомлення адвокатом з матеріалами досудового розслідування після його завершення.  Порядок ознайомлення з матеріалами досудового розслідування передбачений ст. 290 КПК України.    </vt:lpstr>
      <vt:lpstr>Питання № 3: Підстави та порядок встановлення строку для ознайомлення з матеріалами справи стороні кримінального провадження.     </vt:lpstr>
      <vt:lpstr>Питання № 3: Підстави та порядок встановлення строку для ознайомлення з матеріалами справи стороні кримінального провадження.     </vt:lpstr>
      <vt:lpstr>Питання № 3: Підстави та порядок встановлення строку для ознайомлення з матеріалами справи стороні кримінального провадження.     </vt:lpstr>
      <vt:lpstr>Питання № 3: Підстави та порядок встановлення строку для ознайомлення з матеріалами справи стороні кримінального провадження.     </vt:lpstr>
      <vt:lpstr>Питання № 3: Підстави та порядок встановлення строку для ознайомлення з матеріалами справи стороні кримінального провадження.     </vt:lpstr>
      <vt:lpstr>Питання № 3: Підстави та порядок встановлення строку для ознайомлення з матеріалами справи стороні кримінального провадження.     </vt:lpstr>
      <vt:lpstr>Питання № 3: Підстави та порядок встановлення строку для ознайомлення з матеріалами справи стороні кримінального провадження.     </vt:lpstr>
      <vt:lpstr>Питання № 3: Підстави та порядок встановлення строку для ознайомлення з матеріалами справи стороні кримінального провадження.     </vt:lpstr>
      <vt:lpstr>Питання № 4: Правові наслідки не відкриття матеріалів кримінального провадження стороні кримінального провадження.      </vt:lpstr>
      <vt:lpstr>Питання № 4: Правові наслідки не відкриття матеріалів кримінального провадження стороні кримінального провадження.      </vt:lpstr>
      <vt:lpstr>Питання № 4: Правові наслідки не відкриття матеріалів кримінального провадження стороні кримінального провадження.      </vt:lpstr>
      <vt:lpstr>Питання № 4: Правові наслідки не відкриття матеріалів кримінального провадження стороні кримінального провадження.      </vt:lpstr>
      <vt:lpstr>Питання № 5: Аналіз та оцінка доказів, зібраних стороною обвинувачення.          </vt:lpstr>
      <vt:lpstr> Питання № 6: Тактичні питання діяльності захисника за результатом завершення досудового розслідування.        </vt:lpstr>
      <vt:lpstr>        </vt:lpstr>
    </vt:vector>
  </TitlesOfParts>
  <Company>diakov.net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Вимоги слідчих органів про надання інформації та документів в порядку ст. 93 Кримінального процесуального кодексу України. Можливі наслідки ненадання документів та інформації.</dc:title>
  <dc:creator>Алексей Гавриленко</dc:creator>
  <cp:lastModifiedBy>Алексей Гавриленко</cp:lastModifiedBy>
  <cp:revision>58</cp:revision>
  <cp:lastPrinted>2017-10-18T06:55:31Z</cp:lastPrinted>
  <dcterms:created xsi:type="dcterms:W3CDTF">2017-10-16T12:05:39Z</dcterms:created>
  <dcterms:modified xsi:type="dcterms:W3CDTF">2018-03-26T20:43:09Z</dcterms:modified>
</cp:coreProperties>
</file>