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94" r:id="rId24"/>
    <p:sldId id="279" r:id="rId25"/>
    <p:sldId id="280" r:id="rId26"/>
    <p:sldId id="281" r:id="rId27"/>
    <p:sldId id="295" r:id="rId28"/>
    <p:sldId id="282" r:id="rId29"/>
    <p:sldId id="283" r:id="rId30"/>
    <p:sldId id="284" r:id="rId31"/>
    <p:sldId id="292" r:id="rId32"/>
    <p:sldId id="285" r:id="rId33"/>
    <p:sldId id="286" r:id="rId34"/>
    <p:sldId id="293" r:id="rId35"/>
    <p:sldId id="288" r:id="rId36"/>
    <p:sldId id="289" r:id="rId37"/>
    <p:sldId id="290" r:id="rId38"/>
    <p:sldId id="291" r:id="rId3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40FE9-6975-43C1-973D-DE1527E03DC0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65456-659A-4F7B-A205-FDFE197054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63730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40FE9-6975-43C1-973D-DE1527E03DC0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65456-659A-4F7B-A205-FDFE197054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86731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40FE9-6975-43C1-973D-DE1527E03DC0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65456-659A-4F7B-A205-FDFE197054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10248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40FE9-6975-43C1-973D-DE1527E03DC0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65456-659A-4F7B-A205-FDFE197054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44665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40FE9-6975-43C1-973D-DE1527E03DC0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65456-659A-4F7B-A205-FDFE197054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29385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40FE9-6975-43C1-973D-DE1527E03DC0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65456-659A-4F7B-A205-FDFE197054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34155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40FE9-6975-43C1-973D-DE1527E03DC0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65456-659A-4F7B-A205-FDFE197054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0591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40FE9-6975-43C1-973D-DE1527E03DC0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65456-659A-4F7B-A205-FDFE197054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59544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40FE9-6975-43C1-973D-DE1527E03DC0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65456-659A-4F7B-A205-FDFE197054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07198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40FE9-6975-43C1-973D-DE1527E03DC0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65456-659A-4F7B-A205-FDFE197054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88619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40FE9-6975-43C1-973D-DE1527E03DC0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65456-659A-4F7B-A205-FDFE197054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95982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440FE9-6975-43C1-973D-DE1527E03DC0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865456-659A-4F7B-A205-FDFE197054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15836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zakon3.rada.gov.ua/laws/show/4651-17" TargetMode="Externa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://zakon3.rada.gov.ua/laws/show/2947-14/page3#n791" TargetMode="Externa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zakon3.rada.gov.ua/laws/show/2947-14/page3#n838" TargetMode="External"/><Relationship Id="rId2" Type="http://schemas.openxmlformats.org/officeDocument/2006/relationships/hyperlink" Target="http://zakon3.rada.gov.ua/laws/show/2947-14/page3#n788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zakon3.rada.gov.ua/laws/show/2947-14/page3#n803" TargetMode="Externa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zakon2.rada.gov.ua/laws/show/435-15" TargetMode="External"/><Relationship Id="rId2" Type="http://schemas.openxmlformats.org/officeDocument/2006/relationships/hyperlink" Target="http://zakon3.rada.gov.ua/laws/show/435-15" TargetMode="Externa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hyperlink" Target="http://zakon2.rada.gov.ua/laws/show/2947-14/page4#n933" TargetMode="Externa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hyperlink" Target="http://zakon2.rada.gov.ua/laws/show/2947-14/paran46#n46" TargetMode="Externa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50000" y="1624216"/>
            <a:ext cx="10427765" cy="21221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6000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Права та </a:t>
            </a:r>
            <a:r>
              <a:rPr lang="ru-RU" sz="6000" b="1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обов’язки</a:t>
            </a:r>
            <a:endParaRPr lang="ru-RU" sz="6000" b="1" i="1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6000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6000" b="1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батьків</a:t>
            </a:r>
            <a:r>
              <a:rPr lang="ru-RU" sz="6000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і </a:t>
            </a:r>
            <a:r>
              <a:rPr lang="ru-RU" sz="6000" b="1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дітей</a:t>
            </a:r>
            <a:endParaRPr lang="ru-RU" sz="60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670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2388" y="409433"/>
            <a:ext cx="11109278" cy="63820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85750" algn="just" fontAlgn="base">
              <a:lnSpc>
                <a:spcPct val="107000"/>
              </a:lnSpc>
              <a:spcAft>
                <a:spcPts val="0"/>
              </a:spcAft>
            </a:pPr>
            <a:r>
              <a:rPr lang="uk-UA" sz="2800" b="1" u="sng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Перелік підстав позбавлення батьківських прав (ст. 164 СК) є вичерпним.</a:t>
            </a:r>
            <a:endParaRPr lang="ru-RU" sz="28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5750" algn="just" fontAlgn="base">
              <a:lnSpc>
                <a:spcPct val="107000"/>
              </a:lnSpc>
              <a:spcAft>
                <a:spcPts val="0"/>
              </a:spcAft>
            </a:pPr>
            <a:r>
              <a:rPr lang="ru-RU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Мати</a:t>
            </a:r>
            <a:r>
              <a:rPr lang="ru-RU" sz="28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батько</a:t>
            </a:r>
            <a:r>
              <a:rPr lang="ru-RU" sz="28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8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8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позбавлені</a:t>
            </a:r>
            <a:r>
              <a:rPr lang="ru-RU" sz="28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батьківських</a:t>
            </a:r>
            <a:r>
              <a:rPr lang="ru-RU" sz="28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прав </a:t>
            </a:r>
            <a:r>
              <a:rPr lang="ru-RU" sz="2800" b="1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800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усіх</a:t>
            </a:r>
            <a:r>
              <a:rPr lang="ru-RU" sz="2800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своїх</a:t>
            </a:r>
            <a:r>
              <a:rPr lang="ru-RU" sz="2800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дітей</a:t>
            </a:r>
            <a:r>
              <a:rPr lang="ru-RU" sz="2800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800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когось</a:t>
            </a:r>
            <a:r>
              <a:rPr lang="ru-RU" sz="2800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800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них.</a:t>
            </a:r>
            <a:endParaRPr lang="ru-RU" sz="28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5750" algn="just" fontAlgn="base">
              <a:lnSpc>
                <a:spcPct val="107000"/>
              </a:lnSpc>
              <a:spcAft>
                <a:spcPts val="0"/>
              </a:spcAft>
            </a:pPr>
            <a:r>
              <a:rPr lang="ru-RU" sz="28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8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суд при </a:t>
            </a:r>
            <a:r>
              <a:rPr lang="ru-RU" sz="28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розгляді</a:t>
            </a:r>
            <a:r>
              <a:rPr lang="ru-RU" sz="28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справи</a:t>
            </a:r>
            <a:r>
              <a:rPr lang="ru-RU" sz="28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8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позбавлення</a:t>
            </a:r>
            <a:r>
              <a:rPr lang="ru-RU" sz="28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батьківських</a:t>
            </a:r>
            <a:r>
              <a:rPr lang="ru-RU" sz="28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прав </a:t>
            </a:r>
            <a:r>
              <a:rPr lang="ru-RU" sz="28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виявить</a:t>
            </a:r>
            <a:r>
              <a:rPr lang="ru-RU" sz="28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8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діях</a:t>
            </a:r>
            <a:r>
              <a:rPr lang="ru-RU" sz="28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батьків</a:t>
            </a:r>
            <a:r>
              <a:rPr lang="ru-RU" sz="28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8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одного з них </a:t>
            </a:r>
            <a:r>
              <a:rPr lang="ru-RU" sz="28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ознаки</a:t>
            </a:r>
            <a:r>
              <a:rPr lang="ru-RU" sz="28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кримінального</a:t>
            </a:r>
            <a:r>
              <a:rPr lang="ru-RU" sz="28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правопорушення</a:t>
            </a:r>
            <a:r>
              <a:rPr lang="ru-RU" sz="28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8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письмово</a:t>
            </a:r>
            <a:r>
              <a:rPr lang="ru-RU" sz="28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повідомляє</a:t>
            </a:r>
            <a:r>
              <a:rPr lang="ru-RU" sz="28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8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8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орган </a:t>
            </a:r>
            <a:r>
              <a:rPr lang="ru-RU" sz="28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досудового</a:t>
            </a:r>
            <a:r>
              <a:rPr lang="ru-RU" sz="28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розслідування</a:t>
            </a:r>
            <a:r>
              <a:rPr lang="ru-RU" sz="28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28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порядку, </a:t>
            </a:r>
            <a:r>
              <a:rPr lang="ru-RU" sz="28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передбаченому</a:t>
            </a:r>
            <a:r>
              <a:rPr lang="ru-RU" sz="28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i="1" dirty="0" err="1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Кримінальним</a:t>
            </a:r>
            <a:r>
              <a:rPr lang="ru-RU" sz="2800" i="1" dirty="0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 </a:t>
            </a:r>
            <a:r>
              <a:rPr lang="ru-RU" sz="2800" i="1" dirty="0" err="1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процесуальним</a:t>
            </a:r>
            <a:r>
              <a:rPr lang="ru-RU" sz="2800" i="1" dirty="0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 кодексом </a:t>
            </a:r>
            <a:r>
              <a:rPr lang="ru-RU" sz="2800" i="1" dirty="0" err="1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України</a:t>
            </a:r>
            <a:r>
              <a:rPr lang="ru-RU" sz="28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розпочинає</a:t>
            </a:r>
            <a:r>
              <a:rPr lang="ru-RU" sz="28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досудове</a:t>
            </a:r>
            <a:r>
              <a:rPr lang="ru-RU" sz="28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розслідування</a:t>
            </a:r>
            <a:r>
              <a:rPr lang="ru-RU" sz="28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5750" algn="just" fontAlgn="base">
              <a:lnSpc>
                <a:spcPct val="107000"/>
              </a:lnSpc>
              <a:spcAft>
                <a:spcPts val="0"/>
              </a:spcAft>
            </a:pPr>
            <a:r>
              <a:rPr lang="ru-RU" sz="2800" b="1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2800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суду </a:t>
            </a:r>
            <a:r>
              <a:rPr lang="ru-RU" sz="28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 </a:t>
            </a:r>
            <a:r>
              <a:rPr lang="ru-RU" sz="28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позбавлення</a:t>
            </a:r>
            <a:r>
              <a:rPr lang="ru-RU" sz="28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батьківських</a:t>
            </a:r>
            <a:r>
              <a:rPr lang="ru-RU" sz="28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прав </a:t>
            </a:r>
            <a:r>
              <a:rPr lang="ru-RU" sz="28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28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набрання</a:t>
            </a:r>
            <a:r>
              <a:rPr lang="ru-RU" sz="28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ним </a:t>
            </a:r>
            <a:r>
              <a:rPr lang="ru-RU" sz="28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законної</a:t>
            </a:r>
            <a:r>
              <a:rPr lang="ru-RU" sz="28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сили</a:t>
            </a:r>
            <a:r>
              <a:rPr lang="ru-RU" sz="28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суд </a:t>
            </a:r>
            <a:r>
              <a:rPr lang="ru-RU" sz="2800" b="1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надсилає</a:t>
            </a:r>
            <a:r>
              <a:rPr lang="ru-RU" sz="2800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органу </a:t>
            </a:r>
            <a:r>
              <a:rPr lang="ru-RU" sz="2800" b="1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державної</a:t>
            </a:r>
            <a:r>
              <a:rPr lang="ru-RU" sz="2800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реєстрації</a:t>
            </a:r>
            <a:r>
              <a:rPr lang="ru-RU" sz="2800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актів</a:t>
            </a:r>
            <a:r>
              <a:rPr lang="ru-RU" sz="2800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цивільного</a:t>
            </a:r>
            <a:r>
              <a:rPr lang="ru-RU" sz="2800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стану за </a:t>
            </a:r>
            <a:r>
              <a:rPr lang="ru-RU" sz="2800" b="1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місцем</a:t>
            </a:r>
            <a:r>
              <a:rPr lang="ru-RU" sz="2800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реєстрації</a:t>
            </a:r>
            <a:r>
              <a:rPr lang="ru-RU" sz="2800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народження</a:t>
            </a:r>
            <a:r>
              <a:rPr lang="ru-RU" sz="2800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дитини</a:t>
            </a:r>
            <a:r>
              <a:rPr lang="ru-RU" sz="2800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(ч. 3-6 ст. 164 СК).</a:t>
            </a:r>
            <a:endParaRPr lang="ru-RU" sz="28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5750" algn="just" fontAlgn="base">
              <a:lnSpc>
                <a:spcPct val="107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0982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0376" y="464023"/>
            <a:ext cx="11477767" cy="58051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85750" algn="just" fontAlgn="base">
              <a:lnSpc>
                <a:spcPct val="107000"/>
              </a:lnSpc>
              <a:spcAft>
                <a:spcPts val="0"/>
              </a:spcAft>
            </a:pPr>
            <a:r>
              <a:rPr lang="ru-RU" sz="26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Мати</a:t>
            </a:r>
            <a:r>
              <a:rPr lang="ru-RU" sz="26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батько</a:t>
            </a:r>
            <a:r>
              <a:rPr lang="ru-RU" sz="26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6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6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позбавлені</a:t>
            </a:r>
            <a:r>
              <a:rPr lang="ru-RU" sz="26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батьківських</a:t>
            </a:r>
            <a:r>
              <a:rPr lang="ru-RU" sz="26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прав з </a:t>
            </a:r>
            <a:r>
              <a:rPr lang="ru-RU" sz="26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підстав</a:t>
            </a:r>
            <a:r>
              <a:rPr lang="ru-RU" sz="26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встановлених</a:t>
            </a:r>
            <a:r>
              <a:rPr lang="ru-RU" sz="26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пунктами 2, 4 і 5 </a:t>
            </a:r>
            <a:r>
              <a:rPr lang="ru-RU" sz="26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частини</a:t>
            </a:r>
            <a:r>
              <a:rPr lang="ru-RU" sz="26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першої</a:t>
            </a:r>
            <a:r>
              <a:rPr lang="ru-RU" sz="26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цієї</a:t>
            </a:r>
            <a:r>
              <a:rPr lang="ru-RU" sz="26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статті</a:t>
            </a:r>
            <a:r>
              <a:rPr lang="ru-RU" sz="26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sz="26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600" b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разі</a:t>
            </a:r>
            <a:r>
              <a:rPr lang="ru-RU" sz="26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sz="26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ними </a:t>
            </a:r>
            <a:r>
              <a:rPr lang="ru-RU" sz="2600" b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повноліття</a:t>
            </a:r>
            <a:r>
              <a:rPr lang="ru-RU" sz="26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 fontAlgn="base"/>
            <a:r>
              <a:rPr lang="ru-RU" sz="2600" dirty="0">
                <a:latin typeface="Times New Roman" panose="02020603050405020304" pitchFamily="18" charset="0"/>
              </a:rPr>
              <a:t>	</a:t>
            </a:r>
            <a:r>
              <a:rPr lang="ru-RU" sz="2600" b="1" dirty="0" err="1" smtClean="0">
                <a:latin typeface="Times New Roman" panose="02020603050405020304" pitchFamily="18" charset="0"/>
              </a:rPr>
              <a:t>Позбавлення</a:t>
            </a:r>
            <a:r>
              <a:rPr lang="ru-RU" sz="2600" b="1" dirty="0" smtClean="0">
                <a:latin typeface="Times New Roman" panose="02020603050405020304" pitchFamily="18" charset="0"/>
              </a:rPr>
              <a:t> </a:t>
            </a:r>
            <a:r>
              <a:rPr lang="ru-RU" sz="2600" b="1" dirty="0" err="1">
                <a:latin typeface="Times New Roman" panose="02020603050405020304" pitchFamily="18" charset="0"/>
              </a:rPr>
              <a:t>батьківських</a:t>
            </a:r>
            <a:r>
              <a:rPr lang="ru-RU" sz="2600" b="1" dirty="0">
                <a:latin typeface="Times New Roman" panose="02020603050405020304" pitchFamily="18" charset="0"/>
              </a:rPr>
              <a:t> </a:t>
            </a:r>
            <a:r>
              <a:rPr lang="ru-RU" sz="2600" b="1" dirty="0" smtClean="0">
                <a:latin typeface="Times New Roman" panose="02020603050405020304" pitchFamily="18" charset="0"/>
              </a:rPr>
              <a:t>прав </a:t>
            </a:r>
            <a:r>
              <a:rPr lang="ru-RU" sz="2600" b="1" dirty="0" err="1" smtClean="0">
                <a:latin typeface="Times New Roman" panose="02020603050405020304" pitchFamily="18" charset="0"/>
              </a:rPr>
              <a:t>неповнолітніх</a:t>
            </a:r>
            <a:r>
              <a:rPr lang="ru-RU" sz="2600" b="1" dirty="0" smtClean="0">
                <a:latin typeface="Times New Roman" panose="02020603050405020304" pitchFamily="18" charset="0"/>
              </a:rPr>
              <a:t> </a:t>
            </a:r>
            <a:r>
              <a:rPr lang="ru-RU" sz="2600" b="1" dirty="0" err="1" smtClean="0">
                <a:latin typeface="Times New Roman" panose="02020603050405020304" pitchFamily="18" charset="0"/>
              </a:rPr>
              <a:t>батьків</a:t>
            </a:r>
            <a:r>
              <a:rPr lang="ru-RU" sz="2600" b="1" dirty="0" smtClean="0">
                <a:latin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</a:rPr>
              <a:t>можливе</a:t>
            </a:r>
            <a:r>
              <a:rPr lang="ru-RU" sz="2600" dirty="0">
                <a:latin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</a:rPr>
              <a:t>лише</a:t>
            </a:r>
            <a:r>
              <a:rPr lang="ru-RU" sz="2600" dirty="0">
                <a:latin typeface="Times New Roman" panose="02020603050405020304" pitchFamily="18" charset="0"/>
              </a:rPr>
              <a:t>  у  </a:t>
            </a:r>
            <a:r>
              <a:rPr lang="ru-RU" sz="2600" dirty="0" err="1">
                <a:latin typeface="Times New Roman" panose="02020603050405020304" pitchFamily="18" charset="0"/>
              </a:rPr>
              <a:t>випадках</a:t>
            </a:r>
            <a:r>
              <a:rPr lang="ru-RU" sz="2600" dirty="0">
                <a:latin typeface="Times New Roman" panose="02020603050405020304" pitchFamily="18" charset="0"/>
              </a:rPr>
              <a:t>,  </a:t>
            </a:r>
            <a:r>
              <a:rPr lang="ru-RU" sz="2600" dirty="0" err="1">
                <a:latin typeface="Times New Roman" panose="02020603050405020304" pitchFamily="18" charset="0"/>
              </a:rPr>
              <a:t>визначених</a:t>
            </a:r>
            <a:r>
              <a:rPr lang="ru-RU" sz="2600" dirty="0">
                <a:latin typeface="Times New Roman" panose="02020603050405020304" pitchFamily="18" charset="0"/>
              </a:rPr>
              <a:t>  п.1,  3  ч.1  ст.  164  СК,  а  </a:t>
            </a:r>
            <a:r>
              <a:rPr lang="ru-RU" sz="2600" dirty="0" err="1">
                <a:latin typeface="Times New Roman" panose="02020603050405020304" pitchFamily="18" charset="0"/>
              </a:rPr>
              <a:t>саме</a:t>
            </a:r>
            <a:r>
              <a:rPr lang="ru-RU" sz="2600" dirty="0">
                <a:latin typeface="Times New Roman" panose="02020603050405020304" pitchFamily="18" charset="0"/>
              </a:rPr>
              <a:t>  </a:t>
            </a:r>
            <a:r>
              <a:rPr lang="ru-RU" sz="2600" dirty="0" err="1">
                <a:latin typeface="Times New Roman" panose="02020603050405020304" pitchFamily="18" charset="0"/>
              </a:rPr>
              <a:t>якщо</a:t>
            </a:r>
            <a:r>
              <a:rPr lang="ru-RU" sz="2600" dirty="0">
                <a:latin typeface="Times New Roman" panose="02020603050405020304" pitchFamily="18" charset="0"/>
              </a:rPr>
              <a:t>  вони  не забрали </a:t>
            </a:r>
            <a:r>
              <a:rPr lang="ru-RU" sz="2600" dirty="0" err="1">
                <a:latin typeface="Times New Roman" panose="02020603050405020304" pitchFamily="18" charset="0"/>
              </a:rPr>
              <a:t>дитину</a:t>
            </a:r>
            <a:r>
              <a:rPr lang="ru-RU" sz="2600" dirty="0">
                <a:latin typeface="Times New Roman" panose="02020603050405020304" pitchFamily="18" charset="0"/>
              </a:rPr>
              <a:t> з </a:t>
            </a:r>
            <a:r>
              <a:rPr lang="ru-RU" sz="2600" dirty="0" err="1">
                <a:latin typeface="Times New Roman" panose="02020603050405020304" pitchFamily="18" charset="0"/>
              </a:rPr>
              <a:t>пологового</a:t>
            </a:r>
            <a:r>
              <a:rPr lang="ru-RU" sz="2600" dirty="0">
                <a:latin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</a:rPr>
              <a:t>будинку</a:t>
            </a:r>
            <a:r>
              <a:rPr lang="ru-RU" sz="2600" dirty="0">
                <a:latin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</a:rPr>
              <a:t>або</a:t>
            </a:r>
            <a:r>
              <a:rPr lang="ru-RU" sz="2600" dirty="0">
                <a:latin typeface="Times New Roman" panose="02020603050405020304" pitchFamily="18" charset="0"/>
              </a:rPr>
              <a:t> з </a:t>
            </a:r>
            <a:r>
              <a:rPr lang="ru-RU" sz="2600" dirty="0" err="1">
                <a:latin typeface="Times New Roman" panose="02020603050405020304" pitchFamily="18" charset="0"/>
              </a:rPr>
              <a:t>іншого</a:t>
            </a:r>
            <a:r>
              <a:rPr lang="ru-RU" sz="2600" dirty="0">
                <a:latin typeface="Times New Roman" panose="02020603050405020304" pitchFamily="18" charset="0"/>
              </a:rPr>
              <a:t> закладу </a:t>
            </a:r>
            <a:r>
              <a:rPr lang="ru-RU" sz="2600" dirty="0" err="1">
                <a:latin typeface="Times New Roman" panose="02020603050405020304" pitchFamily="18" charset="0"/>
              </a:rPr>
              <a:t>охорони</a:t>
            </a:r>
            <a:r>
              <a:rPr lang="ru-RU" sz="2600" dirty="0">
                <a:latin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</a:rPr>
              <a:t>здоров'я</a:t>
            </a:r>
            <a:r>
              <a:rPr lang="ru-RU" sz="2600" dirty="0">
                <a:latin typeface="Times New Roman" panose="02020603050405020304" pitchFamily="18" charset="0"/>
              </a:rPr>
              <a:t> без </a:t>
            </a:r>
            <a:r>
              <a:rPr lang="ru-RU" sz="2600" dirty="0" err="1">
                <a:latin typeface="Times New Roman" panose="02020603050405020304" pitchFamily="18" charset="0"/>
              </a:rPr>
              <a:t>поважних</a:t>
            </a:r>
            <a:r>
              <a:rPr lang="ru-RU" sz="2600" dirty="0">
                <a:latin typeface="Times New Roman" panose="02020603050405020304" pitchFamily="18" charset="0"/>
              </a:rPr>
              <a:t>  причин і  </a:t>
            </a:r>
            <a:r>
              <a:rPr lang="ru-RU" sz="2600" dirty="0" err="1">
                <a:latin typeface="Times New Roman" panose="02020603050405020304" pitchFamily="18" charset="0"/>
              </a:rPr>
              <a:t>протягом</a:t>
            </a:r>
            <a:r>
              <a:rPr lang="ru-RU" sz="2600" dirty="0">
                <a:latin typeface="Times New Roman" panose="02020603050405020304" pitchFamily="18" charset="0"/>
              </a:rPr>
              <a:t>  шести  </a:t>
            </a:r>
            <a:r>
              <a:rPr lang="ru-RU" sz="2600" dirty="0" err="1">
                <a:latin typeface="Times New Roman" panose="02020603050405020304" pitchFamily="18" charset="0"/>
              </a:rPr>
              <a:t>місяців</a:t>
            </a:r>
            <a:r>
              <a:rPr lang="ru-RU" sz="2600" dirty="0">
                <a:latin typeface="Times New Roman" panose="02020603050405020304" pitchFamily="18" charset="0"/>
              </a:rPr>
              <a:t>  не  </a:t>
            </a:r>
            <a:r>
              <a:rPr lang="ru-RU" sz="2600" dirty="0" err="1">
                <a:latin typeface="Times New Roman" panose="02020603050405020304" pitchFamily="18" charset="0"/>
              </a:rPr>
              <a:t>виявляли</a:t>
            </a:r>
            <a:r>
              <a:rPr lang="ru-RU" sz="2600" dirty="0">
                <a:latin typeface="Times New Roman" panose="02020603050405020304" pitchFamily="18" charset="0"/>
              </a:rPr>
              <a:t>  </a:t>
            </a:r>
            <a:r>
              <a:rPr lang="ru-RU" sz="2600" dirty="0" err="1">
                <a:latin typeface="Times New Roman" panose="02020603050405020304" pitchFamily="18" charset="0"/>
              </a:rPr>
              <a:t>щодо</a:t>
            </a:r>
            <a:r>
              <a:rPr lang="ru-RU" sz="2600" dirty="0">
                <a:latin typeface="Times New Roman" panose="02020603050405020304" pitchFamily="18" charset="0"/>
              </a:rPr>
              <a:t>  </a:t>
            </a:r>
            <a:r>
              <a:rPr lang="ru-RU" sz="2600" dirty="0" err="1">
                <a:latin typeface="Times New Roman" panose="02020603050405020304" pitchFamily="18" charset="0"/>
              </a:rPr>
              <a:t>неї</a:t>
            </a:r>
            <a:r>
              <a:rPr lang="ru-RU" sz="2600" dirty="0">
                <a:latin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</a:rPr>
              <a:t>батьківського</a:t>
            </a:r>
            <a:r>
              <a:rPr lang="ru-RU" sz="2600" dirty="0">
                <a:latin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</a:rPr>
              <a:t>піклування</a:t>
            </a:r>
            <a:r>
              <a:rPr lang="ru-RU" sz="2600" dirty="0">
                <a:latin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</a:rPr>
              <a:t>або</a:t>
            </a:r>
            <a:r>
              <a:rPr lang="ru-RU" sz="2600" dirty="0">
                <a:latin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</a:rPr>
              <a:t>якщо</a:t>
            </a:r>
            <a:r>
              <a:rPr lang="ru-RU" sz="2600" dirty="0">
                <a:latin typeface="Times New Roman" panose="02020603050405020304" pitchFamily="18" charset="0"/>
              </a:rPr>
              <a:t> вони </a:t>
            </a:r>
            <a:r>
              <a:rPr lang="ru-RU" sz="2600" dirty="0" err="1">
                <a:latin typeface="Times New Roman" panose="02020603050405020304" pitchFamily="18" charset="0"/>
              </a:rPr>
              <a:t>жорстоко</a:t>
            </a:r>
            <a:r>
              <a:rPr lang="ru-RU" sz="2600" dirty="0">
                <a:latin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</a:rPr>
              <a:t>поводяться</a:t>
            </a:r>
            <a:r>
              <a:rPr lang="ru-RU" sz="2600" dirty="0">
                <a:latin typeface="Times New Roman" panose="02020603050405020304" pitchFamily="18" charset="0"/>
              </a:rPr>
              <a:t> з </a:t>
            </a:r>
            <a:r>
              <a:rPr lang="ru-RU" sz="2600" dirty="0" err="1">
                <a:latin typeface="Times New Roman" panose="02020603050405020304" pitchFamily="18" charset="0"/>
              </a:rPr>
              <a:t>дитиною</a:t>
            </a:r>
            <a:r>
              <a:rPr lang="ru-RU" sz="2600" dirty="0">
                <a:latin typeface="Times New Roman" panose="02020603050405020304" pitchFamily="18" charset="0"/>
              </a:rPr>
              <a:t>.</a:t>
            </a:r>
          </a:p>
          <a:p>
            <a:pPr algn="just" fontAlgn="base"/>
            <a:r>
              <a:rPr lang="ru-RU" sz="2600" dirty="0">
                <a:latin typeface="Times New Roman" panose="02020603050405020304" pitchFamily="18" charset="0"/>
              </a:rPr>
              <a:t>     	</a:t>
            </a:r>
            <a:r>
              <a:rPr lang="ru-RU" sz="2600" b="1" dirty="0">
                <a:latin typeface="Times New Roman" panose="02020603050405020304" pitchFamily="18" charset="0"/>
              </a:rPr>
              <a:t>Не </a:t>
            </a:r>
            <a:r>
              <a:rPr lang="ru-RU" sz="2600" b="1" dirty="0" err="1">
                <a:latin typeface="Times New Roman" panose="02020603050405020304" pitchFamily="18" charset="0"/>
              </a:rPr>
              <a:t>можна</a:t>
            </a:r>
            <a:r>
              <a:rPr lang="ru-RU" sz="2600" b="1" dirty="0">
                <a:latin typeface="Times New Roman" panose="02020603050405020304" pitchFamily="18" charset="0"/>
              </a:rPr>
              <a:t> </a:t>
            </a:r>
            <a:r>
              <a:rPr lang="ru-RU" sz="2600" b="1" dirty="0" err="1">
                <a:latin typeface="Times New Roman" panose="02020603050405020304" pitchFamily="18" charset="0"/>
              </a:rPr>
              <a:t>позбавити</a:t>
            </a:r>
            <a:r>
              <a:rPr lang="ru-RU" sz="2600" b="1" dirty="0">
                <a:latin typeface="Times New Roman" panose="02020603050405020304" pitchFamily="18" charset="0"/>
              </a:rPr>
              <a:t> </a:t>
            </a:r>
            <a:r>
              <a:rPr lang="ru-RU" sz="2600" b="1" dirty="0" err="1">
                <a:latin typeface="Times New Roman" panose="02020603050405020304" pitchFamily="18" charset="0"/>
              </a:rPr>
              <a:t>батьківських</a:t>
            </a:r>
            <a:r>
              <a:rPr lang="ru-RU" sz="2600" b="1" dirty="0">
                <a:latin typeface="Times New Roman" panose="02020603050405020304" pitchFamily="18" charset="0"/>
              </a:rPr>
              <a:t> прав особу,  </a:t>
            </a:r>
            <a:r>
              <a:rPr lang="ru-RU" sz="2600" dirty="0">
                <a:latin typeface="Times New Roman" panose="02020603050405020304" pitchFamily="18" charset="0"/>
              </a:rPr>
              <a:t>яка  не  </a:t>
            </a:r>
            <a:r>
              <a:rPr lang="ru-RU" sz="2600" dirty="0" err="1">
                <a:latin typeface="Times New Roman" panose="02020603050405020304" pitchFamily="18" charset="0"/>
              </a:rPr>
              <a:t>виконує</a:t>
            </a:r>
            <a:r>
              <a:rPr lang="ru-RU" sz="2600" dirty="0">
                <a:latin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</a:rPr>
              <a:t>своїх</a:t>
            </a:r>
            <a:r>
              <a:rPr lang="ru-RU" sz="2600" dirty="0">
                <a:latin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</a:rPr>
              <a:t>батьківських</a:t>
            </a:r>
            <a:r>
              <a:rPr lang="ru-RU" sz="2600" dirty="0" smtClean="0">
                <a:latin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</a:rPr>
              <a:t>обов'язків</a:t>
            </a:r>
            <a:r>
              <a:rPr lang="ru-RU" sz="2600" dirty="0" smtClean="0">
                <a:latin typeface="Times New Roman" panose="02020603050405020304" pitchFamily="18" charset="0"/>
              </a:rPr>
              <a:t> </a:t>
            </a:r>
            <a:r>
              <a:rPr lang="ru-RU" sz="2600" b="1" dirty="0" err="1" smtClean="0">
                <a:latin typeface="Times New Roman" panose="02020603050405020304" pitchFamily="18" charset="0"/>
              </a:rPr>
              <a:t>унаслідок</a:t>
            </a:r>
            <a:r>
              <a:rPr lang="ru-RU" sz="2600" b="1" dirty="0" smtClean="0">
                <a:latin typeface="Times New Roman" panose="02020603050405020304" pitchFamily="18" charset="0"/>
              </a:rPr>
              <a:t>  </a:t>
            </a:r>
            <a:r>
              <a:rPr lang="ru-RU" sz="2600" b="1" dirty="0" err="1" smtClean="0">
                <a:latin typeface="Times New Roman" panose="02020603050405020304" pitchFamily="18" charset="0"/>
              </a:rPr>
              <a:t>душевної</a:t>
            </a:r>
            <a:r>
              <a:rPr lang="ru-RU" sz="2600" b="1" dirty="0" smtClean="0">
                <a:latin typeface="Times New Roman" panose="02020603050405020304" pitchFamily="18" charset="0"/>
              </a:rPr>
              <a:t>  </a:t>
            </a:r>
            <a:r>
              <a:rPr lang="ru-RU" sz="2600" b="1" dirty="0" err="1">
                <a:latin typeface="Times New Roman" panose="02020603050405020304" pitchFamily="18" charset="0"/>
              </a:rPr>
              <a:t>хвороби</a:t>
            </a:r>
            <a:r>
              <a:rPr lang="ru-RU" sz="2600" b="1" dirty="0">
                <a:latin typeface="Times New Roman" panose="02020603050405020304" pitchFamily="18" charset="0"/>
              </a:rPr>
              <a:t>, </a:t>
            </a:r>
            <a:r>
              <a:rPr lang="ru-RU" sz="2600" b="1" dirty="0" err="1">
                <a:latin typeface="Times New Roman" panose="02020603050405020304" pitchFamily="18" charset="0"/>
              </a:rPr>
              <a:t>недоумства</a:t>
            </a:r>
            <a:r>
              <a:rPr lang="ru-RU" sz="2600" b="1" dirty="0">
                <a:latin typeface="Times New Roman" panose="02020603050405020304" pitchFamily="18" charset="0"/>
              </a:rPr>
              <a:t>  </a:t>
            </a:r>
            <a:r>
              <a:rPr lang="ru-RU" sz="2600" b="1" dirty="0" err="1">
                <a:latin typeface="Times New Roman" panose="02020603050405020304" pitchFamily="18" charset="0"/>
              </a:rPr>
              <a:t>чи</a:t>
            </a:r>
            <a:r>
              <a:rPr lang="ru-RU" sz="2600" b="1" dirty="0">
                <a:latin typeface="Times New Roman" panose="02020603050405020304" pitchFamily="18" charset="0"/>
              </a:rPr>
              <a:t>  </a:t>
            </a:r>
            <a:r>
              <a:rPr lang="ru-RU" sz="2600" b="1" dirty="0" err="1">
                <a:latin typeface="Times New Roman" panose="02020603050405020304" pitchFamily="18" charset="0"/>
              </a:rPr>
              <a:t>іншого</a:t>
            </a:r>
            <a:r>
              <a:rPr lang="ru-RU" sz="2600" b="1" dirty="0">
                <a:latin typeface="Times New Roman" panose="02020603050405020304" pitchFamily="18" charset="0"/>
              </a:rPr>
              <a:t>  тяжкого  </a:t>
            </a:r>
            <a:r>
              <a:rPr lang="ru-RU" sz="2600" b="1" dirty="0" err="1" smtClean="0">
                <a:latin typeface="Times New Roman" panose="02020603050405020304" pitchFamily="18" charset="0"/>
              </a:rPr>
              <a:t>захворювання</a:t>
            </a:r>
            <a:r>
              <a:rPr lang="ru-RU" sz="2600" dirty="0" smtClean="0">
                <a:latin typeface="Times New Roman" panose="02020603050405020304" pitchFamily="18" charset="0"/>
              </a:rPr>
              <a:t>, </a:t>
            </a:r>
            <a:r>
              <a:rPr lang="ru-RU" sz="2600" dirty="0" err="1">
                <a:latin typeface="Times New Roman" panose="02020603050405020304" pitchFamily="18" charset="0"/>
              </a:rPr>
              <a:t>крім</a:t>
            </a:r>
            <a:r>
              <a:rPr lang="ru-RU" sz="2600" dirty="0">
                <a:latin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</a:rPr>
              <a:t>хронічного</a:t>
            </a:r>
            <a:r>
              <a:rPr lang="ru-RU" sz="2600" dirty="0" smtClean="0">
                <a:latin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</a:rPr>
              <a:t>алкоголізму</a:t>
            </a:r>
            <a:r>
              <a:rPr lang="ru-RU" sz="2600" dirty="0">
                <a:latin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</a:rPr>
              <a:t>чи</a:t>
            </a:r>
            <a:r>
              <a:rPr lang="ru-RU" sz="2600" dirty="0">
                <a:latin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</a:rPr>
              <a:t>наркоманії</a:t>
            </a:r>
            <a:r>
              <a:rPr lang="ru-RU" sz="2600" dirty="0">
                <a:latin typeface="Times New Roman" panose="02020603050405020304" pitchFamily="18" charset="0"/>
              </a:rPr>
              <a:t>)</a:t>
            </a:r>
            <a:r>
              <a:rPr lang="uk-UA" sz="2600" dirty="0">
                <a:latin typeface="Times New Roman" panose="02020603050405020304" pitchFamily="18" charset="0"/>
              </a:rPr>
              <a:t> </a:t>
            </a:r>
            <a:r>
              <a:rPr lang="uk-UA" sz="2600" b="1" dirty="0">
                <a:latin typeface="Times New Roman" panose="02020603050405020304" pitchFamily="18" charset="0"/>
              </a:rPr>
              <a:t>а</a:t>
            </a:r>
            <a:r>
              <a:rPr lang="ru-RU" sz="2600" b="1" dirty="0" err="1">
                <a:latin typeface="Times New Roman" panose="02020603050405020304" pitchFamily="18" charset="0"/>
              </a:rPr>
              <a:t>бо</a:t>
            </a:r>
            <a:r>
              <a:rPr lang="ru-RU" sz="2600" b="1" dirty="0">
                <a:latin typeface="Times New Roman" panose="02020603050405020304" pitchFamily="18" charset="0"/>
              </a:rPr>
              <a:t> з </a:t>
            </a:r>
            <a:r>
              <a:rPr lang="ru-RU" sz="2600" b="1" dirty="0" err="1">
                <a:latin typeface="Times New Roman" panose="02020603050405020304" pitchFamily="18" charset="0"/>
              </a:rPr>
              <a:t>інших</a:t>
            </a:r>
            <a:r>
              <a:rPr lang="ru-RU" sz="2600" b="1" dirty="0">
                <a:latin typeface="Times New Roman" panose="02020603050405020304" pitchFamily="18" charset="0"/>
              </a:rPr>
              <a:t> не </a:t>
            </a:r>
            <a:r>
              <a:rPr lang="ru-RU" sz="2600" b="1" dirty="0" err="1">
                <a:latin typeface="Times New Roman" panose="02020603050405020304" pitchFamily="18" charset="0"/>
              </a:rPr>
              <a:t>залежних</a:t>
            </a:r>
            <a:r>
              <a:rPr lang="ru-RU" sz="2600" b="1" dirty="0">
                <a:latin typeface="Times New Roman" panose="02020603050405020304" pitchFamily="18" charset="0"/>
              </a:rPr>
              <a:t> </a:t>
            </a:r>
            <a:r>
              <a:rPr lang="ru-RU" sz="2600" b="1" dirty="0" err="1">
                <a:latin typeface="Times New Roman" panose="02020603050405020304" pitchFamily="18" charset="0"/>
              </a:rPr>
              <a:t>від</a:t>
            </a:r>
            <a:r>
              <a:rPr lang="ru-RU" sz="2600" b="1" dirty="0">
                <a:latin typeface="Times New Roman" panose="02020603050405020304" pitchFamily="18" charset="0"/>
              </a:rPr>
              <a:t> </a:t>
            </a:r>
            <a:r>
              <a:rPr lang="ru-RU" sz="2600" b="1" dirty="0" err="1">
                <a:latin typeface="Times New Roman" panose="02020603050405020304" pitchFamily="18" charset="0"/>
              </a:rPr>
              <a:t>неї</a:t>
            </a:r>
            <a:r>
              <a:rPr lang="ru-RU" sz="2600" b="1" dirty="0">
                <a:latin typeface="Times New Roman" panose="02020603050405020304" pitchFamily="18" charset="0"/>
              </a:rPr>
              <a:t> </a:t>
            </a:r>
            <a:r>
              <a:rPr lang="ru-RU" sz="2600" b="1" dirty="0" smtClean="0">
                <a:latin typeface="Times New Roman" panose="02020603050405020304" pitchFamily="18" charset="0"/>
              </a:rPr>
              <a:t>причин </a:t>
            </a:r>
            <a:r>
              <a:rPr lang="uk-UA" sz="2600" dirty="0" smtClean="0">
                <a:latin typeface="Times New Roman" panose="02020603050405020304" pitchFamily="18" charset="0"/>
              </a:rPr>
              <a:t>(п</a:t>
            </a:r>
            <a:r>
              <a:rPr lang="uk-UA" sz="2600" dirty="0">
                <a:latin typeface="Times New Roman" panose="02020603050405020304" pitchFamily="18" charset="0"/>
              </a:rPr>
              <a:t>. 17 </a:t>
            </a:r>
            <a:r>
              <a:rPr lang="uk-UA" sz="2600" dirty="0" smtClean="0">
                <a:latin typeface="Times New Roman" panose="02020603050405020304" pitchFamily="18" charset="0"/>
              </a:rPr>
              <a:t>Постанови Пленуму).</a:t>
            </a:r>
            <a:endParaRPr lang="ru-RU" sz="2600" dirty="0">
              <a:latin typeface="Times New Roman" panose="02020603050405020304" pitchFamily="18" charset="0"/>
            </a:endParaRPr>
          </a:p>
          <a:p>
            <a:pPr indent="285750" algn="just" fontAlgn="base">
              <a:lnSpc>
                <a:spcPct val="107000"/>
              </a:lnSpc>
              <a:spcAft>
                <a:spcPts val="0"/>
              </a:spcAft>
            </a:pPr>
            <a:endParaRPr lang="uk-UA" sz="2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5750" algn="ctr" fontAlgn="base">
              <a:lnSpc>
                <a:spcPct val="107000"/>
              </a:lnSpc>
              <a:spcAft>
                <a:spcPts val="0"/>
              </a:spcAft>
            </a:pPr>
            <a:r>
              <a:rPr lang="uk-UA" sz="2600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Справа ЄСПЛ «Савіни проти України» (заява № 39948/06)</a:t>
            </a:r>
            <a:endParaRPr lang="ru-RU" sz="2600" i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9545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00501" y="532263"/>
            <a:ext cx="11245756" cy="4281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85750" algn="just" fontAlgn="base">
              <a:lnSpc>
                <a:spcPct val="107000"/>
              </a:lnSpc>
              <a:spcAft>
                <a:spcPts val="0"/>
              </a:spcAft>
            </a:pPr>
            <a:endParaRPr lang="ru-RU" sz="3200" b="1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85750" algn="just" fontAlgn="base">
              <a:lnSpc>
                <a:spcPct val="107000"/>
              </a:lnSpc>
              <a:spcAft>
                <a:spcPts val="0"/>
              </a:spcAft>
            </a:pPr>
            <a:endParaRPr lang="ru-RU" sz="3200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85750" algn="just" fontAlgn="base">
              <a:lnSpc>
                <a:spcPct val="107000"/>
              </a:lnSpc>
              <a:spcAft>
                <a:spcPts val="0"/>
              </a:spcAft>
            </a:pPr>
            <a:r>
              <a:rPr lang="ru-RU" sz="32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Право на </a:t>
            </a:r>
            <a:r>
              <a:rPr lang="ru-RU" sz="3200" b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звернення</a:t>
            </a:r>
            <a:r>
              <a:rPr lang="ru-RU" sz="32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до суду </a:t>
            </a:r>
            <a:r>
              <a:rPr lang="ru-RU" sz="3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 </a:t>
            </a:r>
            <a:r>
              <a:rPr lang="ru-RU" sz="32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позовом</a:t>
            </a:r>
            <a:r>
              <a:rPr lang="ru-RU" sz="3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32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позбавлення</a:t>
            </a:r>
            <a:r>
              <a:rPr lang="ru-RU" sz="3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батьківських</a:t>
            </a:r>
            <a:r>
              <a:rPr lang="ru-RU" sz="3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прав </a:t>
            </a:r>
            <a:r>
              <a:rPr lang="ru-RU" sz="32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3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один з </a:t>
            </a:r>
            <a:r>
              <a:rPr lang="ru-RU" sz="32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батьків</a:t>
            </a:r>
            <a:r>
              <a:rPr lang="ru-RU" sz="3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опікун</a:t>
            </a:r>
            <a:r>
              <a:rPr lang="ru-RU" sz="3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піклувальник</a:t>
            </a:r>
            <a:r>
              <a:rPr lang="ru-RU" sz="3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особа, в </a:t>
            </a:r>
            <a:r>
              <a:rPr lang="ru-RU" sz="32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сім'ї</a:t>
            </a:r>
            <a:r>
              <a:rPr lang="ru-RU" sz="3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якої</a:t>
            </a:r>
            <a:r>
              <a:rPr lang="ru-RU" sz="3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проживає</a:t>
            </a:r>
            <a:r>
              <a:rPr lang="ru-RU" sz="3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дитина</a:t>
            </a:r>
            <a:r>
              <a:rPr lang="ru-RU" sz="3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заклад </a:t>
            </a:r>
            <a:r>
              <a:rPr lang="ru-RU" sz="32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охорони</a:t>
            </a:r>
            <a:r>
              <a:rPr lang="ru-RU" sz="3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здоров'я</a:t>
            </a:r>
            <a:r>
              <a:rPr lang="ru-RU" sz="3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навчальний</a:t>
            </a:r>
            <a:r>
              <a:rPr lang="ru-RU" sz="3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3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інший</a:t>
            </a:r>
            <a:r>
              <a:rPr lang="ru-RU" sz="3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дитячий заклад, в </a:t>
            </a:r>
            <a:r>
              <a:rPr lang="ru-RU" sz="32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якому</a:t>
            </a:r>
            <a:r>
              <a:rPr lang="ru-RU" sz="3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вона </a:t>
            </a:r>
            <a:r>
              <a:rPr lang="ru-RU" sz="32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перебуває</a:t>
            </a:r>
            <a:r>
              <a:rPr lang="ru-RU" sz="3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орган </a:t>
            </a:r>
            <a:r>
              <a:rPr lang="ru-RU" sz="32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опіки</a:t>
            </a:r>
            <a:r>
              <a:rPr lang="ru-RU" sz="3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32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піклування</a:t>
            </a:r>
            <a:r>
              <a:rPr lang="ru-RU" sz="3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прокурор, а </a:t>
            </a:r>
            <a:r>
              <a:rPr lang="ru-RU" sz="32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3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u="sng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сама </a:t>
            </a:r>
            <a:r>
              <a:rPr lang="ru-RU" sz="3200" u="sng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дитина</a:t>
            </a:r>
            <a:r>
              <a:rPr lang="ru-RU" sz="3200" u="sng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sz="3200" u="sng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досягла</a:t>
            </a:r>
            <a:r>
              <a:rPr lang="ru-RU" sz="3200" u="sng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u="sng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чотирнадцяти</a:t>
            </a:r>
            <a:r>
              <a:rPr lang="ru-RU" sz="3200" u="sng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u="sng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років</a:t>
            </a:r>
            <a:r>
              <a:rPr lang="ru-RU" sz="3200" u="sng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(ст. 165 СК).</a:t>
            </a: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9482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2012" y="245660"/>
            <a:ext cx="11709779" cy="65457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85750" algn="just" fontAlgn="base">
              <a:lnSpc>
                <a:spcPct val="107000"/>
              </a:lnSpc>
              <a:spcAft>
                <a:spcPts val="0"/>
              </a:spcAft>
            </a:pPr>
            <a:r>
              <a:rPr lang="ru-RU" sz="2400" b="1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Стаття</a:t>
            </a:r>
            <a:r>
              <a:rPr lang="ru-RU" sz="2400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166.</a:t>
            </a:r>
            <a:r>
              <a:rPr lang="ru-RU" sz="24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b="1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Правові</a:t>
            </a:r>
            <a:r>
              <a:rPr lang="ru-RU" sz="2400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наслідки</a:t>
            </a:r>
            <a:r>
              <a:rPr lang="ru-RU" sz="2400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позбавлення</a:t>
            </a:r>
            <a:r>
              <a:rPr lang="ru-RU" sz="2400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батьківських</a:t>
            </a:r>
            <a:r>
              <a:rPr lang="ru-RU" sz="2400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прав</a:t>
            </a:r>
            <a:endParaRPr lang="ru-RU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5750" algn="just" fontAlgn="base">
              <a:lnSpc>
                <a:spcPct val="107000"/>
              </a:lnSpc>
              <a:spcAft>
                <a:spcPts val="0"/>
              </a:spcAft>
            </a:pPr>
            <a:r>
              <a:rPr lang="ru-RU" sz="24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Особа, </a:t>
            </a:r>
            <a:r>
              <a:rPr lang="ru-RU" sz="24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позбавлена</a:t>
            </a:r>
            <a:r>
              <a:rPr lang="ru-RU" sz="24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батьківських</a:t>
            </a:r>
            <a:r>
              <a:rPr lang="ru-RU" sz="24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прав:</a:t>
            </a:r>
            <a:endParaRPr lang="ru-RU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5750" algn="just" fontAlgn="base">
              <a:lnSpc>
                <a:spcPct val="107000"/>
              </a:lnSpc>
              <a:spcAft>
                <a:spcPts val="0"/>
              </a:spcAft>
            </a:pPr>
            <a:r>
              <a:rPr lang="ru-RU" sz="24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24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втрачає</a:t>
            </a:r>
            <a:r>
              <a:rPr lang="ru-RU" sz="24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особисті</a:t>
            </a:r>
            <a:r>
              <a:rPr lang="ru-RU" sz="24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немайнові</a:t>
            </a:r>
            <a:r>
              <a:rPr lang="ru-RU" sz="24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права </a:t>
            </a:r>
            <a:r>
              <a:rPr lang="ru-RU" sz="24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4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дитини</a:t>
            </a:r>
            <a:r>
              <a:rPr lang="ru-RU" sz="24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звільняється</a:t>
            </a:r>
            <a:r>
              <a:rPr lang="ru-RU" sz="24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4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обов'язків</a:t>
            </a:r>
            <a:r>
              <a:rPr lang="ru-RU" sz="24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4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4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виховання</a:t>
            </a:r>
            <a:r>
              <a:rPr lang="ru-RU" sz="24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5750" algn="just" fontAlgn="base">
              <a:lnSpc>
                <a:spcPct val="107000"/>
              </a:lnSpc>
              <a:spcAft>
                <a:spcPts val="0"/>
              </a:spcAft>
            </a:pPr>
            <a:r>
              <a:rPr lang="ru-RU" sz="24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4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перестає</a:t>
            </a:r>
            <a:r>
              <a:rPr lang="ru-RU" sz="24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4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законним</a:t>
            </a:r>
            <a:r>
              <a:rPr lang="ru-RU" sz="24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представником</a:t>
            </a:r>
            <a:r>
              <a:rPr lang="ru-RU" sz="24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дитини</a:t>
            </a:r>
            <a:r>
              <a:rPr lang="ru-RU" sz="24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5750" algn="just" fontAlgn="base">
              <a:lnSpc>
                <a:spcPct val="107000"/>
              </a:lnSpc>
              <a:spcAft>
                <a:spcPts val="0"/>
              </a:spcAft>
            </a:pPr>
            <a:r>
              <a:rPr lang="ru-RU" sz="24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24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втрачає</a:t>
            </a:r>
            <a:r>
              <a:rPr lang="ru-RU" sz="24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права на </a:t>
            </a:r>
            <a:r>
              <a:rPr lang="ru-RU" sz="24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пільги</a:t>
            </a:r>
            <a:r>
              <a:rPr lang="ru-RU" sz="24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державну</a:t>
            </a:r>
            <a:r>
              <a:rPr lang="ru-RU" sz="24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допомогу</a:t>
            </a:r>
            <a:r>
              <a:rPr lang="ru-RU" sz="24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надаються</a:t>
            </a:r>
            <a:r>
              <a:rPr lang="ru-RU" sz="24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сім'ям</a:t>
            </a:r>
            <a:r>
              <a:rPr lang="ru-RU" sz="24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4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дітьми</a:t>
            </a:r>
            <a:r>
              <a:rPr lang="ru-RU" sz="24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5750" algn="just" fontAlgn="base">
              <a:lnSpc>
                <a:spcPct val="107000"/>
              </a:lnSpc>
              <a:spcAft>
                <a:spcPts val="0"/>
              </a:spcAft>
            </a:pPr>
            <a:r>
              <a:rPr lang="ru-RU" sz="24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4) не </a:t>
            </a:r>
            <a:r>
              <a:rPr lang="ru-RU" sz="24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4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4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усиновлювачем</a:t>
            </a:r>
            <a:r>
              <a:rPr lang="ru-RU" sz="24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опікуном</a:t>
            </a:r>
            <a:r>
              <a:rPr lang="ru-RU" sz="24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піклувальником</a:t>
            </a:r>
            <a:r>
              <a:rPr lang="ru-RU" sz="24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5750" algn="just" fontAlgn="base">
              <a:lnSpc>
                <a:spcPct val="107000"/>
              </a:lnSpc>
              <a:spcAft>
                <a:spcPts val="0"/>
              </a:spcAft>
            </a:pPr>
            <a:r>
              <a:rPr lang="ru-RU" sz="24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5) не </a:t>
            </a:r>
            <a:r>
              <a:rPr lang="ru-RU" sz="24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4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одержати</a:t>
            </a:r>
            <a:r>
              <a:rPr lang="ru-RU" sz="24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майбутньому</a:t>
            </a:r>
            <a:r>
              <a:rPr lang="ru-RU" sz="24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тих </a:t>
            </a:r>
            <a:r>
              <a:rPr lang="ru-RU" sz="24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майнових</a:t>
            </a:r>
            <a:r>
              <a:rPr lang="ru-RU" sz="24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прав, </a:t>
            </a:r>
            <a:r>
              <a:rPr lang="ru-RU" sz="24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пов'язаних</a:t>
            </a:r>
            <a:r>
              <a:rPr lang="ru-RU" sz="24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4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батьківством</a:t>
            </a:r>
            <a:r>
              <a:rPr lang="ru-RU" sz="24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4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вона могла б </a:t>
            </a:r>
            <a:r>
              <a:rPr lang="ru-RU" sz="24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мати</a:t>
            </a:r>
            <a:r>
              <a:rPr lang="ru-RU" sz="24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разі</a:t>
            </a:r>
            <a:r>
              <a:rPr lang="ru-RU" sz="24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своєї</a:t>
            </a:r>
            <a:r>
              <a:rPr lang="ru-RU" sz="24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непрацездатності</a:t>
            </a:r>
            <a:r>
              <a:rPr lang="ru-RU" sz="24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(право на </a:t>
            </a:r>
            <a:r>
              <a:rPr lang="ru-RU" sz="24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утримання</a:t>
            </a:r>
            <a:r>
              <a:rPr lang="ru-RU" sz="24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4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дитини</a:t>
            </a:r>
            <a:r>
              <a:rPr lang="ru-RU" sz="24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право на </a:t>
            </a:r>
            <a:r>
              <a:rPr lang="ru-RU" sz="24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пенсію</a:t>
            </a:r>
            <a:r>
              <a:rPr lang="ru-RU" sz="24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відшкодування</a:t>
            </a:r>
            <a:r>
              <a:rPr lang="ru-RU" sz="24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шкоди</a:t>
            </a:r>
            <a:r>
              <a:rPr lang="ru-RU" sz="24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разі</a:t>
            </a:r>
            <a:r>
              <a:rPr lang="ru-RU" sz="24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втрати</a:t>
            </a:r>
            <a:r>
              <a:rPr lang="ru-RU" sz="24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годувальника</a:t>
            </a:r>
            <a:r>
              <a:rPr lang="ru-RU" sz="24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право на </a:t>
            </a:r>
            <a:r>
              <a:rPr lang="ru-RU" sz="24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спадкування</a:t>
            </a:r>
            <a:r>
              <a:rPr lang="ru-RU" sz="24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ru-RU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5750" algn="just" fontAlgn="base">
              <a:lnSpc>
                <a:spcPct val="107000"/>
              </a:lnSpc>
              <a:spcAft>
                <a:spcPts val="0"/>
              </a:spcAft>
            </a:pPr>
            <a:r>
              <a:rPr lang="ru-RU" sz="24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6) </a:t>
            </a:r>
            <a:r>
              <a:rPr lang="ru-RU" sz="24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втрачає</a:t>
            </a:r>
            <a:r>
              <a:rPr lang="ru-RU" sz="24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24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права, </a:t>
            </a:r>
            <a:r>
              <a:rPr lang="ru-RU" sz="24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засновані</a:t>
            </a:r>
            <a:r>
              <a:rPr lang="ru-RU" sz="24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спорідненості</a:t>
            </a:r>
            <a:r>
              <a:rPr lang="ru-RU" sz="24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4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дитиною</a:t>
            </a:r>
            <a:r>
              <a:rPr lang="ru-RU" sz="24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5750" algn="just" fontAlgn="base">
              <a:lnSpc>
                <a:spcPct val="107000"/>
              </a:lnSpc>
              <a:spcAft>
                <a:spcPts val="0"/>
              </a:spcAft>
            </a:pPr>
            <a:r>
              <a:rPr lang="ru-RU" sz="24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Особа, </a:t>
            </a:r>
            <a:r>
              <a:rPr lang="ru-RU" sz="24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позбавлена</a:t>
            </a:r>
            <a:r>
              <a:rPr lang="ru-RU" sz="24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батьківських</a:t>
            </a:r>
            <a:r>
              <a:rPr lang="ru-RU" sz="24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прав, не </a:t>
            </a:r>
            <a:r>
              <a:rPr lang="ru-RU" sz="24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звільняється</a:t>
            </a:r>
            <a:r>
              <a:rPr lang="ru-RU" sz="24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4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обов'язку</a:t>
            </a:r>
            <a:r>
              <a:rPr lang="ru-RU" sz="24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4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утримання</a:t>
            </a:r>
            <a:r>
              <a:rPr lang="ru-RU" sz="24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дитини</a:t>
            </a:r>
            <a:r>
              <a:rPr lang="ru-RU" sz="24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5750" algn="just" fontAlgn="base">
              <a:lnSpc>
                <a:spcPct val="107000"/>
              </a:lnSpc>
              <a:spcAft>
                <a:spcPts val="0"/>
              </a:spcAft>
            </a:pPr>
            <a:r>
              <a:rPr lang="ru-RU" sz="24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Одночасно</a:t>
            </a:r>
            <a:r>
              <a:rPr lang="ru-RU" sz="24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4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позбавленням</a:t>
            </a:r>
            <a:r>
              <a:rPr lang="ru-RU" sz="24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батьківських</a:t>
            </a:r>
            <a:r>
              <a:rPr lang="ru-RU" sz="24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прав суд </a:t>
            </a:r>
            <a:r>
              <a:rPr lang="ru-RU" sz="24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4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вимогу</a:t>
            </a:r>
            <a:r>
              <a:rPr lang="ru-RU" sz="24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позивача</a:t>
            </a:r>
            <a:r>
              <a:rPr lang="ru-RU" sz="24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4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4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власною</a:t>
            </a:r>
            <a:r>
              <a:rPr lang="ru-RU" sz="24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ініціативою</a:t>
            </a:r>
            <a:r>
              <a:rPr lang="ru-RU" sz="24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вирішити</a:t>
            </a:r>
            <a:r>
              <a:rPr lang="ru-RU" sz="24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питання</a:t>
            </a:r>
            <a:r>
              <a:rPr lang="ru-RU" sz="24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4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стягнення</a:t>
            </a:r>
            <a:r>
              <a:rPr lang="ru-RU" sz="24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аліментів</a:t>
            </a:r>
            <a:r>
              <a:rPr lang="ru-RU" sz="24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дитину</a:t>
            </a:r>
            <a:r>
              <a:rPr lang="ru-RU" sz="24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3253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8574" y="368490"/>
            <a:ext cx="11391330" cy="56745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85750" algn="just" fontAlgn="base">
              <a:lnSpc>
                <a:spcPct val="107000"/>
              </a:lnSpc>
              <a:spcAft>
                <a:spcPts val="0"/>
              </a:spcAft>
            </a:pPr>
            <a:r>
              <a:rPr lang="ru-RU" sz="2000" b="1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Стаття</a:t>
            </a:r>
            <a:r>
              <a:rPr lang="ru-RU" sz="2000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167 СК.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b="1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Влаштування</a:t>
            </a:r>
            <a:r>
              <a:rPr lang="ru-RU" sz="2000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дитини</a:t>
            </a:r>
            <a:r>
              <a:rPr lang="ru-RU" sz="2000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батьки </a:t>
            </a:r>
            <a:r>
              <a:rPr lang="ru-RU" sz="2000" b="1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якої</a:t>
            </a:r>
            <a:r>
              <a:rPr lang="ru-RU" sz="2000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позбавлені</a:t>
            </a:r>
            <a:r>
              <a:rPr lang="ru-RU" sz="2000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батьківських</a:t>
            </a:r>
            <a:r>
              <a:rPr lang="ru-RU" sz="2000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прав</a:t>
            </a:r>
            <a:endParaRPr lang="ru-RU" sz="20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5750" algn="just" fontAlgn="base">
              <a:lnSpc>
                <a:spcPct val="107000"/>
              </a:lnSpc>
              <a:spcAft>
                <a:spcPts val="0"/>
              </a:spcAft>
            </a:pP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дитина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проживала з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тим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батьків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хто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позбавлений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батьківських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прав, суд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вирішує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питання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їхнього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подальшого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проживання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одному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житловому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приміщенні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5750" algn="just" fontAlgn="base">
              <a:lnSpc>
                <a:spcPct val="107000"/>
              </a:lnSpc>
              <a:spcAft>
                <a:spcPts val="0"/>
              </a:spcAft>
            </a:pP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Суд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постановити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виселення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того з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батьків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хто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позбавлений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батьківських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прав, з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житлового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приміщення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у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якому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проживає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дитиною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буде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встановлено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інше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житло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у яке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поселитися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постановити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примусовий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поділ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житла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примусовий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обмін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5750" algn="just" fontAlgn="base">
              <a:lnSpc>
                <a:spcPct val="107000"/>
              </a:lnSpc>
              <a:spcAft>
                <a:spcPts val="0"/>
              </a:spcAft>
            </a:pP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Дитина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бажанням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другого з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батьків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бути передана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йому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5750" algn="just" fontAlgn="base">
              <a:lnSpc>
                <a:spcPct val="107000"/>
              </a:lnSpc>
              <a:spcAft>
                <a:spcPts val="0"/>
              </a:spcAft>
            </a:pP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дитина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бути передана другому з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батьків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переважне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право перед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іншими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особами на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передання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їм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дитини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за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їхньою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заявою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баба та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дід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повнолітні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брати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сестри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родичі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дитини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мачуха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вітчим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5750" algn="just" fontAlgn="base">
              <a:lnSpc>
                <a:spcPct val="107000"/>
              </a:lnSpc>
              <a:spcAft>
                <a:spcPts val="0"/>
              </a:spcAft>
            </a:pP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дитина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бути передана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бабі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дідові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повнолітнім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братам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сестрам,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іншим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родичам,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мачусі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вітчиму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вона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передається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опікування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органу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опіки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піклування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5750" algn="just" fontAlgn="base">
              <a:lnSpc>
                <a:spcPct val="107000"/>
              </a:lnSpc>
              <a:spcAft>
                <a:spcPts val="0"/>
              </a:spcAft>
            </a:pP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Дитина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була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передана родичам,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мачусі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вітчиму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органові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опіки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піклування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зберігає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право на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проживання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житловому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приміщенні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в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якому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вона проживала, і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 будь-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повернутися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нього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5750" algn="just" fontAlgn="base">
              <a:lnSpc>
                <a:spcPct val="107000"/>
              </a:lnSpc>
              <a:spcAft>
                <a:spcPts val="0"/>
              </a:spcAft>
            </a:pP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7. Порядок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відібрання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передання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дитини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встановлюється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законом.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4024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4842" y="382137"/>
            <a:ext cx="11668836" cy="5987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85750" algn="just" fontAlgn="base">
              <a:lnSpc>
                <a:spcPct val="107000"/>
              </a:lnSpc>
              <a:spcAft>
                <a:spcPts val="0"/>
              </a:spcAft>
            </a:pPr>
            <a:r>
              <a:rPr lang="ru-RU" sz="2000" b="1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Стаття</a:t>
            </a:r>
            <a:r>
              <a:rPr lang="ru-RU" sz="2000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169 СК.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b="1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Поновлення</a:t>
            </a:r>
            <a:r>
              <a:rPr lang="ru-RU" sz="2000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батьківських</a:t>
            </a:r>
            <a:r>
              <a:rPr lang="ru-RU" sz="2000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прав</a:t>
            </a:r>
            <a:endParaRPr lang="ru-RU" sz="20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5750" algn="just" fontAlgn="base">
              <a:lnSpc>
                <a:spcPct val="107000"/>
              </a:lnSpc>
              <a:spcAft>
                <a:spcPts val="0"/>
              </a:spcAft>
            </a:pP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Мати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батько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позбавлені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батьківських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прав,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право на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звернення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до суду з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позовом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поновлення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батьківських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прав.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5750" algn="just" fontAlgn="base">
              <a:lnSpc>
                <a:spcPct val="107000"/>
              </a:lnSpc>
              <a:spcAft>
                <a:spcPts val="0"/>
              </a:spcAft>
            </a:pP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000" b="1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Поновлення</a:t>
            </a:r>
            <a:r>
              <a:rPr lang="ru-RU" sz="2000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батьківських</a:t>
            </a:r>
            <a:r>
              <a:rPr lang="ru-RU" sz="2000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прав </a:t>
            </a:r>
            <a:r>
              <a:rPr lang="ru-RU" sz="2000" b="1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неможливе</a:t>
            </a:r>
            <a:r>
              <a:rPr lang="ru-RU" sz="2000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дитина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була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усиновлена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усиновлення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скасоване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визнане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недійсним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судом.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5750" algn="just" fontAlgn="base">
              <a:lnSpc>
                <a:spcPct val="107000"/>
              </a:lnSpc>
              <a:spcAft>
                <a:spcPts val="0"/>
              </a:spcAft>
            </a:pP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000" b="1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Поновлення</a:t>
            </a:r>
            <a:r>
              <a:rPr lang="ru-RU" sz="2000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батьківських</a:t>
            </a:r>
            <a:r>
              <a:rPr lang="ru-RU" sz="2000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прав </a:t>
            </a:r>
            <a:r>
              <a:rPr lang="ru-RU" sz="2000" b="1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неможливе</a:t>
            </a:r>
            <a:r>
              <a:rPr lang="ru-RU" sz="2000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час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розгляду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справи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судом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дитина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досягла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повноліття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5750" algn="just" fontAlgn="base">
              <a:lnSpc>
                <a:spcPct val="107000"/>
              </a:lnSpc>
              <a:spcAft>
                <a:spcPts val="0"/>
              </a:spcAft>
            </a:pP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Суд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перевіряє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наскільки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змінилася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поведінка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особи,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позбавленої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батьківських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прав, та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обставини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були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підставою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позбавлення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батьківських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прав, і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постановляє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інтересів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дитини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5750" algn="just" fontAlgn="base">
              <a:lnSpc>
                <a:spcPct val="107000"/>
              </a:lnSpc>
              <a:spcAft>
                <a:spcPts val="0"/>
              </a:spcAft>
            </a:pP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 При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вирішенні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справи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поновлення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батьківських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прав одного з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батьків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суд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бере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уваги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думку другого з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батьків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осіб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з ким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проживає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дитина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5750" algn="just" fontAlgn="base">
              <a:lnSpc>
                <a:spcPct val="107000"/>
              </a:lnSpc>
              <a:spcAft>
                <a:spcPts val="0"/>
              </a:spcAft>
            </a:pP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суду про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поновлення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батьківських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прав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набрання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ним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законної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сили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суд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надсилає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органу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державної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реєстрації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актів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цивільного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стану за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місцем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реєстрації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народження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дитини</a:t>
            </a: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5750" algn="just" fontAlgn="base">
              <a:lnSpc>
                <a:spcPct val="107000"/>
              </a:lnSpc>
              <a:spcAft>
                <a:spcPts val="0"/>
              </a:spcAft>
            </a:pPr>
            <a:r>
              <a:rPr lang="ru-RU" sz="20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lang="ru-RU" sz="2000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000" b="1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разі</a:t>
            </a:r>
            <a:r>
              <a:rPr lang="ru-RU" sz="2000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відмови</a:t>
            </a:r>
            <a:r>
              <a:rPr lang="ru-RU" sz="2000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1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позові</a:t>
            </a:r>
            <a:r>
              <a:rPr lang="ru-RU" sz="2000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000" b="1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поновлення</a:t>
            </a:r>
            <a:r>
              <a:rPr lang="ru-RU" sz="2000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батьківських</a:t>
            </a:r>
            <a:r>
              <a:rPr lang="ru-RU" sz="2000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прав </a:t>
            </a:r>
            <a:r>
              <a:rPr lang="ru-RU" sz="2000" b="1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повторне</a:t>
            </a:r>
            <a:r>
              <a:rPr lang="ru-RU" sz="2000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звернення</a:t>
            </a:r>
            <a:r>
              <a:rPr lang="ru-RU" sz="2000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позовом</a:t>
            </a:r>
            <a:r>
              <a:rPr lang="ru-RU" sz="2000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000" b="1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поновлення</a:t>
            </a:r>
            <a:r>
              <a:rPr lang="ru-RU" sz="2000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батьківських</a:t>
            </a:r>
            <a:r>
              <a:rPr lang="ru-RU" sz="2000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прав </a:t>
            </a:r>
            <a:r>
              <a:rPr lang="ru-RU" sz="2000" b="1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можливе</a:t>
            </a:r>
            <a:r>
              <a:rPr lang="ru-RU" sz="2000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sz="2000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u="sng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2000" b="1" i="1" u="sng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u="sng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спливу</a:t>
            </a:r>
            <a:r>
              <a:rPr lang="ru-RU" sz="2000" b="1" i="1" u="sng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одного року з часу </a:t>
            </a:r>
            <a:r>
              <a:rPr lang="ru-RU" sz="2000" b="1" i="1" u="sng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набрання</a:t>
            </a:r>
            <a:r>
              <a:rPr lang="ru-RU" sz="2000" b="1" i="1" u="sng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u="sng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чинності</a:t>
            </a:r>
            <a:r>
              <a:rPr lang="ru-RU" sz="2000" b="1" i="1" u="sng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u="sng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рішенням</a:t>
            </a:r>
            <a:r>
              <a:rPr lang="ru-RU" sz="2000" b="1" i="1" u="sng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суду про </a:t>
            </a:r>
            <a:r>
              <a:rPr lang="ru-RU" sz="2000" b="1" i="1" u="sng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таку</a:t>
            </a:r>
            <a:r>
              <a:rPr lang="ru-RU" sz="2000" b="1" i="1" u="sng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u="sng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відмову</a:t>
            </a:r>
            <a:r>
              <a:rPr lang="ru-RU" sz="2000" b="1" i="1" u="sng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b="1" u="sng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5750" algn="just" fontAlgn="base">
              <a:lnSpc>
                <a:spcPct val="107000"/>
              </a:lnSpc>
              <a:spcAft>
                <a:spcPts val="0"/>
              </a:spcAft>
            </a:pP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6799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0376" y="286603"/>
            <a:ext cx="11559654" cy="63159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85750" algn="just" fontAlgn="base">
              <a:lnSpc>
                <a:spcPct val="107000"/>
              </a:lnSpc>
              <a:spcAft>
                <a:spcPts val="0"/>
              </a:spcAft>
            </a:pPr>
            <a:r>
              <a:rPr lang="ru-RU" b="1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Стаття</a:t>
            </a:r>
            <a:r>
              <a:rPr lang="ru-RU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170 СК.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Відібрання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дитини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батьків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без </a:t>
            </a:r>
            <a:r>
              <a:rPr lang="ru-RU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позбавлення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батьківських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прав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5750" algn="just" fontAlgn="base">
              <a:lnSpc>
                <a:spcPct val="107000"/>
              </a:lnSpc>
              <a:spcAft>
                <a:spcPts val="0"/>
              </a:spcAft>
            </a:pP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Суд </a:t>
            </a:r>
            <a:r>
              <a:rPr lang="ru-RU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постановити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відібрання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дитини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батьків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одного з них, не </a:t>
            </a:r>
            <a:r>
              <a:rPr lang="ru-RU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позбавляючи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батьківських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прав, у </a:t>
            </a:r>
            <a:r>
              <a:rPr lang="ru-RU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випадках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передбачених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i="1" u="sng" dirty="0" smtClean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пунктами 2-5 </a:t>
            </a:r>
            <a:r>
              <a:rPr lang="ru-RU" i="1" u="sng" dirty="0" err="1" smtClean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частини</a:t>
            </a:r>
            <a:r>
              <a:rPr lang="ru-RU" i="1" u="sng" dirty="0" smtClean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 </a:t>
            </a:r>
            <a:r>
              <a:rPr lang="ru-RU" i="1" u="sng" dirty="0" err="1" smtClean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першої</a:t>
            </a:r>
            <a:r>
              <a:rPr lang="ru-RU" i="1" u="sng" dirty="0" smtClean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 </a:t>
            </a:r>
            <a:r>
              <a:rPr lang="ru-RU" i="1" u="sng" dirty="0" err="1" smtClean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статті</a:t>
            </a:r>
            <a:r>
              <a:rPr lang="ru-RU" i="1" u="sng" dirty="0" smtClean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 164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Кодексу, а </a:t>
            </a:r>
            <a:r>
              <a:rPr lang="ru-RU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випадках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залишення</a:t>
            </a:r>
            <a:r>
              <a:rPr lang="ru-RU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дитини</a:t>
            </a:r>
            <a:r>
              <a:rPr lang="ru-RU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 них є </a:t>
            </a:r>
            <a:r>
              <a:rPr lang="ru-RU" b="1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небезпечним</a:t>
            </a:r>
            <a:r>
              <a:rPr lang="ru-RU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b="1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здоров'я</a:t>
            </a:r>
            <a:r>
              <a:rPr lang="ru-RU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морального </a:t>
            </a:r>
            <a:r>
              <a:rPr lang="ru-RU" b="1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виховання</a:t>
            </a:r>
            <a:r>
              <a:rPr lang="ru-RU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5750" algn="just" fontAlgn="base">
              <a:lnSpc>
                <a:spcPct val="107000"/>
              </a:lnSpc>
              <a:spcAft>
                <a:spcPts val="0"/>
              </a:spcAft>
            </a:pP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разі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дитина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передається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другому з </a:t>
            </a:r>
            <a:r>
              <a:rPr lang="ru-RU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батьків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бабі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дідові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іншим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родичам - за </a:t>
            </a:r>
            <a:r>
              <a:rPr lang="ru-RU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бажанням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органові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опіки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піклування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5750" algn="just" fontAlgn="base">
              <a:lnSpc>
                <a:spcPct val="107000"/>
              </a:lnSpc>
              <a:spcAft>
                <a:spcPts val="0"/>
              </a:spcAft>
            </a:pPr>
            <a:r>
              <a:rPr lang="ru-RU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ухвалення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відібрання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дитини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батьків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одного з них без </a:t>
            </a:r>
            <a:r>
              <a:rPr lang="ru-RU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позбавлення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батьківських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прав суд </a:t>
            </a:r>
            <a:r>
              <a:rPr lang="ru-RU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бере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уваги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інформацію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здійснення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соціального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супроводу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сім’ї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(особи) у </a:t>
            </a:r>
            <a:r>
              <a:rPr lang="ru-RU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разі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здійснення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такого </a:t>
            </a:r>
            <a:r>
              <a:rPr lang="ru-RU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супроводу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5750" algn="just" fontAlgn="base">
              <a:lnSpc>
                <a:spcPct val="107000"/>
              </a:lnSpc>
              <a:spcAft>
                <a:spcPts val="0"/>
              </a:spcAft>
            </a:pP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b="1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виняткових</a:t>
            </a:r>
            <a:r>
              <a:rPr lang="ru-RU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випадках</a:t>
            </a:r>
            <a:r>
              <a:rPr lang="ru-RU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при </a:t>
            </a:r>
            <a:r>
              <a:rPr lang="ru-RU" b="1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безпосередній</a:t>
            </a:r>
            <a:r>
              <a:rPr lang="ru-RU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загрозі</a:t>
            </a:r>
            <a:r>
              <a:rPr lang="ru-RU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b="1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здоров'я</a:t>
            </a:r>
            <a:r>
              <a:rPr lang="ru-RU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дитини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i="1" u="sng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 </a:t>
            </a:r>
            <a:r>
              <a:rPr lang="ru-RU" i="1" u="sng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опіки</a:t>
            </a:r>
            <a:r>
              <a:rPr lang="ru-RU" i="1" u="sng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i="1" u="sng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піклування</a:t>
            </a:r>
            <a:r>
              <a:rPr lang="ru-RU" i="1" u="sng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u="sng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i="1" u="sng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прокурор </a:t>
            </a:r>
            <a:r>
              <a:rPr lang="ru-RU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право </a:t>
            </a:r>
            <a:r>
              <a:rPr lang="ru-RU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постановити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негайне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відібрання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дитини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батьків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5750" algn="just" fontAlgn="base">
              <a:lnSpc>
                <a:spcPct val="107000"/>
              </a:lnSpc>
              <a:spcAft>
                <a:spcPts val="0"/>
              </a:spcAft>
            </a:pP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разі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орган </a:t>
            </a:r>
            <a:r>
              <a:rPr lang="ru-RU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опіки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піклування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зобов'язаний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негайно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повідомити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прокурора та у </a:t>
            </a:r>
            <a:r>
              <a:rPr lang="ru-RU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семиденний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строк </a:t>
            </a:r>
            <a:r>
              <a:rPr lang="ru-RU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постановлення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звернутися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до суду з </a:t>
            </a:r>
            <a:r>
              <a:rPr lang="ru-RU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позовом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позбавлення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батьків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одного з них </a:t>
            </a:r>
            <a:r>
              <a:rPr lang="ru-RU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батьківських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прав </a:t>
            </a:r>
            <a:r>
              <a:rPr lang="ru-RU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відібрання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дитини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матері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батька без </a:t>
            </a:r>
            <a:r>
              <a:rPr lang="ru-RU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позбавлення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батьківських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прав. З таким </a:t>
            </a:r>
            <a:r>
              <a:rPr lang="ru-RU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позовом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до суду </a:t>
            </a:r>
            <a:r>
              <a:rPr lang="ru-RU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право </a:t>
            </a:r>
            <a:r>
              <a:rPr lang="ru-RU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звернутися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прокурор.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5750" algn="just" fontAlgn="base">
              <a:lnSpc>
                <a:spcPct val="107000"/>
              </a:lnSpc>
              <a:spcAft>
                <a:spcPts val="0"/>
              </a:spcAft>
            </a:pP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відпадуть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причини, </a:t>
            </a:r>
            <a:r>
              <a:rPr lang="ru-RU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перешкоджали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належному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вихованню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дитини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батьками, суд за </a:t>
            </a:r>
            <a:r>
              <a:rPr lang="ru-RU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заявою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батьків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постановити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повернення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їм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дитини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5750" algn="just" fontAlgn="base">
              <a:lnSpc>
                <a:spcPct val="107000"/>
              </a:lnSpc>
              <a:spcAft>
                <a:spcPts val="0"/>
              </a:spcAft>
            </a:pP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При </a:t>
            </a:r>
            <a:r>
              <a:rPr lang="ru-RU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задоволенні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позову про </a:t>
            </a:r>
            <a:r>
              <a:rPr lang="ru-RU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відібрання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дитини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матері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батька без </a:t>
            </a:r>
            <a:r>
              <a:rPr lang="ru-RU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позбавлення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батьківських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прав суд </a:t>
            </a:r>
            <a:r>
              <a:rPr lang="ru-RU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вирішує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питання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стягнення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 них </a:t>
            </a:r>
            <a:r>
              <a:rPr lang="ru-RU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аліментів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дитину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5750" algn="just" fontAlgn="base">
              <a:lnSpc>
                <a:spcPct val="107000"/>
              </a:lnSpc>
              <a:spcAft>
                <a:spcPts val="0"/>
              </a:spcAft>
            </a:pP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Положення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частин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першої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третьої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цієї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статті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застосовуються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відібрання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дитини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осіб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з </a:t>
            </a:r>
            <a:r>
              <a:rPr lang="ru-RU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якими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вона </a:t>
            </a:r>
            <a:r>
              <a:rPr lang="ru-RU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проживає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9471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8490" y="1078172"/>
            <a:ext cx="11218459" cy="5392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85750" algn="just" fontAlgn="base">
              <a:lnSpc>
                <a:spcPct val="107000"/>
              </a:lnSpc>
              <a:spcAft>
                <a:spcPts val="0"/>
              </a:spcAft>
            </a:pPr>
            <a:r>
              <a:rPr lang="uk-UA" sz="2400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Участь органу опіки та піклування та суду  </a:t>
            </a:r>
            <a:r>
              <a:rPr lang="uk-UA" sz="24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 вирішенні спірних питань між батьками є </a:t>
            </a:r>
            <a:r>
              <a:rPr lang="uk-UA" sz="24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обов</a:t>
            </a:r>
            <a:r>
              <a:rPr lang="en-US" sz="24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uk-UA" sz="24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язковою</a:t>
            </a:r>
            <a:r>
              <a:rPr lang="uk-UA" sz="24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 випадках, передбачених ч. 4 статті 19 Сімейного кодексу України.</a:t>
            </a:r>
          </a:p>
          <a:p>
            <a:pPr indent="285750" algn="just" fontAlgn="base">
              <a:lnSpc>
                <a:spcPct val="107000"/>
              </a:lnSpc>
              <a:spcAft>
                <a:spcPts val="0"/>
              </a:spcAft>
            </a:pPr>
            <a:r>
              <a:rPr lang="uk-UA" sz="2400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 err="1" smtClean="0">
                <a:latin typeface="Times New Roman" panose="02020603050405020304" pitchFamily="18" charset="0"/>
              </a:rPr>
              <a:t>Дитина</a:t>
            </a:r>
            <a:r>
              <a:rPr lang="ru-RU" sz="2400" dirty="0" smtClean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має</a:t>
            </a:r>
            <a:r>
              <a:rPr lang="ru-RU" sz="2400" dirty="0">
                <a:latin typeface="Times New Roman" panose="02020603050405020304" pitchFamily="18" charset="0"/>
              </a:rPr>
              <a:t> право на те, </a:t>
            </a:r>
            <a:r>
              <a:rPr lang="ru-RU" sz="2400" dirty="0" err="1">
                <a:latin typeface="Times New Roman" panose="02020603050405020304" pitchFamily="18" charset="0"/>
              </a:rPr>
              <a:t>щоб</a:t>
            </a:r>
            <a:r>
              <a:rPr lang="ru-RU" sz="2400" dirty="0">
                <a:latin typeface="Times New Roman" panose="02020603050405020304" pitchFamily="18" charset="0"/>
              </a:rPr>
              <a:t> бути </a:t>
            </a:r>
            <a:r>
              <a:rPr lang="ru-RU" sz="2400" dirty="0" err="1">
                <a:latin typeface="Times New Roman" panose="02020603050405020304" pitchFamily="18" charset="0"/>
              </a:rPr>
              <a:t>вислуханою</a:t>
            </a:r>
            <a:r>
              <a:rPr lang="ru-RU" sz="2400" dirty="0">
                <a:latin typeface="Times New Roman" panose="02020603050405020304" pitchFamily="18" charset="0"/>
              </a:rPr>
              <a:t> батьками, </a:t>
            </a:r>
            <a:r>
              <a:rPr lang="ru-RU" sz="2400" dirty="0" err="1">
                <a:latin typeface="Times New Roman" panose="02020603050405020304" pitchFamily="18" charset="0"/>
              </a:rPr>
              <a:t>іншими</a:t>
            </a:r>
            <a:r>
              <a:rPr lang="ru-RU" sz="2400" dirty="0">
                <a:latin typeface="Times New Roman" panose="02020603050405020304" pitchFamily="18" charset="0"/>
              </a:rPr>
              <a:t> членами </a:t>
            </a:r>
            <a:r>
              <a:rPr lang="ru-RU" sz="2400" dirty="0" err="1">
                <a:latin typeface="Times New Roman" panose="02020603050405020304" pitchFamily="18" charset="0"/>
              </a:rPr>
              <a:t>сім'ї</a:t>
            </a:r>
            <a:r>
              <a:rPr lang="ru-RU" sz="2400" dirty="0">
                <a:latin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</a:rPr>
              <a:t>посадовими</a:t>
            </a:r>
            <a:r>
              <a:rPr lang="ru-RU" sz="2400" dirty="0">
                <a:latin typeface="Times New Roman" panose="02020603050405020304" pitchFamily="18" charset="0"/>
              </a:rPr>
              <a:t> особами з </a:t>
            </a:r>
            <a:r>
              <a:rPr lang="ru-RU" sz="2400" dirty="0" err="1">
                <a:latin typeface="Times New Roman" panose="02020603050405020304" pitchFamily="18" charset="0"/>
              </a:rPr>
              <a:t>питань</a:t>
            </a:r>
            <a:r>
              <a:rPr lang="ru-RU" sz="2400" dirty="0">
                <a:latin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</a:rPr>
              <a:t>що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стосуються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її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особисто</a:t>
            </a:r>
            <a:r>
              <a:rPr lang="ru-RU" sz="2400" dirty="0">
                <a:latin typeface="Times New Roman" panose="02020603050405020304" pitchFamily="18" charset="0"/>
              </a:rPr>
              <a:t>, а </a:t>
            </a:r>
            <a:r>
              <a:rPr lang="ru-RU" sz="2400" dirty="0" err="1">
                <a:latin typeface="Times New Roman" panose="02020603050405020304" pitchFamily="18" charset="0"/>
              </a:rPr>
              <a:t>також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питань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сім'ї</a:t>
            </a:r>
            <a:r>
              <a:rPr lang="ru-RU" sz="2400" dirty="0">
                <a:latin typeface="Times New Roman" panose="02020603050405020304" pitchFamily="18" charset="0"/>
              </a:rPr>
              <a:t>.</a:t>
            </a:r>
          </a:p>
          <a:p>
            <a:pPr algn="just" fontAlgn="base"/>
            <a:r>
              <a:rPr lang="ru-RU" sz="2400" dirty="0" smtClean="0">
                <a:latin typeface="Times New Roman" panose="02020603050405020304" pitchFamily="18" charset="0"/>
              </a:rPr>
              <a:t>	</a:t>
            </a:r>
            <a:r>
              <a:rPr lang="ru-RU" sz="2400" dirty="0" err="1" smtClean="0">
                <a:latin typeface="Times New Roman" panose="02020603050405020304" pitchFamily="18" charset="0"/>
              </a:rPr>
              <a:t>Дитина</a:t>
            </a:r>
            <a:r>
              <a:rPr lang="ru-RU" sz="2400" dirty="0">
                <a:latin typeface="Times New Roman" panose="02020603050405020304" pitchFamily="18" charset="0"/>
              </a:rPr>
              <a:t>, яка </a:t>
            </a:r>
            <a:r>
              <a:rPr lang="ru-RU" sz="2400" dirty="0" err="1">
                <a:latin typeface="Times New Roman" panose="02020603050405020304" pitchFamily="18" charset="0"/>
              </a:rPr>
              <a:t>може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висловити</a:t>
            </a:r>
            <a:r>
              <a:rPr lang="ru-RU" sz="2400" dirty="0">
                <a:latin typeface="Times New Roman" panose="02020603050405020304" pitchFamily="18" charset="0"/>
              </a:rPr>
              <a:t> свою думку, </a:t>
            </a:r>
            <a:r>
              <a:rPr lang="ru-RU" sz="2400" dirty="0" err="1">
                <a:latin typeface="Times New Roman" panose="02020603050405020304" pitchFamily="18" charset="0"/>
              </a:rPr>
              <a:t>має</a:t>
            </a:r>
            <a:r>
              <a:rPr lang="ru-RU" sz="2400" dirty="0">
                <a:latin typeface="Times New Roman" panose="02020603050405020304" pitchFamily="18" charset="0"/>
              </a:rPr>
              <a:t> бути </a:t>
            </a:r>
            <a:r>
              <a:rPr lang="ru-RU" sz="2400" dirty="0" err="1">
                <a:latin typeface="Times New Roman" panose="02020603050405020304" pitchFamily="18" charset="0"/>
              </a:rPr>
              <a:t>вислухана</a:t>
            </a:r>
            <a:r>
              <a:rPr lang="ru-RU" sz="2400" dirty="0">
                <a:latin typeface="Times New Roman" panose="02020603050405020304" pitchFamily="18" charset="0"/>
              </a:rPr>
              <a:t> при </a:t>
            </a:r>
            <a:r>
              <a:rPr lang="ru-RU" sz="2400" dirty="0" err="1">
                <a:latin typeface="Times New Roman" panose="02020603050405020304" pitchFamily="18" charset="0"/>
              </a:rPr>
              <a:t>вирішенні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між</a:t>
            </a:r>
            <a:r>
              <a:rPr lang="ru-RU" sz="2400" dirty="0">
                <a:latin typeface="Times New Roman" panose="02020603050405020304" pitchFamily="18" charset="0"/>
              </a:rPr>
              <a:t> батьками, </a:t>
            </a:r>
            <a:r>
              <a:rPr lang="ru-RU" sz="2400" dirty="0" err="1">
                <a:latin typeface="Times New Roman" panose="02020603050405020304" pitchFamily="18" charset="0"/>
              </a:rPr>
              <a:t>іншими</a:t>
            </a:r>
            <a:r>
              <a:rPr lang="ru-RU" sz="2400" dirty="0">
                <a:latin typeface="Times New Roman" panose="02020603050405020304" pitchFamily="18" charset="0"/>
              </a:rPr>
              <a:t> особами спору </a:t>
            </a:r>
            <a:r>
              <a:rPr lang="ru-RU" sz="2400" dirty="0" err="1">
                <a:latin typeface="Times New Roman" panose="02020603050405020304" pitchFamily="18" charset="0"/>
              </a:rPr>
              <a:t>щодо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її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виховання</a:t>
            </a:r>
            <a:r>
              <a:rPr lang="ru-RU" sz="2400" dirty="0">
                <a:latin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</a:rPr>
              <a:t>місця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проживання</a:t>
            </a:r>
            <a:r>
              <a:rPr lang="ru-RU" sz="2400" dirty="0">
                <a:latin typeface="Times New Roman" panose="02020603050405020304" pitchFamily="18" charset="0"/>
              </a:rPr>
              <a:t>, у тому </a:t>
            </a:r>
            <a:r>
              <a:rPr lang="ru-RU" sz="2400" dirty="0" err="1">
                <a:latin typeface="Times New Roman" panose="02020603050405020304" pitchFamily="18" charset="0"/>
              </a:rPr>
              <a:t>числі</a:t>
            </a:r>
            <a:r>
              <a:rPr lang="ru-RU" sz="2400" dirty="0">
                <a:latin typeface="Times New Roman" panose="02020603050405020304" pitchFamily="18" charset="0"/>
              </a:rPr>
              <a:t> при </a:t>
            </a:r>
            <a:r>
              <a:rPr lang="ru-RU" sz="2400" dirty="0" err="1">
                <a:latin typeface="Times New Roman" panose="02020603050405020304" pitchFamily="18" charset="0"/>
              </a:rPr>
              <a:t>вирішенні</a:t>
            </a:r>
            <a:r>
              <a:rPr lang="ru-RU" sz="2400" dirty="0">
                <a:latin typeface="Times New Roman" panose="02020603050405020304" pitchFamily="18" charset="0"/>
              </a:rPr>
              <a:t> спору про </a:t>
            </a:r>
            <a:r>
              <a:rPr lang="ru-RU" sz="2400" dirty="0" err="1">
                <a:latin typeface="Times New Roman" panose="02020603050405020304" pitchFamily="18" charset="0"/>
              </a:rPr>
              <a:t>позбавлення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батьківських</a:t>
            </a:r>
            <a:r>
              <a:rPr lang="ru-RU" sz="2400" dirty="0">
                <a:latin typeface="Times New Roman" panose="02020603050405020304" pitchFamily="18" charset="0"/>
              </a:rPr>
              <a:t> прав, </a:t>
            </a:r>
            <a:r>
              <a:rPr lang="ru-RU" sz="2400" dirty="0" err="1">
                <a:latin typeface="Times New Roman" panose="02020603050405020304" pitchFamily="18" charset="0"/>
              </a:rPr>
              <a:t>поновлення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батьківських</a:t>
            </a:r>
            <a:r>
              <a:rPr lang="ru-RU" sz="2400" dirty="0">
                <a:latin typeface="Times New Roman" panose="02020603050405020304" pitchFamily="18" charset="0"/>
              </a:rPr>
              <a:t> прав, а </a:t>
            </a:r>
            <a:r>
              <a:rPr lang="ru-RU" sz="2400" dirty="0" err="1">
                <a:latin typeface="Times New Roman" panose="02020603050405020304" pitchFamily="18" charset="0"/>
              </a:rPr>
              <a:t>також</a:t>
            </a:r>
            <a:r>
              <a:rPr lang="ru-RU" sz="2400" dirty="0">
                <a:latin typeface="Times New Roman" panose="02020603050405020304" pitchFamily="18" charset="0"/>
              </a:rPr>
              <a:t> спору </a:t>
            </a:r>
            <a:r>
              <a:rPr lang="ru-RU" sz="2400" dirty="0" err="1">
                <a:latin typeface="Times New Roman" panose="02020603050405020304" pitchFamily="18" charset="0"/>
              </a:rPr>
              <a:t>щодо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управління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її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майном</a:t>
            </a:r>
            <a:r>
              <a:rPr lang="ru-RU" sz="2400" dirty="0">
                <a:latin typeface="Times New Roman" panose="02020603050405020304" pitchFamily="18" charset="0"/>
              </a:rPr>
              <a:t>.</a:t>
            </a:r>
          </a:p>
          <a:p>
            <a:pPr algn="just" fontAlgn="base"/>
            <a:r>
              <a:rPr lang="ru-RU" sz="2400" dirty="0" smtClean="0">
                <a:latin typeface="Times New Roman" panose="02020603050405020304" pitchFamily="18" charset="0"/>
              </a:rPr>
              <a:t>	Суд </a:t>
            </a:r>
            <a:r>
              <a:rPr lang="ru-RU" sz="2400" dirty="0" err="1">
                <a:latin typeface="Times New Roman" panose="02020603050405020304" pitchFamily="18" charset="0"/>
              </a:rPr>
              <a:t>має</a:t>
            </a:r>
            <a:r>
              <a:rPr lang="ru-RU" sz="2400" dirty="0">
                <a:latin typeface="Times New Roman" panose="02020603050405020304" pitchFamily="18" charset="0"/>
              </a:rPr>
              <a:t> право </a:t>
            </a:r>
            <a:r>
              <a:rPr lang="ru-RU" sz="2400" dirty="0" err="1">
                <a:latin typeface="Times New Roman" panose="02020603050405020304" pitchFamily="18" charset="0"/>
              </a:rPr>
              <a:t>постановити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рішення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всупереч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думці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дитини</a:t>
            </a:r>
            <a:r>
              <a:rPr lang="ru-RU" sz="2400" dirty="0">
                <a:latin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</a:rPr>
              <a:t>якщо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цього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вимагають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її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</a:rPr>
              <a:t>інтереси</a:t>
            </a:r>
            <a:r>
              <a:rPr lang="ru-RU" sz="2400" dirty="0" smtClean="0">
                <a:latin typeface="Times New Roman" panose="02020603050405020304" pitchFamily="18" charset="0"/>
              </a:rPr>
              <a:t> (ст. 171 СК </a:t>
            </a:r>
            <a:r>
              <a:rPr lang="ru-RU" sz="2400" dirty="0" err="1" smtClean="0">
                <a:latin typeface="Times New Roman" panose="02020603050405020304" pitchFamily="18" charset="0"/>
              </a:rPr>
              <a:t>України</a:t>
            </a:r>
            <a:r>
              <a:rPr lang="ru-RU" sz="2400" dirty="0" smtClean="0">
                <a:latin typeface="Times New Roman" panose="02020603050405020304" pitchFamily="18" charset="0"/>
              </a:rPr>
              <a:t>).</a:t>
            </a:r>
          </a:p>
          <a:p>
            <a:pPr algn="just" fontAlgn="base"/>
            <a:r>
              <a:rPr lang="uk-UA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uk-UA" sz="2400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Положення ст. 171 СК України є надзвичайно важливими при вирішенні питання визначення місця проживання дитини у разі, коли батьки дитини проживають між собою окремо!</a:t>
            </a:r>
            <a:endParaRPr lang="ru-RU" sz="14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7134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9307" y="382136"/>
            <a:ext cx="11709780" cy="59647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85750" algn="ctr" fontAlgn="base">
              <a:lnSpc>
                <a:spcPct val="106000"/>
              </a:lnSpc>
              <a:spcAft>
                <a:spcPts val="0"/>
              </a:spcAft>
            </a:pPr>
            <a:r>
              <a:rPr lang="uk-UA" sz="2000" b="1" i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Майнові правовідносини батьків і дітей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5750" algn="ctr" fontAlgn="base">
              <a:lnSpc>
                <a:spcPct val="106000"/>
              </a:lnSpc>
              <a:spcAft>
                <a:spcPts val="0"/>
              </a:spcAft>
            </a:pPr>
            <a:r>
              <a:rPr lang="uk-UA" sz="2000" b="1" i="1" u="sng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Нормативно-правове </a:t>
            </a:r>
            <a:r>
              <a:rPr lang="uk-UA" sz="2000" b="1" i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регулювання: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6000"/>
              </a:lnSpc>
              <a:buFont typeface="+mj-lt"/>
              <a:buAutoNum type="arabicPeriod"/>
            </a:pP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Конвенція про стягнення аліментів за кордоном від 20.06.1956 року (Закон України від 20.07.2006 № 15-V про приєднання до Конвенції);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6000"/>
              </a:lnSpc>
              <a:spcAft>
                <a:spcPts val="0"/>
              </a:spcAft>
              <a:buFont typeface="+mj-lt"/>
              <a:buAutoNum type="arabicPeriod"/>
            </a:pPr>
            <a:r>
              <a:rPr lang="uk-UA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Сімейний </a:t>
            </a: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кодекс України від 10.01.2002 року (глави 14-17);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6000"/>
              </a:lnSpc>
              <a:spcAft>
                <a:spcPts val="0"/>
              </a:spcAft>
              <a:buFont typeface="+mj-lt"/>
              <a:buAutoNum type="arabicPeriod"/>
            </a:pPr>
            <a:r>
              <a:rPr lang="uk-UA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 </a:t>
            </a: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затвердження Порядку стягнення аліментів на дитину (дітей) у разі виїзду одного з батьків для постійного проживання в іноземній державі, з якою не укладено договір про подання правової допомоги: Постанова КМУ від 19.02.2002 № </a:t>
            </a:r>
            <a:r>
              <a:rPr lang="uk-UA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1203; 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6000"/>
              </a:lnSpc>
              <a:spcAft>
                <a:spcPts val="0"/>
              </a:spcAft>
              <a:buFont typeface="+mj-lt"/>
              <a:buAutoNum type="arabicPeriod"/>
            </a:pP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 перелік видів доходів, які враховуються при визначенні розміру аліментів на одного з подружжя, дітей, батьків, інших осіб: Постанова КМУ від 26.02.1993 № </a:t>
            </a:r>
            <a:r>
              <a:rPr lang="uk-UA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146; 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6000"/>
              </a:lnSpc>
              <a:spcAft>
                <a:spcPts val="0"/>
              </a:spcAft>
              <a:buFont typeface="+mj-lt"/>
              <a:buAutoNum type="arabicPeriod"/>
            </a:pP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 затвердження Інструкції про виконання в Україні Конвенції про стягнення аліментів за кордоном: Наказ Міністерства юстиції від 29.12.2006 № </a:t>
            </a:r>
            <a:r>
              <a:rPr lang="uk-UA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121/5; 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6000"/>
              </a:lnSpc>
              <a:spcAft>
                <a:spcPts val="0"/>
              </a:spcAft>
              <a:buFont typeface="+mj-lt"/>
              <a:buAutoNum type="arabicPeriod"/>
            </a:pP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 затвердження Порядку призначення та виплати тимчасової державної допомоги дітям, батьки яких ухиляються від сплати аліментів, не мають можливості утримувати дитину або місце проживання їх невідоме: Постанова КМУ від 22.02.2006 № </a:t>
            </a:r>
            <a:r>
              <a:rPr lang="uk-UA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189; 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6000"/>
              </a:lnSpc>
              <a:spcAft>
                <a:spcPts val="0"/>
              </a:spcAft>
              <a:buFont typeface="+mj-lt"/>
              <a:buAutoNum type="arabicPeriod"/>
            </a:pP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 застосування судами окремих норм Сімейного кодексу України при розгляді справ щодо батьківства, материнства та стягнення аліментів: Постанова Пленуму Верховного суду України від 15.05.2006 № </a:t>
            </a:r>
            <a:r>
              <a:rPr lang="uk-UA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06929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0376" y="300251"/>
            <a:ext cx="11436824" cy="51816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85750" algn="just" fontAlgn="base">
              <a:lnSpc>
                <a:spcPct val="106000"/>
              </a:lnSpc>
              <a:spcAft>
                <a:spcPts val="0"/>
              </a:spcAft>
            </a:pPr>
            <a:r>
              <a:rPr lang="uk-UA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sz="32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85750" algn="just" fontAlgn="base">
              <a:lnSpc>
                <a:spcPct val="106000"/>
              </a:lnSpc>
              <a:spcAft>
                <a:spcPts val="0"/>
              </a:spcAft>
            </a:pPr>
            <a:r>
              <a:rPr lang="uk-UA" sz="28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Правовідносини </a:t>
            </a:r>
            <a:r>
              <a:rPr lang="uk-UA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 приводу майна </a:t>
            </a:r>
            <a:r>
              <a:rPr lang="uk-UA" sz="28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батьків і дітей </a:t>
            </a:r>
            <a:r>
              <a:rPr lang="uk-UA" sz="28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поділяються </a:t>
            </a:r>
            <a:r>
              <a:rPr lang="uk-UA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три види в залежності від джерела набуття майна</a:t>
            </a:r>
            <a:r>
              <a:rPr lang="uk-UA" sz="28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514350" indent="-514350" algn="just" fontAlgn="base">
              <a:lnSpc>
                <a:spcPct val="106000"/>
              </a:lnSpc>
              <a:spcAft>
                <a:spcPts val="0"/>
              </a:spcAft>
              <a:buAutoNum type="arabicParenR"/>
            </a:pPr>
            <a:r>
              <a:rPr lang="uk-UA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набуте </a:t>
            </a:r>
            <a:r>
              <a:rPr lang="uk-UA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батьками і призначено для потреб усієї сім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uk-UA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ї</a:t>
            </a:r>
            <a:r>
              <a:rPr lang="uk-UA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 fontAlgn="base">
              <a:lnSpc>
                <a:spcPct val="106000"/>
              </a:lnSpc>
              <a:spcAft>
                <a:spcPts val="0"/>
              </a:spcAft>
            </a:pPr>
            <a:r>
              <a:rPr lang="uk-UA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набуте за рахунок спільної праці чи спільних коштів батьків і </a:t>
            </a:r>
            <a:r>
              <a:rPr lang="uk-UA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дітей (ст. 175 СК України</a:t>
            </a:r>
            <a:r>
              <a:rPr lang="uk-UA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 fontAlgn="base">
              <a:lnSpc>
                <a:spcPct val="106000"/>
              </a:lnSpc>
              <a:spcAft>
                <a:spcPts val="0"/>
              </a:spcAft>
            </a:pPr>
            <a:r>
              <a:rPr lang="uk-UA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uk-UA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майно, що набувається самими дітьми на різних правових підставах</a:t>
            </a:r>
            <a:r>
              <a:rPr lang="uk-UA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 fontAlgn="base">
              <a:lnSpc>
                <a:spcPct val="106000"/>
              </a:lnSpc>
              <a:spcAft>
                <a:spcPts val="0"/>
              </a:spcAft>
            </a:pP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fontAlgn="base">
              <a:lnSpc>
                <a:spcPct val="106000"/>
              </a:lnSpc>
              <a:spcAft>
                <a:spcPts val="0"/>
              </a:spcAft>
            </a:pPr>
            <a:r>
              <a:rPr lang="uk-UA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uk-UA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Сімейним законодавством закріплений </a:t>
            </a:r>
            <a:r>
              <a:rPr lang="uk-UA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принцип роздільності майна батьків</a:t>
            </a:r>
            <a:r>
              <a:rPr lang="uk-UA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r>
              <a:rPr lang="uk-UA" sz="28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дітей </a:t>
            </a:r>
            <a:r>
              <a:rPr lang="uk-UA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(ст. ст. 173, 174 СК) </a:t>
            </a:r>
            <a:r>
              <a:rPr lang="uk-UA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uk-UA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введена</a:t>
            </a:r>
            <a:r>
              <a:rPr lang="uk-UA" sz="28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презумпцію права власності батьків на спірне </a:t>
            </a:r>
            <a:r>
              <a:rPr lang="uk-UA" sz="28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майно </a:t>
            </a:r>
            <a:r>
              <a:rPr lang="uk-UA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(ст. 173 СК).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7402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1654" y="286603"/>
            <a:ext cx="10859068" cy="6375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3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План.</a:t>
            </a:r>
            <a:endParaRPr lang="ru-RU" sz="3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Загальна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характеристика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особистих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немайнових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прав та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обов’язків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батьків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дітей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 </a:t>
            </a:r>
            <a:endParaRPr lang="ru-RU" sz="3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uk-UA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Підстави та правові наслідки позбавлення батьків батьківських прав. Відібрання дитини без позбавлення батьківських прав.</a:t>
            </a:r>
            <a:endParaRPr lang="ru-RU" sz="3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Прав</a:t>
            </a:r>
            <a:r>
              <a:rPr lang="uk-UA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овідносини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батьків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і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дітей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 приводу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майн</a:t>
            </a:r>
            <a:r>
              <a:rPr lang="uk-UA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sz="3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Обов’язок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батьків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утримувати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дитину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способи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його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виконання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sz="3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Обов’язок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повнолітніх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дітей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утримувати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батьків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його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виконання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0636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1195" y="236444"/>
            <a:ext cx="11614244" cy="6611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85750" algn="ctr" fontAlgn="base">
              <a:lnSpc>
                <a:spcPct val="106000"/>
              </a:lnSpc>
              <a:spcAft>
                <a:spcPts val="0"/>
              </a:spcAft>
            </a:pPr>
            <a:r>
              <a:rPr lang="ru-RU" sz="24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майном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дитини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(ст. 177 СК </a:t>
            </a: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 fontAlgn="base"/>
            <a:r>
              <a:rPr lang="ru-RU" sz="2400" dirty="0" smtClean="0">
                <a:latin typeface="Times New Roman" panose="02020603050405020304" pitchFamily="18" charset="0"/>
              </a:rPr>
              <a:t>	Батьки </a:t>
            </a:r>
            <a:r>
              <a:rPr lang="ru-RU" sz="2400" dirty="0" err="1">
                <a:latin typeface="Times New Roman" panose="02020603050405020304" pitchFamily="18" charset="0"/>
              </a:rPr>
              <a:t>управляють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майном</a:t>
            </a:r>
            <a:r>
              <a:rPr lang="ru-RU" sz="2400" dirty="0">
                <a:latin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</a:rPr>
              <a:t>належним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малолітній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дитині</a:t>
            </a:r>
            <a:r>
              <a:rPr lang="ru-RU" sz="2400" dirty="0">
                <a:latin typeface="Times New Roman" panose="02020603050405020304" pitchFamily="18" charset="0"/>
              </a:rPr>
              <a:t>, без </a:t>
            </a:r>
            <a:r>
              <a:rPr lang="ru-RU" sz="2400" dirty="0" err="1">
                <a:latin typeface="Times New Roman" panose="02020603050405020304" pitchFamily="18" charset="0"/>
              </a:rPr>
              <a:t>спеціального</a:t>
            </a:r>
            <a:r>
              <a:rPr lang="ru-RU" sz="2400" dirty="0">
                <a:latin typeface="Times New Roman" panose="02020603050405020304" pitchFamily="18" charset="0"/>
              </a:rPr>
              <a:t> на те </a:t>
            </a:r>
            <a:r>
              <a:rPr lang="ru-RU" sz="2400" dirty="0" err="1">
                <a:latin typeface="Times New Roman" panose="02020603050405020304" pitchFamily="18" charset="0"/>
              </a:rPr>
              <a:t>повноваження</a:t>
            </a:r>
            <a:r>
              <a:rPr lang="ru-RU" sz="2400" dirty="0">
                <a:latin typeface="Times New Roman" panose="02020603050405020304" pitchFamily="18" charset="0"/>
              </a:rPr>
              <a:t>. Батьки </a:t>
            </a:r>
            <a:r>
              <a:rPr lang="ru-RU" sz="2400" dirty="0" err="1">
                <a:latin typeface="Times New Roman" panose="02020603050405020304" pitchFamily="18" charset="0"/>
              </a:rPr>
              <a:t>зобов'язані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дбати</a:t>
            </a:r>
            <a:r>
              <a:rPr lang="ru-RU" sz="2400" dirty="0">
                <a:latin typeface="Times New Roman" panose="02020603050405020304" pitchFamily="18" charset="0"/>
              </a:rPr>
              <a:t> про </a:t>
            </a:r>
            <a:r>
              <a:rPr lang="ru-RU" sz="2400" dirty="0" err="1">
                <a:latin typeface="Times New Roman" panose="02020603050405020304" pitchFamily="18" charset="0"/>
              </a:rPr>
              <a:t>збереження</a:t>
            </a:r>
            <a:r>
              <a:rPr lang="ru-RU" sz="2400" dirty="0">
                <a:latin typeface="Times New Roman" panose="02020603050405020304" pitchFamily="18" charset="0"/>
              </a:rPr>
              <a:t> та </a:t>
            </a:r>
            <a:r>
              <a:rPr lang="ru-RU" sz="2400" dirty="0" err="1">
                <a:latin typeface="Times New Roman" panose="02020603050405020304" pitchFamily="18" charset="0"/>
              </a:rPr>
              <a:t>використання</a:t>
            </a:r>
            <a:r>
              <a:rPr lang="ru-RU" sz="2400" dirty="0">
                <a:latin typeface="Times New Roman" panose="02020603050405020304" pitchFamily="18" charset="0"/>
              </a:rPr>
              <a:t> майна </a:t>
            </a:r>
            <a:r>
              <a:rPr lang="ru-RU" sz="2400" dirty="0" err="1">
                <a:latin typeface="Times New Roman" panose="02020603050405020304" pitchFamily="18" charset="0"/>
              </a:rPr>
              <a:t>дитини</a:t>
            </a:r>
            <a:r>
              <a:rPr lang="ru-RU" sz="2400" dirty="0">
                <a:latin typeface="Times New Roman" panose="02020603050405020304" pitchFamily="18" charset="0"/>
              </a:rPr>
              <a:t> в </a:t>
            </a:r>
            <a:r>
              <a:rPr lang="ru-RU" sz="2400" dirty="0" err="1">
                <a:latin typeface="Times New Roman" panose="02020603050405020304" pitchFamily="18" charset="0"/>
              </a:rPr>
              <a:t>її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інтересах</a:t>
            </a:r>
            <a:r>
              <a:rPr lang="ru-RU" sz="2400" dirty="0">
                <a:latin typeface="Times New Roman" panose="02020603050405020304" pitchFamily="18" charset="0"/>
              </a:rPr>
              <a:t>.</a:t>
            </a:r>
          </a:p>
          <a:p>
            <a:pPr algn="just" fontAlgn="base"/>
            <a:r>
              <a:rPr lang="ru-RU" sz="2400" dirty="0" smtClean="0">
                <a:latin typeface="Times New Roman" panose="02020603050405020304" pitchFamily="18" charset="0"/>
              </a:rPr>
              <a:t>	</a:t>
            </a:r>
            <a:r>
              <a:rPr lang="ru-RU" sz="2400" dirty="0" err="1" smtClean="0">
                <a:latin typeface="Times New Roman" panose="02020603050405020304" pitchFamily="18" charset="0"/>
              </a:rPr>
              <a:t>Якщо</a:t>
            </a:r>
            <a:r>
              <a:rPr lang="ru-RU" sz="2400" dirty="0" smtClean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малолітня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дитина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може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самостійно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визначити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свої</a:t>
            </a:r>
            <a:r>
              <a:rPr lang="ru-RU" sz="2400" dirty="0">
                <a:latin typeface="Times New Roman" panose="02020603050405020304" pitchFamily="18" charset="0"/>
              </a:rPr>
              <a:t> потреби та </a:t>
            </a:r>
            <a:r>
              <a:rPr lang="ru-RU" sz="2400" dirty="0" err="1">
                <a:latin typeface="Times New Roman" panose="02020603050405020304" pitchFamily="18" charset="0"/>
              </a:rPr>
              <a:t>інтереси</a:t>
            </a:r>
            <a:r>
              <a:rPr lang="ru-RU" sz="2400" dirty="0">
                <a:latin typeface="Times New Roman" panose="02020603050405020304" pitchFamily="18" charset="0"/>
              </a:rPr>
              <a:t>, батьки </a:t>
            </a:r>
            <a:r>
              <a:rPr lang="ru-RU" sz="2400" dirty="0" err="1">
                <a:latin typeface="Times New Roman" panose="02020603050405020304" pitchFamily="18" charset="0"/>
              </a:rPr>
              <a:t>здійснюють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управління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її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майном</a:t>
            </a:r>
            <a:r>
              <a:rPr lang="ru-RU" sz="2400" dirty="0">
                <a:latin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</a:rPr>
              <a:t>враховуючи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такі</a:t>
            </a:r>
            <a:r>
              <a:rPr lang="ru-RU" sz="2400" dirty="0">
                <a:latin typeface="Times New Roman" panose="02020603050405020304" pitchFamily="18" charset="0"/>
              </a:rPr>
              <a:t> потреби та </a:t>
            </a:r>
            <a:r>
              <a:rPr lang="ru-RU" sz="2400" dirty="0" err="1" smtClean="0">
                <a:latin typeface="Times New Roman" panose="02020603050405020304" pitchFamily="18" charset="0"/>
              </a:rPr>
              <a:t>інтереси</a:t>
            </a:r>
            <a:r>
              <a:rPr lang="ru-RU" sz="2400" dirty="0" smtClean="0">
                <a:latin typeface="Times New Roman" panose="02020603050405020304" pitchFamily="18" charset="0"/>
              </a:rPr>
              <a:t> (ч. 1 ст. 177 СК).</a:t>
            </a:r>
            <a:endParaRPr lang="ru-RU" sz="2400" dirty="0">
              <a:latin typeface="Times New Roman" panose="02020603050405020304" pitchFamily="18" charset="0"/>
            </a:endParaRPr>
          </a:p>
          <a:p>
            <a:pPr algn="just" fontAlgn="base"/>
            <a:r>
              <a:rPr lang="ru-RU" sz="2400" dirty="0" smtClean="0">
                <a:latin typeface="Times New Roman" panose="02020603050405020304" pitchFamily="18" charset="0"/>
              </a:rPr>
              <a:t>	Батьки </a:t>
            </a:r>
            <a:r>
              <a:rPr lang="ru-RU" sz="2400" i="1" dirty="0" err="1">
                <a:latin typeface="Times New Roman" panose="02020603050405020304" pitchFamily="18" charset="0"/>
              </a:rPr>
              <a:t>малолітньої</a:t>
            </a:r>
            <a:r>
              <a:rPr lang="ru-RU" sz="2400" i="1" dirty="0">
                <a:latin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</a:rPr>
              <a:t>дитини</a:t>
            </a:r>
            <a:r>
              <a:rPr lang="ru-RU" sz="2400" i="1" dirty="0">
                <a:latin typeface="Times New Roman" panose="02020603050405020304" pitchFamily="18" charset="0"/>
              </a:rPr>
              <a:t> </a:t>
            </a:r>
            <a:r>
              <a:rPr lang="ru-RU" sz="2400" b="1" u="sng" dirty="0">
                <a:latin typeface="Times New Roman" panose="02020603050405020304" pitchFamily="18" charset="0"/>
              </a:rPr>
              <a:t>не </a:t>
            </a:r>
            <a:r>
              <a:rPr lang="ru-RU" sz="2400" b="1" u="sng" dirty="0" err="1">
                <a:latin typeface="Times New Roman" panose="02020603050405020304" pitchFamily="18" charset="0"/>
              </a:rPr>
              <a:t>мають</a:t>
            </a:r>
            <a:r>
              <a:rPr lang="ru-RU" sz="2400" b="1" u="sng" dirty="0">
                <a:latin typeface="Times New Roman" panose="02020603050405020304" pitchFamily="18" charset="0"/>
              </a:rPr>
              <a:t> права без </a:t>
            </a:r>
            <a:r>
              <a:rPr lang="ru-RU" sz="2400" b="1" u="sng" dirty="0" err="1">
                <a:latin typeface="Times New Roman" panose="02020603050405020304" pitchFamily="18" charset="0"/>
              </a:rPr>
              <a:t>дозволу</a:t>
            </a:r>
            <a:r>
              <a:rPr lang="ru-RU" sz="2400" b="1" u="sng" dirty="0">
                <a:latin typeface="Times New Roman" panose="02020603050405020304" pitchFamily="18" charset="0"/>
              </a:rPr>
              <a:t> органу </a:t>
            </a:r>
            <a:r>
              <a:rPr lang="ru-RU" sz="2400" b="1" u="sng" dirty="0" err="1">
                <a:latin typeface="Times New Roman" panose="02020603050405020304" pitchFamily="18" charset="0"/>
              </a:rPr>
              <a:t>опіки</a:t>
            </a:r>
            <a:r>
              <a:rPr lang="ru-RU" sz="2400" b="1" u="sng" dirty="0">
                <a:latin typeface="Times New Roman" panose="02020603050405020304" pitchFamily="18" charset="0"/>
              </a:rPr>
              <a:t> та </a:t>
            </a:r>
            <a:r>
              <a:rPr lang="ru-RU" sz="2400" b="1" u="sng" dirty="0" err="1">
                <a:latin typeface="Times New Roman" panose="02020603050405020304" pitchFamily="18" charset="0"/>
              </a:rPr>
              <a:t>піклування</a:t>
            </a:r>
            <a:r>
              <a:rPr lang="ru-RU" sz="2400" b="1" u="sng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вчиняти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такі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правочини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щодо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її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майнових</a:t>
            </a:r>
            <a:r>
              <a:rPr lang="ru-RU" sz="2400" dirty="0">
                <a:latin typeface="Times New Roman" panose="02020603050405020304" pitchFamily="18" charset="0"/>
              </a:rPr>
              <a:t> прав</a:t>
            </a:r>
            <a:r>
              <a:rPr lang="ru-RU" sz="2400" dirty="0" smtClean="0">
                <a:latin typeface="Times New Roman" panose="02020603050405020304" pitchFamily="18" charset="0"/>
              </a:rPr>
              <a:t>:		</a:t>
            </a:r>
            <a:endParaRPr lang="ru-RU" sz="2400" dirty="0">
              <a:latin typeface="Times New Roman" panose="02020603050405020304" pitchFamily="18" charset="0"/>
            </a:endParaRPr>
          </a:p>
          <a:p>
            <a:pPr algn="just" fontAlgn="base"/>
            <a:r>
              <a:rPr lang="ru-RU" sz="2400" dirty="0" smtClean="0">
                <a:latin typeface="Times New Roman" panose="02020603050405020304" pitchFamily="18" charset="0"/>
              </a:rPr>
              <a:t>	-</a:t>
            </a:r>
            <a:r>
              <a:rPr lang="ru-RU" sz="2400" dirty="0" err="1" smtClean="0">
                <a:latin typeface="Times New Roman" panose="02020603050405020304" pitchFamily="18" charset="0"/>
              </a:rPr>
              <a:t>укладати</a:t>
            </a:r>
            <a:r>
              <a:rPr lang="ru-RU" sz="2400" dirty="0" smtClean="0">
                <a:latin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</a:rPr>
              <a:t>договори, </a:t>
            </a:r>
            <a:r>
              <a:rPr lang="ru-RU" sz="2400" dirty="0" err="1">
                <a:latin typeface="Times New Roman" panose="02020603050405020304" pitchFamily="18" charset="0"/>
              </a:rPr>
              <a:t>які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підлягають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нотаріальному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посвідченню</a:t>
            </a:r>
            <a:r>
              <a:rPr lang="ru-RU" sz="2400" dirty="0">
                <a:latin typeface="Times New Roman" panose="02020603050405020304" pitchFamily="18" charset="0"/>
              </a:rPr>
              <a:t> та (</a:t>
            </a:r>
            <a:r>
              <a:rPr lang="ru-RU" sz="2400" dirty="0" err="1">
                <a:latin typeface="Times New Roman" panose="02020603050405020304" pitchFamily="18" charset="0"/>
              </a:rPr>
              <a:t>або</a:t>
            </a:r>
            <a:r>
              <a:rPr lang="ru-RU" sz="2400" dirty="0">
                <a:latin typeface="Times New Roman" panose="02020603050405020304" pitchFamily="18" charset="0"/>
              </a:rPr>
              <a:t>) </a:t>
            </a:r>
            <a:r>
              <a:rPr lang="ru-RU" sz="2400" dirty="0" err="1">
                <a:latin typeface="Times New Roman" panose="02020603050405020304" pitchFamily="18" charset="0"/>
              </a:rPr>
              <a:t>державній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реєстрації</a:t>
            </a:r>
            <a:r>
              <a:rPr lang="ru-RU" sz="2400" dirty="0">
                <a:latin typeface="Times New Roman" panose="02020603050405020304" pitchFamily="18" charset="0"/>
              </a:rPr>
              <a:t>, в тому </a:t>
            </a:r>
            <a:r>
              <a:rPr lang="ru-RU" sz="2400" dirty="0" err="1">
                <a:latin typeface="Times New Roman" panose="02020603050405020304" pitchFamily="18" charset="0"/>
              </a:rPr>
              <a:t>числі</a:t>
            </a:r>
            <a:r>
              <a:rPr lang="ru-RU" sz="2400" dirty="0">
                <a:latin typeface="Times New Roman" panose="02020603050405020304" pitchFamily="18" charset="0"/>
              </a:rPr>
              <a:t> договори </a:t>
            </a:r>
            <a:r>
              <a:rPr lang="ru-RU" sz="2400" dirty="0" err="1">
                <a:latin typeface="Times New Roman" panose="02020603050405020304" pitchFamily="18" charset="0"/>
              </a:rPr>
              <a:t>щодо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поділу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або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обміну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житлового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будинку</a:t>
            </a:r>
            <a:r>
              <a:rPr lang="ru-RU" sz="2400" dirty="0">
                <a:latin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</a:rPr>
              <a:t>квартири</a:t>
            </a:r>
            <a:r>
              <a:rPr lang="ru-RU" sz="2400" dirty="0">
                <a:latin typeface="Times New Roman" panose="02020603050405020304" pitchFamily="18" charset="0"/>
              </a:rPr>
              <a:t>;</a:t>
            </a:r>
          </a:p>
          <a:p>
            <a:pPr algn="just" fontAlgn="base"/>
            <a:r>
              <a:rPr lang="ru-RU" sz="2400" dirty="0" smtClean="0">
                <a:latin typeface="Times New Roman" panose="02020603050405020304" pitchFamily="18" charset="0"/>
              </a:rPr>
              <a:t>	- </a:t>
            </a:r>
            <a:r>
              <a:rPr lang="ru-RU" sz="2400" dirty="0" err="1" smtClean="0">
                <a:latin typeface="Times New Roman" panose="02020603050405020304" pitchFamily="18" charset="0"/>
              </a:rPr>
              <a:t>видавати</a:t>
            </a:r>
            <a:r>
              <a:rPr lang="ru-RU" sz="2400" dirty="0" smtClean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письмові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зобов'язання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від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імені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дитини</a:t>
            </a:r>
            <a:r>
              <a:rPr lang="ru-RU" sz="2400" dirty="0">
                <a:latin typeface="Times New Roman" panose="02020603050405020304" pitchFamily="18" charset="0"/>
              </a:rPr>
              <a:t>;</a:t>
            </a:r>
          </a:p>
          <a:p>
            <a:pPr algn="just" fontAlgn="base"/>
            <a:r>
              <a:rPr lang="ru-RU" sz="2400" dirty="0" smtClean="0">
                <a:latin typeface="Times New Roman" panose="02020603050405020304" pitchFamily="18" charset="0"/>
              </a:rPr>
              <a:t>	- </a:t>
            </a:r>
            <a:r>
              <a:rPr lang="ru-RU" sz="2400" dirty="0" err="1" smtClean="0">
                <a:latin typeface="Times New Roman" panose="02020603050405020304" pitchFamily="18" charset="0"/>
              </a:rPr>
              <a:t>відмовлятися</a:t>
            </a:r>
            <a:r>
              <a:rPr lang="ru-RU" sz="2400" dirty="0" smtClean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від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майнових</a:t>
            </a:r>
            <a:r>
              <a:rPr lang="ru-RU" sz="2400" dirty="0">
                <a:latin typeface="Times New Roman" panose="02020603050405020304" pitchFamily="18" charset="0"/>
              </a:rPr>
              <a:t> прав </a:t>
            </a:r>
            <a:r>
              <a:rPr lang="ru-RU" sz="2400" dirty="0" err="1" smtClean="0">
                <a:latin typeface="Times New Roman" panose="02020603050405020304" pitchFamily="18" charset="0"/>
              </a:rPr>
              <a:t>дитини</a:t>
            </a:r>
            <a:r>
              <a:rPr lang="ru-RU" sz="2400" dirty="0" smtClean="0">
                <a:latin typeface="Times New Roman" panose="02020603050405020304" pitchFamily="18" charset="0"/>
              </a:rPr>
              <a:t> (ч. 2 ст. 177 СК).</a:t>
            </a:r>
            <a:endParaRPr lang="ru-RU" sz="2400" dirty="0">
              <a:latin typeface="Times New Roman" panose="02020603050405020304" pitchFamily="18" charset="0"/>
            </a:endParaRPr>
          </a:p>
          <a:p>
            <a:pPr algn="just" fontAlgn="base"/>
            <a:r>
              <a:rPr lang="ru-RU" sz="2400" dirty="0">
                <a:latin typeface="Times New Roman" panose="02020603050405020304" pitchFamily="18" charset="0"/>
              </a:rPr>
              <a:t>	</a:t>
            </a:r>
            <a:r>
              <a:rPr lang="ru-RU" sz="2400" b="1" u="sng" dirty="0" smtClean="0">
                <a:latin typeface="Times New Roman" panose="02020603050405020304" pitchFamily="18" charset="0"/>
              </a:rPr>
              <a:t>Батьки </a:t>
            </a:r>
            <a:r>
              <a:rPr lang="ru-RU" sz="2400" b="1" u="sng" dirty="0" err="1">
                <a:latin typeface="Times New Roman" panose="02020603050405020304" pitchFamily="18" charset="0"/>
              </a:rPr>
              <a:t>мають</a:t>
            </a:r>
            <a:r>
              <a:rPr lang="ru-RU" sz="2400" b="1" u="sng" dirty="0">
                <a:latin typeface="Times New Roman" panose="02020603050405020304" pitchFamily="18" charset="0"/>
              </a:rPr>
              <a:t> право </a:t>
            </a:r>
            <a:r>
              <a:rPr lang="ru-RU" sz="2400" b="1" u="sng" dirty="0" err="1">
                <a:latin typeface="Times New Roman" panose="02020603050405020304" pitchFamily="18" charset="0"/>
              </a:rPr>
              <a:t>дати</a:t>
            </a:r>
            <a:r>
              <a:rPr lang="ru-RU" sz="2400" b="1" u="sng" dirty="0">
                <a:latin typeface="Times New Roman" panose="02020603050405020304" pitchFamily="18" charset="0"/>
              </a:rPr>
              <a:t> </a:t>
            </a:r>
            <a:r>
              <a:rPr lang="ru-RU" sz="2400" b="1" u="sng" dirty="0" err="1">
                <a:latin typeface="Times New Roman" panose="02020603050405020304" pitchFamily="18" charset="0"/>
              </a:rPr>
              <a:t>згоду</a:t>
            </a:r>
            <a:r>
              <a:rPr lang="ru-RU" sz="2400" b="1" u="sng" dirty="0">
                <a:latin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</a:rPr>
              <a:t>на </a:t>
            </a:r>
            <a:r>
              <a:rPr lang="ru-RU" sz="2400" dirty="0" err="1">
                <a:latin typeface="Times New Roman" panose="02020603050405020304" pitchFamily="18" charset="0"/>
              </a:rPr>
              <a:t>вчинення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</a:rPr>
              <a:t>неповнолітньою</a:t>
            </a:r>
            <a:r>
              <a:rPr lang="ru-RU" sz="2400" i="1" dirty="0">
                <a:latin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</a:rPr>
              <a:t>дитиною</a:t>
            </a:r>
            <a:r>
              <a:rPr lang="ru-RU" sz="2400" i="1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правочинів</a:t>
            </a:r>
            <a:r>
              <a:rPr lang="ru-RU" sz="2400" dirty="0">
                <a:latin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</a:rPr>
              <a:t>передбачених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частиною</a:t>
            </a:r>
            <a:r>
              <a:rPr lang="ru-RU" sz="2400" dirty="0">
                <a:latin typeface="Times New Roman" panose="02020603050405020304" pitchFamily="18" charset="0"/>
              </a:rPr>
              <a:t> другою </a:t>
            </a:r>
            <a:r>
              <a:rPr lang="ru-RU" sz="2400" dirty="0" err="1">
                <a:latin typeface="Times New Roman" panose="02020603050405020304" pitchFamily="18" charset="0"/>
              </a:rPr>
              <a:t>цієї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статті</a:t>
            </a:r>
            <a:r>
              <a:rPr lang="ru-RU" sz="2400" dirty="0">
                <a:latin typeface="Times New Roman" panose="02020603050405020304" pitchFamily="18" charset="0"/>
              </a:rPr>
              <a:t>, </a:t>
            </a:r>
            <a:r>
              <a:rPr lang="ru-RU" sz="2400" b="1" u="sng" dirty="0" err="1">
                <a:latin typeface="Times New Roman" panose="02020603050405020304" pitchFamily="18" charset="0"/>
              </a:rPr>
              <a:t>лише</a:t>
            </a:r>
            <a:r>
              <a:rPr lang="ru-RU" sz="2400" b="1" u="sng" dirty="0">
                <a:latin typeface="Times New Roman" panose="02020603050405020304" pitchFamily="18" charset="0"/>
              </a:rPr>
              <a:t> з </a:t>
            </a:r>
            <a:r>
              <a:rPr lang="ru-RU" sz="2400" b="1" u="sng" dirty="0" err="1">
                <a:latin typeface="Times New Roman" panose="02020603050405020304" pitchFamily="18" charset="0"/>
              </a:rPr>
              <a:t>дозволу</a:t>
            </a:r>
            <a:r>
              <a:rPr lang="ru-RU" sz="2400" b="1" u="sng" dirty="0">
                <a:latin typeface="Times New Roman" panose="02020603050405020304" pitchFamily="18" charset="0"/>
              </a:rPr>
              <a:t> органу </a:t>
            </a:r>
            <a:r>
              <a:rPr lang="ru-RU" sz="2400" b="1" u="sng" dirty="0" err="1">
                <a:latin typeface="Times New Roman" panose="02020603050405020304" pitchFamily="18" charset="0"/>
              </a:rPr>
              <a:t>опіки</a:t>
            </a:r>
            <a:r>
              <a:rPr lang="ru-RU" sz="2400" b="1" u="sng" dirty="0">
                <a:latin typeface="Times New Roman" panose="02020603050405020304" pitchFamily="18" charset="0"/>
              </a:rPr>
              <a:t> та </a:t>
            </a:r>
            <a:r>
              <a:rPr lang="ru-RU" sz="2400" b="1" u="sng" dirty="0" err="1" smtClean="0">
                <a:latin typeface="Times New Roman" panose="02020603050405020304" pitchFamily="18" charset="0"/>
              </a:rPr>
              <a:t>піклування</a:t>
            </a:r>
            <a:r>
              <a:rPr lang="ru-RU" sz="2400" b="1" u="sng" dirty="0" smtClean="0">
                <a:latin typeface="Times New Roman" panose="02020603050405020304" pitchFamily="18" charset="0"/>
              </a:rPr>
              <a:t> </a:t>
            </a:r>
            <a:r>
              <a:rPr lang="ru-RU" sz="2400" u="sng" dirty="0" smtClean="0">
                <a:latin typeface="Times New Roman" panose="02020603050405020304" pitchFamily="18" charset="0"/>
              </a:rPr>
              <a:t>(ч. 3 ст. 177 СК).</a:t>
            </a:r>
            <a:endParaRPr lang="ru-RU" sz="2400" u="sng" dirty="0">
              <a:latin typeface="Times New Roman" panose="02020603050405020304" pitchFamily="18" charset="0"/>
            </a:endParaRPr>
          </a:p>
          <a:p>
            <a:pPr indent="285750" algn="just" fontAlgn="base">
              <a:lnSpc>
                <a:spcPct val="106000"/>
              </a:lnSpc>
              <a:spcAft>
                <a:spcPts val="0"/>
              </a:spcAft>
            </a:pP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560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36727" y="259307"/>
            <a:ext cx="11627893" cy="59465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85750" algn="just" fontAlgn="base">
              <a:lnSpc>
                <a:spcPct val="106000"/>
              </a:lnSpc>
              <a:spcAft>
                <a:spcPts val="0"/>
              </a:spcAft>
            </a:pP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Дозвіл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вчинення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правочинів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нерухомого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майна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дитини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надається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органом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опіки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піклування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2400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перевірки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проводиться </a:t>
            </a:r>
            <a:r>
              <a:rPr lang="ru-RU" sz="2400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протягом</a:t>
            </a:r>
            <a:r>
              <a:rPr lang="ru-RU" sz="2400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одного </a:t>
            </a:r>
            <a:r>
              <a:rPr lang="ru-RU" sz="2400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місяця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і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b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разі</a:t>
            </a:r>
            <a:r>
              <a:rPr lang="ru-RU" sz="2400" b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гарантування</a:t>
            </a:r>
            <a:r>
              <a:rPr lang="ru-RU" sz="2400" b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збереження</a:t>
            </a:r>
            <a:r>
              <a:rPr lang="ru-RU" sz="2400" b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права </a:t>
            </a:r>
            <a:r>
              <a:rPr lang="ru-RU" sz="2400" b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дитини</a:t>
            </a:r>
            <a:r>
              <a:rPr lang="ru-RU" sz="2400" b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b="1" u="sng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житло</a:t>
            </a:r>
            <a:r>
              <a:rPr lang="ru-RU" sz="2400" b="1" u="sng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u="sng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(ч. 4 ст. 177).</a:t>
            </a:r>
            <a:endParaRPr lang="ru-RU" sz="2400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5750" algn="just" fontAlgn="base">
              <a:lnSpc>
                <a:spcPct val="106000"/>
              </a:lnSpc>
              <a:spcAft>
                <a:spcPts val="0"/>
              </a:spcAft>
            </a:pP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Органи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опіки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піклування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відмовити</a:t>
            </a:r>
            <a:r>
              <a:rPr lang="ru-RU" sz="2400" b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b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наданні</a:t>
            </a:r>
            <a:r>
              <a:rPr lang="ru-RU" sz="2400" b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дозволу</a:t>
            </a:r>
            <a:r>
              <a:rPr lang="ru-RU" sz="2400" b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вчинення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правочинів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нерухомого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майна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дитини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одночасним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зверненням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нотаріуса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накладення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заборони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відчуження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такого майна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випадках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ними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встановлено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5750" algn="just" fontAlgn="base">
              <a:lnSpc>
                <a:spcPct val="106000"/>
              </a:lnSpc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мати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та/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батько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дитини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(яка,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звернулися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дозволом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позбавлені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судом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батьківських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прав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до </a:t>
            </a:r>
            <a:r>
              <a:rPr lang="ru-RU" sz="2400" u="sng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статті</a:t>
            </a:r>
            <a:r>
              <a:rPr lang="ru-RU" sz="2400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 164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Кодексу;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5750" algn="just" fontAlgn="base">
              <a:lnSpc>
                <a:spcPct val="106000"/>
              </a:lnSpc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2) судом, органом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опіки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піклування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прокурором постановлено (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прийнято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відібрання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дитини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батьків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того з них,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звернувся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дозволом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без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позбавлення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батьківських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прав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до </a:t>
            </a:r>
            <a:r>
              <a:rPr lang="ru-RU" sz="2400" u="sng" dirty="0" err="1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статті</a:t>
            </a:r>
            <a:r>
              <a:rPr lang="ru-RU" sz="2400" u="sng" dirty="0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 170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Кодексу;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5750" algn="just" fontAlgn="base">
              <a:lnSpc>
                <a:spcPct val="106000"/>
              </a:lnSpc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3) до суду подано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позов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позбавлення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батьків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дитини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того з них,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звернувся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дозволом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батьківських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прав особами,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зазначеними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 </a:t>
            </a:r>
            <a:r>
              <a:rPr lang="ru-RU" sz="2400" u="sng" dirty="0" err="1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статті</a:t>
            </a:r>
            <a:r>
              <a:rPr lang="ru-RU" sz="2400" u="sng" dirty="0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 165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Кодексу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25022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00501" y="655093"/>
            <a:ext cx="11368585" cy="5094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85750" algn="just" fontAlgn="base">
              <a:lnSpc>
                <a:spcPct val="106000"/>
              </a:lnSpc>
              <a:spcAft>
                <a:spcPts val="0"/>
              </a:spcAft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4) особа, яка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звернулася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дозволом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повідомила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про себе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неправдиві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відомості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суттєве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вирішення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питання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надання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дозволу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відмову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наданні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5750" algn="just" fontAlgn="base">
              <a:lnSpc>
                <a:spcPct val="106000"/>
              </a:lnSpc>
              <a:spcAft>
                <a:spcPts val="0"/>
              </a:spcAft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5)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батьками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дитини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немає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згоди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стосовно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вчинення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правочину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нерухомого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майна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дитини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5750" algn="just" fontAlgn="base">
              <a:lnSpc>
                <a:spcPct val="106000"/>
              </a:lnSpc>
              <a:spcAft>
                <a:spcPts val="0"/>
              </a:spcAft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6)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батьками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дитини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одним з них та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третіми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особами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існує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судовий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спір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стосовно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нерухомого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майна, за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дозволом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вчинення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правочину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якого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звернулися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батьки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дитини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один з них);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5750" algn="just" fontAlgn="base">
              <a:lnSpc>
                <a:spcPct val="106000"/>
              </a:lnSpc>
              <a:spcAft>
                <a:spcPts val="0"/>
              </a:spcAft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7)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вчинення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правочину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призведе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звуження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обсягу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існуючих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майнових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прав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дитини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та/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порушення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охоронюваних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законом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інтересів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дитини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(ч. 5 ст. 177 СК).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163429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9307" y="243513"/>
            <a:ext cx="11764371" cy="62170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	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При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вчиненні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одним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із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батьків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правочинів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щодо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майна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малолітньої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дитини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вважається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що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він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діє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за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згодою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другого з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батьків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Другий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з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батьків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має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право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звернутися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до суду з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вимогою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про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визнання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правочину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недійсним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як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укладеного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без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його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згоди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якщо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цей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правочин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виходить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за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межі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дрібного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побутового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	</a:t>
            </a:r>
            <a:r>
              <a:rPr lang="ru-RU" sz="2000" b="1" u="sng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На </a:t>
            </a:r>
            <a:r>
              <a:rPr lang="ru-RU" sz="2000" b="1" u="sng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вчинення</a:t>
            </a:r>
            <a:r>
              <a:rPr lang="ru-RU" sz="2000" b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 одним </a:t>
            </a:r>
            <a:r>
              <a:rPr lang="ru-RU" sz="2000" b="1" u="sng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із</a:t>
            </a:r>
            <a:r>
              <a:rPr lang="ru-RU" sz="2000" b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1" u="sng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батьків</a:t>
            </a:r>
            <a:r>
              <a:rPr lang="ru-RU" sz="2000" b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1" u="sng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правочинів</a:t>
            </a:r>
            <a:r>
              <a:rPr lang="ru-RU" sz="2000" b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1" u="sng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щодо</a:t>
            </a:r>
            <a:r>
              <a:rPr lang="ru-RU" sz="2000" b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1" u="sng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транспортних</a:t>
            </a:r>
            <a:r>
              <a:rPr lang="ru-RU" sz="2000" b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1" u="sng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засобів</a:t>
            </a:r>
            <a:r>
              <a:rPr lang="ru-RU" sz="2000" b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 та </a:t>
            </a:r>
            <a:r>
              <a:rPr lang="ru-RU" sz="2000" b="1" u="sng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нерухомого</a:t>
            </a:r>
            <a:r>
              <a:rPr lang="ru-RU" sz="2000" b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 майна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малолітньої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дитини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повинна бути </a:t>
            </a:r>
            <a:r>
              <a:rPr lang="ru-RU" sz="2000" b="1" u="sng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письмова</a:t>
            </a:r>
            <a:r>
              <a:rPr lang="ru-RU" sz="2000" b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1" u="sng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нотаріально</a:t>
            </a:r>
            <a:r>
              <a:rPr lang="ru-RU" sz="2000" b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1" u="sng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засвідчена</a:t>
            </a:r>
            <a:r>
              <a:rPr lang="ru-RU" sz="2000" b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1" u="sng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згода</a:t>
            </a:r>
            <a:r>
              <a:rPr lang="ru-RU" sz="2000" b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 другого з </a:t>
            </a:r>
            <a:r>
              <a:rPr lang="ru-RU" sz="2000" b="1" u="sng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батьків</a:t>
            </a:r>
            <a:r>
              <a:rPr lang="ru-RU" sz="2000" b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	</a:t>
            </a:r>
            <a:r>
              <a:rPr lang="ru-RU" sz="20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Якщо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той з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батьків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хто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проживає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окремо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від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дитини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протягом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не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менш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як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шість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місяців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, не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бере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участі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у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вихованні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та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утриманні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дитини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або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якщо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місце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його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проживання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невідоме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правочини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зазначені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в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абзаці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другому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цієї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частини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можуть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бути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вчинені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без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його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згоди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	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Батьки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вирішують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питання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про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управління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майном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дитини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спільно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якщо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інше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не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передбачено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договором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між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ними. Спори,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які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виникають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між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батьками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щодо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управління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майном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дитини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можуть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вирішуватися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органом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опіки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та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піклування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або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судом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</a:rPr>
              <a:t>	</a:t>
            </a:r>
            <a:r>
              <a:rPr lang="ru-RU" sz="2000" dirty="0" err="1" smtClean="0">
                <a:latin typeface="Times New Roman" panose="02020603050405020304" pitchFamily="18" charset="0"/>
              </a:rPr>
              <a:t>Після</a:t>
            </a:r>
            <a:r>
              <a:rPr lang="ru-RU" sz="2000" dirty="0" smtClean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припинення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управління</a:t>
            </a:r>
            <a:r>
              <a:rPr lang="ru-RU" sz="2000" dirty="0">
                <a:latin typeface="Times New Roman" panose="02020603050405020304" pitchFamily="18" charset="0"/>
              </a:rPr>
              <a:t> батьки </a:t>
            </a:r>
            <a:r>
              <a:rPr lang="ru-RU" sz="2000" dirty="0" err="1">
                <a:latin typeface="Times New Roman" panose="02020603050405020304" pitchFamily="18" charset="0"/>
              </a:rPr>
              <a:t>зобов'язані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повернути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дитині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майно</a:t>
            </a:r>
            <a:r>
              <a:rPr lang="ru-RU" sz="2000" dirty="0"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</a:rPr>
              <a:t>яким</a:t>
            </a:r>
            <a:r>
              <a:rPr lang="ru-RU" sz="2000" dirty="0">
                <a:latin typeface="Times New Roman" panose="02020603050405020304" pitchFamily="18" charset="0"/>
              </a:rPr>
              <a:t> вони управляли, а </a:t>
            </a:r>
            <a:r>
              <a:rPr lang="ru-RU" sz="2000" dirty="0" err="1">
                <a:latin typeface="Times New Roman" panose="02020603050405020304" pitchFamily="18" charset="0"/>
              </a:rPr>
              <a:t>також</a:t>
            </a:r>
            <a:r>
              <a:rPr lang="ru-RU" sz="2000" dirty="0">
                <a:latin typeface="Times New Roman" panose="02020603050405020304" pitchFamily="18" charset="0"/>
              </a:rPr>
              <a:t> доходи </a:t>
            </a:r>
            <a:r>
              <a:rPr lang="ru-RU" sz="2000" dirty="0" err="1">
                <a:latin typeface="Times New Roman" panose="02020603050405020304" pitchFamily="18" charset="0"/>
              </a:rPr>
              <a:t>від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нього</a:t>
            </a:r>
            <a:r>
              <a:rPr lang="ru-RU" sz="2000" dirty="0"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</a:rPr>
              <a:t>	</a:t>
            </a:r>
            <a:r>
              <a:rPr lang="ru-RU" sz="2000" dirty="0" err="1" smtClean="0">
                <a:latin typeface="Times New Roman" panose="02020603050405020304" pitchFamily="18" charset="0"/>
              </a:rPr>
              <a:t>Неналежне</a:t>
            </a:r>
            <a:r>
              <a:rPr lang="ru-RU" sz="2000" dirty="0" smtClean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виконання</a:t>
            </a:r>
            <a:r>
              <a:rPr lang="ru-RU" sz="2000" dirty="0">
                <a:latin typeface="Times New Roman" panose="02020603050405020304" pitchFamily="18" charset="0"/>
              </a:rPr>
              <a:t> батьками </a:t>
            </a:r>
            <a:r>
              <a:rPr lang="ru-RU" sz="2000" dirty="0" err="1">
                <a:latin typeface="Times New Roman" panose="02020603050405020304" pitchFamily="18" charset="0"/>
              </a:rPr>
              <a:t>своїх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обов'язків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щодо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управління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майном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дитини</a:t>
            </a:r>
            <a:r>
              <a:rPr lang="ru-RU" sz="2000" dirty="0">
                <a:latin typeface="Times New Roman" panose="02020603050405020304" pitchFamily="18" charset="0"/>
              </a:rPr>
              <a:t> є </a:t>
            </a:r>
            <a:r>
              <a:rPr lang="ru-RU" sz="2000" dirty="0" err="1">
                <a:latin typeface="Times New Roman" panose="02020603050405020304" pitchFamily="18" charset="0"/>
              </a:rPr>
              <a:t>підставою</a:t>
            </a:r>
            <a:r>
              <a:rPr lang="ru-RU" sz="2000" dirty="0">
                <a:latin typeface="Times New Roman" panose="02020603050405020304" pitchFamily="18" charset="0"/>
              </a:rPr>
              <a:t> для </a:t>
            </a:r>
            <a:r>
              <a:rPr lang="ru-RU" sz="2000" dirty="0" err="1">
                <a:latin typeface="Times New Roman" panose="02020603050405020304" pitchFamily="18" charset="0"/>
              </a:rPr>
              <a:t>покладення</a:t>
            </a:r>
            <a:r>
              <a:rPr lang="ru-RU" sz="2000" dirty="0">
                <a:latin typeface="Times New Roman" panose="02020603050405020304" pitchFamily="18" charset="0"/>
              </a:rPr>
              <a:t> на них </a:t>
            </a:r>
            <a:r>
              <a:rPr lang="ru-RU" sz="2000" dirty="0" err="1">
                <a:latin typeface="Times New Roman" panose="02020603050405020304" pitchFamily="18" charset="0"/>
              </a:rPr>
              <a:t>обов'язку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відшкодувати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завдану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їй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матеріальну</a:t>
            </a:r>
            <a:r>
              <a:rPr lang="ru-RU" sz="2000" dirty="0">
                <a:latin typeface="Times New Roman" panose="02020603050405020304" pitchFamily="18" charset="0"/>
              </a:rPr>
              <a:t> шкоду та </a:t>
            </a:r>
            <a:r>
              <a:rPr lang="ru-RU" sz="2000" dirty="0" err="1">
                <a:latin typeface="Times New Roman" panose="02020603050405020304" pitchFamily="18" charset="0"/>
              </a:rPr>
              <a:t>повернути</a:t>
            </a:r>
            <a:r>
              <a:rPr lang="ru-RU" sz="2000" dirty="0">
                <a:latin typeface="Times New Roman" panose="02020603050405020304" pitchFamily="18" charset="0"/>
              </a:rPr>
              <a:t> доходи, </a:t>
            </a:r>
            <a:r>
              <a:rPr lang="ru-RU" sz="2000" dirty="0" err="1">
                <a:latin typeface="Times New Roman" panose="02020603050405020304" pitchFamily="18" charset="0"/>
              </a:rPr>
              <a:t>одержані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від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управління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її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майном</a:t>
            </a:r>
            <a:r>
              <a:rPr lang="ru-RU" sz="2000" dirty="0"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</a:rPr>
              <a:t>	</a:t>
            </a:r>
            <a:r>
              <a:rPr lang="ru-RU" sz="2000" dirty="0" smtClean="0">
                <a:latin typeface="Times New Roman" panose="02020603050405020304" pitchFamily="18" charset="0"/>
              </a:rPr>
              <a:t>Порядок </a:t>
            </a:r>
            <a:r>
              <a:rPr lang="ru-RU" sz="2000" dirty="0" err="1">
                <a:latin typeface="Times New Roman" panose="02020603050405020304" pitchFamily="18" charset="0"/>
              </a:rPr>
              <a:t>провадження</a:t>
            </a:r>
            <a:r>
              <a:rPr lang="ru-RU" sz="2000" dirty="0">
                <a:latin typeface="Times New Roman" panose="02020603050405020304" pitchFamily="18" charset="0"/>
              </a:rPr>
              <a:t> органами </a:t>
            </a:r>
            <a:r>
              <a:rPr lang="ru-RU" sz="2000" dirty="0" err="1">
                <a:latin typeface="Times New Roman" panose="02020603050405020304" pitchFamily="18" charset="0"/>
              </a:rPr>
              <a:t>опіки</a:t>
            </a:r>
            <a:r>
              <a:rPr lang="ru-RU" sz="2000" dirty="0">
                <a:latin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</a:rPr>
              <a:t>піклування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визначеної</a:t>
            </a:r>
            <a:r>
              <a:rPr lang="ru-RU" sz="2000" dirty="0">
                <a:latin typeface="Times New Roman" panose="02020603050405020304" pitchFamily="18" charset="0"/>
              </a:rPr>
              <a:t> законом </a:t>
            </a:r>
            <a:r>
              <a:rPr lang="ru-RU" sz="2000" dirty="0" err="1">
                <a:latin typeface="Times New Roman" panose="02020603050405020304" pitchFamily="18" charset="0"/>
              </a:rPr>
              <a:t>діяльності</a:t>
            </a:r>
            <a:r>
              <a:rPr lang="ru-RU" sz="2000" dirty="0"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</a:rPr>
              <a:t>пов'язаної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із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захистом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майнових</a:t>
            </a:r>
            <a:r>
              <a:rPr lang="ru-RU" sz="2000" dirty="0">
                <a:latin typeface="Times New Roman" panose="02020603050405020304" pitchFamily="18" charset="0"/>
              </a:rPr>
              <a:t> прав </a:t>
            </a:r>
            <a:r>
              <a:rPr lang="ru-RU" sz="2000" dirty="0" err="1">
                <a:latin typeface="Times New Roman" panose="02020603050405020304" pitchFamily="18" charset="0"/>
              </a:rPr>
              <a:t>дитини</a:t>
            </a:r>
            <a:r>
              <a:rPr lang="ru-RU" sz="2000" dirty="0"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</a:rPr>
              <a:t>встановлюється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Кабінетом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Міністрів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України</a:t>
            </a:r>
            <a:r>
              <a:rPr lang="ru-RU" sz="2000" dirty="0">
                <a:latin typeface="Times New Roman" panose="02020603050405020304" pitchFamily="18" charset="0"/>
              </a:rPr>
              <a:t>.</a:t>
            </a:r>
          </a:p>
          <a:p>
            <a:pPr algn="just"/>
            <a:endParaRPr lang="ru-RU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4493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2137" y="259308"/>
            <a:ext cx="11532359" cy="62203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ru-RU" sz="2400" b="1" dirty="0" smtClean="0">
                <a:latin typeface="Times New Roman" panose="02020603050405020304" pitchFamily="18" charset="0"/>
              </a:rPr>
              <a:t>	</a:t>
            </a:r>
            <a:r>
              <a:rPr lang="ru-RU" sz="2400" b="1" dirty="0" err="1" smtClean="0">
                <a:latin typeface="Times New Roman" panose="02020603050405020304" pitchFamily="18" charset="0"/>
              </a:rPr>
              <a:t>Стаття</a:t>
            </a:r>
            <a:r>
              <a:rPr lang="ru-RU" sz="2400" b="1" dirty="0" smtClean="0">
                <a:latin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</a:rPr>
              <a:t>178.</a:t>
            </a:r>
            <a:r>
              <a:rPr lang="ru-RU" sz="2400" dirty="0">
                <a:latin typeface="Times New Roman" panose="02020603050405020304" pitchFamily="18" charset="0"/>
              </a:rPr>
              <a:t> </a:t>
            </a:r>
            <a:r>
              <a:rPr lang="ru-RU" sz="2400" dirty="0" err="1">
                <a:latin typeface="Times New Roman" panose="02020603050405020304" pitchFamily="18" charset="0"/>
              </a:rPr>
              <a:t>Використання</a:t>
            </a:r>
            <a:r>
              <a:rPr lang="ru-RU" sz="2400" dirty="0">
                <a:latin typeface="Times New Roman" panose="02020603050405020304" pitchFamily="18" charset="0"/>
              </a:rPr>
              <a:t> доходу </a:t>
            </a:r>
            <a:r>
              <a:rPr lang="ru-RU" sz="2400" dirty="0" err="1">
                <a:latin typeface="Times New Roman" panose="02020603050405020304" pitchFamily="18" charset="0"/>
              </a:rPr>
              <a:t>від</a:t>
            </a:r>
            <a:r>
              <a:rPr lang="ru-RU" sz="2400" dirty="0">
                <a:latin typeface="Times New Roman" panose="02020603050405020304" pitchFamily="18" charset="0"/>
              </a:rPr>
              <a:t> майна </a:t>
            </a:r>
            <a:r>
              <a:rPr lang="ru-RU" sz="2400" dirty="0" err="1">
                <a:latin typeface="Times New Roman" panose="02020603050405020304" pitchFamily="18" charset="0"/>
              </a:rPr>
              <a:t>дитини</a:t>
            </a:r>
            <a:endParaRPr lang="ru-RU" sz="2400" dirty="0">
              <a:latin typeface="Times New Roman" panose="02020603050405020304" pitchFamily="18" charset="0"/>
            </a:endParaRPr>
          </a:p>
          <a:p>
            <a:pPr algn="just" fontAlgn="base"/>
            <a:r>
              <a:rPr lang="ru-RU" sz="2400" dirty="0" smtClean="0">
                <a:latin typeface="Times New Roman" panose="02020603050405020304" pitchFamily="18" charset="0"/>
              </a:rPr>
              <a:t>	1</a:t>
            </a:r>
            <a:r>
              <a:rPr lang="ru-RU" sz="2400" dirty="0">
                <a:latin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</a:rPr>
              <a:t>Дохід</a:t>
            </a:r>
            <a:r>
              <a:rPr lang="ru-RU" sz="2400" dirty="0">
                <a:latin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</a:rPr>
              <a:t>одержаний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від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використання</a:t>
            </a:r>
            <a:r>
              <a:rPr lang="ru-RU" sz="2400" dirty="0">
                <a:latin typeface="Times New Roman" panose="02020603050405020304" pitchFamily="18" charset="0"/>
              </a:rPr>
              <a:t> майна </a:t>
            </a:r>
            <a:r>
              <a:rPr lang="ru-RU" sz="2400" dirty="0" err="1">
                <a:latin typeface="Times New Roman" panose="02020603050405020304" pitchFamily="18" charset="0"/>
              </a:rPr>
              <a:t>малолітньої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дитини</a:t>
            </a:r>
            <a:r>
              <a:rPr lang="ru-RU" sz="2400" dirty="0">
                <a:latin typeface="Times New Roman" panose="02020603050405020304" pitchFamily="18" charset="0"/>
              </a:rPr>
              <a:t>, батьки </a:t>
            </a:r>
            <a:r>
              <a:rPr lang="ru-RU" sz="2400" dirty="0" err="1">
                <a:latin typeface="Times New Roman" panose="02020603050405020304" pitchFamily="18" charset="0"/>
              </a:rPr>
              <a:t>мають</a:t>
            </a:r>
            <a:r>
              <a:rPr lang="ru-RU" sz="2400" dirty="0">
                <a:latin typeface="Times New Roman" panose="02020603050405020304" pitchFamily="18" charset="0"/>
              </a:rPr>
              <a:t> право </a:t>
            </a:r>
            <a:r>
              <a:rPr lang="ru-RU" sz="2400" dirty="0" err="1">
                <a:latin typeface="Times New Roman" panose="02020603050405020304" pitchFamily="18" charset="0"/>
              </a:rPr>
              <a:t>використовувати</a:t>
            </a:r>
            <a:r>
              <a:rPr lang="ru-RU" sz="2400" dirty="0">
                <a:latin typeface="Times New Roman" panose="02020603050405020304" pitchFamily="18" charset="0"/>
              </a:rPr>
              <a:t> на </a:t>
            </a:r>
            <a:r>
              <a:rPr lang="ru-RU" sz="2400" dirty="0" err="1">
                <a:latin typeface="Times New Roman" panose="02020603050405020304" pitchFamily="18" charset="0"/>
              </a:rPr>
              <a:t>виховання</a:t>
            </a:r>
            <a:r>
              <a:rPr lang="ru-RU" sz="2400" dirty="0">
                <a:latin typeface="Times New Roman" panose="02020603050405020304" pitchFamily="18" charset="0"/>
              </a:rPr>
              <a:t> та </a:t>
            </a:r>
            <a:r>
              <a:rPr lang="ru-RU" sz="2400" dirty="0" err="1">
                <a:latin typeface="Times New Roman" panose="02020603050405020304" pitchFamily="18" charset="0"/>
              </a:rPr>
              <a:t>утримання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інших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дітей</a:t>
            </a:r>
            <a:r>
              <a:rPr lang="ru-RU" sz="2400" dirty="0">
                <a:latin typeface="Times New Roman" panose="02020603050405020304" pitchFamily="18" charset="0"/>
              </a:rPr>
              <a:t> та на </a:t>
            </a:r>
            <a:r>
              <a:rPr lang="ru-RU" sz="2400" dirty="0" err="1">
                <a:latin typeface="Times New Roman" panose="02020603050405020304" pitchFamily="18" charset="0"/>
              </a:rPr>
              <a:t>невідкладні</a:t>
            </a:r>
            <a:r>
              <a:rPr lang="ru-RU" sz="2400" dirty="0">
                <a:latin typeface="Times New Roman" panose="02020603050405020304" pitchFamily="18" charset="0"/>
              </a:rPr>
              <a:t> потреби </a:t>
            </a:r>
            <a:r>
              <a:rPr lang="ru-RU" sz="2400" dirty="0" err="1">
                <a:latin typeface="Times New Roman" panose="02020603050405020304" pitchFamily="18" charset="0"/>
              </a:rPr>
              <a:t>сім'ї</a:t>
            </a:r>
            <a:r>
              <a:rPr lang="ru-RU" sz="2400" dirty="0">
                <a:latin typeface="Times New Roman" panose="02020603050405020304" pitchFamily="18" charset="0"/>
              </a:rPr>
              <a:t>.</a:t>
            </a:r>
          </a:p>
          <a:p>
            <a:pPr algn="just" fontAlgn="base"/>
            <a:r>
              <a:rPr lang="ru-RU" sz="2400" dirty="0" smtClean="0">
                <a:latin typeface="Times New Roman" panose="02020603050405020304" pitchFamily="18" charset="0"/>
              </a:rPr>
              <a:t>	2</a:t>
            </a:r>
            <a:r>
              <a:rPr lang="ru-RU" sz="2400" dirty="0">
                <a:latin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</a:rPr>
              <a:t>Неповнолітня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дитина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розпоряджається</a:t>
            </a:r>
            <a:r>
              <a:rPr lang="ru-RU" sz="2400" dirty="0">
                <a:latin typeface="Times New Roman" panose="02020603050405020304" pitchFamily="18" charset="0"/>
              </a:rPr>
              <a:t> доходом </a:t>
            </a:r>
            <a:r>
              <a:rPr lang="ru-RU" sz="2400" dirty="0" err="1">
                <a:latin typeface="Times New Roman" panose="02020603050405020304" pitchFamily="18" charset="0"/>
              </a:rPr>
              <a:t>від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свого</a:t>
            </a:r>
            <a:r>
              <a:rPr lang="ru-RU" sz="2400" dirty="0">
                <a:latin typeface="Times New Roman" panose="02020603050405020304" pitchFamily="18" charset="0"/>
              </a:rPr>
              <a:t> майна </a:t>
            </a:r>
            <a:r>
              <a:rPr lang="ru-RU" sz="2400" dirty="0" err="1">
                <a:latin typeface="Times New Roman" panose="02020603050405020304" pitchFamily="18" charset="0"/>
              </a:rPr>
              <a:t>відповідно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</a:rPr>
              <a:t>до </a:t>
            </a:r>
            <a:r>
              <a:rPr lang="ru-RU" sz="2400" u="sng" dirty="0" err="1" smtClean="0">
                <a:latin typeface="Times New Roman" panose="02020603050405020304" pitchFamily="18" charset="0"/>
                <a:hlinkClick r:id="rId2"/>
              </a:rPr>
              <a:t>Цивільного</a:t>
            </a:r>
            <a:r>
              <a:rPr lang="ru-RU" sz="2400" u="sng" dirty="0" smtClean="0">
                <a:latin typeface="Times New Roman" panose="02020603050405020304" pitchFamily="18" charset="0"/>
                <a:hlinkClick r:id="rId2"/>
              </a:rPr>
              <a:t> </a:t>
            </a:r>
            <a:r>
              <a:rPr lang="ru-RU" sz="2400" u="sng" dirty="0">
                <a:latin typeface="Times New Roman" panose="02020603050405020304" pitchFamily="18" charset="0"/>
                <a:hlinkClick r:id="rId2"/>
              </a:rPr>
              <a:t>кодексу </a:t>
            </a:r>
            <a:r>
              <a:rPr lang="ru-RU" sz="2400" u="sng" dirty="0" err="1">
                <a:latin typeface="Times New Roman" panose="02020603050405020304" pitchFamily="18" charset="0"/>
                <a:hlinkClick r:id="rId2"/>
              </a:rPr>
              <a:t>України</a:t>
            </a:r>
            <a:r>
              <a:rPr lang="ru-RU" sz="2400" dirty="0">
                <a:latin typeface="Times New Roman" panose="02020603050405020304" pitchFamily="18" charset="0"/>
              </a:rPr>
              <a:t>.</a:t>
            </a:r>
          </a:p>
          <a:p>
            <a:pPr algn="just" fontAlgn="base"/>
            <a:r>
              <a:rPr lang="ru-RU" sz="2400" b="1" dirty="0" smtClean="0">
                <a:latin typeface="Times New Roman" panose="02020603050405020304" pitchFamily="18" charset="0"/>
              </a:rPr>
              <a:t>	</a:t>
            </a:r>
          </a:p>
          <a:p>
            <a:pPr algn="just" fontAlgn="base"/>
            <a:r>
              <a:rPr lang="ru-RU" sz="2400" b="1" dirty="0">
                <a:latin typeface="Times New Roman" panose="02020603050405020304" pitchFamily="18" charset="0"/>
              </a:rPr>
              <a:t>	</a:t>
            </a:r>
            <a:r>
              <a:rPr lang="ru-RU" sz="2400" b="1" dirty="0" err="1" smtClean="0">
                <a:latin typeface="Times New Roman" panose="02020603050405020304" pitchFamily="18" charset="0"/>
              </a:rPr>
              <a:t>Стаття</a:t>
            </a:r>
            <a:r>
              <a:rPr lang="ru-RU" sz="2400" b="1" dirty="0" smtClean="0">
                <a:latin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</a:rPr>
              <a:t>179.</a:t>
            </a:r>
            <a:r>
              <a:rPr lang="ru-RU" sz="2400" dirty="0">
                <a:latin typeface="Times New Roman" panose="02020603050405020304" pitchFamily="18" charset="0"/>
              </a:rPr>
              <a:t> Право </a:t>
            </a:r>
            <a:r>
              <a:rPr lang="ru-RU" sz="2400" dirty="0" err="1">
                <a:latin typeface="Times New Roman" panose="02020603050405020304" pitchFamily="18" charset="0"/>
              </a:rPr>
              <a:t>власності</a:t>
            </a:r>
            <a:r>
              <a:rPr lang="ru-RU" sz="2400" dirty="0">
                <a:latin typeface="Times New Roman" panose="02020603050405020304" pitchFamily="18" charset="0"/>
              </a:rPr>
              <a:t> на </a:t>
            </a:r>
            <a:r>
              <a:rPr lang="ru-RU" sz="2400" dirty="0" err="1">
                <a:latin typeface="Times New Roman" panose="02020603050405020304" pitchFamily="18" charset="0"/>
              </a:rPr>
              <a:t>аліменти</a:t>
            </a:r>
            <a:r>
              <a:rPr lang="ru-RU" sz="2400" dirty="0">
                <a:latin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</a:rPr>
              <a:t>одержані</a:t>
            </a:r>
            <a:r>
              <a:rPr lang="ru-RU" sz="2400" dirty="0">
                <a:latin typeface="Times New Roman" panose="02020603050405020304" pitchFamily="18" charset="0"/>
              </a:rPr>
              <a:t> на </a:t>
            </a:r>
            <a:r>
              <a:rPr lang="ru-RU" sz="2400" dirty="0" err="1">
                <a:latin typeface="Times New Roman" panose="02020603050405020304" pitchFamily="18" charset="0"/>
              </a:rPr>
              <a:t>дитину</a:t>
            </a:r>
            <a:endParaRPr lang="ru-RU" sz="2400" dirty="0">
              <a:latin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</a:rPr>
              <a:t>	1</a:t>
            </a:r>
            <a:r>
              <a:rPr lang="ru-RU" sz="2400" dirty="0">
                <a:latin typeface="Times New Roman" panose="02020603050405020304" pitchFamily="18" charset="0"/>
              </a:rPr>
              <a:t>. </a:t>
            </a:r>
            <a:r>
              <a:rPr lang="ru-RU" sz="2400" b="1" u="sng" dirty="0" err="1">
                <a:latin typeface="Times New Roman" panose="02020603050405020304" pitchFamily="18" charset="0"/>
              </a:rPr>
              <a:t>Аліменти</a:t>
            </a:r>
            <a:r>
              <a:rPr lang="ru-RU" sz="2400" b="1" u="sng" dirty="0">
                <a:latin typeface="Times New Roman" panose="02020603050405020304" pitchFamily="18" charset="0"/>
              </a:rPr>
              <a:t>,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одержані</a:t>
            </a:r>
            <a:r>
              <a:rPr lang="ru-RU" sz="2400" dirty="0">
                <a:latin typeface="Times New Roman" panose="02020603050405020304" pitchFamily="18" charset="0"/>
              </a:rPr>
              <a:t> на </a:t>
            </a:r>
            <a:r>
              <a:rPr lang="ru-RU" sz="2400" dirty="0" err="1">
                <a:latin typeface="Times New Roman" panose="02020603050405020304" pitchFamily="18" charset="0"/>
              </a:rPr>
              <a:t>дитину</a:t>
            </a:r>
            <a:r>
              <a:rPr lang="ru-RU" sz="2400" dirty="0">
                <a:latin typeface="Times New Roman" panose="02020603050405020304" pitchFamily="18" charset="0"/>
              </a:rPr>
              <a:t>, </a:t>
            </a:r>
            <a:r>
              <a:rPr lang="ru-RU" sz="2400" b="1" u="sng" dirty="0">
                <a:latin typeface="Times New Roman" panose="02020603050405020304" pitchFamily="18" charset="0"/>
              </a:rPr>
              <a:t>є </a:t>
            </a:r>
            <a:r>
              <a:rPr lang="ru-RU" sz="2400" b="1" u="sng" dirty="0" err="1">
                <a:latin typeface="Times New Roman" panose="02020603050405020304" pitchFamily="18" charset="0"/>
              </a:rPr>
              <a:t>власністю</a:t>
            </a:r>
            <a:r>
              <a:rPr lang="ru-RU" sz="2400" b="1" u="sng" dirty="0">
                <a:latin typeface="Times New Roman" panose="02020603050405020304" pitchFamily="18" charset="0"/>
              </a:rPr>
              <a:t> </a:t>
            </a:r>
            <a:r>
              <a:rPr lang="ru-RU" sz="2400" b="1" u="sng" dirty="0" err="1">
                <a:latin typeface="Times New Roman" panose="02020603050405020304" pitchFamily="18" charset="0"/>
              </a:rPr>
              <a:t>дитини</a:t>
            </a:r>
            <a:r>
              <a:rPr lang="ru-RU" sz="2400" b="1" u="sng" dirty="0"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</a:rPr>
              <a:t>	2</a:t>
            </a:r>
            <a:r>
              <a:rPr lang="ru-RU" sz="2400" dirty="0">
                <a:latin typeface="Times New Roman" panose="02020603050405020304" pitchFamily="18" charset="0"/>
              </a:rPr>
              <a:t>. Той </a:t>
            </a:r>
            <a:r>
              <a:rPr lang="ru-RU" sz="2400" dirty="0" err="1">
                <a:latin typeface="Times New Roman" panose="02020603050405020304" pitchFamily="18" charset="0"/>
              </a:rPr>
              <a:t>із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батьків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або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інших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законних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представників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дитини</a:t>
            </a:r>
            <a:r>
              <a:rPr lang="ru-RU" sz="2400" dirty="0">
                <a:latin typeface="Times New Roman" panose="02020603050405020304" pitchFamily="18" charset="0"/>
              </a:rPr>
              <a:t>, на </a:t>
            </a:r>
            <a:r>
              <a:rPr lang="ru-RU" sz="2400" dirty="0" err="1">
                <a:latin typeface="Times New Roman" panose="02020603050405020304" pitchFamily="18" charset="0"/>
              </a:rPr>
              <a:t>ім’я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якого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виплачуються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аліменти</a:t>
            </a:r>
            <a:r>
              <a:rPr lang="ru-RU" sz="2400" dirty="0">
                <a:latin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</a:rPr>
              <a:t>розпоряджається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аліментами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виключно</a:t>
            </a:r>
            <a:r>
              <a:rPr lang="ru-RU" sz="2400" dirty="0">
                <a:latin typeface="Times New Roman" panose="02020603050405020304" pitchFamily="18" charset="0"/>
              </a:rPr>
              <a:t> за </a:t>
            </a:r>
            <a:r>
              <a:rPr lang="ru-RU" sz="2400" dirty="0" err="1">
                <a:latin typeface="Times New Roman" panose="02020603050405020304" pitchFamily="18" charset="0"/>
              </a:rPr>
              <a:t>цільовим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призначенням</a:t>
            </a:r>
            <a:r>
              <a:rPr lang="ru-RU" sz="2400" dirty="0">
                <a:latin typeface="Times New Roman" panose="02020603050405020304" pitchFamily="18" charset="0"/>
              </a:rPr>
              <a:t> в </a:t>
            </a:r>
            <a:r>
              <a:rPr lang="ru-RU" sz="2400" dirty="0" err="1">
                <a:latin typeface="Times New Roman" panose="02020603050405020304" pitchFamily="18" charset="0"/>
              </a:rPr>
              <a:t>інтересах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дитини</a:t>
            </a:r>
            <a:r>
              <a:rPr lang="ru-RU" sz="2400" dirty="0"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</a:rPr>
              <a:t>	</a:t>
            </a:r>
            <a:r>
              <a:rPr lang="ru-RU" sz="2400" dirty="0" err="1" smtClean="0">
                <a:latin typeface="Times New Roman" panose="02020603050405020304" pitchFamily="18" charset="0"/>
              </a:rPr>
              <a:t>Неповнолітня</a:t>
            </a:r>
            <a:r>
              <a:rPr lang="ru-RU" sz="2400" dirty="0" smtClean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дитина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має</a:t>
            </a:r>
            <a:r>
              <a:rPr lang="ru-RU" sz="2400" dirty="0">
                <a:latin typeface="Times New Roman" panose="02020603050405020304" pitchFamily="18" charset="0"/>
              </a:rPr>
              <a:t> право </a:t>
            </a:r>
            <a:r>
              <a:rPr lang="ru-RU" sz="2400" dirty="0" err="1">
                <a:latin typeface="Times New Roman" panose="02020603050405020304" pitchFamily="18" charset="0"/>
              </a:rPr>
              <a:t>брати</a:t>
            </a:r>
            <a:r>
              <a:rPr lang="ru-RU" sz="2400" dirty="0">
                <a:latin typeface="Times New Roman" panose="02020603050405020304" pitchFamily="18" charset="0"/>
              </a:rPr>
              <a:t> участь у </a:t>
            </a:r>
            <a:r>
              <a:rPr lang="ru-RU" sz="2400" dirty="0" err="1">
                <a:latin typeface="Times New Roman" panose="02020603050405020304" pitchFamily="18" charset="0"/>
              </a:rPr>
              <a:t>розпорядженні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аліментами</a:t>
            </a:r>
            <a:r>
              <a:rPr lang="ru-RU" sz="2400" dirty="0">
                <a:latin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</a:rPr>
              <a:t>одержаними</a:t>
            </a:r>
            <a:r>
              <a:rPr lang="ru-RU" sz="2400" dirty="0">
                <a:latin typeface="Times New Roman" panose="02020603050405020304" pitchFamily="18" charset="0"/>
              </a:rPr>
              <a:t> на </a:t>
            </a:r>
            <a:r>
              <a:rPr lang="ru-RU" sz="2400" dirty="0" err="1">
                <a:latin typeface="Times New Roman" panose="02020603050405020304" pitchFamily="18" charset="0"/>
              </a:rPr>
              <a:t>її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утримання</a:t>
            </a:r>
            <a:r>
              <a:rPr lang="ru-RU" sz="2400" dirty="0"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</a:rPr>
              <a:t>	3</a:t>
            </a:r>
            <a:r>
              <a:rPr lang="ru-RU" sz="2400" dirty="0">
                <a:latin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</a:rPr>
              <a:t>Неповнолітня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дитина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має</a:t>
            </a:r>
            <a:r>
              <a:rPr lang="ru-RU" sz="2400" dirty="0">
                <a:latin typeface="Times New Roman" panose="02020603050405020304" pitchFamily="18" charset="0"/>
              </a:rPr>
              <a:t> право на </a:t>
            </a:r>
            <a:r>
              <a:rPr lang="ru-RU" sz="2400" dirty="0" err="1">
                <a:latin typeface="Times New Roman" panose="02020603050405020304" pitchFamily="18" charset="0"/>
              </a:rPr>
              <a:t>самостійне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одержання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аліментів</a:t>
            </a:r>
            <a:r>
              <a:rPr lang="ru-RU" sz="2400" dirty="0">
                <a:latin typeface="Times New Roman" panose="02020603050405020304" pitchFamily="18" charset="0"/>
              </a:rPr>
              <a:t> та </a:t>
            </a:r>
            <a:r>
              <a:rPr lang="ru-RU" sz="2400" dirty="0" err="1">
                <a:latin typeface="Times New Roman" panose="02020603050405020304" pitchFamily="18" charset="0"/>
              </a:rPr>
              <a:t>розпорядження</a:t>
            </a:r>
            <a:r>
              <a:rPr lang="ru-RU" sz="2400" dirty="0">
                <a:latin typeface="Times New Roman" panose="02020603050405020304" pitchFamily="18" charset="0"/>
              </a:rPr>
              <a:t> ними </a:t>
            </a:r>
            <a:r>
              <a:rPr lang="ru-RU" sz="2400" dirty="0" err="1">
                <a:latin typeface="Times New Roman" panose="02020603050405020304" pitchFamily="18" charset="0"/>
              </a:rPr>
              <a:t>відповідно</a:t>
            </a:r>
            <a:r>
              <a:rPr lang="ru-RU" sz="2400" dirty="0">
                <a:latin typeface="Times New Roman" panose="02020603050405020304" pitchFamily="18" charset="0"/>
              </a:rPr>
              <a:t> до </a:t>
            </a:r>
            <a:r>
              <a:rPr lang="ru-RU" sz="2400" u="sng" dirty="0" err="1">
                <a:latin typeface="Times New Roman" panose="02020603050405020304" pitchFamily="18" charset="0"/>
                <a:hlinkClick r:id="rId3"/>
              </a:rPr>
              <a:t>Цивільного</a:t>
            </a:r>
            <a:r>
              <a:rPr lang="ru-RU" sz="2400" u="sng" dirty="0">
                <a:latin typeface="Times New Roman" panose="02020603050405020304" pitchFamily="18" charset="0"/>
                <a:hlinkClick r:id="rId3"/>
              </a:rPr>
              <a:t> кодексу </a:t>
            </a:r>
            <a:r>
              <a:rPr lang="ru-RU" sz="2400" u="sng" dirty="0" err="1">
                <a:latin typeface="Times New Roman" panose="02020603050405020304" pitchFamily="18" charset="0"/>
                <a:hlinkClick r:id="rId3"/>
              </a:rPr>
              <a:t>України</a:t>
            </a:r>
            <a:r>
              <a:rPr lang="ru-RU" sz="2400" dirty="0">
                <a:latin typeface="Times New Roman" panose="02020603050405020304" pitchFamily="18" charset="0"/>
              </a:rPr>
              <a:t>.</a:t>
            </a:r>
          </a:p>
          <a:p>
            <a:pPr indent="285750" algn="just" fontAlgn="base">
              <a:lnSpc>
                <a:spcPct val="106000"/>
              </a:lnSpc>
              <a:spcAft>
                <a:spcPts val="0"/>
              </a:spcAft>
            </a:pP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00395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1194" y="300251"/>
            <a:ext cx="11668836" cy="61932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85750" algn="just" fontAlgn="base">
              <a:lnSpc>
                <a:spcPct val="106000"/>
              </a:lnSpc>
              <a:spcAft>
                <a:spcPts val="0"/>
              </a:spcAft>
            </a:pP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2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Правовiдносини</a:t>
            </a:r>
            <a:r>
              <a:rPr lang="uk-UA" sz="2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батькiв</a:t>
            </a:r>
            <a:r>
              <a:rPr lang="uk-UA" sz="2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uk-UA" sz="2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дiтей</a:t>
            </a:r>
            <a:r>
              <a:rPr lang="uk-UA" sz="2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щодо утримання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— це </a:t>
            </a:r>
            <a:r>
              <a:rPr lang="uk-UA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правовiдносини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в яких одна сторона зобов’язана надати </a:t>
            </a:r>
            <a:r>
              <a:rPr lang="uk-UA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другiй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сторонi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утримання на </a:t>
            </a:r>
            <a:r>
              <a:rPr lang="uk-UA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пiдставах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 в порядку, що </a:t>
            </a:r>
            <a:r>
              <a:rPr lang="uk-UA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встановленi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законом, а друга сторона 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має право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вимагати виконання такого обов’язку. </a:t>
            </a:r>
            <a:endParaRPr lang="ru-RU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5750" algn="ctr" fontAlgn="base">
              <a:lnSpc>
                <a:spcPct val="106000"/>
              </a:lnSpc>
              <a:spcAft>
                <a:spcPts val="0"/>
              </a:spcAft>
            </a:pP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Ці правовідносини можна </a:t>
            </a:r>
            <a:r>
              <a:rPr lang="uk-UA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подiлити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uk-UA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двi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основнi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групи:</a:t>
            </a:r>
            <a:endParaRPr lang="ru-RU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5750" algn="just" fontAlgn="base">
              <a:lnSpc>
                <a:spcPct val="106000"/>
              </a:lnSpc>
              <a:spcAft>
                <a:spcPts val="0"/>
              </a:spcAft>
            </a:pPr>
            <a:r>
              <a:rPr lang="uk-UA" sz="2200" i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1) зобов’язання </a:t>
            </a:r>
            <a:r>
              <a:rPr lang="uk-UA" sz="2200" i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батькiв</a:t>
            </a:r>
            <a:r>
              <a:rPr lang="uk-UA" sz="2200" i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щодо утримання дитини:</a:t>
            </a:r>
            <a:endParaRPr lang="ru-RU" sz="2200" i="1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5750" algn="just" fontAlgn="base">
              <a:lnSpc>
                <a:spcPct val="106000"/>
              </a:lnSpc>
              <a:spcAft>
                <a:spcPts val="0"/>
              </a:spcAft>
            </a:pP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зобов’язання </a:t>
            </a:r>
            <a:r>
              <a:rPr lang="uk-UA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батькiв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щодо утримання дитини до досягнення нею </a:t>
            </a:r>
            <a:r>
              <a:rPr lang="uk-UA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повнолiття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(ст. 180 СК); </a:t>
            </a:r>
            <a:endParaRPr lang="ru-RU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5750" algn="just" fontAlgn="base">
              <a:lnSpc>
                <a:spcPct val="106000"/>
              </a:lnSpc>
              <a:spcAft>
                <a:spcPts val="0"/>
              </a:spcAft>
            </a:pP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зобов’язання </a:t>
            </a:r>
            <a:r>
              <a:rPr lang="uk-UA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батькiв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щодо утримання </a:t>
            </a:r>
            <a:r>
              <a:rPr lang="uk-UA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повнолiтнiх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дочки, сина, </a:t>
            </a:r>
            <a:r>
              <a:rPr lang="uk-UA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якi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продовжують навчання й у зв’язку з цим потребують </a:t>
            </a:r>
            <a:r>
              <a:rPr lang="uk-UA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матерiальної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допомоги (ст. 199 СК);</a:t>
            </a:r>
            <a:endParaRPr lang="ru-RU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5750" algn="just" fontAlgn="base">
              <a:lnSpc>
                <a:spcPct val="106000"/>
              </a:lnSpc>
              <a:spcAft>
                <a:spcPts val="0"/>
              </a:spcAft>
            </a:pP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зобов’язання </a:t>
            </a:r>
            <a:r>
              <a:rPr lang="uk-UA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батькiв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щодо утримання непрацездатних </a:t>
            </a:r>
            <a:r>
              <a:rPr lang="uk-UA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повнолiтнiх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дочки, сина, </a:t>
            </a:r>
            <a:r>
              <a:rPr lang="uk-UA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якi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потребують </a:t>
            </a:r>
            <a:r>
              <a:rPr lang="uk-UA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матерiальної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допомоги (ст. 198 СК);</a:t>
            </a:r>
            <a:endParaRPr lang="ru-RU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5750" algn="just" fontAlgn="base">
              <a:lnSpc>
                <a:spcPct val="106000"/>
              </a:lnSpc>
              <a:spcAft>
                <a:spcPts val="0"/>
              </a:spcAft>
            </a:pP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зобов’язання </a:t>
            </a:r>
            <a:r>
              <a:rPr lang="uk-UA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батькiв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брати участь у додаткових витратах на дитину, що </a:t>
            </a:r>
            <a:r>
              <a:rPr lang="uk-UA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викликанi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особливими обставинами (ст.185СК).</a:t>
            </a:r>
            <a:endParaRPr lang="ru-RU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5750" algn="just" fontAlgn="base">
              <a:lnSpc>
                <a:spcPct val="106000"/>
              </a:lnSpc>
              <a:spcAft>
                <a:spcPts val="0"/>
              </a:spcAft>
            </a:pPr>
            <a:r>
              <a:rPr lang="uk-UA" sz="2200" i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2) зобов’язання </a:t>
            </a:r>
            <a:r>
              <a:rPr lang="uk-UA" sz="2200" i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повнолiтнiх</a:t>
            </a:r>
            <a:r>
              <a:rPr lang="uk-UA" sz="2200" i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200" i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дiтей</a:t>
            </a:r>
            <a:r>
              <a:rPr lang="uk-UA" sz="2200" i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щодо утримання </a:t>
            </a:r>
            <a:r>
              <a:rPr lang="uk-UA" sz="2200" i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батькiв</a:t>
            </a:r>
            <a:r>
              <a:rPr lang="uk-UA" sz="2200" i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200" i="1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5750" algn="just" fontAlgn="base">
              <a:lnSpc>
                <a:spcPct val="106000"/>
              </a:lnSpc>
              <a:spcAft>
                <a:spcPts val="0"/>
              </a:spcAft>
            </a:pP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 зобов’язання </a:t>
            </a:r>
            <a:r>
              <a:rPr lang="uk-UA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повнолiтнiх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дiтей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щодо утримання непрацездатних </a:t>
            </a:r>
            <a:r>
              <a:rPr lang="uk-UA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батькiв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якi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потребують </a:t>
            </a:r>
            <a:r>
              <a:rPr lang="uk-UA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матерiальної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допомоги (ст. 202 СК);</a:t>
            </a:r>
            <a:endParaRPr lang="ru-RU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5750" algn="just" fontAlgn="base">
              <a:lnSpc>
                <a:spcPct val="106000"/>
              </a:lnSpc>
              <a:spcAft>
                <a:spcPts val="0"/>
              </a:spcAft>
            </a:pP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зобов’язання </a:t>
            </a:r>
            <a:r>
              <a:rPr lang="uk-UA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повнолiтнiх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дiтей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брати участь у додаткових витратах на </a:t>
            </a:r>
            <a:r>
              <a:rPr lang="uk-UA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батькiв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викликаних тяжкою хворобою, </a:t>
            </a:r>
            <a:r>
              <a:rPr lang="uk-UA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iнвалiднiстю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або </a:t>
            </a:r>
            <a:r>
              <a:rPr lang="uk-UA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немiчнiстю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(ст. 203 СК).</a:t>
            </a:r>
            <a:endParaRPr lang="ru-RU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66327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0125" y="177422"/>
            <a:ext cx="11859905" cy="64140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85750" algn="just" fontAlgn="base">
              <a:lnSpc>
                <a:spcPct val="106000"/>
              </a:lnSpc>
              <a:spcAft>
                <a:spcPts val="0"/>
              </a:spcAft>
            </a:pPr>
            <a:r>
              <a:rPr lang="uk-UA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Закон передбачає два порядки надання батьками утримання </a:t>
            </a:r>
            <a:r>
              <a:rPr lang="uk-UA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дитинi</a:t>
            </a:r>
            <a:r>
              <a:rPr lang="uk-UA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uk-UA" sz="2000" i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добровiльний</a:t>
            </a:r>
            <a:r>
              <a:rPr lang="uk-UA" sz="2000" i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(за взаємною домовленістю, або шляхом укладення договорів (ст. 189, 190 СК))  та </a:t>
            </a:r>
            <a:r>
              <a:rPr lang="uk-UA" sz="2000" i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примусовий.</a:t>
            </a:r>
            <a:endParaRPr lang="ru-RU" sz="2000" i="1" u="sng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5750" algn="just" fontAlgn="base">
              <a:lnSpc>
                <a:spcPct val="106000"/>
              </a:lnSpc>
              <a:spcAft>
                <a:spcPts val="0"/>
              </a:spcAft>
            </a:pPr>
            <a:r>
              <a:rPr lang="uk-UA" sz="2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Примусовий порядок </a:t>
            </a:r>
            <a:r>
              <a:rPr lang="uk-UA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передбачає звернення до суду із позовом про </a:t>
            </a:r>
            <a:r>
              <a:rPr lang="uk-UA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стягнення </a:t>
            </a:r>
            <a:r>
              <a:rPr lang="uk-UA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аліментів на утримання дитини. 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5750" algn="just" fontAlgn="base">
              <a:lnSpc>
                <a:spcPct val="106000"/>
              </a:lnSpc>
              <a:spcAft>
                <a:spcPts val="0"/>
              </a:spcAft>
            </a:pPr>
            <a:r>
              <a:rPr lang="uk-UA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рішенням суду кошти на утримання дитини (аліменти) присуджуються у частці від доходу її матері, батька і (або) у твердій грошовій </a:t>
            </a:r>
            <a:r>
              <a:rPr lang="uk-UA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сумі</a:t>
            </a:r>
            <a:r>
              <a:rPr lang="ru-RU" sz="2000" dirty="0"/>
              <a:t> </a:t>
            </a:r>
            <a:r>
              <a:rPr lang="ru-RU" sz="2000" dirty="0">
                <a:latin typeface="Times New Roman" panose="02020603050405020304" pitchFamily="18" charset="0"/>
              </a:rPr>
              <a:t>за </a:t>
            </a:r>
            <a:r>
              <a:rPr lang="ru-RU" sz="2000" dirty="0" err="1">
                <a:latin typeface="Times New Roman" panose="02020603050405020304" pitchFamily="18" charset="0"/>
              </a:rPr>
              <a:t>вибором</a:t>
            </a:r>
            <a:r>
              <a:rPr lang="ru-RU" sz="2000" dirty="0">
                <a:latin typeface="Times New Roman" panose="02020603050405020304" pitchFamily="18" charset="0"/>
              </a:rPr>
              <a:t> того з </a:t>
            </a:r>
            <a:r>
              <a:rPr lang="ru-RU" sz="2000" dirty="0" err="1">
                <a:latin typeface="Times New Roman" panose="02020603050405020304" pitchFamily="18" charset="0"/>
              </a:rPr>
              <a:t>батьків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інших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законних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представників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дитини</a:t>
            </a:r>
            <a:r>
              <a:rPr lang="ru-RU" sz="2000" dirty="0">
                <a:latin typeface="Times New Roman" panose="02020603050405020304" pitchFamily="18" charset="0"/>
              </a:rPr>
              <a:t>, разом з </a:t>
            </a:r>
            <a:r>
              <a:rPr lang="ru-RU" sz="2000" dirty="0" err="1">
                <a:latin typeface="Times New Roman" panose="02020603050405020304" pitchFamily="18" charset="0"/>
              </a:rPr>
              <a:t>яким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проживає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дитина</a:t>
            </a:r>
            <a:r>
              <a:rPr lang="ru-RU" sz="2000" dirty="0" smtClean="0">
                <a:latin typeface="Times New Roman" panose="02020603050405020304" pitchFamily="18" charset="0"/>
              </a:rPr>
              <a:t>.</a:t>
            </a:r>
            <a:r>
              <a:rPr lang="uk-UA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</a:rPr>
              <a:t>Спосіб</a:t>
            </a:r>
            <a:r>
              <a:rPr lang="ru-RU" sz="2000" dirty="0" smtClean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стягнення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аліментів</a:t>
            </a:r>
            <a:r>
              <a:rPr lang="ru-RU" sz="2000" dirty="0"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</a:rPr>
              <a:t>визначений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рішенням</a:t>
            </a:r>
            <a:r>
              <a:rPr lang="ru-RU" sz="2000" dirty="0">
                <a:latin typeface="Times New Roman" panose="02020603050405020304" pitchFamily="18" charset="0"/>
              </a:rPr>
              <a:t> суду, </a:t>
            </a:r>
            <a:r>
              <a:rPr lang="ru-RU" sz="2000" dirty="0" err="1">
                <a:latin typeface="Times New Roman" panose="02020603050405020304" pitchFamily="18" charset="0"/>
              </a:rPr>
              <a:t>змінюється</a:t>
            </a:r>
            <a:r>
              <a:rPr lang="ru-RU" sz="2000" dirty="0">
                <a:latin typeface="Times New Roman" panose="02020603050405020304" pitchFamily="18" charset="0"/>
              </a:rPr>
              <a:t> за </a:t>
            </a:r>
            <a:r>
              <a:rPr lang="ru-RU" sz="2000" dirty="0" err="1">
                <a:latin typeface="Times New Roman" panose="02020603050405020304" pitchFamily="18" charset="0"/>
              </a:rPr>
              <a:t>рішенням</a:t>
            </a:r>
            <a:r>
              <a:rPr lang="ru-RU" sz="2000" dirty="0">
                <a:latin typeface="Times New Roman" panose="02020603050405020304" pitchFamily="18" charset="0"/>
              </a:rPr>
              <a:t> суду за </a:t>
            </a:r>
            <a:r>
              <a:rPr lang="ru-RU" sz="2000" dirty="0" err="1">
                <a:latin typeface="Times New Roman" panose="02020603050405020304" pitchFamily="18" charset="0"/>
              </a:rPr>
              <a:t>позовом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одержувача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аліментів</a:t>
            </a:r>
            <a:r>
              <a:rPr lang="ru-RU" sz="2000" dirty="0">
                <a:latin typeface="Times New Roman" panose="02020603050405020304" pitchFamily="18" charset="0"/>
              </a:rPr>
              <a:t>.</a:t>
            </a:r>
            <a:r>
              <a:rPr lang="uk-UA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(ч. 3 ст. 181 СК України).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5750" algn="just" fontAlgn="base">
              <a:lnSpc>
                <a:spcPct val="106000"/>
              </a:lnSpc>
              <a:spcAft>
                <a:spcPts val="0"/>
              </a:spcAft>
            </a:pPr>
            <a:r>
              <a:rPr lang="uk-UA" sz="20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Стаття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182.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Обставини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враховуються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судом при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визначенні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розміру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аліментів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latin typeface="Times New Roman" panose="02020603050405020304" pitchFamily="18" charset="0"/>
              </a:rPr>
              <a:t>1. При </a:t>
            </a:r>
            <a:r>
              <a:rPr lang="ru-RU" sz="2000" dirty="0" err="1">
                <a:latin typeface="Times New Roman" panose="02020603050405020304" pitchFamily="18" charset="0"/>
              </a:rPr>
              <a:t>визначенні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розміру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аліментів</a:t>
            </a:r>
            <a:r>
              <a:rPr lang="ru-RU" sz="2000" dirty="0">
                <a:latin typeface="Times New Roman" panose="02020603050405020304" pitchFamily="18" charset="0"/>
              </a:rPr>
              <a:t> суд </a:t>
            </a:r>
            <a:r>
              <a:rPr lang="ru-RU" sz="2000" dirty="0" err="1">
                <a:latin typeface="Times New Roman" panose="02020603050405020304" pitchFamily="18" charset="0"/>
              </a:rPr>
              <a:t>враховує</a:t>
            </a:r>
            <a:r>
              <a:rPr lang="ru-RU" sz="2000" dirty="0">
                <a:latin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</a:rPr>
              <a:t>1) стан </a:t>
            </a:r>
            <a:r>
              <a:rPr lang="ru-RU" sz="2000" dirty="0" err="1">
                <a:latin typeface="Times New Roman" panose="02020603050405020304" pitchFamily="18" charset="0"/>
              </a:rPr>
              <a:t>здоров'я</a:t>
            </a:r>
            <a:r>
              <a:rPr lang="ru-RU" sz="2000" dirty="0">
                <a:latin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</a:rPr>
              <a:t>матеріальне</a:t>
            </a:r>
            <a:r>
              <a:rPr lang="ru-RU" sz="2000" dirty="0">
                <a:latin typeface="Times New Roman" panose="02020603050405020304" pitchFamily="18" charset="0"/>
              </a:rPr>
              <a:t> становище </a:t>
            </a:r>
            <a:r>
              <a:rPr lang="ru-RU" sz="2000" dirty="0" err="1">
                <a:latin typeface="Times New Roman" panose="02020603050405020304" pitchFamily="18" charset="0"/>
              </a:rPr>
              <a:t>дитини</a:t>
            </a:r>
            <a:r>
              <a:rPr lang="ru-RU" sz="2000" dirty="0"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</a:rPr>
              <a:t>2) стан </a:t>
            </a:r>
            <a:r>
              <a:rPr lang="ru-RU" sz="2000" dirty="0" err="1">
                <a:latin typeface="Times New Roman" panose="02020603050405020304" pitchFamily="18" charset="0"/>
              </a:rPr>
              <a:t>здоров'я</a:t>
            </a:r>
            <a:r>
              <a:rPr lang="ru-RU" sz="2000" dirty="0">
                <a:latin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</a:rPr>
              <a:t>матеріальне</a:t>
            </a:r>
            <a:r>
              <a:rPr lang="ru-RU" sz="2000" dirty="0">
                <a:latin typeface="Times New Roman" panose="02020603050405020304" pitchFamily="18" charset="0"/>
              </a:rPr>
              <a:t> становище </a:t>
            </a:r>
            <a:r>
              <a:rPr lang="ru-RU" sz="2000" dirty="0" err="1">
                <a:latin typeface="Times New Roman" panose="02020603050405020304" pitchFamily="18" charset="0"/>
              </a:rPr>
              <a:t>платника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аліментів</a:t>
            </a:r>
            <a:r>
              <a:rPr lang="ru-RU" sz="2000" dirty="0"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</a:rPr>
              <a:t>3) </a:t>
            </a:r>
            <a:r>
              <a:rPr lang="ru-RU" sz="2000" dirty="0" err="1">
                <a:latin typeface="Times New Roman" panose="02020603050405020304" pitchFamily="18" charset="0"/>
              </a:rPr>
              <a:t>наявність</a:t>
            </a:r>
            <a:r>
              <a:rPr lang="ru-RU" sz="2000" dirty="0">
                <a:latin typeface="Times New Roman" panose="02020603050405020304" pitchFamily="18" charset="0"/>
              </a:rPr>
              <a:t> у </a:t>
            </a:r>
            <a:r>
              <a:rPr lang="ru-RU" sz="2000" dirty="0" err="1">
                <a:latin typeface="Times New Roman" panose="02020603050405020304" pitchFamily="18" charset="0"/>
              </a:rPr>
              <a:t>платника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аліментів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інших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дітей</a:t>
            </a:r>
            <a:r>
              <a:rPr lang="ru-RU" sz="2000" dirty="0"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</a:rPr>
              <a:t>непрацездатних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чоловіка</a:t>
            </a:r>
            <a:r>
              <a:rPr lang="ru-RU" sz="2000" dirty="0"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</a:rPr>
              <a:t>дружини</a:t>
            </a:r>
            <a:r>
              <a:rPr lang="ru-RU" sz="2000" dirty="0"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</a:rPr>
              <a:t>батьків</a:t>
            </a:r>
            <a:r>
              <a:rPr lang="ru-RU" sz="2000" dirty="0">
                <a:latin typeface="Times New Roman" panose="02020603050405020304" pitchFamily="18" charset="0"/>
              </a:rPr>
              <a:t>, дочки, </a:t>
            </a:r>
            <a:r>
              <a:rPr lang="ru-RU" sz="2000" dirty="0" err="1">
                <a:latin typeface="Times New Roman" panose="02020603050405020304" pitchFamily="18" charset="0"/>
              </a:rPr>
              <a:t>сина</a:t>
            </a:r>
            <a:r>
              <a:rPr lang="ru-RU" sz="2000" dirty="0"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</a:rPr>
              <a:t>3</a:t>
            </a:r>
            <a:r>
              <a:rPr lang="ru-RU" sz="2000" b="1" baseline="30000" dirty="0">
                <a:latin typeface="Times New Roman" panose="02020603050405020304" pitchFamily="18" charset="0"/>
              </a:rPr>
              <a:t>-1</a:t>
            </a:r>
            <a:r>
              <a:rPr lang="ru-RU" sz="2000" dirty="0" smtClean="0">
                <a:latin typeface="Times New Roman" panose="02020603050405020304" pitchFamily="18" charset="0"/>
              </a:rPr>
              <a:t>)</a:t>
            </a:r>
            <a:r>
              <a:rPr lang="ru-RU" sz="2000" dirty="0"/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наявність</a:t>
            </a:r>
            <a:r>
              <a:rPr lang="ru-RU" sz="2000" dirty="0">
                <a:latin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</a:rPr>
              <a:t>праві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власності</a:t>
            </a:r>
            <a:r>
              <a:rPr lang="ru-RU" sz="2000" dirty="0"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</a:rPr>
              <a:t>володіння</a:t>
            </a:r>
            <a:r>
              <a:rPr lang="ru-RU" sz="2000" dirty="0">
                <a:latin typeface="Times New Roman" panose="02020603050405020304" pitchFamily="18" charset="0"/>
              </a:rPr>
              <a:t> та/</a:t>
            </a:r>
            <a:r>
              <a:rPr lang="ru-RU" sz="2000" dirty="0" err="1">
                <a:latin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користування</a:t>
            </a:r>
            <a:r>
              <a:rPr lang="ru-RU" sz="2000" dirty="0">
                <a:latin typeface="Times New Roman" panose="02020603050405020304" pitchFamily="18" charset="0"/>
              </a:rPr>
              <a:t> у </a:t>
            </a:r>
            <a:r>
              <a:rPr lang="ru-RU" sz="2000" dirty="0" err="1">
                <a:latin typeface="Times New Roman" panose="02020603050405020304" pitchFamily="18" charset="0"/>
              </a:rPr>
              <a:t>платника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аліментів</a:t>
            </a:r>
            <a:r>
              <a:rPr lang="ru-RU" sz="2000" dirty="0">
                <a:latin typeface="Times New Roman" panose="02020603050405020304" pitchFamily="18" charset="0"/>
              </a:rPr>
              <a:t> майна та </a:t>
            </a:r>
            <a:r>
              <a:rPr lang="ru-RU" sz="2000" dirty="0" err="1">
                <a:latin typeface="Times New Roman" panose="02020603050405020304" pitchFamily="18" charset="0"/>
              </a:rPr>
              <a:t>майнових</a:t>
            </a:r>
            <a:r>
              <a:rPr lang="ru-RU" sz="2000" dirty="0">
                <a:latin typeface="Times New Roman" panose="02020603050405020304" pitchFamily="18" charset="0"/>
              </a:rPr>
              <a:t> прав, у тому </a:t>
            </a:r>
            <a:r>
              <a:rPr lang="ru-RU" sz="2000" dirty="0" err="1">
                <a:latin typeface="Times New Roman" panose="02020603050405020304" pitchFamily="18" charset="0"/>
              </a:rPr>
              <a:t>числі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рухомого</a:t>
            </a:r>
            <a:r>
              <a:rPr lang="ru-RU" sz="2000" dirty="0">
                <a:latin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</a:rPr>
              <a:t>нерухомого</a:t>
            </a:r>
            <a:r>
              <a:rPr lang="ru-RU" sz="2000" dirty="0">
                <a:latin typeface="Times New Roman" panose="02020603050405020304" pitchFamily="18" charset="0"/>
              </a:rPr>
              <a:t> майна, </a:t>
            </a:r>
            <a:r>
              <a:rPr lang="ru-RU" sz="2000" dirty="0" err="1">
                <a:latin typeface="Times New Roman" panose="02020603050405020304" pitchFamily="18" charset="0"/>
              </a:rPr>
              <a:t>грошових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коштів</a:t>
            </a:r>
            <a:r>
              <a:rPr lang="ru-RU" sz="2000" dirty="0"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</a:rPr>
              <a:t>виключних</a:t>
            </a:r>
            <a:r>
              <a:rPr lang="ru-RU" sz="2000" dirty="0">
                <a:latin typeface="Times New Roman" panose="02020603050405020304" pitchFamily="18" charset="0"/>
              </a:rPr>
              <a:t> прав на </a:t>
            </a:r>
            <a:r>
              <a:rPr lang="ru-RU" sz="2000" dirty="0" err="1">
                <a:latin typeface="Times New Roman" panose="02020603050405020304" pitchFamily="18" charset="0"/>
              </a:rPr>
              <a:t>результати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інтелектуальної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діяльності</a:t>
            </a:r>
            <a:r>
              <a:rPr lang="ru-RU" sz="2000" dirty="0"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</a:rPr>
              <a:t>корпоративних</a:t>
            </a:r>
            <a:r>
              <a:rPr lang="ru-RU" sz="2000" dirty="0">
                <a:latin typeface="Times New Roman" panose="02020603050405020304" pitchFamily="18" charset="0"/>
              </a:rPr>
              <a:t> прав</a:t>
            </a:r>
            <a:r>
              <a:rPr lang="ru-RU" sz="2000" dirty="0" smtClean="0">
                <a:latin typeface="Times New Roman" panose="02020603050405020304" pitchFamily="18" charset="0"/>
              </a:rPr>
              <a:t>;</a:t>
            </a:r>
            <a:endParaRPr lang="ru-RU" sz="2000" dirty="0">
              <a:latin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</a:rPr>
              <a:t>3</a:t>
            </a:r>
            <a:r>
              <a:rPr lang="ru-RU" sz="2000" b="1" baseline="30000" dirty="0" smtClean="0">
                <a:latin typeface="Times New Roman" panose="02020603050405020304" pitchFamily="18" charset="0"/>
              </a:rPr>
              <a:t>-2</a:t>
            </a:r>
            <a:r>
              <a:rPr lang="ru-RU" sz="2000" dirty="0">
                <a:latin typeface="Times New Roman" panose="02020603050405020304" pitchFamily="18" charset="0"/>
              </a:rPr>
              <a:t>) </a:t>
            </a:r>
            <a:r>
              <a:rPr lang="ru-RU" sz="2000" dirty="0" err="1">
                <a:latin typeface="Times New Roman" panose="02020603050405020304" pitchFamily="18" charset="0"/>
              </a:rPr>
              <a:t>доведені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стягувачем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аліментів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витрати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платника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аліментів</a:t>
            </a:r>
            <a:r>
              <a:rPr lang="ru-RU" sz="2000" dirty="0">
                <a:latin typeface="Times New Roman" panose="02020603050405020304" pitchFamily="18" charset="0"/>
              </a:rPr>
              <a:t>, у тому </a:t>
            </a:r>
            <a:r>
              <a:rPr lang="ru-RU" sz="2000" dirty="0" err="1">
                <a:latin typeface="Times New Roman" panose="02020603050405020304" pitchFamily="18" charset="0"/>
              </a:rPr>
              <a:t>числі</a:t>
            </a:r>
            <a:r>
              <a:rPr lang="ru-RU" sz="2000" dirty="0">
                <a:latin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</a:rPr>
              <a:t>придбання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нерухомого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рухомого</a:t>
            </a:r>
            <a:r>
              <a:rPr lang="ru-RU" sz="2000" dirty="0">
                <a:latin typeface="Times New Roman" panose="02020603050405020304" pitchFamily="18" charset="0"/>
              </a:rPr>
              <a:t> майна, сума </a:t>
            </a:r>
            <a:r>
              <a:rPr lang="ru-RU" sz="2000" dirty="0" err="1">
                <a:latin typeface="Times New Roman" panose="02020603050405020304" pitchFamily="18" charset="0"/>
              </a:rPr>
              <a:t>яких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перевищує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десятикратний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розмір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прожиткового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мінімуму</a:t>
            </a:r>
            <a:r>
              <a:rPr lang="ru-RU" sz="2000" dirty="0">
                <a:latin typeface="Times New Roman" panose="02020603050405020304" pitchFamily="18" charset="0"/>
              </a:rPr>
              <a:t> для </a:t>
            </a:r>
            <a:r>
              <a:rPr lang="ru-RU" sz="2000" dirty="0" err="1">
                <a:latin typeface="Times New Roman" panose="02020603050405020304" pitchFamily="18" charset="0"/>
              </a:rPr>
              <a:t>працездатної</a:t>
            </a:r>
            <a:r>
              <a:rPr lang="ru-RU" sz="2000" dirty="0">
                <a:latin typeface="Times New Roman" panose="02020603050405020304" pitchFamily="18" charset="0"/>
              </a:rPr>
              <a:t> особи, </a:t>
            </a:r>
            <a:r>
              <a:rPr lang="ru-RU" sz="2000" dirty="0" err="1">
                <a:latin typeface="Times New Roman" panose="02020603050405020304" pitchFamily="18" charset="0"/>
              </a:rPr>
              <a:t>якщо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платником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аліментів</a:t>
            </a:r>
            <a:r>
              <a:rPr lang="ru-RU" sz="2000" dirty="0">
                <a:latin typeface="Times New Roman" panose="02020603050405020304" pitchFamily="18" charset="0"/>
              </a:rPr>
              <a:t> не доведено </a:t>
            </a:r>
            <a:r>
              <a:rPr lang="ru-RU" sz="2000" dirty="0" err="1">
                <a:latin typeface="Times New Roman" panose="02020603050405020304" pitchFamily="18" charset="0"/>
              </a:rPr>
              <a:t>джерело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походження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коштів</a:t>
            </a:r>
            <a:r>
              <a:rPr lang="ru-RU" sz="2000" dirty="0"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</a:rPr>
              <a:t>4</a:t>
            </a:r>
            <a:r>
              <a:rPr lang="ru-RU" sz="2000" dirty="0">
                <a:latin typeface="Times New Roman" panose="02020603050405020304" pitchFamily="18" charset="0"/>
              </a:rPr>
              <a:t>) </a:t>
            </a:r>
            <a:r>
              <a:rPr lang="ru-RU" sz="2000" dirty="0" err="1">
                <a:latin typeface="Times New Roman" panose="02020603050405020304" pitchFamily="18" charset="0"/>
              </a:rPr>
              <a:t>інші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обставини</a:t>
            </a:r>
            <a:r>
              <a:rPr lang="ru-RU" sz="2000" dirty="0"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</a:rPr>
              <a:t>що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мають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істотне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значення</a:t>
            </a:r>
            <a:r>
              <a:rPr lang="ru-RU" sz="2000" dirty="0" smtClean="0">
                <a:latin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794450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1445" y="655094"/>
            <a:ext cx="10863618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	2. </a:t>
            </a:r>
            <a:r>
              <a:rPr lang="ru-RU" sz="28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Розмір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аліментів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має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бути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необхідним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достатнім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для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забезпечення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гармонійного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розвитку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дитини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800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	</a:t>
            </a:r>
            <a:r>
              <a:rPr lang="ru-RU" sz="2800" i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Мінімальний</a:t>
            </a:r>
            <a:r>
              <a:rPr lang="ru-RU" sz="2800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гарантований</a:t>
            </a:r>
            <a:r>
              <a:rPr lang="ru-RU" sz="28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розмір</a:t>
            </a:r>
            <a:r>
              <a:rPr lang="ru-RU" sz="28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аліментів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на одну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дитину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не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може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бути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меншим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ніж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50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відсотків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прожиткового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мінімуму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для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дитини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відповідного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віку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800" i="1" dirty="0" smtClean="0">
                <a:latin typeface="Times New Roman" panose="02020603050405020304" pitchFamily="18" charset="0"/>
              </a:rPr>
              <a:t>	</a:t>
            </a:r>
            <a:r>
              <a:rPr lang="ru-RU" sz="2800" i="1" dirty="0" err="1" smtClean="0">
                <a:latin typeface="Times New Roman" panose="02020603050405020304" pitchFamily="18" charset="0"/>
              </a:rPr>
              <a:t>Мінімальний</a:t>
            </a:r>
            <a:r>
              <a:rPr lang="ru-RU" sz="2800" i="1" dirty="0" smtClean="0">
                <a:latin typeface="Times New Roman" panose="02020603050405020304" pitchFamily="18" charset="0"/>
              </a:rPr>
              <a:t> </a:t>
            </a:r>
            <a:r>
              <a:rPr lang="ru-RU" sz="2800" b="1" i="1" dirty="0" err="1">
                <a:latin typeface="Times New Roman" panose="02020603050405020304" pitchFamily="18" charset="0"/>
              </a:rPr>
              <a:t>рекомендований</a:t>
            </a:r>
            <a:r>
              <a:rPr lang="ru-RU" sz="2800" i="1" dirty="0">
                <a:latin typeface="Times New Roman" panose="02020603050405020304" pitchFamily="18" charset="0"/>
              </a:rPr>
              <a:t> </a:t>
            </a:r>
            <a:r>
              <a:rPr lang="ru-RU" sz="2800" i="1" dirty="0" err="1">
                <a:latin typeface="Times New Roman" panose="02020603050405020304" pitchFamily="18" charset="0"/>
              </a:rPr>
              <a:t>розмір</a:t>
            </a:r>
            <a:r>
              <a:rPr lang="ru-RU" sz="2800" i="1" dirty="0">
                <a:latin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</a:rPr>
              <a:t>аліментів</a:t>
            </a:r>
            <a:r>
              <a:rPr lang="ru-RU" sz="2800" dirty="0">
                <a:latin typeface="Times New Roman" panose="02020603050405020304" pitchFamily="18" charset="0"/>
              </a:rPr>
              <a:t> на одну </a:t>
            </a:r>
            <a:r>
              <a:rPr lang="ru-RU" sz="2800" dirty="0" err="1">
                <a:latin typeface="Times New Roman" panose="02020603050405020304" pitchFamily="18" charset="0"/>
              </a:rPr>
              <a:t>дитину</a:t>
            </a:r>
            <a:r>
              <a:rPr lang="ru-RU" sz="2800" dirty="0">
                <a:latin typeface="Times New Roman" panose="02020603050405020304" pitchFamily="18" charset="0"/>
              </a:rPr>
              <a:t> становить </a:t>
            </a:r>
            <a:r>
              <a:rPr lang="ru-RU" sz="2800" dirty="0" err="1">
                <a:latin typeface="Times New Roman" panose="02020603050405020304" pitchFamily="18" charset="0"/>
              </a:rPr>
              <a:t>розмір</a:t>
            </a:r>
            <a:r>
              <a:rPr lang="ru-RU" sz="2800" dirty="0">
                <a:latin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</a:rPr>
              <a:t>прожиткового</a:t>
            </a:r>
            <a:r>
              <a:rPr lang="ru-RU" sz="2800" dirty="0">
                <a:latin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</a:rPr>
              <a:t>мінімуму</a:t>
            </a:r>
            <a:r>
              <a:rPr lang="ru-RU" sz="2800" dirty="0">
                <a:latin typeface="Times New Roman" panose="02020603050405020304" pitchFamily="18" charset="0"/>
              </a:rPr>
              <a:t> для </a:t>
            </a:r>
            <a:r>
              <a:rPr lang="ru-RU" sz="2800" dirty="0" err="1">
                <a:latin typeface="Times New Roman" panose="02020603050405020304" pitchFamily="18" charset="0"/>
              </a:rPr>
              <a:t>дитини</a:t>
            </a:r>
            <a:r>
              <a:rPr lang="ru-RU" sz="2800" dirty="0">
                <a:latin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</a:rPr>
              <a:t>відповідного</a:t>
            </a:r>
            <a:r>
              <a:rPr lang="ru-RU" sz="2800" dirty="0">
                <a:latin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</a:rPr>
              <a:t>віку</a:t>
            </a:r>
            <a:r>
              <a:rPr lang="ru-RU" sz="2800" dirty="0">
                <a:latin typeface="Times New Roman" panose="02020603050405020304" pitchFamily="18" charset="0"/>
              </a:rPr>
              <a:t> і </a:t>
            </a:r>
            <a:r>
              <a:rPr lang="ru-RU" sz="2800" dirty="0" err="1">
                <a:latin typeface="Times New Roman" panose="02020603050405020304" pitchFamily="18" charset="0"/>
              </a:rPr>
              <a:t>може</a:t>
            </a:r>
            <a:r>
              <a:rPr lang="ru-RU" sz="2800" dirty="0">
                <a:latin typeface="Times New Roman" panose="02020603050405020304" pitchFamily="18" charset="0"/>
              </a:rPr>
              <a:t> бути </a:t>
            </a:r>
            <a:r>
              <a:rPr lang="ru-RU" sz="2800" dirty="0" err="1">
                <a:latin typeface="Times New Roman" panose="02020603050405020304" pitchFamily="18" charset="0"/>
              </a:rPr>
              <a:t>присуджений</a:t>
            </a:r>
            <a:r>
              <a:rPr lang="ru-RU" sz="2800" dirty="0">
                <a:latin typeface="Times New Roman" panose="02020603050405020304" pitchFamily="18" charset="0"/>
              </a:rPr>
              <a:t> судом у </a:t>
            </a:r>
            <a:r>
              <a:rPr lang="ru-RU" sz="2800" dirty="0" err="1">
                <a:latin typeface="Times New Roman" panose="02020603050405020304" pitchFamily="18" charset="0"/>
              </a:rPr>
              <a:t>разі</a:t>
            </a:r>
            <a:r>
              <a:rPr lang="ru-RU" sz="2800" dirty="0">
                <a:latin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</a:rPr>
              <a:t>достатності</a:t>
            </a:r>
            <a:r>
              <a:rPr lang="ru-RU" sz="2800" dirty="0">
                <a:latin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</a:rPr>
              <a:t>заробітку</a:t>
            </a:r>
            <a:r>
              <a:rPr lang="ru-RU" sz="2800" dirty="0">
                <a:latin typeface="Times New Roman" panose="02020603050405020304" pitchFamily="18" charset="0"/>
              </a:rPr>
              <a:t> (доходу) </a:t>
            </a:r>
            <a:r>
              <a:rPr lang="ru-RU" sz="2800" dirty="0" err="1">
                <a:latin typeface="Times New Roman" panose="02020603050405020304" pitchFamily="18" charset="0"/>
              </a:rPr>
              <a:t>платника</a:t>
            </a:r>
            <a:r>
              <a:rPr lang="ru-RU" sz="2800" dirty="0">
                <a:latin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</a:rPr>
              <a:t>аліментів</a:t>
            </a:r>
            <a:r>
              <a:rPr lang="ru-RU" sz="2800" dirty="0" smtClean="0"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800" dirty="0" smtClean="0">
                <a:latin typeface="Times New Roman" panose="02020603050405020304" pitchFamily="18" charset="0"/>
              </a:rPr>
              <a:t>	3</a:t>
            </a:r>
            <a:r>
              <a:rPr lang="ru-RU" sz="2800" dirty="0">
                <a:latin typeface="Times New Roman" panose="02020603050405020304" pitchFamily="18" charset="0"/>
              </a:rPr>
              <a:t>. Суд не </a:t>
            </a:r>
            <a:r>
              <a:rPr lang="ru-RU" sz="2800" dirty="0" err="1">
                <a:latin typeface="Times New Roman" panose="02020603050405020304" pitchFamily="18" charset="0"/>
              </a:rPr>
              <a:t>обмежується</a:t>
            </a:r>
            <a:r>
              <a:rPr lang="ru-RU" sz="2800" dirty="0">
                <a:latin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</a:rPr>
              <a:t>розміром</a:t>
            </a:r>
            <a:r>
              <a:rPr lang="ru-RU" sz="2800" dirty="0">
                <a:latin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</a:rPr>
              <a:t>заробітку</a:t>
            </a:r>
            <a:r>
              <a:rPr lang="ru-RU" sz="2800" dirty="0">
                <a:latin typeface="Times New Roman" panose="02020603050405020304" pitchFamily="18" charset="0"/>
              </a:rPr>
              <a:t> (доходу) </a:t>
            </a:r>
            <a:r>
              <a:rPr lang="ru-RU" sz="2800" dirty="0" err="1">
                <a:latin typeface="Times New Roman" panose="02020603050405020304" pitchFamily="18" charset="0"/>
              </a:rPr>
              <a:t>платника</a:t>
            </a:r>
            <a:r>
              <a:rPr lang="ru-RU" sz="2800" dirty="0">
                <a:latin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</a:rPr>
              <a:t>аліментів</a:t>
            </a:r>
            <a:r>
              <a:rPr lang="ru-RU" sz="2800" dirty="0">
                <a:latin typeface="Times New Roman" panose="02020603050405020304" pitchFamily="18" charset="0"/>
              </a:rPr>
              <a:t> у </a:t>
            </a:r>
            <a:r>
              <a:rPr lang="ru-RU" sz="2800" dirty="0" err="1">
                <a:latin typeface="Times New Roman" panose="02020603050405020304" pitchFamily="18" charset="0"/>
              </a:rPr>
              <a:t>разі</a:t>
            </a:r>
            <a:r>
              <a:rPr lang="ru-RU" sz="2800" dirty="0">
                <a:latin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</a:rPr>
              <a:t>встановлення</a:t>
            </a:r>
            <a:r>
              <a:rPr lang="ru-RU" sz="2800" dirty="0">
                <a:latin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</a:rPr>
              <a:t>наявності</a:t>
            </a:r>
            <a:r>
              <a:rPr lang="ru-RU" sz="2800" dirty="0">
                <a:latin typeface="Times New Roman" panose="02020603050405020304" pitchFamily="18" charset="0"/>
              </a:rPr>
              <a:t> у </a:t>
            </a:r>
            <a:r>
              <a:rPr lang="ru-RU" sz="2800" dirty="0" err="1">
                <a:latin typeface="Times New Roman" panose="02020603050405020304" pitchFamily="18" charset="0"/>
              </a:rPr>
              <a:t>нього</a:t>
            </a:r>
            <a:r>
              <a:rPr lang="ru-RU" sz="2800" dirty="0">
                <a:latin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</a:rPr>
              <a:t>витрат</a:t>
            </a:r>
            <a:r>
              <a:rPr lang="ru-RU" sz="2800" dirty="0">
                <a:latin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</a:rPr>
              <a:t>що</a:t>
            </a:r>
            <a:r>
              <a:rPr lang="ru-RU" sz="2800" dirty="0">
                <a:latin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</a:rPr>
              <a:t>перевищують</a:t>
            </a:r>
            <a:r>
              <a:rPr lang="ru-RU" sz="2800" dirty="0">
                <a:latin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</a:rPr>
              <a:t>його</a:t>
            </a:r>
            <a:r>
              <a:rPr lang="ru-RU" sz="2800" dirty="0">
                <a:latin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</a:rPr>
              <a:t>заробіток</a:t>
            </a:r>
            <a:r>
              <a:rPr lang="ru-RU" sz="2800" dirty="0">
                <a:latin typeface="Times New Roman" panose="02020603050405020304" pitchFamily="18" charset="0"/>
              </a:rPr>
              <a:t> (</a:t>
            </a:r>
            <a:r>
              <a:rPr lang="ru-RU" sz="2800" dirty="0" err="1">
                <a:latin typeface="Times New Roman" panose="02020603050405020304" pitchFamily="18" charset="0"/>
              </a:rPr>
              <a:t>дохід</a:t>
            </a:r>
            <a:r>
              <a:rPr lang="ru-RU" sz="2800" dirty="0">
                <a:latin typeface="Times New Roman" panose="02020603050405020304" pitchFamily="18" charset="0"/>
              </a:rPr>
              <a:t>), і </a:t>
            </a:r>
            <a:r>
              <a:rPr lang="ru-RU" sz="2800" dirty="0" err="1">
                <a:latin typeface="Times New Roman" panose="02020603050405020304" pitchFamily="18" charset="0"/>
              </a:rPr>
              <a:t>щодо</a:t>
            </a:r>
            <a:r>
              <a:rPr lang="ru-RU" sz="2800" dirty="0">
                <a:latin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</a:rPr>
              <a:t>яких</a:t>
            </a:r>
            <a:r>
              <a:rPr lang="ru-RU" sz="2800" dirty="0">
                <a:latin typeface="Times New Roman" panose="02020603050405020304" pitchFamily="18" charset="0"/>
              </a:rPr>
              <a:t> таким </a:t>
            </a:r>
            <a:r>
              <a:rPr lang="ru-RU" sz="2800" dirty="0" err="1">
                <a:latin typeface="Times New Roman" panose="02020603050405020304" pitchFamily="18" charset="0"/>
              </a:rPr>
              <a:t>платником</a:t>
            </a:r>
            <a:r>
              <a:rPr lang="ru-RU" sz="2800" dirty="0">
                <a:latin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</a:rPr>
              <a:t>аліментів</a:t>
            </a:r>
            <a:r>
              <a:rPr lang="ru-RU" sz="2800" dirty="0">
                <a:latin typeface="Times New Roman" panose="02020603050405020304" pitchFamily="18" charset="0"/>
              </a:rPr>
              <a:t> не доведено </a:t>
            </a:r>
            <a:r>
              <a:rPr lang="ru-RU" sz="2800" dirty="0" err="1">
                <a:latin typeface="Times New Roman" panose="02020603050405020304" pitchFamily="18" charset="0"/>
              </a:rPr>
              <a:t>джерело</a:t>
            </a:r>
            <a:r>
              <a:rPr lang="ru-RU" sz="2800" dirty="0">
                <a:latin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</a:rPr>
              <a:t>походження</a:t>
            </a:r>
            <a:r>
              <a:rPr lang="ru-RU" sz="2800" dirty="0">
                <a:latin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</a:rPr>
              <a:t>коштів</a:t>
            </a:r>
            <a:r>
              <a:rPr lang="ru-RU" sz="2800" dirty="0">
                <a:latin typeface="Times New Roman" panose="02020603050405020304" pitchFamily="18" charset="0"/>
              </a:rPr>
              <a:t> для </a:t>
            </a:r>
            <a:r>
              <a:rPr lang="ru-RU" sz="2800" dirty="0" err="1">
                <a:latin typeface="Times New Roman" panose="02020603050405020304" pitchFamily="18" charset="0"/>
              </a:rPr>
              <a:t>їх</a:t>
            </a:r>
            <a:r>
              <a:rPr lang="ru-RU" sz="2800" dirty="0">
                <a:latin typeface="Times New Roman" panose="02020603050405020304" pitchFamily="18" charset="0"/>
              </a:rPr>
              <a:t> оплати.</a:t>
            </a:r>
            <a:endParaRPr lang="ru-RU" sz="2800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652066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784" y="204716"/>
            <a:ext cx="11409529" cy="5970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85750" algn="just" fontAlgn="base">
              <a:spcAft>
                <a:spcPts val="0"/>
              </a:spcAft>
            </a:pPr>
            <a:endParaRPr lang="ru-RU" sz="2400" b="1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85750" algn="just" fontAlgn="base">
              <a:spcAft>
                <a:spcPts val="0"/>
              </a:spcAft>
            </a:pPr>
            <a:r>
              <a:rPr lang="ru-RU" sz="24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Стаття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183.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Визначення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розміру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аліментів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у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частці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від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заробітку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(доходу)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матері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батька </a:t>
            </a:r>
            <a:r>
              <a:rPr lang="ru-RU" sz="24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дитини</a:t>
            </a:r>
            <a:endParaRPr lang="ru-RU" sz="2400" b="1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85750" algn="just" fontAlgn="base">
              <a:spcAft>
                <a:spcPts val="0"/>
              </a:spcAft>
            </a:pPr>
            <a:endParaRPr lang="ru-RU"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85750" algn="just" fontAlgn="base">
              <a:spcAft>
                <a:spcPts val="0"/>
              </a:spcAft>
            </a:pP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1.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Частка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заробітку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(доходу)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матері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батька, яка буде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стягуватися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як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аліменти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на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дитину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визначається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судом.</a:t>
            </a:r>
            <a:endParaRPr lang="ru-RU" sz="2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85750" algn="just" fontAlgn="base">
              <a:spcAft>
                <a:spcPts val="0"/>
              </a:spcAft>
            </a:pP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2. </a:t>
            </a:r>
            <a:r>
              <a:rPr lang="ru-RU" sz="2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Якщо</a:t>
            </a:r>
            <a:r>
              <a:rPr lang="ru-RU" sz="22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стягуються</a:t>
            </a:r>
            <a:r>
              <a:rPr lang="ru-RU" sz="22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аліменти</a:t>
            </a:r>
            <a:r>
              <a:rPr lang="ru-RU" sz="22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на </a:t>
            </a:r>
            <a:r>
              <a:rPr lang="ru-RU" sz="2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двох</a:t>
            </a:r>
            <a:r>
              <a:rPr lang="ru-RU" sz="22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і </a:t>
            </a:r>
            <a:r>
              <a:rPr lang="ru-RU" sz="2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більше</a:t>
            </a:r>
            <a:r>
              <a:rPr lang="ru-RU" sz="22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дітей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200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суд </a:t>
            </a:r>
            <a:r>
              <a:rPr lang="ru-RU" sz="2200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визначає</a:t>
            </a:r>
            <a:r>
              <a:rPr lang="ru-RU" sz="2200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єдину</a:t>
            </a:r>
            <a:r>
              <a:rPr lang="ru-RU" sz="2200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частку</a:t>
            </a:r>
            <a:r>
              <a:rPr lang="ru-RU" sz="2200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від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заробітку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(доходу)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матері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батька на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їх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утримання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200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яка буде </a:t>
            </a:r>
            <a:r>
              <a:rPr lang="ru-RU" sz="2200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стягуватися</a:t>
            </a:r>
            <a:r>
              <a:rPr lang="ru-RU" sz="2200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до </a:t>
            </a:r>
            <a:r>
              <a:rPr lang="ru-RU" sz="2200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досягнення</a:t>
            </a:r>
            <a:r>
              <a:rPr lang="ru-RU" sz="2200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найстаршою</a:t>
            </a:r>
            <a:r>
              <a:rPr lang="ru-RU" sz="2200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дитиною</a:t>
            </a:r>
            <a:r>
              <a:rPr lang="ru-RU" sz="2200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повноліття</a:t>
            </a:r>
            <a:r>
              <a:rPr lang="ru-RU" sz="2200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200" u="sng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85750" algn="just" fontAlgn="base">
              <a:spcAft>
                <a:spcPts val="0"/>
              </a:spcAft>
            </a:pP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3.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Якщо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після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досягнення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повноліття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найстаршою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дитиною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ніхто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з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батьків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не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звернувся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до суду з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позовом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про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визначення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розміру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аліментів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на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інших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дітей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аліменти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стягуються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за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вирахуванням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тієї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рівної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частки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що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припадала на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дитину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яка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досягла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повноліття</a:t>
            </a:r>
            <a:r>
              <a:rPr lang="ru-RU" sz="2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indent="285750" algn="just" fontAlgn="base">
              <a:spcAft>
                <a:spcPts val="0"/>
              </a:spcAft>
            </a:pPr>
            <a:r>
              <a:rPr lang="ru-RU" sz="2200" dirty="0">
                <a:latin typeface="Times New Roman" panose="02020603050405020304" pitchFamily="18" charset="0"/>
              </a:rPr>
              <a:t>5. Той </a:t>
            </a:r>
            <a:r>
              <a:rPr lang="ru-RU" sz="2200" dirty="0" err="1">
                <a:latin typeface="Times New Roman" panose="02020603050405020304" pitchFamily="18" charset="0"/>
              </a:rPr>
              <a:t>із</a:t>
            </a:r>
            <a:r>
              <a:rPr lang="ru-RU" sz="2200" dirty="0"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</a:rPr>
              <a:t>батьків</a:t>
            </a:r>
            <a:r>
              <a:rPr lang="ru-RU" sz="2200" dirty="0"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</a:rPr>
              <a:t>або</a:t>
            </a:r>
            <a:r>
              <a:rPr lang="ru-RU" sz="2200" dirty="0"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</a:rPr>
              <a:t>інших</a:t>
            </a:r>
            <a:r>
              <a:rPr lang="ru-RU" sz="2200" dirty="0"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</a:rPr>
              <a:t>законних</a:t>
            </a:r>
            <a:r>
              <a:rPr lang="ru-RU" sz="2200" dirty="0"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</a:rPr>
              <a:t>представників</a:t>
            </a:r>
            <a:r>
              <a:rPr lang="ru-RU" sz="2200" dirty="0"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</a:rPr>
              <a:t>дитини</a:t>
            </a:r>
            <a:r>
              <a:rPr lang="ru-RU" sz="2200" dirty="0">
                <a:latin typeface="Times New Roman" panose="02020603050405020304" pitchFamily="18" charset="0"/>
              </a:rPr>
              <a:t>, разом з </a:t>
            </a:r>
            <a:r>
              <a:rPr lang="ru-RU" sz="2200" dirty="0" err="1">
                <a:latin typeface="Times New Roman" panose="02020603050405020304" pitchFamily="18" charset="0"/>
              </a:rPr>
              <a:t>яким</a:t>
            </a:r>
            <a:r>
              <a:rPr lang="ru-RU" sz="2200" dirty="0"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</a:rPr>
              <a:t>проживає</a:t>
            </a:r>
            <a:r>
              <a:rPr lang="ru-RU" sz="2200" dirty="0"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</a:rPr>
              <a:t>дитина</a:t>
            </a:r>
            <a:r>
              <a:rPr lang="ru-RU" sz="2200" dirty="0">
                <a:latin typeface="Times New Roman" panose="02020603050405020304" pitchFamily="18" charset="0"/>
              </a:rPr>
              <a:t>, </a:t>
            </a:r>
            <a:r>
              <a:rPr lang="ru-RU" sz="2200" dirty="0" err="1">
                <a:latin typeface="Times New Roman" panose="02020603050405020304" pitchFamily="18" charset="0"/>
              </a:rPr>
              <a:t>має</a:t>
            </a:r>
            <a:r>
              <a:rPr lang="ru-RU" sz="2200" dirty="0">
                <a:latin typeface="Times New Roman" panose="02020603050405020304" pitchFamily="18" charset="0"/>
              </a:rPr>
              <a:t> право </a:t>
            </a:r>
            <a:r>
              <a:rPr lang="ru-RU" sz="2200" dirty="0" err="1">
                <a:latin typeface="Times New Roman" panose="02020603050405020304" pitchFamily="18" charset="0"/>
              </a:rPr>
              <a:t>звернутися</a:t>
            </a:r>
            <a:r>
              <a:rPr lang="ru-RU" sz="2200" dirty="0">
                <a:latin typeface="Times New Roman" panose="02020603050405020304" pitchFamily="18" charset="0"/>
              </a:rPr>
              <a:t> до суду </a:t>
            </a:r>
            <a:r>
              <a:rPr lang="ru-RU" sz="2200" dirty="0" err="1">
                <a:latin typeface="Times New Roman" panose="02020603050405020304" pitchFamily="18" charset="0"/>
              </a:rPr>
              <a:t>із</a:t>
            </a:r>
            <a:r>
              <a:rPr lang="ru-RU" sz="2200" dirty="0">
                <a:latin typeface="Times New Roman" panose="02020603050405020304" pitchFamily="18" charset="0"/>
              </a:rPr>
              <a:t> </a:t>
            </a:r>
            <a:r>
              <a:rPr lang="ru-RU" sz="2200" b="1" i="1" u="sng" dirty="0" err="1">
                <a:latin typeface="Times New Roman" panose="02020603050405020304" pitchFamily="18" charset="0"/>
              </a:rPr>
              <a:t>заявою</a:t>
            </a:r>
            <a:r>
              <a:rPr lang="ru-RU" sz="2200" b="1" i="1" u="sng" dirty="0">
                <a:latin typeface="Times New Roman" panose="02020603050405020304" pitchFamily="18" charset="0"/>
              </a:rPr>
              <a:t> про </a:t>
            </a:r>
            <a:r>
              <a:rPr lang="ru-RU" sz="2200" b="1" i="1" u="sng" dirty="0" err="1">
                <a:latin typeface="Times New Roman" panose="02020603050405020304" pitchFamily="18" charset="0"/>
              </a:rPr>
              <a:t>видачу</a:t>
            </a:r>
            <a:r>
              <a:rPr lang="ru-RU" sz="2200" b="1" i="1" u="sng" dirty="0">
                <a:latin typeface="Times New Roman" panose="02020603050405020304" pitchFamily="18" charset="0"/>
              </a:rPr>
              <a:t> судового наказу</a:t>
            </a:r>
            <a:r>
              <a:rPr lang="ru-RU" sz="2200" dirty="0">
                <a:latin typeface="Times New Roman" panose="02020603050405020304" pitchFamily="18" charset="0"/>
              </a:rPr>
              <a:t> про </a:t>
            </a:r>
            <a:r>
              <a:rPr lang="ru-RU" sz="2200" dirty="0" err="1">
                <a:latin typeface="Times New Roman" panose="02020603050405020304" pitchFamily="18" charset="0"/>
              </a:rPr>
              <a:t>стягнення</a:t>
            </a:r>
            <a:r>
              <a:rPr lang="ru-RU" sz="2200" dirty="0"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</a:rPr>
              <a:t>аліментів</a:t>
            </a:r>
            <a:r>
              <a:rPr lang="ru-RU" sz="2200" dirty="0">
                <a:latin typeface="Times New Roman" panose="02020603050405020304" pitchFamily="18" charset="0"/>
              </a:rPr>
              <a:t> у </a:t>
            </a:r>
            <a:r>
              <a:rPr lang="ru-RU" sz="2200" dirty="0" err="1">
                <a:latin typeface="Times New Roman" panose="02020603050405020304" pitchFamily="18" charset="0"/>
              </a:rPr>
              <a:t>розмірі</a:t>
            </a:r>
            <a:r>
              <a:rPr lang="ru-RU" sz="2200" dirty="0">
                <a:latin typeface="Times New Roman" panose="02020603050405020304" pitchFamily="18" charset="0"/>
              </a:rPr>
              <a:t> на одну </a:t>
            </a:r>
            <a:r>
              <a:rPr lang="ru-RU" sz="2200" dirty="0" err="1">
                <a:latin typeface="Times New Roman" panose="02020603050405020304" pitchFamily="18" charset="0"/>
              </a:rPr>
              <a:t>дитину</a:t>
            </a:r>
            <a:r>
              <a:rPr lang="ru-RU" sz="2200" dirty="0">
                <a:latin typeface="Times New Roman" panose="02020603050405020304" pitchFamily="18" charset="0"/>
              </a:rPr>
              <a:t> - </a:t>
            </a:r>
            <a:r>
              <a:rPr lang="ru-RU" sz="2200" dirty="0" err="1">
                <a:latin typeface="Times New Roman" panose="02020603050405020304" pitchFamily="18" charset="0"/>
              </a:rPr>
              <a:t>однієї</a:t>
            </a:r>
            <a:r>
              <a:rPr lang="ru-RU" sz="2200" dirty="0"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</a:rPr>
              <a:t>чверті</a:t>
            </a:r>
            <a:r>
              <a:rPr lang="ru-RU" sz="2200" dirty="0">
                <a:latin typeface="Times New Roman" panose="02020603050405020304" pitchFamily="18" charset="0"/>
              </a:rPr>
              <a:t>, на </a:t>
            </a:r>
            <a:r>
              <a:rPr lang="ru-RU" sz="2200" dirty="0" err="1">
                <a:latin typeface="Times New Roman" panose="02020603050405020304" pitchFamily="18" charset="0"/>
              </a:rPr>
              <a:t>двох</a:t>
            </a:r>
            <a:r>
              <a:rPr lang="ru-RU" sz="2200" dirty="0"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</a:rPr>
              <a:t>дітей</a:t>
            </a:r>
            <a:r>
              <a:rPr lang="ru-RU" sz="2200" dirty="0">
                <a:latin typeface="Times New Roman" panose="02020603050405020304" pitchFamily="18" charset="0"/>
              </a:rPr>
              <a:t> - </a:t>
            </a:r>
            <a:r>
              <a:rPr lang="ru-RU" sz="2200" dirty="0" err="1">
                <a:latin typeface="Times New Roman" panose="02020603050405020304" pitchFamily="18" charset="0"/>
              </a:rPr>
              <a:t>однієї</a:t>
            </a:r>
            <a:r>
              <a:rPr lang="ru-RU" sz="2200" dirty="0"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</a:rPr>
              <a:t>третини</a:t>
            </a:r>
            <a:r>
              <a:rPr lang="ru-RU" sz="2200" dirty="0">
                <a:latin typeface="Times New Roman" panose="02020603050405020304" pitchFamily="18" charset="0"/>
              </a:rPr>
              <a:t>, на </a:t>
            </a:r>
            <a:r>
              <a:rPr lang="ru-RU" sz="2200" dirty="0" err="1">
                <a:latin typeface="Times New Roman" panose="02020603050405020304" pitchFamily="18" charset="0"/>
              </a:rPr>
              <a:t>трьох</a:t>
            </a:r>
            <a:r>
              <a:rPr lang="ru-RU" sz="2200" dirty="0">
                <a:latin typeface="Times New Roman" panose="02020603050405020304" pitchFamily="18" charset="0"/>
              </a:rPr>
              <a:t> і </a:t>
            </a:r>
            <a:r>
              <a:rPr lang="ru-RU" sz="2200" dirty="0" err="1">
                <a:latin typeface="Times New Roman" panose="02020603050405020304" pitchFamily="18" charset="0"/>
              </a:rPr>
              <a:t>більше</a:t>
            </a:r>
            <a:r>
              <a:rPr lang="ru-RU" sz="2200" dirty="0"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</a:rPr>
              <a:t>дітей</a:t>
            </a:r>
            <a:r>
              <a:rPr lang="ru-RU" sz="2200" dirty="0">
                <a:latin typeface="Times New Roman" panose="02020603050405020304" pitchFamily="18" charset="0"/>
              </a:rPr>
              <a:t> - </a:t>
            </a:r>
            <a:r>
              <a:rPr lang="ru-RU" sz="2200" dirty="0" err="1">
                <a:latin typeface="Times New Roman" panose="02020603050405020304" pitchFamily="18" charset="0"/>
              </a:rPr>
              <a:t>половини</a:t>
            </a:r>
            <a:r>
              <a:rPr lang="ru-RU" sz="2200" dirty="0"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</a:rPr>
              <a:t>заробітку</a:t>
            </a:r>
            <a:r>
              <a:rPr lang="ru-RU" sz="2200" dirty="0">
                <a:latin typeface="Times New Roman" panose="02020603050405020304" pitchFamily="18" charset="0"/>
              </a:rPr>
              <a:t> (доходу) </a:t>
            </a:r>
            <a:r>
              <a:rPr lang="ru-RU" sz="2200" dirty="0" err="1">
                <a:latin typeface="Times New Roman" panose="02020603050405020304" pitchFamily="18" charset="0"/>
              </a:rPr>
              <a:t>платника</a:t>
            </a:r>
            <a:r>
              <a:rPr lang="ru-RU" sz="2200" dirty="0"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</a:rPr>
              <a:t>аліментів</a:t>
            </a:r>
            <a:r>
              <a:rPr lang="ru-RU" sz="2200" dirty="0">
                <a:latin typeface="Times New Roman" panose="02020603050405020304" pitchFamily="18" charset="0"/>
              </a:rPr>
              <a:t>, але не </a:t>
            </a:r>
            <a:r>
              <a:rPr lang="ru-RU" sz="2200" dirty="0" err="1">
                <a:latin typeface="Times New Roman" panose="02020603050405020304" pitchFamily="18" charset="0"/>
              </a:rPr>
              <a:t>більше</a:t>
            </a:r>
            <a:r>
              <a:rPr lang="ru-RU" sz="2200" dirty="0">
                <a:latin typeface="Times New Roman" panose="02020603050405020304" pitchFamily="18" charset="0"/>
              </a:rPr>
              <a:t> десяти </a:t>
            </a:r>
            <a:r>
              <a:rPr lang="ru-RU" sz="2200" dirty="0" err="1">
                <a:latin typeface="Times New Roman" panose="02020603050405020304" pitchFamily="18" charset="0"/>
              </a:rPr>
              <a:t>прожиткових</a:t>
            </a:r>
            <a:r>
              <a:rPr lang="ru-RU" sz="2200" dirty="0"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</a:rPr>
              <a:t>мінімумів</a:t>
            </a:r>
            <a:r>
              <a:rPr lang="ru-RU" sz="2200" dirty="0">
                <a:latin typeface="Times New Roman" panose="02020603050405020304" pitchFamily="18" charset="0"/>
              </a:rPr>
              <a:t> на </a:t>
            </a:r>
            <a:r>
              <a:rPr lang="ru-RU" sz="2200" dirty="0" err="1">
                <a:latin typeface="Times New Roman" panose="02020603050405020304" pitchFamily="18" charset="0"/>
              </a:rPr>
              <a:t>дитину</a:t>
            </a:r>
            <a:r>
              <a:rPr lang="ru-RU" sz="2200" dirty="0"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</a:rPr>
              <a:t>відповідного</a:t>
            </a:r>
            <a:r>
              <a:rPr lang="ru-RU" sz="2200" dirty="0"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</a:rPr>
              <a:t>віку</a:t>
            </a:r>
            <a:r>
              <a:rPr lang="ru-RU" sz="2200" dirty="0">
                <a:latin typeface="Times New Roman" panose="02020603050405020304" pitchFamily="18" charset="0"/>
              </a:rPr>
              <a:t> на </a:t>
            </a:r>
            <a:r>
              <a:rPr lang="ru-RU" sz="2200" dirty="0" err="1">
                <a:latin typeface="Times New Roman" panose="02020603050405020304" pitchFamily="18" charset="0"/>
              </a:rPr>
              <a:t>кожну</a:t>
            </a:r>
            <a:r>
              <a:rPr lang="ru-RU" sz="2200" dirty="0"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</a:rPr>
              <a:t>дитину</a:t>
            </a:r>
            <a:r>
              <a:rPr lang="ru-RU" sz="2200" dirty="0">
                <a:latin typeface="Times New Roman" panose="02020603050405020304" pitchFamily="18" charset="0"/>
              </a:rPr>
              <a:t>.</a:t>
            </a:r>
            <a:endParaRPr lang="ru-RU" sz="2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082309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7546" y="395786"/>
            <a:ext cx="11163869" cy="60066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85750" algn="just" fontAlgn="base">
              <a:lnSpc>
                <a:spcPct val="106000"/>
              </a:lnSpc>
              <a:spcAft>
                <a:spcPts val="0"/>
              </a:spcAft>
            </a:pP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Стаття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184.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розміру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аліментів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твердій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грошовій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сумі</a:t>
            </a:r>
            <a:endParaRPr lang="ru-RU" sz="2400" b="1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85750" algn="just" fontAlgn="base">
              <a:lnSpc>
                <a:spcPct val="106000"/>
              </a:lnSpc>
              <a:spcAft>
                <a:spcPts val="0"/>
              </a:spcAft>
            </a:pPr>
            <a:endParaRPr lang="ru-RU" sz="2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dirty="0" smtClean="0">
                <a:latin typeface="Times New Roman" panose="02020603050405020304" pitchFamily="18" charset="0"/>
              </a:rPr>
              <a:t>	1</a:t>
            </a:r>
            <a:r>
              <a:rPr lang="ru-RU" sz="2800" dirty="0">
                <a:latin typeface="Times New Roman" panose="02020603050405020304" pitchFamily="18" charset="0"/>
              </a:rPr>
              <a:t>. Суд за </a:t>
            </a:r>
            <a:r>
              <a:rPr lang="ru-RU" sz="2800" dirty="0" err="1">
                <a:latin typeface="Times New Roman" panose="02020603050405020304" pitchFamily="18" charset="0"/>
              </a:rPr>
              <a:t>заявою</a:t>
            </a:r>
            <a:r>
              <a:rPr lang="ru-RU" sz="2800" dirty="0">
                <a:latin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</a:rPr>
              <a:t>одержувача</a:t>
            </a:r>
            <a:r>
              <a:rPr lang="ru-RU" sz="2800" dirty="0">
                <a:latin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</a:rPr>
              <a:t>визначає</a:t>
            </a:r>
            <a:r>
              <a:rPr lang="ru-RU" sz="2800" dirty="0">
                <a:latin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</a:rPr>
              <a:t>розмір</a:t>
            </a:r>
            <a:r>
              <a:rPr lang="ru-RU" sz="2800" dirty="0">
                <a:latin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</a:rPr>
              <a:t>аліментів</a:t>
            </a:r>
            <a:r>
              <a:rPr lang="ru-RU" sz="2800" dirty="0">
                <a:latin typeface="Times New Roman" panose="02020603050405020304" pitchFamily="18" charset="0"/>
              </a:rPr>
              <a:t> у </a:t>
            </a:r>
            <a:r>
              <a:rPr lang="ru-RU" sz="2800" dirty="0" err="1">
                <a:latin typeface="Times New Roman" panose="02020603050405020304" pitchFamily="18" charset="0"/>
              </a:rPr>
              <a:t>твердій</a:t>
            </a:r>
            <a:r>
              <a:rPr lang="ru-RU" sz="2800" dirty="0">
                <a:latin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</a:rPr>
              <a:t>грошовій</a:t>
            </a:r>
            <a:r>
              <a:rPr lang="ru-RU" sz="2800" dirty="0">
                <a:latin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</a:rPr>
              <a:t>сумі</a:t>
            </a:r>
            <a:r>
              <a:rPr lang="ru-RU" sz="2800" dirty="0"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800" dirty="0" smtClean="0">
                <a:latin typeface="Times New Roman" panose="02020603050405020304" pitchFamily="18" charset="0"/>
              </a:rPr>
              <a:t>	2</a:t>
            </a:r>
            <a:r>
              <a:rPr lang="ru-RU" sz="2800" dirty="0">
                <a:latin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</a:rPr>
              <a:t>Розмір</a:t>
            </a:r>
            <a:r>
              <a:rPr lang="ru-RU" sz="2800" dirty="0">
                <a:latin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</a:rPr>
              <a:t>аліментів</a:t>
            </a:r>
            <a:r>
              <a:rPr lang="ru-RU" sz="2800" dirty="0">
                <a:latin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</a:rPr>
              <a:t>визначений</a:t>
            </a:r>
            <a:r>
              <a:rPr lang="ru-RU" sz="2800" dirty="0">
                <a:latin typeface="Times New Roman" panose="02020603050405020304" pitchFamily="18" charset="0"/>
              </a:rPr>
              <a:t> судом </a:t>
            </a:r>
            <a:r>
              <a:rPr lang="ru-RU" sz="2800" dirty="0" err="1">
                <a:latin typeface="Times New Roman" panose="02020603050405020304" pitchFamily="18" charset="0"/>
              </a:rPr>
              <a:t>або</a:t>
            </a:r>
            <a:r>
              <a:rPr lang="ru-RU" sz="2800" dirty="0">
                <a:latin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</a:rPr>
              <a:t>домовленістю</a:t>
            </a:r>
            <a:r>
              <a:rPr lang="ru-RU" sz="2800" dirty="0">
                <a:latin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</a:rPr>
              <a:t>між</a:t>
            </a:r>
            <a:r>
              <a:rPr lang="ru-RU" sz="2800" dirty="0">
                <a:latin typeface="Times New Roman" panose="02020603050405020304" pitchFamily="18" charset="0"/>
              </a:rPr>
              <a:t> батьками у </a:t>
            </a:r>
            <a:r>
              <a:rPr lang="ru-RU" sz="2800" dirty="0" err="1">
                <a:latin typeface="Times New Roman" panose="02020603050405020304" pitchFamily="18" charset="0"/>
              </a:rPr>
              <a:t>твердій</a:t>
            </a:r>
            <a:r>
              <a:rPr lang="ru-RU" sz="2800" dirty="0">
                <a:latin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</a:rPr>
              <a:t>грошовій</a:t>
            </a:r>
            <a:r>
              <a:rPr lang="ru-RU" sz="2800" dirty="0">
                <a:latin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</a:rPr>
              <a:t>сумі</a:t>
            </a:r>
            <a:r>
              <a:rPr lang="ru-RU" sz="2800" dirty="0">
                <a:latin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</a:rPr>
              <a:t>щорічно</a:t>
            </a:r>
            <a:r>
              <a:rPr lang="ru-RU" sz="2800" dirty="0">
                <a:latin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</a:rPr>
              <a:t>підлягає</a:t>
            </a:r>
            <a:r>
              <a:rPr lang="ru-RU" sz="2800" dirty="0">
                <a:latin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</a:rPr>
              <a:t>індексації</a:t>
            </a:r>
            <a:r>
              <a:rPr lang="ru-RU" sz="2800" dirty="0">
                <a:latin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</a:rPr>
              <a:t>відповідно</a:t>
            </a:r>
            <a:r>
              <a:rPr lang="ru-RU" sz="2800" dirty="0">
                <a:latin typeface="Times New Roman" panose="02020603050405020304" pitchFamily="18" charset="0"/>
              </a:rPr>
              <a:t> до закону, </a:t>
            </a:r>
            <a:r>
              <a:rPr lang="ru-RU" sz="2800" dirty="0" err="1">
                <a:latin typeface="Times New Roman" panose="02020603050405020304" pitchFamily="18" charset="0"/>
              </a:rPr>
              <a:t>якщо</a:t>
            </a:r>
            <a:r>
              <a:rPr lang="ru-RU" sz="2800" dirty="0">
                <a:latin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</a:rPr>
              <a:t>платник</a:t>
            </a:r>
            <a:r>
              <a:rPr lang="ru-RU" sz="2800" dirty="0">
                <a:latin typeface="Times New Roman" panose="02020603050405020304" pitchFamily="18" charset="0"/>
              </a:rPr>
              <a:t> і </a:t>
            </a:r>
            <a:r>
              <a:rPr lang="ru-RU" sz="2800" dirty="0" err="1">
                <a:latin typeface="Times New Roman" panose="02020603050405020304" pitchFamily="18" charset="0"/>
              </a:rPr>
              <a:t>одержувач</a:t>
            </a:r>
            <a:r>
              <a:rPr lang="ru-RU" sz="2800" dirty="0">
                <a:latin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</a:rPr>
              <a:t>аліментів</a:t>
            </a:r>
            <a:r>
              <a:rPr lang="ru-RU" sz="2800" dirty="0">
                <a:latin typeface="Times New Roman" panose="02020603050405020304" pitchFamily="18" charset="0"/>
              </a:rPr>
              <a:t> не </a:t>
            </a:r>
            <a:r>
              <a:rPr lang="ru-RU" sz="2800" dirty="0" err="1">
                <a:latin typeface="Times New Roman" panose="02020603050405020304" pitchFamily="18" charset="0"/>
              </a:rPr>
              <a:t>домовилися</a:t>
            </a:r>
            <a:r>
              <a:rPr lang="ru-RU" sz="2800" dirty="0">
                <a:latin typeface="Times New Roman" panose="02020603050405020304" pitchFamily="18" charset="0"/>
              </a:rPr>
              <a:t> про </a:t>
            </a:r>
            <a:r>
              <a:rPr lang="ru-RU" sz="2800" dirty="0" err="1">
                <a:latin typeface="Times New Roman" panose="02020603050405020304" pitchFamily="18" charset="0"/>
              </a:rPr>
              <a:t>інше</a:t>
            </a:r>
            <a:r>
              <a:rPr lang="ru-RU" sz="2800" dirty="0">
                <a:latin typeface="Times New Roman" panose="02020603050405020304" pitchFamily="18" charset="0"/>
              </a:rPr>
              <a:t>. За </a:t>
            </a:r>
            <a:r>
              <a:rPr lang="ru-RU" sz="2800" dirty="0" err="1">
                <a:latin typeface="Times New Roman" panose="02020603050405020304" pitchFamily="18" charset="0"/>
              </a:rPr>
              <a:t>заявою</a:t>
            </a:r>
            <a:r>
              <a:rPr lang="ru-RU" sz="2800" dirty="0">
                <a:latin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</a:rPr>
              <a:t>одержувача</a:t>
            </a:r>
            <a:r>
              <a:rPr lang="ru-RU" sz="2800" dirty="0">
                <a:latin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</a:rPr>
              <a:t>аліментів</a:t>
            </a:r>
            <a:r>
              <a:rPr lang="ru-RU" sz="2800" dirty="0">
                <a:latin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</a:rPr>
              <a:t>індексація</a:t>
            </a:r>
            <a:r>
              <a:rPr lang="ru-RU" sz="2800" dirty="0">
                <a:latin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</a:rPr>
              <a:t>може</a:t>
            </a:r>
            <a:r>
              <a:rPr lang="ru-RU" sz="2800" dirty="0">
                <a:latin typeface="Times New Roman" panose="02020603050405020304" pitchFamily="18" charset="0"/>
              </a:rPr>
              <a:t> бути </a:t>
            </a:r>
            <a:r>
              <a:rPr lang="ru-RU" sz="2800" dirty="0" err="1">
                <a:latin typeface="Times New Roman" panose="02020603050405020304" pitchFamily="18" charset="0"/>
              </a:rPr>
              <a:t>здійснена</a:t>
            </a:r>
            <a:r>
              <a:rPr lang="ru-RU" sz="2800" dirty="0">
                <a:latin typeface="Times New Roman" panose="02020603050405020304" pitchFamily="18" charset="0"/>
              </a:rPr>
              <a:t> судом за </a:t>
            </a:r>
            <a:r>
              <a:rPr lang="ru-RU" sz="2800" dirty="0" err="1">
                <a:latin typeface="Times New Roman" panose="02020603050405020304" pitchFamily="18" charset="0"/>
              </a:rPr>
              <a:t>інший</a:t>
            </a:r>
            <a:r>
              <a:rPr lang="ru-RU" sz="2800" dirty="0">
                <a:latin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</a:rPr>
              <a:t>період</a:t>
            </a:r>
            <a:r>
              <a:rPr lang="ru-RU" sz="2800" dirty="0">
                <a:latin typeface="Times New Roman" panose="02020603050405020304" pitchFamily="18" charset="0"/>
              </a:rPr>
              <a:t>.</a:t>
            </a:r>
            <a:endParaRPr lang="ru-RU" sz="2800" dirty="0" smtClean="0">
              <a:latin typeface="Times New Roman" panose="02020603050405020304" pitchFamily="18" charset="0"/>
            </a:endParaRPr>
          </a:p>
          <a:p>
            <a:pPr algn="just"/>
            <a:r>
              <a:rPr lang="ru-RU" sz="2800" dirty="0" smtClean="0">
                <a:latin typeface="Times New Roman" panose="02020603050405020304" pitchFamily="18" charset="0"/>
              </a:rPr>
              <a:t>	3</a:t>
            </a:r>
            <a:r>
              <a:rPr lang="ru-RU" sz="2800" dirty="0">
                <a:latin typeface="Times New Roman" panose="02020603050405020304" pitchFamily="18" charset="0"/>
              </a:rPr>
              <a:t>. Той </a:t>
            </a:r>
            <a:r>
              <a:rPr lang="ru-RU" sz="2800" dirty="0" err="1">
                <a:latin typeface="Times New Roman" panose="02020603050405020304" pitchFamily="18" charset="0"/>
              </a:rPr>
              <a:t>із</a:t>
            </a:r>
            <a:r>
              <a:rPr lang="ru-RU" sz="2800" dirty="0">
                <a:latin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</a:rPr>
              <a:t>батьків</a:t>
            </a:r>
            <a:r>
              <a:rPr lang="ru-RU" sz="2800" dirty="0">
                <a:latin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</a:rPr>
              <a:t>або</a:t>
            </a:r>
            <a:r>
              <a:rPr lang="ru-RU" sz="2800" dirty="0">
                <a:latin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</a:rPr>
              <a:t>інших</a:t>
            </a:r>
            <a:r>
              <a:rPr lang="ru-RU" sz="2800" dirty="0">
                <a:latin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</a:rPr>
              <a:t>законних</a:t>
            </a:r>
            <a:r>
              <a:rPr lang="ru-RU" sz="2800" dirty="0">
                <a:latin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</a:rPr>
              <a:t>представників</a:t>
            </a:r>
            <a:r>
              <a:rPr lang="ru-RU" sz="2800" dirty="0">
                <a:latin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</a:rPr>
              <a:t>дитини</a:t>
            </a:r>
            <a:r>
              <a:rPr lang="ru-RU" sz="2800" dirty="0">
                <a:latin typeface="Times New Roman" panose="02020603050405020304" pitchFamily="18" charset="0"/>
              </a:rPr>
              <a:t>, разом з </a:t>
            </a:r>
            <a:r>
              <a:rPr lang="ru-RU" sz="2800" dirty="0" err="1">
                <a:latin typeface="Times New Roman" panose="02020603050405020304" pitchFamily="18" charset="0"/>
              </a:rPr>
              <a:t>яким</a:t>
            </a:r>
            <a:r>
              <a:rPr lang="ru-RU" sz="2800" dirty="0">
                <a:latin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</a:rPr>
              <a:t>проживає</a:t>
            </a:r>
            <a:r>
              <a:rPr lang="ru-RU" sz="2800" dirty="0">
                <a:latin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</a:rPr>
              <a:t>дитина</a:t>
            </a:r>
            <a:r>
              <a:rPr lang="ru-RU" sz="2800" dirty="0">
                <a:latin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</a:rPr>
              <a:t>має</a:t>
            </a:r>
            <a:r>
              <a:rPr lang="ru-RU" sz="2800" dirty="0">
                <a:latin typeface="Times New Roman" panose="02020603050405020304" pitchFamily="18" charset="0"/>
              </a:rPr>
              <a:t> право </a:t>
            </a:r>
            <a:r>
              <a:rPr lang="ru-RU" sz="2800" dirty="0" err="1">
                <a:latin typeface="Times New Roman" panose="02020603050405020304" pitchFamily="18" charset="0"/>
              </a:rPr>
              <a:t>звернутися</a:t>
            </a:r>
            <a:r>
              <a:rPr lang="ru-RU" sz="2800" dirty="0">
                <a:latin typeface="Times New Roman" panose="02020603050405020304" pitchFamily="18" charset="0"/>
              </a:rPr>
              <a:t> до суду </a:t>
            </a:r>
            <a:r>
              <a:rPr lang="ru-RU" sz="2800" dirty="0" err="1">
                <a:latin typeface="Times New Roman" panose="02020603050405020304" pitchFamily="18" charset="0"/>
              </a:rPr>
              <a:t>із</a:t>
            </a:r>
            <a:r>
              <a:rPr lang="ru-RU" sz="2800" dirty="0">
                <a:latin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</a:rPr>
              <a:t>заявою</a:t>
            </a:r>
            <a:r>
              <a:rPr lang="ru-RU" sz="2800" dirty="0">
                <a:latin typeface="Times New Roman" panose="02020603050405020304" pitchFamily="18" charset="0"/>
              </a:rPr>
              <a:t> про </a:t>
            </a:r>
            <a:r>
              <a:rPr lang="ru-RU" sz="2800" dirty="0" err="1">
                <a:latin typeface="Times New Roman" panose="02020603050405020304" pitchFamily="18" charset="0"/>
              </a:rPr>
              <a:t>видачу</a:t>
            </a:r>
            <a:r>
              <a:rPr lang="ru-RU" sz="2800" dirty="0">
                <a:latin typeface="Times New Roman" panose="02020603050405020304" pitchFamily="18" charset="0"/>
              </a:rPr>
              <a:t> судового наказу про </a:t>
            </a:r>
            <a:r>
              <a:rPr lang="ru-RU" sz="2800" dirty="0" err="1">
                <a:latin typeface="Times New Roman" panose="02020603050405020304" pitchFamily="18" charset="0"/>
              </a:rPr>
              <a:t>стягнення</a:t>
            </a:r>
            <a:r>
              <a:rPr lang="ru-RU" sz="2800" dirty="0">
                <a:latin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</a:rPr>
              <a:t>аліментів</a:t>
            </a:r>
            <a:r>
              <a:rPr lang="ru-RU" sz="2800" dirty="0">
                <a:latin typeface="Times New Roman" panose="02020603050405020304" pitchFamily="18" charset="0"/>
              </a:rPr>
              <a:t> у </a:t>
            </a:r>
            <a:r>
              <a:rPr lang="ru-RU" sz="2800" dirty="0" err="1">
                <a:latin typeface="Times New Roman" panose="02020603050405020304" pitchFamily="18" charset="0"/>
              </a:rPr>
              <a:t>розмірі</a:t>
            </a:r>
            <a:r>
              <a:rPr lang="ru-RU" sz="2800" dirty="0">
                <a:latin typeface="Times New Roman" panose="02020603050405020304" pitchFamily="18" charset="0"/>
              </a:rPr>
              <a:t> 50 </a:t>
            </a:r>
            <a:r>
              <a:rPr lang="ru-RU" sz="2800" dirty="0" err="1">
                <a:latin typeface="Times New Roman" panose="02020603050405020304" pitchFamily="18" charset="0"/>
              </a:rPr>
              <a:t>відсотків</a:t>
            </a:r>
            <a:r>
              <a:rPr lang="ru-RU" sz="2800" dirty="0">
                <a:latin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</a:rPr>
              <a:t>прожиткового</a:t>
            </a:r>
            <a:r>
              <a:rPr lang="ru-RU" sz="2800" dirty="0">
                <a:latin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</a:rPr>
              <a:t>мінімуму</a:t>
            </a:r>
            <a:r>
              <a:rPr lang="ru-RU" sz="2800" dirty="0">
                <a:latin typeface="Times New Roman" panose="02020603050405020304" pitchFamily="18" charset="0"/>
              </a:rPr>
              <a:t> для </a:t>
            </a:r>
            <a:r>
              <a:rPr lang="ru-RU" sz="2800" dirty="0" err="1">
                <a:latin typeface="Times New Roman" panose="02020603050405020304" pitchFamily="18" charset="0"/>
              </a:rPr>
              <a:t>дитини</a:t>
            </a:r>
            <a:r>
              <a:rPr lang="ru-RU" sz="2800" dirty="0">
                <a:latin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</a:rPr>
              <a:t>відповідного</a:t>
            </a:r>
            <a:r>
              <a:rPr lang="ru-RU" sz="2800" dirty="0">
                <a:latin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</a:rPr>
              <a:t>віку</a:t>
            </a:r>
            <a:r>
              <a:rPr lang="ru-RU" sz="2800" dirty="0">
                <a:latin typeface="Times New Roman" panose="02020603050405020304" pitchFamily="18" charset="0"/>
              </a:rPr>
              <a:t>.</a:t>
            </a:r>
          </a:p>
          <a:p>
            <a:pPr indent="285750" algn="just" fontAlgn="base">
              <a:lnSpc>
                <a:spcPct val="106000"/>
              </a:lnSpc>
              <a:spcAft>
                <a:spcPts val="0"/>
              </a:spcAft>
            </a:pP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0485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4149" y="382137"/>
            <a:ext cx="11109277" cy="55503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sz="20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Особисті немайнові права та </a:t>
            </a:r>
            <a:r>
              <a:rPr lang="uk-UA" sz="20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обов</a:t>
            </a:r>
            <a:r>
              <a:rPr lang="en-US" sz="20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’</a:t>
            </a:r>
            <a:r>
              <a:rPr lang="uk-UA" sz="20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язки</a:t>
            </a:r>
            <a:r>
              <a:rPr lang="uk-UA" sz="20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батьків і дітей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sz="20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Нормативно-правове </a:t>
            </a:r>
            <a:r>
              <a:rPr lang="uk-UA" sz="20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регулювання ОНП батьків і дітей: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uk-UA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Конвенція ООН Про права дитини від </a:t>
            </a:r>
            <a:r>
              <a:rPr lang="uk-UA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20.11.1989.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uk-UA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Європейська конвенція про здійснення прав дітей від 25.01.1996 року.</a:t>
            </a:r>
            <a:endParaRPr lang="uk-UA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uk-UA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Конвенція </a:t>
            </a:r>
            <a:r>
              <a:rPr lang="uk-UA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 юрисдикцію, право, що застосовується, визнання, виконання та співробітництво щодо батьківської відповідальності та заходів захисту дітей від 19.10.1996 </a:t>
            </a:r>
            <a:r>
              <a:rPr lang="uk-UA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р.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uk-UA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Сімейний кодекс України від 10.01.2002 року (</a:t>
            </a:r>
            <a:r>
              <a:rPr lang="uk-UA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глав</a:t>
            </a: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</a:t>
            </a:r>
            <a:r>
              <a:rPr lang="uk-UA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13);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uk-UA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 охорону дитинства: Закон України від 26.04.2001 № </a:t>
            </a:r>
            <a:r>
              <a:rPr lang="uk-UA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2402-ІІІ.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uk-UA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 соціальну роботу з сім’ями, дітьми та молоддю: Закон України від 21.06.2001 № </a:t>
            </a:r>
            <a:r>
              <a:rPr lang="uk-UA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2558-ІІІ.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uk-UA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 основи соціального захисту бездомних осіб і безпритульних дітей: Закон України від 02.06.2005 № </a:t>
            </a:r>
            <a:r>
              <a:rPr lang="uk-UA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2623-ІV.</a:t>
            </a:r>
            <a:endParaRPr lang="uk-UA" sz="20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uk-UA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Питання діяльності органів опіки та піклування, </a:t>
            </a:r>
            <a:r>
              <a:rPr lang="uk-UA" sz="20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пов</a:t>
            </a:r>
            <a:r>
              <a:rPr lang="en-US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’</a:t>
            </a:r>
            <a:r>
              <a:rPr lang="uk-UA" sz="20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язаної</a:t>
            </a:r>
            <a:r>
              <a:rPr lang="uk-UA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із захистом прав дитини: Постанова КМУ від 24.09.2008 № </a:t>
            </a:r>
            <a:r>
              <a:rPr lang="uk-UA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866.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uk-UA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 практику застосування судами законодавства при розгляді справ про усиновлення і про позбавлення та поновлення батьківських прав: Постанова Пленуму Верховного Суду України від 30.03.2007 № 3.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7650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8698" y="232012"/>
            <a:ext cx="11404979" cy="652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85750" algn="just" fontAlgn="base">
              <a:spcAft>
                <a:spcPts val="0"/>
              </a:spcAft>
            </a:pP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Стаття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191.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Час, з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якого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присуджуються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аліменти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на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дитину</a:t>
            </a:r>
            <a:endParaRPr lang="ru-RU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85750" algn="just" fontAlgn="base"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1.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Аліменти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на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дитину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присуджуються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за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рішенням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суду </a:t>
            </a:r>
            <a:r>
              <a:rPr lang="ru-RU" sz="2000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від</a:t>
            </a:r>
            <a:r>
              <a:rPr lang="ru-RU" sz="2000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дня </a:t>
            </a:r>
            <a:r>
              <a:rPr lang="ru-RU" sz="2000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пред'явлення</a:t>
            </a:r>
            <a:r>
              <a:rPr lang="ru-RU" sz="2000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u="sng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позову, а в </a:t>
            </a:r>
            <a:r>
              <a:rPr lang="ru-RU" sz="2000" u="sng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разі</a:t>
            </a:r>
            <a:r>
              <a:rPr lang="ru-RU" sz="2000" u="sng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u="sng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подання</a:t>
            </a:r>
            <a:r>
              <a:rPr lang="ru-RU" sz="2000" u="sng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заяви про </a:t>
            </a:r>
            <a:r>
              <a:rPr lang="ru-RU" sz="2000" u="sng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видачу</a:t>
            </a:r>
            <a:r>
              <a:rPr lang="ru-RU" sz="2000" u="sng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судового наказу – </a:t>
            </a:r>
            <a:r>
              <a:rPr lang="ru-RU" sz="2000" u="sng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із</a:t>
            </a:r>
            <a:r>
              <a:rPr lang="ru-RU" sz="2000" u="sng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дня </a:t>
            </a:r>
            <a:r>
              <a:rPr lang="ru-RU" sz="2000" u="sng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подання</a:t>
            </a:r>
            <a:r>
              <a:rPr lang="ru-RU" sz="2000" u="sng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u="sng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такої</a:t>
            </a:r>
            <a:r>
              <a:rPr lang="ru-RU" sz="2000" u="sng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заяви.</a:t>
            </a:r>
            <a:endParaRPr lang="ru-RU" sz="2000" u="sng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85750" algn="just" fontAlgn="base"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2. </a:t>
            </a:r>
            <a:r>
              <a:rPr lang="ru-RU" sz="2000" i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Аліменти</a:t>
            </a:r>
            <a:r>
              <a:rPr lang="ru-RU" sz="2000" i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за </a:t>
            </a:r>
            <a:r>
              <a:rPr lang="ru-RU" sz="2000" i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минулий</a:t>
            </a:r>
            <a:r>
              <a:rPr lang="ru-RU" sz="2000" i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час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можуть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бути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присуджені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якщо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позивач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подасть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суду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докази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того,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що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він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вживав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заходів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щодо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одержання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аліментів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з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відповідача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але не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міг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їх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одержати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у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зв'язку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з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ухиленням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останнього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від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їх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сплати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У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цьому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разі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суд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може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присудити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аліменти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за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минулий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час, </a:t>
            </a:r>
            <a:r>
              <a:rPr lang="ru-RU" sz="2000" i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але не </a:t>
            </a:r>
            <a:r>
              <a:rPr lang="ru-RU" sz="2000" i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більш</a:t>
            </a:r>
            <a:r>
              <a:rPr lang="ru-RU" sz="2000" i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як за </a:t>
            </a:r>
            <a:r>
              <a:rPr lang="ru-RU" sz="2000" i="1" u="sng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десять </a:t>
            </a:r>
            <a:r>
              <a:rPr lang="ru-RU" sz="2000" i="1" u="sng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років</a:t>
            </a:r>
            <a:r>
              <a:rPr lang="ru-RU" sz="2000" i="1" u="sng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algn="just" fontAlgn="base"/>
            <a:endParaRPr lang="uk-UA" sz="20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 fontAlgn="base"/>
            <a:r>
              <a:rPr lang="uk-UA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uk-UA" sz="20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   </a:t>
            </a:r>
            <a:r>
              <a:rPr lang="ru-RU" sz="2000" b="1" dirty="0" err="1" smtClean="0">
                <a:latin typeface="Times New Roman" panose="02020603050405020304" pitchFamily="18" charset="0"/>
              </a:rPr>
              <a:t>Стаття</a:t>
            </a:r>
            <a:r>
              <a:rPr lang="ru-RU" sz="2000" b="1" dirty="0" smtClean="0">
                <a:latin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</a:rPr>
              <a:t>192. </a:t>
            </a:r>
            <a:r>
              <a:rPr lang="ru-RU" sz="2000" b="1" dirty="0" err="1">
                <a:latin typeface="Times New Roman" panose="02020603050405020304" pitchFamily="18" charset="0"/>
              </a:rPr>
              <a:t>Зміна</a:t>
            </a:r>
            <a:r>
              <a:rPr lang="ru-RU" sz="2000" b="1" dirty="0">
                <a:latin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</a:rPr>
              <a:t>розміру</a:t>
            </a:r>
            <a:r>
              <a:rPr lang="ru-RU" sz="2000" b="1" dirty="0">
                <a:latin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</a:rPr>
              <a:t>аліментів</a:t>
            </a:r>
            <a:endParaRPr lang="ru-RU" sz="2000" b="1" dirty="0">
              <a:latin typeface="Times New Roman" panose="02020603050405020304" pitchFamily="18" charset="0"/>
            </a:endParaRPr>
          </a:p>
          <a:p>
            <a:pPr algn="just" fontAlgn="base"/>
            <a:r>
              <a:rPr lang="ru-RU" sz="2000" dirty="0">
                <a:latin typeface="Times New Roman" panose="02020603050405020304" pitchFamily="18" charset="0"/>
              </a:rPr>
              <a:t>1. </a:t>
            </a:r>
            <a:r>
              <a:rPr lang="ru-RU" sz="2000" dirty="0" err="1">
                <a:latin typeface="Times New Roman" panose="02020603050405020304" pitchFamily="18" charset="0"/>
              </a:rPr>
              <a:t>Розмір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аліментів</a:t>
            </a:r>
            <a:r>
              <a:rPr lang="ru-RU" sz="2000" dirty="0"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</a:rPr>
              <a:t>визначений</a:t>
            </a:r>
            <a:r>
              <a:rPr lang="ru-RU" sz="2000" dirty="0">
                <a:latin typeface="Times New Roman" panose="02020603050405020304" pitchFamily="18" charset="0"/>
              </a:rPr>
              <a:t> за </a:t>
            </a:r>
            <a:r>
              <a:rPr lang="ru-RU" sz="2000" dirty="0" err="1">
                <a:latin typeface="Times New Roman" panose="02020603050405020304" pitchFamily="18" charset="0"/>
              </a:rPr>
              <a:t>рішенням</a:t>
            </a:r>
            <a:r>
              <a:rPr lang="ru-RU" sz="2000" dirty="0">
                <a:latin typeface="Times New Roman" panose="02020603050405020304" pitchFamily="18" charset="0"/>
              </a:rPr>
              <a:t> суду </a:t>
            </a:r>
            <a:r>
              <a:rPr lang="ru-RU" sz="2000" dirty="0" err="1">
                <a:latin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домовленістю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між</a:t>
            </a:r>
            <a:r>
              <a:rPr lang="ru-RU" sz="2000" dirty="0">
                <a:latin typeface="Times New Roman" panose="02020603050405020304" pitchFamily="18" charset="0"/>
              </a:rPr>
              <a:t> батьками, </a:t>
            </a:r>
            <a:r>
              <a:rPr lang="ru-RU" sz="2000" i="1" u="sng" dirty="0" err="1">
                <a:latin typeface="Times New Roman" panose="02020603050405020304" pitchFamily="18" charset="0"/>
              </a:rPr>
              <a:t>може</a:t>
            </a:r>
            <a:r>
              <a:rPr lang="ru-RU" sz="2000" i="1" u="sng" dirty="0">
                <a:latin typeface="Times New Roman" panose="02020603050405020304" pitchFamily="18" charset="0"/>
              </a:rPr>
              <a:t> бути </a:t>
            </a:r>
            <a:r>
              <a:rPr lang="ru-RU" sz="2000" i="1" u="sng" dirty="0" err="1">
                <a:latin typeface="Times New Roman" panose="02020603050405020304" pitchFamily="18" charset="0"/>
              </a:rPr>
              <a:t>згодом</a:t>
            </a:r>
            <a:r>
              <a:rPr lang="ru-RU" sz="2000" i="1" u="sng" dirty="0">
                <a:latin typeface="Times New Roman" panose="02020603050405020304" pitchFamily="18" charset="0"/>
              </a:rPr>
              <a:t> </a:t>
            </a:r>
            <a:r>
              <a:rPr lang="ru-RU" sz="2000" i="1" u="sng" dirty="0" err="1">
                <a:latin typeface="Times New Roman" panose="02020603050405020304" pitchFamily="18" charset="0"/>
              </a:rPr>
              <a:t>зменшено</a:t>
            </a:r>
            <a:r>
              <a:rPr lang="ru-RU" sz="2000" i="1" u="sng" dirty="0">
                <a:latin typeface="Times New Roman" panose="02020603050405020304" pitchFamily="18" charset="0"/>
              </a:rPr>
              <a:t> </a:t>
            </a:r>
            <a:r>
              <a:rPr lang="ru-RU" sz="2000" i="1" u="sng" dirty="0" err="1">
                <a:latin typeface="Times New Roman" panose="02020603050405020304" pitchFamily="18" charset="0"/>
              </a:rPr>
              <a:t>або</a:t>
            </a:r>
            <a:r>
              <a:rPr lang="ru-RU" sz="2000" i="1" u="sng" dirty="0">
                <a:latin typeface="Times New Roman" panose="02020603050405020304" pitchFamily="18" charset="0"/>
              </a:rPr>
              <a:t> </a:t>
            </a:r>
            <a:r>
              <a:rPr lang="ru-RU" sz="2000" i="1" u="sng" dirty="0" err="1">
                <a:latin typeface="Times New Roman" panose="02020603050405020304" pitchFamily="18" charset="0"/>
              </a:rPr>
              <a:t>збільшено</a:t>
            </a:r>
            <a:r>
              <a:rPr lang="ru-RU" sz="2000" i="1" u="sng" dirty="0">
                <a:latin typeface="Times New Roman" panose="02020603050405020304" pitchFamily="18" charset="0"/>
              </a:rPr>
              <a:t> за </a:t>
            </a:r>
            <a:r>
              <a:rPr lang="ru-RU" sz="2000" i="1" u="sng" dirty="0" err="1">
                <a:latin typeface="Times New Roman" panose="02020603050405020304" pitchFamily="18" charset="0"/>
              </a:rPr>
              <a:t>рішенням</a:t>
            </a:r>
            <a:r>
              <a:rPr lang="ru-RU" sz="2000" i="1" u="sng" dirty="0">
                <a:latin typeface="Times New Roman" panose="02020603050405020304" pitchFamily="18" charset="0"/>
              </a:rPr>
              <a:t> суду </a:t>
            </a:r>
            <a:r>
              <a:rPr lang="ru-RU" sz="2000" dirty="0">
                <a:latin typeface="Times New Roman" panose="02020603050405020304" pitchFamily="18" charset="0"/>
              </a:rPr>
              <a:t>за </a:t>
            </a:r>
            <a:r>
              <a:rPr lang="ru-RU" sz="2000" dirty="0" err="1">
                <a:latin typeface="Times New Roman" panose="02020603050405020304" pitchFamily="18" charset="0"/>
              </a:rPr>
              <a:t>позовом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платника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одержувача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аліментів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i="1" u="sng" dirty="0">
                <a:latin typeface="Times New Roman" panose="02020603050405020304" pitchFamily="18" charset="0"/>
              </a:rPr>
              <a:t>у </a:t>
            </a:r>
            <a:r>
              <a:rPr lang="ru-RU" sz="2000" i="1" u="sng" dirty="0" err="1">
                <a:latin typeface="Times New Roman" panose="02020603050405020304" pitchFamily="18" charset="0"/>
              </a:rPr>
              <a:t>разі</a:t>
            </a:r>
            <a:r>
              <a:rPr lang="ru-RU" sz="2000" i="1" u="sng" dirty="0">
                <a:latin typeface="Times New Roman" panose="02020603050405020304" pitchFamily="18" charset="0"/>
              </a:rPr>
              <a:t> </a:t>
            </a:r>
            <a:r>
              <a:rPr lang="ru-RU" sz="2000" i="1" u="sng" dirty="0" err="1">
                <a:latin typeface="Times New Roman" panose="02020603050405020304" pitchFamily="18" charset="0"/>
              </a:rPr>
              <a:t>зміни</a:t>
            </a:r>
            <a:r>
              <a:rPr lang="ru-RU" sz="2000" i="1" u="sng" dirty="0">
                <a:latin typeface="Times New Roman" panose="02020603050405020304" pitchFamily="18" charset="0"/>
              </a:rPr>
              <a:t> </a:t>
            </a:r>
            <a:r>
              <a:rPr lang="ru-RU" sz="2000" i="1" u="sng" dirty="0" err="1">
                <a:latin typeface="Times New Roman" panose="02020603050405020304" pitchFamily="18" charset="0"/>
              </a:rPr>
              <a:t>матеріального</a:t>
            </a:r>
            <a:r>
              <a:rPr lang="ru-RU" sz="2000" i="1" u="sng" dirty="0">
                <a:latin typeface="Times New Roman" panose="02020603050405020304" pitchFamily="18" charset="0"/>
              </a:rPr>
              <a:t> </a:t>
            </a:r>
            <a:r>
              <a:rPr lang="ru-RU" sz="2000" i="1" u="sng" dirty="0" err="1">
                <a:latin typeface="Times New Roman" panose="02020603050405020304" pitchFamily="18" charset="0"/>
              </a:rPr>
              <a:t>або</a:t>
            </a:r>
            <a:r>
              <a:rPr lang="ru-RU" sz="2000" i="1" u="sng" dirty="0">
                <a:latin typeface="Times New Roman" panose="02020603050405020304" pitchFamily="18" charset="0"/>
              </a:rPr>
              <a:t> </a:t>
            </a:r>
            <a:r>
              <a:rPr lang="ru-RU" sz="2000" i="1" u="sng" dirty="0" err="1">
                <a:latin typeface="Times New Roman" panose="02020603050405020304" pitchFamily="18" charset="0"/>
              </a:rPr>
              <a:t>сімейного</a:t>
            </a:r>
            <a:r>
              <a:rPr lang="ru-RU" sz="2000" i="1" u="sng" dirty="0">
                <a:latin typeface="Times New Roman" panose="02020603050405020304" pitchFamily="18" charset="0"/>
              </a:rPr>
              <a:t> стану, </a:t>
            </a:r>
            <a:r>
              <a:rPr lang="ru-RU" sz="2000" i="1" u="sng" dirty="0" err="1">
                <a:latin typeface="Times New Roman" panose="02020603050405020304" pitchFamily="18" charset="0"/>
              </a:rPr>
              <a:t>погіршення</a:t>
            </a:r>
            <a:r>
              <a:rPr lang="ru-RU" sz="2000" i="1" u="sng" dirty="0">
                <a:latin typeface="Times New Roman" panose="02020603050405020304" pitchFamily="18" charset="0"/>
              </a:rPr>
              <a:t> </a:t>
            </a:r>
            <a:r>
              <a:rPr lang="ru-RU" sz="2000" i="1" u="sng" dirty="0" err="1">
                <a:latin typeface="Times New Roman" panose="02020603050405020304" pitchFamily="18" charset="0"/>
              </a:rPr>
              <a:t>або</a:t>
            </a:r>
            <a:r>
              <a:rPr lang="ru-RU" sz="2000" i="1" u="sng" dirty="0">
                <a:latin typeface="Times New Roman" panose="02020603050405020304" pitchFamily="18" charset="0"/>
              </a:rPr>
              <a:t> </a:t>
            </a:r>
            <a:r>
              <a:rPr lang="ru-RU" sz="2000" i="1" u="sng" dirty="0" err="1">
                <a:latin typeface="Times New Roman" panose="02020603050405020304" pitchFamily="18" charset="0"/>
              </a:rPr>
              <a:t>поліпшення</a:t>
            </a:r>
            <a:r>
              <a:rPr lang="ru-RU" sz="2000" i="1" u="sng" dirty="0">
                <a:latin typeface="Times New Roman" panose="02020603050405020304" pitchFamily="18" charset="0"/>
              </a:rPr>
              <a:t> </a:t>
            </a:r>
            <a:r>
              <a:rPr lang="ru-RU" sz="2000" i="1" u="sng" dirty="0" err="1">
                <a:latin typeface="Times New Roman" panose="02020603050405020304" pitchFamily="18" charset="0"/>
              </a:rPr>
              <a:t>здоров'я</a:t>
            </a:r>
            <a:r>
              <a:rPr lang="ru-RU" sz="2000" i="1" u="sng" dirty="0">
                <a:latin typeface="Times New Roman" panose="02020603050405020304" pitchFamily="18" charset="0"/>
              </a:rPr>
              <a:t> </a:t>
            </a:r>
            <a:r>
              <a:rPr lang="ru-RU" sz="2000" i="1" u="sng" dirty="0" err="1">
                <a:latin typeface="Times New Roman" panose="02020603050405020304" pitchFamily="18" charset="0"/>
              </a:rPr>
              <a:t>когось</a:t>
            </a:r>
            <a:r>
              <a:rPr lang="ru-RU" sz="2000" i="1" u="sng" dirty="0">
                <a:latin typeface="Times New Roman" panose="02020603050405020304" pitchFamily="18" charset="0"/>
              </a:rPr>
              <a:t> </a:t>
            </a:r>
            <a:r>
              <a:rPr lang="ru-RU" sz="2000" i="1" u="sng" dirty="0" err="1">
                <a:latin typeface="Times New Roman" panose="02020603050405020304" pitchFamily="18" charset="0"/>
              </a:rPr>
              <a:t>із</a:t>
            </a:r>
            <a:r>
              <a:rPr lang="ru-RU" sz="2000" i="1" u="sng" dirty="0">
                <a:latin typeface="Times New Roman" panose="02020603050405020304" pitchFamily="18" charset="0"/>
              </a:rPr>
              <a:t> них та в </a:t>
            </a:r>
            <a:r>
              <a:rPr lang="ru-RU" sz="2000" i="1" u="sng" dirty="0" err="1">
                <a:latin typeface="Times New Roman" panose="02020603050405020304" pitchFamily="18" charset="0"/>
              </a:rPr>
              <a:t>інших</a:t>
            </a:r>
            <a:r>
              <a:rPr lang="ru-RU" sz="2000" i="1" u="sng" dirty="0">
                <a:latin typeface="Times New Roman" panose="02020603050405020304" pitchFamily="18" charset="0"/>
              </a:rPr>
              <a:t> </a:t>
            </a:r>
            <a:r>
              <a:rPr lang="ru-RU" sz="2000" i="1" u="sng" dirty="0" err="1">
                <a:latin typeface="Times New Roman" panose="02020603050405020304" pitchFamily="18" charset="0"/>
              </a:rPr>
              <a:t>випадках</a:t>
            </a:r>
            <a:r>
              <a:rPr lang="ru-RU" sz="2000" i="1" u="sng" dirty="0">
                <a:latin typeface="Times New Roman" panose="02020603050405020304" pitchFamily="18" charset="0"/>
              </a:rPr>
              <a:t>, </a:t>
            </a:r>
            <a:r>
              <a:rPr lang="ru-RU" sz="2000" i="1" u="sng" dirty="0" err="1">
                <a:latin typeface="Times New Roman" panose="02020603050405020304" pitchFamily="18" charset="0"/>
              </a:rPr>
              <a:t>передбачених</a:t>
            </a:r>
            <a:r>
              <a:rPr lang="ru-RU" sz="2000" i="1" u="sng" dirty="0">
                <a:latin typeface="Times New Roman" panose="02020603050405020304" pitchFamily="18" charset="0"/>
              </a:rPr>
              <a:t> </a:t>
            </a:r>
            <a:r>
              <a:rPr lang="ru-RU" sz="2000" i="1" u="sng" dirty="0" err="1">
                <a:latin typeface="Times New Roman" panose="02020603050405020304" pitchFamily="18" charset="0"/>
              </a:rPr>
              <a:t>цим</a:t>
            </a:r>
            <a:r>
              <a:rPr lang="ru-RU" sz="2000" i="1" u="sng" dirty="0">
                <a:latin typeface="Times New Roman" panose="02020603050405020304" pitchFamily="18" charset="0"/>
              </a:rPr>
              <a:t> Кодексом.</a:t>
            </a:r>
          </a:p>
          <a:p>
            <a:pPr algn="just" fontAlgn="base"/>
            <a:r>
              <a:rPr lang="ru-RU" sz="2000" b="1" dirty="0">
                <a:latin typeface="Times New Roman" panose="02020603050405020304" pitchFamily="18" charset="0"/>
              </a:rPr>
              <a:t> </a:t>
            </a:r>
            <a:endParaRPr lang="ru-RU" sz="2000" dirty="0">
              <a:latin typeface="Times New Roman" panose="02020603050405020304" pitchFamily="18" charset="0"/>
            </a:endParaRPr>
          </a:p>
          <a:p>
            <a:pPr algn="just" fontAlgn="base"/>
            <a:r>
              <a:rPr lang="ru-RU" sz="2000" b="1" dirty="0" smtClean="0">
                <a:latin typeface="Times New Roman" panose="02020603050405020304" pitchFamily="18" charset="0"/>
              </a:rPr>
              <a:t>    </a:t>
            </a:r>
            <a:r>
              <a:rPr lang="ru-RU" sz="2000" b="1" dirty="0" err="1" smtClean="0">
                <a:latin typeface="Times New Roman" panose="02020603050405020304" pitchFamily="18" charset="0"/>
              </a:rPr>
              <a:t>Стаття</a:t>
            </a:r>
            <a:r>
              <a:rPr lang="ru-RU" sz="2000" b="1" dirty="0" smtClean="0">
                <a:latin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</a:rPr>
              <a:t>188.</a:t>
            </a:r>
            <a:r>
              <a:rPr lang="ru-RU" sz="2000" dirty="0">
                <a:latin typeface="Times New Roman" panose="02020603050405020304" pitchFamily="18" charset="0"/>
              </a:rPr>
              <a:t> </a:t>
            </a:r>
            <a:r>
              <a:rPr lang="ru-RU" sz="2000" b="1" dirty="0" err="1">
                <a:latin typeface="Times New Roman" panose="02020603050405020304" pitchFamily="18" charset="0"/>
              </a:rPr>
              <a:t>Звільнення</a:t>
            </a:r>
            <a:r>
              <a:rPr lang="ru-RU" sz="2000" b="1" dirty="0">
                <a:latin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</a:rPr>
              <a:t>батьків</a:t>
            </a:r>
            <a:r>
              <a:rPr lang="ru-RU" sz="2000" b="1" dirty="0">
                <a:latin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</a:rPr>
              <a:t>від</a:t>
            </a:r>
            <a:r>
              <a:rPr lang="ru-RU" sz="2000" b="1" dirty="0">
                <a:latin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</a:rPr>
              <a:t>обов'язку</a:t>
            </a:r>
            <a:r>
              <a:rPr lang="ru-RU" sz="2000" b="1" dirty="0">
                <a:latin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</a:rPr>
              <a:t>утримувати</a:t>
            </a:r>
            <a:r>
              <a:rPr lang="ru-RU" sz="2000" b="1" dirty="0">
                <a:latin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</a:rPr>
              <a:t>дитину</a:t>
            </a:r>
            <a:endParaRPr lang="ru-RU" sz="2000" b="1" dirty="0">
              <a:latin typeface="Times New Roman" panose="02020603050405020304" pitchFamily="18" charset="0"/>
            </a:endParaRPr>
          </a:p>
          <a:p>
            <a:pPr algn="just" fontAlgn="base"/>
            <a:r>
              <a:rPr lang="ru-RU" sz="2000" dirty="0">
                <a:latin typeface="Times New Roman" panose="02020603050405020304" pitchFamily="18" charset="0"/>
              </a:rPr>
              <a:t>1. Батьки </a:t>
            </a:r>
            <a:r>
              <a:rPr lang="ru-RU" sz="2000" dirty="0" err="1">
                <a:latin typeface="Times New Roman" panose="02020603050405020304" pitchFamily="18" charset="0"/>
              </a:rPr>
              <a:t>можуть</a:t>
            </a:r>
            <a:r>
              <a:rPr lang="ru-RU" sz="2000" dirty="0">
                <a:latin typeface="Times New Roman" panose="02020603050405020304" pitchFamily="18" charset="0"/>
              </a:rPr>
              <a:t> бути </a:t>
            </a:r>
            <a:r>
              <a:rPr lang="ru-RU" sz="2000" dirty="0" err="1">
                <a:latin typeface="Times New Roman" panose="02020603050405020304" pitchFamily="18" charset="0"/>
              </a:rPr>
              <a:t>звільнені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від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обов'язку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утримувати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дитину</a:t>
            </a:r>
            <a:r>
              <a:rPr lang="ru-RU" sz="2000" dirty="0"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</a:rPr>
              <a:t>якщо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дохід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дитини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набагато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перевищує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дохід</a:t>
            </a:r>
            <a:r>
              <a:rPr lang="ru-RU" sz="2000" dirty="0">
                <a:latin typeface="Times New Roman" panose="02020603050405020304" pitchFamily="18" charset="0"/>
              </a:rPr>
              <a:t> кожного з них і </a:t>
            </a:r>
            <a:r>
              <a:rPr lang="ru-RU" sz="2000" dirty="0" err="1">
                <a:latin typeface="Times New Roman" panose="02020603050405020304" pitchFamily="18" charset="0"/>
              </a:rPr>
              <a:t>забезпечує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повністю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її</a:t>
            </a:r>
            <a:r>
              <a:rPr lang="ru-RU" sz="2000" dirty="0">
                <a:latin typeface="Times New Roman" panose="02020603050405020304" pitchFamily="18" charset="0"/>
              </a:rPr>
              <a:t> потреби.</a:t>
            </a:r>
          </a:p>
          <a:p>
            <a:pPr algn="just" fontAlgn="base"/>
            <a:r>
              <a:rPr lang="ru-RU" sz="2000" dirty="0">
                <a:latin typeface="Times New Roman" panose="02020603050405020304" pitchFamily="18" charset="0"/>
              </a:rPr>
              <a:t>2. Батьки </a:t>
            </a:r>
            <a:r>
              <a:rPr lang="ru-RU" sz="2000" dirty="0" err="1">
                <a:latin typeface="Times New Roman" panose="02020603050405020304" pitchFamily="18" charset="0"/>
              </a:rPr>
              <a:t>можуть</a:t>
            </a:r>
            <a:r>
              <a:rPr lang="ru-RU" sz="2000" dirty="0">
                <a:latin typeface="Times New Roman" panose="02020603050405020304" pitchFamily="18" charset="0"/>
              </a:rPr>
              <a:t> бути </a:t>
            </a:r>
            <a:r>
              <a:rPr lang="ru-RU" sz="2000" dirty="0" err="1">
                <a:latin typeface="Times New Roman" panose="02020603050405020304" pitchFamily="18" charset="0"/>
              </a:rPr>
              <a:t>звільнені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від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обов'язку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утримувати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дитину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тільки</a:t>
            </a:r>
            <a:r>
              <a:rPr lang="ru-RU" sz="2000" dirty="0">
                <a:latin typeface="Times New Roman" panose="02020603050405020304" pitchFamily="18" charset="0"/>
              </a:rPr>
              <a:t> за </a:t>
            </a:r>
            <a:r>
              <a:rPr lang="ru-RU" sz="2000" dirty="0" err="1">
                <a:latin typeface="Times New Roman" panose="02020603050405020304" pitchFamily="18" charset="0"/>
              </a:rPr>
              <a:t>рішенням</a:t>
            </a:r>
            <a:r>
              <a:rPr lang="ru-RU" sz="2000" dirty="0">
                <a:latin typeface="Times New Roman" panose="02020603050405020304" pitchFamily="18" charset="0"/>
              </a:rPr>
              <a:t> суду. </a:t>
            </a:r>
            <a:r>
              <a:rPr lang="ru-RU" sz="2000" dirty="0" err="1">
                <a:latin typeface="Times New Roman" panose="02020603050405020304" pitchFamily="18" charset="0"/>
              </a:rPr>
              <a:t>Якщо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дитина</a:t>
            </a:r>
            <a:r>
              <a:rPr lang="ru-RU" sz="2000" dirty="0">
                <a:latin typeface="Times New Roman" panose="02020603050405020304" pitchFamily="18" charset="0"/>
              </a:rPr>
              <a:t> перестала </a:t>
            </a:r>
            <a:r>
              <a:rPr lang="ru-RU" sz="2000" dirty="0" err="1">
                <a:latin typeface="Times New Roman" panose="02020603050405020304" pitchFamily="18" charset="0"/>
              </a:rPr>
              <a:t>отримувати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дохід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її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дохід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зменшився</a:t>
            </a:r>
            <a:r>
              <a:rPr lang="ru-RU" sz="2000" dirty="0"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</a:rPr>
              <a:t>заінтересована</a:t>
            </a:r>
            <a:r>
              <a:rPr lang="ru-RU" sz="2000" dirty="0">
                <a:latin typeface="Times New Roman" panose="02020603050405020304" pitchFamily="18" charset="0"/>
              </a:rPr>
              <a:t> особа </a:t>
            </a:r>
            <a:r>
              <a:rPr lang="ru-RU" sz="2000" dirty="0" err="1">
                <a:latin typeface="Times New Roman" panose="02020603050405020304" pitchFamily="18" charset="0"/>
              </a:rPr>
              <a:t>має</a:t>
            </a:r>
            <a:r>
              <a:rPr lang="ru-RU" sz="2000" dirty="0">
                <a:latin typeface="Times New Roman" panose="02020603050405020304" pitchFamily="18" charset="0"/>
              </a:rPr>
              <a:t> право </a:t>
            </a:r>
            <a:r>
              <a:rPr lang="ru-RU" sz="2000" dirty="0" err="1">
                <a:latin typeface="Times New Roman" panose="02020603050405020304" pitchFamily="18" charset="0"/>
              </a:rPr>
              <a:t>звернутися</a:t>
            </a:r>
            <a:r>
              <a:rPr lang="ru-RU" sz="2000" dirty="0">
                <a:latin typeface="Times New Roman" panose="02020603050405020304" pitchFamily="18" charset="0"/>
              </a:rPr>
              <a:t> до суду з </a:t>
            </a:r>
            <a:r>
              <a:rPr lang="ru-RU" sz="2000" dirty="0" err="1">
                <a:latin typeface="Times New Roman" panose="02020603050405020304" pitchFamily="18" charset="0"/>
              </a:rPr>
              <a:t>позовом</a:t>
            </a:r>
            <a:r>
              <a:rPr lang="ru-RU" sz="2000" dirty="0">
                <a:latin typeface="Times New Roman" panose="02020603050405020304" pitchFamily="18" charset="0"/>
              </a:rPr>
              <a:t> про </a:t>
            </a:r>
            <a:r>
              <a:rPr lang="ru-RU" sz="2000" dirty="0" err="1">
                <a:latin typeface="Times New Roman" panose="02020603050405020304" pitchFamily="18" charset="0"/>
              </a:rPr>
              <a:t>стягнення</a:t>
            </a:r>
            <a:r>
              <a:rPr lang="ru-RU" sz="2000" dirty="0"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</a:rPr>
              <a:t>аліментів</a:t>
            </a:r>
            <a:r>
              <a:rPr lang="ru-RU" sz="2000" dirty="0">
                <a:latin typeface="Times New Roman" panose="02020603050405020304" pitchFamily="18" charset="0"/>
              </a:rPr>
              <a:t>.</a:t>
            </a:r>
          </a:p>
          <a:p>
            <a:pPr indent="285750" algn="just" fontAlgn="base">
              <a:spcAft>
                <a:spcPts val="0"/>
              </a:spcAft>
            </a:pP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477757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18614" y="586854"/>
            <a:ext cx="11395881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85750" algn="just" fontAlgn="base">
              <a:spcAft>
                <a:spcPts val="0"/>
              </a:spcAft>
            </a:pPr>
            <a:r>
              <a:rPr lang="uk-UA" sz="28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Від аліментів слід відрізняти </a:t>
            </a:r>
            <a:r>
              <a:rPr lang="uk-UA" sz="2800" b="1" u="sng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додаткові витрати </a:t>
            </a:r>
            <a:r>
              <a:rPr lang="uk-UA" sz="28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 утримання дитини.</a:t>
            </a:r>
            <a:endParaRPr lang="ru-RU" sz="2800" b="1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85750" algn="just" fontAlgn="base">
              <a:spcAft>
                <a:spcPts val="0"/>
              </a:spcAft>
            </a:pPr>
            <a:r>
              <a:rPr lang="ru-RU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Відповідно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до ст. 185 СК </a:t>
            </a:r>
            <a:r>
              <a:rPr lang="ru-RU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України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той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батьків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з кого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присуджено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стягнення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аліментів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на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дитину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а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також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той з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батьків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до кого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вимога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про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стягнення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аліментів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не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була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подана,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зобов'язані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брати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участь у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додаткових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витратах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на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дитину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що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викликані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особливими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обставинами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розвитком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здібностей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дитини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її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хворобою,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каліцтвом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тощо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).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85750" algn="just" fontAlgn="base">
              <a:spcAft>
                <a:spcPts val="0"/>
              </a:spcAft>
            </a:pPr>
            <a:r>
              <a:rPr lang="ru-RU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Розмір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участі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одного з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батьків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у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додаткових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витратах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на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дитину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в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разі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спору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визначається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за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рішенням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суду, з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урахуванням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обставин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що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мають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істотне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значення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85750" algn="just" fontAlgn="base">
              <a:spcAft>
                <a:spcPts val="0"/>
              </a:spcAft>
            </a:pP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Додаткові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витрати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на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дитину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можуть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фінансуватися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наперед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або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покриватися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після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їх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фактичного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понесення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разово,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періодично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або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постійно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697985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0251" y="164641"/>
            <a:ext cx="11518710" cy="66319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uk-UA" sz="2400" b="1" dirty="0" smtClean="0">
                <a:latin typeface="Times New Roman" panose="02020603050405020304" pitchFamily="18" charset="0"/>
              </a:rPr>
              <a:t>Від стягнення аліментів за минулий час слід відрізняти </a:t>
            </a:r>
            <a:r>
              <a:rPr lang="ru-RU" sz="2400" b="1" dirty="0" err="1" smtClean="0">
                <a:latin typeface="Times New Roman" panose="02020603050405020304" pitchFamily="18" charset="0"/>
              </a:rPr>
              <a:t>стягнення</a:t>
            </a:r>
            <a:r>
              <a:rPr lang="ru-RU" sz="2400" b="1" dirty="0" smtClean="0"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</a:rPr>
              <a:t>заборгованостi</a:t>
            </a:r>
            <a:r>
              <a:rPr lang="ru-RU" sz="2400" b="1" dirty="0">
                <a:latin typeface="Times New Roman" panose="02020603050405020304" pitchFamily="18" charset="0"/>
              </a:rPr>
              <a:t> за </a:t>
            </a:r>
            <a:r>
              <a:rPr lang="ru-RU" sz="2400" b="1" dirty="0" err="1" smtClean="0">
                <a:latin typeface="Times New Roman" panose="02020603050405020304" pitchFamily="18" charset="0"/>
              </a:rPr>
              <a:t>алiментами</a:t>
            </a:r>
            <a:r>
              <a:rPr lang="uk-UA" sz="2400" b="1" dirty="0" smtClean="0">
                <a:latin typeface="Times New Roman" panose="02020603050405020304" pitchFamily="18" charset="0"/>
              </a:rPr>
              <a:t>:</a:t>
            </a:r>
            <a:endParaRPr lang="ru-RU" sz="2400" b="1" dirty="0">
              <a:latin typeface="Times New Roman" panose="02020603050405020304" pitchFamily="18" charset="0"/>
            </a:endParaRPr>
          </a:p>
          <a:p>
            <a:pPr algn="just" fontAlgn="base"/>
            <a:r>
              <a:rPr lang="uk-UA" sz="2400" dirty="0">
                <a:latin typeface="Times New Roman" panose="02020603050405020304" pitchFamily="18" charset="0"/>
              </a:rPr>
              <a:t>1) </a:t>
            </a:r>
            <a:r>
              <a:rPr lang="uk-UA" sz="2400" b="1" dirty="0">
                <a:latin typeface="Times New Roman" panose="02020603050405020304" pitchFamily="18" charset="0"/>
              </a:rPr>
              <a:t>при </a:t>
            </a:r>
            <a:r>
              <a:rPr lang="uk-UA" sz="2400" b="1" dirty="0" err="1">
                <a:latin typeface="Times New Roman" panose="02020603050405020304" pitchFamily="18" charset="0"/>
              </a:rPr>
              <a:t>стягненн</a:t>
            </a:r>
            <a:r>
              <a:rPr lang="ru-RU" sz="2400" b="1" dirty="0">
                <a:latin typeface="Times New Roman" panose="02020603050405020304" pitchFamily="18" charset="0"/>
              </a:rPr>
              <a:t>i</a:t>
            </a:r>
            <a:r>
              <a:rPr lang="uk-UA" sz="2400" b="1" dirty="0">
                <a:latin typeface="Times New Roman" panose="02020603050405020304" pitchFamily="18" charset="0"/>
              </a:rPr>
              <a:t> </a:t>
            </a:r>
            <a:r>
              <a:rPr lang="uk-UA" sz="2400" b="1" dirty="0" err="1">
                <a:latin typeface="Times New Roman" panose="02020603050405020304" pitchFamily="18" charset="0"/>
              </a:rPr>
              <a:t>ал</a:t>
            </a:r>
            <a:r>
              <a:rPr lang="ru-RU" sz="2400" b="1" dirty="0">
                <a:latin typeface="Times New Roman" panose="02020603050405020304" pitchFamily="18" charset="0"/>
              </a:rPr>
              <a:t>i</a:t>
            </a:r>
            <a:r>
              <a:rPr lang="uk-UA" sz="2400" b="1" dirty="0">
                <a:latin typeface="Times New Roman" panose="02020603050405020304" pitchFamily="18" charset="0"/>
              </a:rPr>
              <a:t>мент</a:t>
            </a:r>
            <a:r>
              <a:rPr lang="ru-RU" sz="2400" b="1" dirty="0">
                <a:latin typeface="Times New Roman" panose="02020603050405020304" pitchFamily="18" charset="0"/>
              </a:rPr>
              <a:t>i</a:t>
            </a:r>
            <a:r>
              <a:rPr lang="uk-UA" sz="2400" b="1" dirty="0">
                <a:latin typeface="Times New Roman" panose="02020603050405020304" pitchFamily="18" charset="0"/>
              </a:rPr>
              <a:t>в за минулий час </a:t>
            </a:r>
            <a:r>
              <a:rPr lang="uk-UA" sz="2400" dirty="0">
                <a:latin typeface="Times New Roman" panose="02020603050405020304" pitchFamily="18" charset="0"/>
              </a:rPr>
              <a:t>одержувач вимагає сплатити </a:t>
            </a:r>
            <a:r>
              <a:rPr lang="uk-UA" sz="2400" dirty="0" err="1">
                <a:latin typeface="Times New Roman" panose="02020603050405020304" pitchFamily="18" charset="0"/>
              </a:rPr>
              <a:t>ал</a:t>
            </a:r>
            <a:r>
              <a:rPr lang="ru-RU" sz="2400" dirty="0">
                <a:latin typeface="Times New Roman" panose="02020603050405020304" pitchFamily="18" charset="0"/>
              </a:rPr>
              <a:t>i</a:t>
            </a:r>
            <a:r>
              <a:rPr lang="uk-UA" sz="2400" dirty="0">
                <a:latin typeface="Times New Roman" panose="02020603050405020304" pitchFamily="18" charset="0"/>
              </a:rPr>
              <a:t>менти за пер</a:t>
            </a:r>
            <a:r>
              <a:rPr lang="ru-RU" sz="2400" dirty="0">
                <a:latin typeface="Times New Roman" panose="02020603050405020304" pitchFamily="18" charset="0"/>
              </a:rPr>
              <a:t>i</a:t>
            </a:r>
            <a:r>
              <a:rPr lang="uk-UA" sz="2400" dirty="0">
                <a:latin typeface="Times New Roman" panose="02020603050405020304" pitchFamily="18" charset="0"/>
              </a:rPr>
              <a:t>од, що передує пред’явленню позову </a:t>
            </a:r>
            <a:r>
              <a:rPr lang="uk-UA" sz="2400" i="1" dirty="0">
                <a:latin typeface="Times New Roman" panose="02020603050405020304" pitchFamily="18" charset="0"/>
              </a:rPr>
              <a:t>(тобто позов про стягнення </a:t>
            </a:r>
            <a:r>
              <a:rPr lang="uk-UA" sz="2400" i="1" dirty="0" err="1">
                <a:latin typeface="Times New Roman" panose="02020603050405020304" pitchFamily="18" charset="0"/>
              </a:rPr>
              <a:t>ал</a:t>
            </a:r>
            <a:r>
              <a:rPr lang="ru-RU" sz="2400" i="1" dirty="0">
                <a:latin typeface="Times New Roman" panose="02020603050405020304" pitchFamily="18" charset="0"/>
              </a:rPr>
              <a:t>i</a:t>
            </a:r>
            <a:r>
              <a:rPr lang="uk-UA" sz="2400" i="1" dirty="0">
                <a:latin typeface="Times New Roman" panose="02020603050405020304" pitchFamily="18" charset="0"/>
              </a:rPr>
              <a:t>мент</a:t>
            </a:r>
            <a:r>
              <a:rPr lang="ru-RU" sz="2400" i="1" dirty="0">
                <a:latin typeface="Times New Roman" panose="02020603050405020304" pitchFamily="18" charset="0"/>
              </a:rPr>
              <a:t>i</a:t>
            </a:r>
            <a:r>
              <a:rPr lang="uk-UA" sz="2400" i="1" dirty="0">
                <a:latin typeface="Times New Roman" panose="02020603050405020304" pitchFamily="18" charset="0"/>
              </a:rPr>
              <a:t>в пред’являється вперше).</a:t>
            </a:r>
            <a:r>
              <a:rPr lang="uk-UA" sz="2400" dirty="0">
                <a:latin typeface="Times New Roman" panose="02020603050405020304" pitchFamily="18" charset="0"/>
              </a:rPr>
              <a:t> </a:t>
            </a:r>
            <a:r>
              <a:rPr lang="uk-UA" sz="2400" b="1" dirty="0" smtClean="0">
                <a:latin typeface="Times New Roman" panose="02020603050405020304" pitchFamily="18" charset="0"/>
              </a:rPr>
              <a:t>У</a:t>
            </a:r>
            <a:r>
              <a:rPr lang="ru-RU" sz="2400" b="1" dirty="0" err="1" smtClean="0">
                <a:latin typeface="Times New Roman" panose="02020603050405020304" pitchFamily="18" charset="0"/>
              </a:rPr>
              <a:t>творення</a:t>
            </a:r>
            <a:r>
              <a:rPr lang="ru-RU" sz="2400" b="1" dirty="0" smtClean="0"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</a:rPr>
              <a:t>заборгованостi</a:t>
            </a:r>
            <a:r>
              <a:rPr lang="ru-RU" sz="2400" b="1" dirty="0">
                <a:latin typeface="Times New Roman" panose="02020603050405020304" pitchFamily="18" charset="0"/>
              </a:rPr>
              <a:t> за </a:t>
            </a:r>
            <a:r>
              <a:rPr lang="ru-RU" sz="2400" b="1" dirty="0" err="1">
                <a:latin typeface="Times New Roman" panose="02020603050405020304" pitchFamily="18" charset="0"/>
              </a:rPr>
              <a:t>алiментами</a:t>
            </a:r>
            <a:r>
              <a:rPr lang="ru-RU" sz="2400" b="1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вiдбувається</a:t>
            </a:r>
            <a:r>
              <a:rPr lang="ru-RU" sz="2400" dirty="0">
                <a:latin typeface="Times New Roman" panose="02020603050405020304" pitchFamily="18" charset="0"/>
              </a:rPr>
              <a:t> у </a:t>
            </a:r>
            <a:r>
              <a:rPr lang="ru-RU" sz="2400" dirty="0" err="1">
                <a:latin typeface="Times New Roman" panose="02020603050405020304" pitchFamily="18" charset="0"/>
              </a:rPr>
              <a:t>випадку</a:t>
            </a:r>
            <a:r>
              <a:rPr lang="ru-RU" sz="2400" dirty="0">
                <a:latin typeface="Times New Roman" panose="02020603050405020304" pitchFamily="18" charset="0"/>
              </a:rPr>
              <a:t>, коли </a:t>
            </a:r>
            <a:r>
              <a:rPr lang="ru-RU" sz="2400" i="1" dirty="0">
                <a:latin typeface="Times New Roman" panose="02020603050405020304" pitchFamily="18" charset="0"/>
              </a:rPr>
              <a:t>особа </a:t>
            </a:r>
            <a:r>
              <a:rPr lang="ru-RU" sz="2400" i="1" dirty="0" err="1">
                <a:latin typeface="Times New Roman" panose="02020603050405020304" pitchFamily="18" charset="0"/>
              </a:rPr>
              <a:t>вже</a:t>
            </a:r>
            <a:r>
              <a:rPr lang="ru-RU" sz="2400" i="1" dirty="0">
                <a:latin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</a:rPr>
              <a:t>звернулася</a:t>
            </a:r>
            <a:r>
              <a:rPr lang="ru-RU" sz="2400" i="1" dirty="0">
                <a:latin typeface="Times New Roman" panose="02020603050405020304" pitchFamily="18" charset="0"/>
              </a:rPr>
              <a:t> до суду, суд </a:t>
            </a:r>
            <a:r>
              <a:rPr lang="ru-RU" sz="2400" i="1" dirty="0" err="1">
                <a:latin typeface="Times New Roman" panose="02020603050405020304" pitchFamily="18" charset="0"/>
              </a:rPr>
              <a:t>ухвалив</a:t>
            </a:r>
            <a:r>
              <a:rPr lang="ru-RU" sz="2400" i="1" dirty="0">
                <a:latin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</a:rPr>
              <a:t>рiшення</a:t>
            </a:r>
            <a:r>
              <a:rPr lang="ru-RU" sz="2400" i="1" dirty="0">
                <a:latin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</a:rPr>
              <a:t>щодо</a:t>
            </a:r>
            <a:r>
              <a:rPr lang="ru-RU" sz="2400" i="1" dirty="0">
                <a:latin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</a:rPr>
              <a:t>стягнення</a:t>
            </a:r>
            <a:r>
              <a:rPr lang="ru-RU" sz="2400" i="1" dirty="0">
                <a:latin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</a:rPr>
              <a:t>алiментiв</a:t>
            </a:r>
            <a:r>
              <a:rPr lang="ru-RU" sz="2400" i="1" dirty="0">
                <a:latin typeface="Times New Roman" panose="02020603050405020304" pitchFamily="18" charset="0"/>
              </a:rPr>
              <a:t> на </a:t>
            </a:r>
            <a:r>
              <a:rPr lang="ru-RU" sz="2400" i="1" dirty="0" err="1">
                <a:latin typeface="Times New Roman" panose="02020603050405020304" pitchFamily="18" charset="0"/>
              </a:rPr>
              <a:t>дитину</a:t>
            </a:r>
            <a:r>
              <a:rPr lang="ru-RU" sz="2400" i="1" dirty="0">
                <a:latin typeface="Times New Roman" panose="02020603050405020304" pitchFamily="18" charset="0"/>
              </a:rPr>
              <a:t>, але за </a:t>
            </a:r>
            <a:r>
              <a:rPr lang="ru-RU" sz="2400" i="1" dirty="0" err="1">
                <a:latin typeface="Times New Roman" panose="02020603050405020304" pitchFamily="18" charset="0"/>
              </a:rPr>
              <a:t>певних</a:t>
            </a:r>
            <a:r>
              <a:rPr lang="ru-RU" sz="2400" i="1" dirty="0">
                <a:latin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</a:rPr>
              <a:t>обставин</a:t>
            </a:r>
            <a:r>
              <a:rPr lang="ru-RU" sz="2400" i="1" dirty="0">
                <a:latin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</a:rPr>
              <a:t>це</a:t>
            </a:r>
            <a:r>
              <a:rPr lang="ru-RU" sz="2400" i="1" dirty="0">
                <a:latin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</a:rPr>
              <a:t>рiшення</a:t>
            </a:r>
            <a:r>
              <a:rPr lang="ru-RU" sz="2400" i="1" dirty="0">
                <a:latin typeface="Times New Roman" panose="02020603050405020304" pitchFamily="18" charset="0"/>
              </a:rPr>
              <a:t> не </a:t>
            </a:r>
            <a:r>
              <a:rPr lang="ru-RU" sz="2400" i="1" dirty="0" err="1">
                <a:latin typeface="Times New Roman" panose="02020603050405020304" pitchFamily="18" charset="0"/>
              </a:rPr>
              <a:t>виконувалося</a:t>
            </a:r>
            <a:r>
              <a:rPr lang="ru-RU" sz="2400" dirty="0">
                <a:latin typeface="Times New Roman" panose="02020603050405020304" pitchFamily="18" charset="0"/>
              </a:rPr>
              <a:t>;</a:t>
            </a:r>
          </a:p>
          <a:p>
            <a:pPr algn="just" fontAlgn="base"/>
            <a:r>
              <a:rPr lang="uk-UA" sz="2400" dirty="0">
                <a:latin typeface="Times New Roman" panose="02020603050405020304" pitchFamily="18" charset="0"/>
              </a:rPr>
              <a:t>2) </a:t>
            </a:r>
            <a:r>
              <a:rPr lang="ru-RU" sz="2400" b="1" dirty="0" err="1">
                <a:latin typeface="Times New Roman" panose="02020603050405020304" pitchFamily="18" charset="0"/>
              </a:rPr>
              <a:t>алiменти</a:t>
            </a:r>
            <a:r>
              <a:rPr lang="ru-RU" sz="2400" b="1" dirty="0">
                <a:latin typeface="Times New Roman" panose="02020603050405020304" pitchFamily="18" charset="0"/>
              </a:rPr>
              <a:t> за </a:t>
            </a:r>
            <a:r>
              <a:rPr lang="ru-RU" sz="2400" b="1" dirty="0" err="1">
                <a:latin typeface="Times New Roman" panose="02020603050405020304" pitchFamily="18" charset="0"/>
              </a:rPr>
              <a:t>минулий</a:t>
            </a:r>
            <a:r>
              <a:rPr lang="ru-RU" sz="2400" b="1" dirty="0">
                <a:latin typeface="Times New Roman" panose="02020603050405020304" pitchFamily="18" charset="0"/>
              </a:rPr>
              <a:t> час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можуть</a:t>
            </a:r>
            <a:r>
              <a:rPr lang="ru-RU" sz="2400" dirty="0">
                <a:latin typeface="Times New Roman" panose="02020603050405020304" pitchFamily="18" charset="0"/>
              </a:rPr>
              <a:t> бути </a:t>
            </a:r>
            <a:r>
              <a:rPr lang="ru-RU" sz="2400" dirty="0" err="1">
                <a:latin typeface="Times New Roman" panose="02020603050405020304" pitchFamily="18" charset="0"/>
              </a:rPr>
              <a:t>стягненi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лише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i="1" dirty="0">
                <a:latin typeface="Times New Roman" panose="02020603050405020304" pitchFamily="18" charset="0"/>
              </a:rPr>
              <a:t>за </a:t>
            </a:r>
            <a:r>
              <a:rPr lang="ru-RU" sz="2400" i="1" dirty="0" err="1">
                <a:latin typeface="Times New Roman" panose="02020603050405020304" pitchFamily="18" charset="0"/>
              </a:rPr>
              <a:t>умови</a:t>
            </a:r>
            <a:r>
              <a:rPr lang="ru-RU" sz="2400" i="1" dirty="0">
                <a:latin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</a:rPr>
              <a:t>винної</a:t>
            </a:r>
            <a:r>
              <a:rPr lang="ru-RU" sz="2400" i="1" dirty="0">
                <a:latin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</a:rPr>
              <a:t>поведiнки</a:t>
            </a:r>
            <a:r>
              <a:rPr lang="ru-RU" sz="2400" i="1" dirty="0">
                <a:latin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</a:rPr>
              <a:t>вiдповiдача</a:t>
            </a:r>
            <a:r>
              <a:rPr lang="ru-RU" sz="2400" i="1" dirty="0">
                <a:latin typeface="Times New Roman" panose="02020603050405020304" pitchFamily="18" charset="0"/>
              </a:rPr>
              <a:t>, </a:t>
            </a:r>
            <a:r>
              <a:rPr lang="ru-RU" sz="2400" i="1" dirty="0" err="1">
                <a:latin typeface="Times New Roman" panose="02020603050405020304" pitchFamily="18" charset="0"/>
              </a:rPr>
              <a:t>що</a:t>
            </a:r>
            <a:r>
              <a:rPr lang="ru-RU" sz="2400" i="1" dirty="0">
                <a:latin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</a:rPr>
              <a:t>полягала</a:t>
            </a:r>
            <a:r>
              <a:rPr lang="ru-RU" sz="2400" i="1" dirty="0">
                <a:latin typeface="Times New Roman" panose="02020603050405020304" pitchFamily="18" charset="0"/>
              </a:rPr>
              <a:t> в </a:t>
            </a:r>
            <a:r>
              <a:rPr lang="ru-RU" sz="2400" i="1" dirty="0" err="1">
                <a:latin typeface="Times New Roman" panose="02020603050405020304" pitchFamily="18" charset="0"/>
              </a:rPr>
              <a:t>ухиленнi</a:t>
            </a:r>
            <a:r>
              <a:rPr lang="ru-RU" sz="2400" i="1" dirty="0">
                <a:latin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</a:rPr>
              <a:t>вiд</a:t>
            </a:r>
            <a:r>
              <a:rPr lang="ru-RU" sz="2400" i="1" dirty="0">
                <a:latin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</a:rPr>
              <a:t>їхньої</a:t>
            </a:r>
            <a:r>
              <a:rPr lang="ru-RU" sz="2400" i="1" dirty="0">
                <a:latin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</a:rPr>
              <a:t>сплати</a:t>
            </a:r>
            <a:r>
              <a:rPr lang="ru-RU" sz="2400" i="1" dirty="0">
                <a:latin typeface="Times New Roman" panose="02020603050405020304" pitchFamily="18" charset="0"/>
              </a:rPr>
              <a:t>. </a:t>
            </a:r>
            <a:r>
              <a:rPr lang="ru-RU" sz="2400" b="1" dirty="0" err="1">
                <a:latin typeface="Times New Roman" panose="02020603050405020304" pitchFamily="18" charset="0"/>
              </a:rPr>
              <a:t>Стягнення</a:t>
            </a:r>
            <a:r>
              <a:rPr lang="ru-RU" sz="2400" b="1" dirty="0"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</a:rPr>
              <a:t>заборгованостi</a:t>
            </a:r>
            <a:r>
              <a:rPr lang="ru-RU" sz="2400" b="1" dirty="0"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</a:rPr>
              <a:t>вiдбувається</a:t>
            </a:r>
            <a:r>
              <a:rPr lang="ru-RU" sz="2400" b="1" dirty="0">
                <a:latin typeface="Times New Roman" panose="02020603050405020304" pitchFamily="18" charset="0"/>
              </a:rPr>
              <a:t> в </a:t>
            </a:r>
            <a:r>
              <a:rPr lang="ru-RU" sz="2400" b="1" dirty="0" err="1">
                <a:latin typeface="Times New Roman" panose="02020603050405020304" pitchFamily="18" charset="0"/>
              </a:rPr>
              <a:t>усiх</a:t>
            </a:r>
            <a:r>
              <a:rPr lang="ru-RU" sz="2400" b="1" dirty="0"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</a:rPr>
              <a:t>випадках</a:t>
            </a:r>
            <a:r>
              <a:rPr lang="ru-RU" sz="2400" b="1" dirty="0">
                <a:latin typeface="Times New Roman" panose="02020603050405020304" pitchFamily="18" charset="0"/>
              </a:rPr>
              <a:t>,</a:t>
            </a:r>
            <a:r>
              <a:rPr lang="ru-RU" sz="2400" dirty="0">
                <a:latin typeface="Times New Roman" panose="02020603050405020304" pitchFamily="18" charset="0"/>
              </a:rPr>
              <a:t> а не </a:t>
            </a:r>
            <a:r>
              <a:rPr lang="ru-RU" sz="2400" dirty="0" err="1">
                <a:latin typeface="Times New Roman" panose="02020603050405020304" pitchFamily="18" charset="0"/>
              </a:rPr>
              <a:t>тiльки</a:t>
            </a:r>
            <a:r>
              <a:rPr lang="ru-RU" sz="2400" dirty="0">
                <a:latin typeface="Times New Roman" panose="02020603050405020304" pitchFamily="18" charset="0"/>
              </a:rPr>
              <a:t> за </a:t>
            </a:r>
            <a:r>
              <a:rPr lang="ru-RU" sz="2400" dirty="0" err="1">
                <a:latin typeface="Times New Roman" panose="02020603050405020304" pitchFamily="18" charset="0"/>
              </a:rPr>
              <a:t>умови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її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утворення</a:t>
            </a:r>
            <a:r>
              <a:rPr lang="ru-RU" sz="2400" dirty="0">
                <a:latin typeface="Times New Roman" panose="02020603050405020304" pitchFamily="18" charset="0"/>
              </a:rPr>
              <a:t> в </a:t>
            </a:r>
            <a:r>
              <a:rPr lang="ru-RU" sz="2400" dirty="0" err="1">
                <a:latin typeface="Times New Roman" panose="02020603050405020304" pitchFamily="18" charset="0"/>
              </a:rPr>
              <a:t>результатi</a:t>
            </a:r>
            <a:r>
              <a:rPr lang="ru-RU" sz="2400" dirty="0">
                <a:latin typeface="Times New Roman" panose="02020603050405020304" pitchFamily="18" charset="0"/>
              </a:rPr>
              <a:t> винного </a:t>
            </a:r>
            <a:r>
              <a:rPr lang="ru-RU" sz="2400" dirty="0" err="1">
                <a:latin typeface="Times New Roman" panose="02020603050405020304" pitchFamily="18" charset="0"/>
              </a:rPr>
              <a:t>поводження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платника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алiментiв</a:t>
            </a:r>
            <a:r>
              <a:rPr lang="uk-UA" sz="2400" dirty="0">
                <a:latin typeface="Times New Roman" panose="02020603050405020304" pitchFamily="18" charset="0"/>
              </a:rPr>
              <a:t>; </a:t>
            </a:r>
            <a:endParaRPr lang="ru-RU" sz="2400" dirty="0">
              <a:latin typeface="Times New Roman" panose="02020603050405020304" pitchFamily="18" charset="0"/>
            </a:endParaRPr>
          </a:p>
          <a:p>
            <a:pPr algn="just" fontAlgn="base"/>
            <a:r>
              <a:rPr lang="uk-UA" sz="2400" dirty="0">
                <a:latin typeface="Times New Roman" panose="02020603050405020304" pitchFamily="18" charset="0"/>
              </a:rPr>
              <a:t>3) </a:t>
            </a:r>
            <a:r>
              <a:rPr lang="ru-RU" sz="2400" b="1" dirty="0" err="1">
                <a:latin typeface="Times New Roman" panose="02020603050405020304" pitchFamily="18" charset="0"/>
              </a:rPr>
              <a:t>алiменти</a:t>
            </a:r>
            <a:r>
              <a:rPr lang="ru-RU" sz="2400" b="1" dirty="0">
                <a:latin typeface="Times New Roman" panose="02020603050405020304" pitchFamily="18" charset="0"/>
              </a:rPr>
              <a:t> за </a:t>
            </a:r>
            <a:r>
              <a:rPr lang="ru-RU" sz="2400" b="1" dirty="0" err="1">
                <a:latin typeface="Times New Roman" panose="02020603050405020304" pitchFamily="18" charset="0"/>
              </a:rPr>
              <a:t>минулий</a:t>
            </a:r>
            <a:r>
              <a:rPr lang="ru-RU" sz="2400" b="1" dirty="0">
                <a:latin typeface="Times New Roman" panose="02020603050405020304" pitchFamily="18" charset="0"/>
              </a:rPr>
              <a:t> час </a:t>
            </a:r>
            <a:r>
              <a:rPr lang="ru-RU" sz="2400" dirty="0" err="1">
                <a:latin typeface="Times New Roman" panose="02020603050405020304" pitchFamily="18" charset="0"/>
              </a:rPr>
              <a:t>можуть</a:t>
            </a:r>
            <a:r>
              <a:rPr lang="ru-RU" sz="2400" dirty="0">
                <a:latin typeface="Times New Roman" panose="02020603050405020304" pitchFamily="18" charset="0"/>
              </a:rPr>
              <a:t> бути </a:t>
            </a:r>
            <a:r>
              <a:rPr lang="ru-RU" sz="2400" dirty="0" err="1">
                <a:latin typeface="Times New Roman" panose="02020603050405020304" pitchFamily="18" charset="0"/>
              </a:rPr>
              <a:t>присудженi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</a:rPr>
              <a:t>лише</a:t>
            </a:r>
            <a:r>
              <a:rPr lang="ru-RU" sz="2400" dirty="0" smtClean="0">
                <a:latin typeface="Times New Roman" panose="02020603050405020304" pitchFamily="18" charset="0"/>
              </a:rPr>
              <a:t> </a:t>
            </a:r>
            <a:r>
              <a:rPr lang="ru-RU" sz="2400" i="1" dirty="0" smtClean="0">
                <a:latin typeface="Times New Roman" panose="02020603050405020304" pitchFamily="18" charset="0"/>
              </a:rPr>
              <a:t>в межах </a:t>
            </a:r>
            <a:r>
              <a:rPr lang="ru-RU" sz="2400" i="1" dirty="0" err="1" smtClean="0">
                <a:latin typeface="Times New Roman" panose="02020603050405020304" pitchFamily="18" charset="0"/>
              </a:rPr>
              <a:t>десятирічного</a:t>
            </a:r>
            <a:r>
              <a:rPr lang="ru-RU" sz="2400" i="1" dirty="0" smtClean="0">
                <a:latin typeface="Times New Roman" panose="02020603050405020304" pitchFamily="18" charset="0"/>
              </a:rPr>
              <a:t> строку. </a:t>
            </a:r>
            <a:r>
              <a:rPr lang="ru-RU" sz="2400" b="1" dirty="0" err="1" smtClean="0">
                <a:latin typeface="Times New Roman" panose="02020603050405020304" pitchFamily="18" charset="0"/>
              </a:rPr>
              <a:t>Заборгованiсть</a:t>
            </a:r>
            <a:r>
              <a:rPr lang="ru-RU" sz="2400" b="1" dirty="0" smtClean="0"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</a:rPr>
              <a:t>стягується</a:t>
            </a:r>
            <a:r>
              <a:rPr lang="ru-RU" sz="2400" b="1" dirty="0">
                <a:latin typeface="Times New Roman" panose="02020603050405020304" pitchFamily="18" charset="0"/>
              </a:rPr>
              <a:t> за весь </a:t>
            </a:r>
            <a:r>
              <a:rPr lang="ru-RU" sz="2400" b="1" dirty="0" err="1">
                <a:latin typeface="Times New Roman" panose="02020603050405020304" pitchFamily="18" charset="0"/>
              </a:rPr>
              <a:t>минулий</a:t>
            </a:r>
            <a:r>
              <a:rPr lang="ru-RU" sz="2400" b="1" dirty="0">
                <a:latin typeface="Times New Roman" panose="02020603050405020304" pitchFamily="18" charset="0"/>
              </a:rPr>
              <a:t> час</a:t>
            </a:r>
            <a:r>
              <a:rPr lang="ru-RU" sz="2400" dirty="0">
                <a:latin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</a:rPr>
              <a:t>якщо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алiменти</a:t>
            </a:r>
            <a:r>
              <a:rPr lang="ru-RU" sz="2400" dirty="0">
                <a:latin typeface="Times New Roman" panose="02020603050405020304" pitchFamily="18" charset="0"/>
              </a:rPr>
              <a:t> не </a:t>
            </a:r>
            <a:r>
              <a:rPr lang="ru-RU" sz="2400" dirty="0" err="1">
                <a:latin typeface="Times New Roman" panose="02020603050405020304" pitchFamily="18" charset="0"/>
              </a:rPr>
              <a:t>сплачувались</a:t>
            </a:r>
            <a:r>
              <a:rPr lang="ru-RU" sz="2400" dirty="0">
                <a:latin typeface="Times New Roman" panose="02020603050405020304" pitchFamily="18" charset="0"/>
              </a:rPr>
              <a:t> у </a:t>
            </a:r>
            <a:r>
              <a:rPr lang="ru-RU" sz="2400" dirty="0" err="1">
                <a:latin typeface="Times New Roman" panose="02020603050405020304" pitchFamily="18" charset="0"/>
              </a:rPr>
              <a:t>зв’язку</a:t>
            </a:r>
            <a:r>
              <a:rPr lang="ru-RU" sz="2400" dirty="0">
                <a:latin typeface="Times New Roman" panose="02020603050405020304" pitchFamily="18" charset="0"/>
              </a:rPr>
              <a:t> з </a:t>
            </a:r>
            <a:r>
              <a:rPr lang="ru-RU" sz="2400" dirty="0" err="1">
                <a:latin typeface="Times New Roman" panose="02020603050405020304" pitchFamily="18" charset="0"/>
              </a:rPr>
              <a:t>розшуком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платника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або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його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перебуванням</a:t>
            </a:r>
            <a:r>
              <a:rPr lang="ru-RU" sz="2400" dirty="0">
                <a:latin typeface="Times New Roman" panose="02020603050405020304" pitchFamily="18" charset="0"/>
              </a:rPr>
              <a:t> за кордоном. </a:t>
            </a:r>
            <a:r>
              <a:rPr lang="ru-RU" sz="2400" dirty="0" err="1">
                <a:latin typeface="Times New Roman" panose="02020603050405020304" pitchFamily="18" charset="0"/>
              </a:rPr>
              <a:t>Якщо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виконавчий</a:t>
            </a:r>
            <a:r>
              <a:rPr lang="ru-RU" sz="2400" dirty="0">
                <a:latin typeface="Times New Roman" panose="02020603050405020304" pitchFamily="18" charset="0"/>
              </a:rPr>
              <a:t> лист не </a:t>
            </a:r>
            <a:r>
              <a:rPr lang="ru-RU" sz="2400" dirty="0" err="1">
                <a:latin typeface="Times New Roman" panose="02020603050405020304" pitchFamily="18" charset="0"/>
              </a:rPr>
              <a:t>пред’являвся</a:t>
            </a:r>
            <a:r>
              <a:rPr lang="ru-RU" sz="2400" dirty="0">
                <a:latin typeface="Times New Roman" panose="02020603050405020304" pitchFamily="18" charset="0"/>
              </a:rPr>
              <a:t> до </a:t>
            </a:r>
            <a:r>
              <a:rPr lang="ru-RU" sz="2400" dirty="0" err="1">
                <a:latin typeface="Times New Roman" panose="02020603050405020304" pitchFamily="18" charset="0"/>
              </a:rPr>
              <a:t>виконання</a:t>
            </a:r>
            <a:r>
              <a:rPr lang="ru-RU" sz="2400" dirty="0">
                <a:latin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</a:rPr>
              <a:t>стягнення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алiментiв</a:t>
            </a:r>
            <a:r>
              <a:rPr lang="ru-RU" sz="2400" dirty="0">
                <a:latin typeface="Times New Roman" panose="02020603050405020304" pitchFamily="18" charset="0"/>
              </a:rPr>
              <a:t> за </a:t>
            </a:r>
            <a:r>
              <a:rPr lang="ru-RU" sz="2400" dirty="0" err="1">
                <a:latin typeface="Times New Roman" panose="02020603050405020304" pitchFamily="18" charset="0"/>
              </a:rPr>
              <a:t>минулий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перiод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провадиться</a:t>
            </a:r>
            <a:r>
              <a:rPr lang="ru-RU" sz="2400" dirty="0">
                <a:latin typeface="Times New Roman" panose="02020603050405020304" pitchFamily="18" charset="0"/>
              </a:rPr>
              <a:t> в межах </a:t>
            </a:r>
            <a:r>
              <a:rPr lang="ru-RU" sz="2400" dirty="0" err="1">
                <a:latin typeface="Times New Roman" panose="02020603050405020304" pitchFamily="18" charset="0"/>
              </a:rPr>
              <a:t>трирiчного</a:t>
            </a:r>
            <a:r>
              <a:rPr lang="ru-RU" sz="2400" dirty="0">
                <a:latin typeface="Times New Roman" panose="02020603050405020304" pitchFamily="18" charset="0"/>
              </a:rPr>
              <a:t> строку, </a:t>
            </a:r>
            <a:r>
              <a:rPr lang="ru-RU" sz="2400" dirty="0" err="1">
                <a:latin typeface="Times New Roman" panose="02020603050405020304" pitchFamily="18" charset="0"/>
              </a:rPr>
              <a:t>що</a:t>
            </a:r>
            <a:r>
              <a:rPr lang="ru-RU" sz="2400" dirty="0">
                <a:latin typeface="Times New Roman" panose="02020603050405020304" pitchFamily="18" charset="0"/>
              </a:rPr>
              <a:t> передував </a:t>
            </a:r>
            <a:r>
              <a:rPr lang="ru-RU" sz="2400" dirty="0" err="1">
                <a:latin typeface="Times New Roman" panose="02020603050405020304" pitchFamily="18" charset="0"/>
              </a:rPr>
              <a:t>пред’явленню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виконавчого</a:t>
            </a:r>
            <a:r>
              <a:rPr lang="ru-RU" sz="2400" dirty="0">
                <a:latin typeface="Times New Roman" panose="02020603050405020304" pitchFamily="18" charset="0"/>
              </a:rPr>
              <a:t> листа до </a:t>
            </a:r>
            <a:r>
              <a:rPr lang="ru-RU" sz="2400" dirty="0" err="1">
                <a:latin typeface="Times New Roman" panose="02020603050405020304" pitchFamily="18" charset="0"/>
              </a:rPr>
              <a:t>виконання</a:t>
            </a:r>
            <a:r>
              <a:rPr lang="ru-RU" sz="2400" dirty="0">
                <a:latin typeface="Times New Roman" panose="02020603050405020304" pitchFamily="18" charset="0"/>
              </a:rPr>
              <a:t>.</a:t>
            </a:r>
          </a:p>
          <a:p>
            <a:pPr indent="285750" algn="just" fontAlgn="base">
              <a:lnSpc>
                <a:spcPct val="106000"/>
              </a:lnSpc>
              <a:spcAft>
                <a:spcPts val="0"/>
              </a:spcAft>
            </a:pP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199054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4024" y="259306"/>
            <a:ext cx="11327642" cy="63674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>
                <a:latin typeface="Times New Roman" panose="02020603050405020304" pitchFamily="18" charset="0"/>
              </a:rPr>
              <a:t>Стаття</a:t>
            </a:r>
            <a:r>
              <a:rPr lang="ru-RU" sz="2400" b="1" dirty="0">
                <a:latin typeface="Times New Roman" panose="02020603050405020304" pitchFamily="18" charset="0"/>
              </a:rPr>
              <a:t> 195.</a:t>
            </a:r>
            <a:r>
              <a:rPr lang="ru-RU" sz="2400" dirty="0">
                <a:latin typeface="Times New Roman" panose="02020603050405020304" pitchFamily="18" charset="0"/>
              </a:rPr>
              <a:t> </a:t>
            </a:r>
            <a:r>
              <a:rPr lang="ru-RU" sz="2400" b="1" dirty="0" err="1">
                <a:latin typeface="Times New Roman" panose="02020603050405020304" pitchFamily="18" charset="0"/>
              </a:rPr>
              <a:t>Визначення</a:t>
            </a:r>
            <a:r>
              <a:rPr lang="ru-RU" sz="2400" b="1" dirty="0"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</a:rPr>
              <a:t>заборгованості</a:t>
            </a:r>
            <a:r>
              <a:rPr lang="ru-RU" sz="2400" b="1" dirty="0">
                <a:latin typeface="Times New Roman" panose="02020603050405020304" pitchFamily="18" charset="0"/>
              </a:rPr>
              <a:t> за </a:t>
            </a:r>
            <a:r>
              <a:rPr lang="ru-RU" sz="2400" b="1" dirty="0" err="1">
                <a:latin typeface="Times New Roman" panose="02020603050405020304" pitchFamily="18" charset="0"/>
              </a:rPr>
              <a:t>аліментами</a:t>
            </a:r>
            <a:r>
              <a:rPr lang="ru-RU" sz="2400" b="1" dirty="0">
                <a:latin typeface="Times New Roman" panose="02020603050405020304" pitchFamily="18" charset="0"/>
              </a:rPr>
              <a:t>, </a:t>
            </a:r>
            <a:r>
              <a:rPr lang="ru-RU" sz="2400" b="1" dirty="0" err="1">
                <a:latin typeface="Times New Roman" panose="02020603050405020304" pitchFamily="18" charset="0"/>
              </a:rPr>
              <a:t>присудженими</a:t>
            </a:r>
            <a:r>
              <a:rPr lang="ru-RU" sz="2400" b="1" dirty="0">
                <a:latin typeface="Times New Roman" panose="02020603050405020304" pitchFamily="18" charset="0"/>
              </a:rPr>
              <a:t> у </a:t>
            </a:r>
            <a:r>
              <a:rPr lang="ru-RU" sz="2400" b="1" dirty="0" err="1">
                <a:latin typeface="Times New Roman" panose="02020603050405020304" pitchFamily="18" charset="0"/>
              </a:rPr>
              <a:t>частці</a:t>
            </a:r>
            <a:r>
              <a:rPr lang="ru-RU" sz="2400" b="1" dirty="0"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</a:rPr>
              <a:t>від</a:t>
            </a:r>
            <a:r>
              <a:rPr lang="ru-RU" sz="2400" b="1" dirty="0"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</a:rPr>
              <a:t>заробітку</a:t>
            </a:r>
            <a:r>
              <a:rPr lang="ru-RU" sz="2400" b="1" dirty="0">
                <a:latin typeface="Times New Roman" panose="02020603050405020304" pitchFamily="18" charset="0"/>
              </a:rPr>
              <a:t> (доходу)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</a:rPr>
              <a:t>1. </a:t>
            </a:r>
            <a:r>
              <a:rPr lang="ru-RU" sz="2400" dirty="0" err="1">
                <a:latin typeface="Times New Roman" panose="02020603050405020304" pitchFamily="18" charset="0"/>
              </a:rPr>
              <a:t>Заборгованість</a:t>
            </a:r>
            <a:r>
              <a:rPr lang="ru-RU" sz="2400" dirty="0">
                <a:latin typeface="Times New Roman" panose="02020603050405020304" pitchFamily="18" charset="0"/>
              </a:rPr>
              <a:t> за </a:t>
            </a:r>
            <a:r>
              <a:rPr lang="ru-RU" sz="2400" dirty="0" err="1">
                <a:latin typeface="Times New Roman" panose="02020603050405020304" pitchFamily="18" charset="0"/>
              </a:rPr>
              <a:t>аліментами</a:t>
            </a:r>
            <a:r>
              <a:rPr lang="ru-RU" sz="2400" dirty="0">
                <a:latin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</a:rPr>
              <a:t>присудженими</a:t>
            </a:r>
            <a:r>
              <a:rPr lang="ru-RU" sz="2400" dirty="0">
                <a:latin typeface="Times New Roman" panose="02020603050405020304" pitchFamily="18" charset="0"/>
              </a:rPr>
              <a:t> у </a:t>
            </a:r>
            <a:r>
              <a:rPr lang="ru-RU" sz="2400" dirty="0" err="1">
                <a:latin typeface="Times New Roman" panose="02020603050405020304" pitchFamily="18" charset="0"/>
              </a:rPr>
              <a:t>частці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від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заробітку</a:t>
            </a:r>
            <a:r>
              <a:rPr lang="ru-RU" sz="2400" dirty="0">
                <a:latin typeface="Times New Roman" panose="02020603050405020304" pitchFamily="18" charset="0"/>
              </a:rPr>
              <a:t> (доходу), </a:t>
            </a:r>
            <a:r>
              <a:rPr lang="ru-RU" sz="2400" dirty="0" err="1">
                <a:latin typeface="Times New Roman" panose="02020603050405020304" pitchFamily="18" charset="0"/>
              </a:rPr>
              <a:t>визначається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виходячи</a:t>
            </a:r>
            <a:r>
              <a:rPr lang="ru-RU" sz="2400" dirty="0">
                <a:latin typeface="Times New Roman" panose="02020603050405020304" pitchFamily="18" charset="0"/>
              </a:rPr>
              <a:t> з фактичного </a:t>
            </a:r>
            <a:r>
              <a:rPr lang="ru-RU" sz="2400" dirty="0" err="1">
                <a:latin typeface="Times New Roman" panose="02020603050405020304" pitchFamily="18" charset="0"/>
              </a:rPr>
              <a:t>заробітку</a:t>
            </a:r>
            <a:r>
              <a:rPr lang="ru-RU" sz="2400" dirty="0">
                <a:latin typeface="Times New Roman" panose="02020603050405020304" pitchFamily="18" charset="0"/>
              </a:rPr>
              <a:t> (доходу), </a:t>
            </a:r>
            <a:r>
              <a:rPr lang="ru-RU" sz="2400" dirty="0" err="1">
                <a:latin typeface="Times New Roman" panose="02020603050405020304" pitchFamily="18" charset="0"/>
              </a:rPr>
              <a:t>який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платник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аліментів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одержував</a:t>
            </a:r>
            <a:r>
              <a:rPr lang="ru-RU" sz="2400" dirty="0">
                <a:latin typeface="Times New Roman" panose="02020603050405020304" pitchFamily="18" charset="0"/>
              </a:rPr>
              <a:t> за час, </a:t>
            </a:r>
            <a:r>
              <a:rPr lang="ru-RU" sz="2400" dirty="0" err="1">
                <a:latin typeface="Times New Roman" panose="02020603050405020304" pitchFamily="18" charset="0"/>
              </a:rPr>
              <a:t>протягом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якого</a:t>
            </a:r>
            <a:r>
              <a:rPr lang="ru-RU" sz="2400" dirty="0">
                <a:latin typeface="Times New Roman" panose="02020603050405020304" pitchFamily="18" charset="0"/>
              </a:rPr>
              <a:t> не </a:t>
            </a:r>
            <a:r>
              <a:rPr lang="ru-RU" sz="2400" dirty="0" err="1">
                <a:latin typeface="Times New Roman" panose="02020603050405020304" pitchFamily="18" charset="0"/>
              </a:rPr>
              <a:t>провадилося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їх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стягнення</a:t>
            </a:r>
            <a:r>
              <a:rPr lang="ru-RU" sz="2400" dirty="0">
                <a:latin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</a:rPr>
              <a:t>незалежно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від</a:t>
            </a:r>
            <a:r>
              <a:rPr lang="ru-RU" sz="2400" dirty="0">
                <a:latin typeface="Times New Roman" panose="02020603050405020304" pitchFamily="18" charset="0"/>
              </a:rPr>
              <a:t> того, одержано </a:t>
            </a:r>
            <a:r>
              <a:rPr lang="ru-RU" sz="2400" dirty="0" err="1">
                <a:latin typeface="Times New Roman" panose="02020603050405020304" pitchFamily="18" charset="0"/>
              </a:rPr>
              <a:t>такий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заробіток</a:t>
            </a:r>
            <a:r>
              <a:rPr lang="ru-RU" sz="2400" dirty="0">
                <a:latin typeface="Times New Roman" panose="02020603050405020304" pitchFamily="18" charset="0"/>
              </a:rPr>
              <a:t> (</a:t>
            </a:r>
            <a:r>
              <a:rPr lang="ru-RU" sz="2400" dirty="0" err="1">
                <a:latin typeface="Times New Roman" panose="02020603050405020304" pitchFamily="18" charset="0"/>
              </a:rPr>
              <a:t>дохід</a:t>
            </a:r>
            <a:r>
              <a:rPr lang="ru-RU" sz="2400" dirty="0">
                <a:latin typeface="Times New Roman" panose="02020603050405020304" pitchFamily="18" charset="0"/>
              </a:rPr>
              <a:t>) в </a:t>
            </a:r>
            <a:r>
              <a:rPr lang="ru-RU" sz="2400" dirty="0" err="1">
                <a:latin typeface="Times New Roman" panose="02020603050405020304" pitchFamily="18" charset="0"/>
              </a:rPr>
              <a:t>Україні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чи</a:t>
            </a:r>
            <a:r>
              <a:rPr lang="ru-RU" sz="2400" dirty="0">
                <a:latin typeface="Times New Roman" panose="02020603050405020304" pitchFamily="18" charset="0"/>
              </a:rPr>
              <a:t> за кордоном.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</a:rPr>
              <a:t>2. </a:t>
            </a:r>
            <a:r>
              <a:rPr lang="ru-RU" sz="2400" dirty="0" err="1">
                <a:latin typeface="Times New Roman" panose="02020603050405020304" pitchFamily="18" charset="0"/>
              </a:rPr>
              <a:t>Заборгованість</a:t>
            </a:r>
            <a:r>
              <a:rPr lang="ru-RU" sz="2400" dirty="0">
                <a:latin typeface="Times New Roman" panose="02020603050405020304" pitchFamily="18" charset="0"/>
              </a:rPr>
              <a:t> за </a:t>
            </a:r>
            <a:r>
              <a:rPr lang="ru-RU" sz="2400" dirty="0" err="1">
                <a:latin typeface="Times New Roman" panose="02020603050405020304" pitchFamily="18" charset="0"/>
              </a:rPr>
              <a:t>аліментами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платника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аліментів</a:t>
            </a:r>
            <a:r>
              <a:rPr lang="ru-RU" sz="2400" dirty="0">
                <a:latin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</a:rPr>
              <a:t>який</a:t>
            </a:r>
            <a:r>
              <a:rPr lang="ru-RU" sz="2400" dirty="0">
                <a:latin typeface="Times New Roman" panose="02020603050405020304" pitchFamily="18" charset="0"/>
              </a:rPr>
              <a:t> не </a:t>
            </a:r>
            <a:r>
              <a:rPr lang="ru-RU" sz="2400" dirty="0" err="1">
                <a:latin typeface="Times New Roman" panose="02020603050405020304" pitchFamily="18" charset="0"/>
              </a:rPr>
              <a:t>працював</a:t>
            </a:r>
            <a:r>
              <a:rPr lang="ru-RU" sz="2400" dirty="0">
                <a:latin typeface="Times New Roman" panose="02020603050405020304" pitchFamily="18" charset="0"/>
              </a:rPr>
              <a:t> на час </a:t>
            </a:r>
            <a:r>
              <a:rPr lang="ru-RU" sz="2400" dirty="0" err="1">
                <a:latin typeface="Times New Roman" panose="02020603050405020304" pitchFamily="18" charset="0"/>
              </a:rPr>
              <a:t>виникнення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заборгованості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або</a:t>
            </a:r>
            <a:r>
              <a:rPr lang="ru-RU" sz="2400" dirty="0">
                <a:latin typeface="Times New Roman" panose="02020603050405020304" pitchFamily="18" charset="0"/>
              </a:rPr>
              <a:t> є </a:t>
            </a:r>
            <a:r>
              <a:rPr lang="ru-RU" sz="2400" dirty="0" err="1">
                <a:latin typeface="Times New Roman" panose="02020603050405020304" pitchFamily="18" charset="0"/>
              </a:rPr>
              <a:t>фізичною</a:t>
            </a:r>
            <a:r>
              <a:rPr lang="ru-RU" sz="2400" dirty="0">
                <a:latin typeface="Times New Roman" panose="02020603050405020304" pitchFamily="18" charset="0"/>
              </a:rPr>
              <a:t> особою - </a:t>
            </a:r>
            <a:r>
              <a:rPr lang="ru-RU" sz="2400" dirty="0" err="1">
                <a:latin typeface="Times New Roman" panose="02020603050405020304" pitchFamily="18" charset="0"/>
              </a:rPr>
              <a:t>підприємцем</a:t>
            </a:r>
            <a:r>
              <a:rPr lang="ru-RU" sz="2400" dirty="0">
                <a:latin typeface="Times New Roman" panose="02020603050405020304" pitchFamily="18" charset="0"/>
              </a:rPr>
              <a:t> і </a:t>
            </a:r>
            <a:r>
              <a:rPr lang="ru-RU" sz="2400" dirty="0" err="1">
                <a:latin typeface="Times New Roman" panose="02020603050405020304" pitchFamily="18" charset="0"/>
              </a:rPr>
              <a:t>перебуває</a:t>
            </a:r>
            <a:r>
              <a:rPr lang="ru-RU" sz="2400" dirty="0">
                <a:latin typeface="Times New Roman" panose="02020603050405020304" pitchFamily="18" charset="0"/>
              </a:rPr>
              <a:t> на </a:t>
            </a:r>
            <a:r>
              <a:rPr lang="ru-RU" sz="2400" dirty="0" err="1">
                <a:latin typeface="Times New Roman" panose="02020603050405020304" pitchFamily="18" charset="0"/>
              </a:rPr>
              <a:t>спрощеній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системі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оподаткування</a:t>
            </a:r>
            <a:r>
              <a:rPr lang="ru-RU" sz="2400" dirty="0">
                <a:latin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</a:rPr>
              <a:t>або</a:t>
            </a:r>
            <a:r>
              <a:rPr lang="ru-RU" sz="2400" dirty="0">
                <a:latin typeface="Times New Roman" panose="02020603050405020304" pitchFamily="18" charset="0"/>
              </a:rPr>
              <a:t> є </a:t>
            </a:r>
            <a:r>
              <a:rPr lang="ru-RU" sz="2400" dirty="0" err="1">
                <a:latin typeface="Times New Roman" panose="02020603050405020304" pitchFamily="18" charset="0"/>
              </a:rPr>
              <a:t>громадянином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України</a:t>
            </a:r>
            <a:r>
              <a:rPr lang="ru-RU" sz="2400" dirty="0">
                <a:latin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</a:rPr>
              <a:t>який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одержує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заробіток</a:t>
            </a:r>
            <a:r>
              <a:rPr lang="ru-RU" sz="2400" dirty="0">
                <a:latin typeface="Times New Roman" panose="02020603050405020304" pitchFamily="18" charset="0"/>
              </a:rPr>
              <a:t> (</a:t>
            </a:r>
            <a:r>
              <a:rPr lang="ru-RU" sz="2400" dirty="0" err="1">
                <a:latin typeface="Times New Roman" panose="02020603050405020304" pitchFamily="18" charset="0"/>
              </a:rPr>
              <a:t>дохід</a:t>
            </a:r>
            <a:r>
              <a:rPr lang="ru-RU" sz="2400" dirty="0">
                <a:latin typeface="Times New Roman" panose="02020603050405020304" pitchFamily="18" charset="0"/>
              </a:rPr>
              <a:t>) у </a:t>
            </a:r>
            <a:r>
              <a:rPr lang="ru-RU" sz="2400" dirty="0" err="1">
                <a:latin typeface="Times New Roman" panose="02020603050405020304" pitchFamily="18" charset="0"/>
              </a:rPr>
              <a:t>державі</a:t>
            </a:r>
            <a:r>
              <a:rPr lang="ru-RU" sz="2400" dirty="0">
                <a:latin typeface="Times New Roman" panose="02020603050405020304" pitchFamily="18" charset="0"/>
              </a:rPr>
              <a:t>, з </a:t>
            </a:r>
            <a:r>
              <a:rPr lang="ru-RU" sz="2400" dirty="0" err="1">
                <a:latin typeface="Times New Roman" panose="02020603050405020304" pitchFamily="18" charset="0"/>
              </a:rPr>
              <a:t>якою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Україна</a:t>
            </a:r>
            <a:r>
              <a:rPr lang="ru-RU" sz="2400" dirty="0">
                <a:latin typeface="Times New Roman" panose="02020603050405020304" pitchFamily="18" charset="0"/>
              </a:rPr>
              <a:t> не </a:t>
            </a:r>
            <a:r>
              <a:rPr lang="ru-RU" sz="2400" dirty="0" err="1">
                <a:latin typeface="Times New Roman" panose="02020603050405020304" pitchFamily="18" charset="0"/>
              </a:rPr>
              <a:t>має</a:t>
            </a:r>
            <a:r>
              <a:rPr lang="ru-RU" sz="2400" dirty="0">
                <a:latin typeface="Times New Roman" panose="02020603050405020304" pitchFamily="18" charset="0"/>
              </a:rPr>
              <a:t> договору про </a:t>
            </a:r>
            <a:r>
              <a:rPr lang="ru-RU" sz="2400" dirty="0" err="1">
                <a:latin typeface="Times New Roman" panose="02020603050405020304" pitchFamily="18" charset="0"/>
              </a:rPr>
              <a:t>правову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допомогу</a:t>
            </a:r>
            <a:r>
              <a:rPr lang="ru-RU" sz="2400" dirty="0">
                <a:latin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</a:rPr>
              <a:t>визначається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виходячи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із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середньої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заробітної</a:t>
            </a:r>
            <a:r>
              <a:rPr lang="ru-RU" sz="2400" dirty="0">
                <a:latin typeface="Times New Roman" panose="02020603050405020304" pitchFamily="18" charset="0"/>
              </a:rPr>
              <a:t> плати </a:t>
            </a:r>
            <a:r>
              <a:rPr lang="ru-RU" sz="2400" dirty="0" err="1">
                <a:latin typeface="Times New Roman" panose="02020603050405020304" pitchFamily="18" charset="0"/>
              </a:rPr>
              <a:t>працівника</a:t>
            </a:r>
            <a:r>
              <a:rPr lang="ru-RU" sz="2400" dirty="0">
                <a:latin typeface="Times New Roman" panose="02020603050405020304" pitchFamily="18" charset="0"/>
              </a:rPr>
              <a:t> для </a:t>
            </a:r>
            <a:r>
              <a:rPr lang="ru-RU" sz="2400" dirty="0" err="1">
                <a:latin typeface="Times New Roman" panose="02020603050405020304" pitchFamily="18" charset="0"/>
              </a:rPr>
              <a:t>даної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місцевості</a:t>
            </a:r>
            <a:r>
              <a:rPr lang="ru-RU" sz="2400" dirty="0"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</a:rPr>
              <a:t>	У </a:t>
            </a:r>
            <a:r>
              <a:rPr lang="ru-RU" sz="2400" dirty="0" err="1">
                <a:latin typeface="Times New Roman" panose="02020603050405020304" pitchFamily="18" charset="0"/>
              </a:rPr>
              <a:t>разі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встановлення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джерела</a:t>
            </a:r>
            <a:r>
              <a:rPr lang="ru-RU" sz="2400" dirty="0">
                <a:latin typeface="Times New Roman" panose="02020603050405020304" pitchFamily="18" charset="0"/>
              </a:rPr>
              <a:t> і </a:t>
            </a:r>
            <a:r>
              <a:rPr lang="ru-RU" sz="2400" dirty="0" err="1">
                <a:latin typeface="Times New Roman" panose="02020603050405020304" pitchFamily="18" charset="0"/>
              </a:rPr>
              <a:t>розміру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заробітку</a:t>
            </a:r>
            <a:r>
              <a:rPr lang="ru-RU" sz="2400" dirty="0">
                <a:latin typeface="Times New Roman" panose="02020603050405020304" pitchFamily="18" charset="0"/>
              </a:rPr>
              <a:t> (доходу) </a:t>
            </a:r>
            <a:r>
              <a:rPr lang="ru-RU" sz="2400" dirty="0" err="1">
                <a:latin typeface="Times New Roman" panose="02020603050405020304" pitchFamily="18" charset="0"/>
              </a:rPr>
              <a:t>платника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аліментів</a:t>
            </a:r>
            <a:r>
              <a:rPr lang="ru-RU" sz="2400" dirty="0">
                <a:latin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</a:rPr>
              <a:t>який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він</a:t>
            </a:r>
            <a:r>
              <a:rPr lang="ru-RU" sz="2400" dirty="0">
                <a:latin typeface="Times New Roman" panose="02020603050405020304" pitchFamily="18" charset="0"/>
              </a:rPr>
              <a:t> одержав за кордоном, за </a:t>
            </a:r>
            <a:r>
              <a:rPr lang="ru-RU" sz="2400" dirty="0" err="1">
                <a:latin typeface="Times New Roman" panose="02020603050405020304" pitchFamily="18" charset="0"/>
              </a:rPr>
              <a:t>заявою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одержувача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аліментів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державний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виконавець</a:t>
            </a:r>
            <a:r>
              <a:rPr lang="ru-RU" sz="2400" dirty="0">
                <a:latin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</a:rPr>
              <a:t>приватний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виконавець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здійснює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перерахунок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заборгованості</a:t>
            </a:r>
            <a:r>
              <a:rPr lang="ru-RU" sz="2400" dirty="0"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</a:rPr>
              <a:t>3. </a:t>
            </a:r>
            <a:r>
              <a:rPr lang="ru-RU" sz="2400" dirty="0" err="1">
                <a:latin typeface="Times New Roman" panose="02020603050405020304" pitchFamily="18" charset="0"/>
              </a:rPr>
              <a:t>Розмір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заборгованості</a:t>
            </a:r>
            <a:r>
              <a:rPr lang="ru-RU" sz="2400" dirty="0">
                <a:latin typeface="Times New Roman" panose="02020603050405020304" pitchFamily="18" charset="0"/>
              </a:rPr>
              <a:t> за </a:t>
            </a:r>
            <a:r>
              <a:rPr lang="ru-RU" sz="2400" dirty="0" err="1">
                <a:latin typeface="Times New Roman" panose="02020603050405020304" pitchFamily="18" charset="0"/>
              </a:rPr>
              <a:t>аліментами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обчислюється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державним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виконавцем</a:t>
            </a:r>
            <a:r>
              <a:rPr lang="ru-RU" sz="2400" dirty="0">
                <a:latin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</a:rPr>
              <a:t>приватним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виконавцем</a:t>
            </a:r>
            <a:r>
              <a:rPr lang="ru-RU" sz="2400" dirty="0">
                <a:latin typeface="Times New Roman" panose="02020603050405020304" pitchFamily="18" charset="0"/>
              </a:rPr>
              <a:t>, а в </a:t>
            </a:r>
            <a:r>
              <a:rPr lang="ru-RU" sz="2400" dirty="0" err="1">
                <a:latin typeface="Times New Roman" panose="02020603050405020304" pitchFamily="18" charset="0"/>
              </a:rPr>
              <a:t>разі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виникнення</a:t>
            </a:r>
            <a:r>
              <a:rPr lang="ru-RU" sz="2400" dirty="0">
                <a:latin typeface="Times New Roman" panose="02020603050405020304" pitchFamily="18" charset="0"/>
              </a:rPr>
              <a:t> спору - судом.</a:t>
            </a:r>
          </a:p>
          <a:p>
            <a:pPr indent="285750" algn="just" fontAlgn="base">
              <a:lnSpc>
                <a:spcPct val="106000"/>
              </a:lnSpc>
              <a:spcAft>
                <a:spcPts val="0"/>
              </a:spcAft>
            </a:pPr>
            <a:endParaRPr lang="ru-RU" sz="2400" b="1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028624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7421" y="232011"/>
            <a:ext cx="11805313" cy="652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Стаття</a:t>
            </a:r>
            <a:r>
              <a:rPr lang="ru-RU" sz="2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196.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r>
              <a:rPr lang="ru-RU" sz="22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Відповідальність</a:t>
            </a:r>
            <a:r>
              <a:rPr lang="ru-RU" sz="2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за </a:t>
            </a:r>
            <a:r>
              <a:rPr lang="ru-RU" sz="22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прострочення</a:t>
            </a:r>
            <a:r>
              <a:rPr lang="ru-RU" sz="2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2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сплати</a:t>
            </a:r>
            <a:r>
              <a:rPr lang="ru-RU" sz="2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2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аліментів</a:t>
            </a:r>
            <a:r>
              <a:rPr lang="ru-RU" sz="2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, оплати </a:t>
            </a:r>
            <a:r>
              <a:rPr lang="ru-RU" sz="22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додаткових</a:t>
            </a:r>
            <a:r>
              <a:rPr lang="ru-RU" sz="2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2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витрат</a:t>
            </a:r>
            <a:r>
              <a:rPr lang="ru-RU" sz="2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на </a:t>
            </a:r>
            <a:r>
              <a:rPr lang="ru-RU" sz="22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дитину</a:t>
            </a:r>
            <a:endParaRPr lang="ru-RU" sz="2200" b="1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ru-RU" sz="22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	1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. У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разі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виникнення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заборгованості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з вини особи, яка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зобов’язана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сплачувати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аліменти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за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рішенням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суду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або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за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домовленістю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між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батьками,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одержувач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аліментів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має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право на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стягнення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неустойки (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пені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) у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розмірі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одного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відсотка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суми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несплачених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аліментів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за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кожен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день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прострочення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від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дня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прострочення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сплати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аліментів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до дня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їх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повного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погашення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або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до дня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ухвалення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судом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рішення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про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стягнення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пені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, але не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більше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100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відсотків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заборгованості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2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	2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Розмір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неустойки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може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бути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зменшений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судом з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урахуванням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матеріального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та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сімейного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стану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платника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аліментів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2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	3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. Неустойка не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сплачується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якщо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платник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аліментів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є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неповнолітнім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2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	4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. У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разі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прострочення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оплати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додаткових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витрат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на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дитину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з вини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платника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такий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платник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зобов’язаний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на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вимогу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одержувача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додаткових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витрат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сплатити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суму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заборгованості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за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додатковими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витратами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з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урахуванням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встановленого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індексу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інфляції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за весь час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прострочення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, а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також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три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проценти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річних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із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простроченої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суми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2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	</a:t>
            </a:r>
            <a:r>
              <a:rPr lang="ru-RU" sz="22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Платник</a:t>
            </a:r>
            <a:r>
              <a:rPr lang="ru-RU" sz="22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додаткових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витрат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вважається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таким,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що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прострочив оплату,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якщо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він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не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виконав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свій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обов’язок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щодо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оплати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додаткових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витрат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у строк,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встановлений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рішенням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суду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або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за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домовленістю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між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батьками, а в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разі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їх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відсутності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або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у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разі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невстановлення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такого строку -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після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спливу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семи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днів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після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пред’явлення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відповідної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вимоги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одержувачем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додаткових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витрат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який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фактично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їх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оплатив.</a:t>
            </a:r>
            <a:endParaRPr lang="ru-RU" sz="2200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523301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9433" y="218364"/>
            <a:ext cx="11627892" cy="56348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85750" algn="ctr" fontAlgn="base">
              <a:spcAft>
                <a:spcPts val="0"/>
              </a:spcAft>
            </a:pPr>
            <a:endParaRPr lang="ru-RU" sz="2400" b="1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85750" algn="ctr" fontAlgn="base">
              <a:spcAft>
                <a:spcPts val="0"/>
              </a:spcAft>
            </a:pPr>
            <a:r>
              <a:rPr lang="ru-RU" sz="24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Обов’язок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батькiв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утримувати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повнолiтнiх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дочку,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сина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та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його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виконання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85750" algn="just" fontAlgn="base">
              <a:lnSpc>
                <a:spcPct val="106000"/>
              </a:lnSpc>
              <a:spcAft>
                <a:spcPts val="0"/>
              </a:spcAft>
            </a:pPr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5750" algn="just" fontAlgn="base">
              <a:lnSpc>
                <a:spcPct val="106000"/>
              </a:lnSpc>
              <a:spcAft>
                <a:spcPts val="0"/>
              </a:spcAft>
            </a:pPr>
            <a:r>
              <a:rPr lang="uk-UA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Вiдповiдно</a:t>
            </a:r>
            <a:r>
              <a:rPr lang="uk-UA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 СК обов’язок </a:t>
            </a:r>
            <a:r>
              <a:rPr lang="uk-UA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батькiв</a:t>
            </a:r>
            <a:r>
              <a:rPr lang="uk-UA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щодо утримання виникає стосовно: 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5750" algn="just" fontAlgn="base">
              <a:lnSpc>
                <a:spcPct val="106000"/>
              </a:lnSpc>
              <a:spcAft>
                <a:spcPts val="0"/>
              </a:spcAft>
            </a:pPr>
            <a:r>
              <a:rPr lang="uk-UA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uk-UA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повнолiтнiх</a:t>
            </a:r>
            <a:r>
              <a:rPr lang="uk-UA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непрацездатних дочки, сина (ст. 198 СК); 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5750" algn="just" fontAlgn="base">
              <a:lnSpc>
                <a:spcPct val="106000"/>
              </a:lnSpc>
              <a:spcAft>
                <a:spcPts val="0"/>
              </a:spcAft>
            </a:pPr>
            <a:r>
              <a:rPr lang="uk-UA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uk-UA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повнолiтнiх</a:t>
            </a:r>
            <a:r>
              <a:rPr lang="uk-UA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дочки, сина, </a:t>
            </a:r>
            <a:r>
              <a:rPr lang="uk-UA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якi</a:t>
            </a:r>
            <a:r>
              <a:rPr lang="uk-UA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продовжують навчання (ст. 199 СК</a:t>
            </a:r>
            <a:r>
              <a:rPr lang="uk-UA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indent="285750" algn="just" fontAlgn="base">
              <a:lnSpc>
                <a:spcPct val="106000"/>
              </a:lnSpc>
              <a:spcAft>
                <a:spcPts val="0"/>
              </a:spcAft>
            </a:pPr>
            <a:endParaRPr lang="uk-UA" sz="2400" b="1" i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fontAlgn="base"/>
            <a:r>
              <a:rPr lang="ru-RU" sz="2400" b="1" dirty="0" smtClean="0"/>
              <a:t>	</a:t>
            </a:r>
            <a:r>
              <a:rPr lang="ru-RU" sz="2400" b="1" dirty="0" err="1" smtClean="0">
                <a:latin typeface="Times New Roman" panose="02020603050405020304" pitchFamily="18" charset="0"/>
              </a:rPr>
              <a:t>Стаття</a:t>
            </a:r>
            <a:r>
              <a:rPr lang="ru-RU" sz="2400" b="1" dirty="0" smtClean="0">
                <a:latin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</a:rPr>
              <a:t>200.</a:t>
            </a:r>
            <a:r>
              <a:rPr lang="ru-RU" sz="2400" dirty="0">
                <a:latin typeface="Times New Roman" panose="02020603050405020304" pitchFamily="18" charset="0"/>
              </a:rPr>
              <a:t> </a:t>
            </a:r>
            <a:r>
              <a:rPr lang="ru-RU" sz="2400" b="1" dirty="0" err="1">
                <a:latin typeface="Times New Roman" panose="02020603050405020304" pitchFamily="18" charset="0"/>
              </a:rPr>
              <a:t>Розмір</a:t>
            </a:r>
            <a:r>
              <a:rPr lang="ru-RU" sz="2400" b="1" dirty="0"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</a:rPr>
              <a:t>аліментів</a:t>
            </a:r>
            <a:r>
              <a:rPr lang="ru-RU" sz="2400" b="1" dirty="0">
                <a:latin typeface="Times New Roman" panose="02020603050405020304" pitchFamily="18" charset="0"/>
              </a:rPr>
              <a:t> на </a:t>
            </a:r>
            <a:r>
              <a:rPr lang="ru-RU" sz="2400" b="1" dirty="0" err="1">
                <a:latin typeface="Times New Roman" panose="02020603050405020304" pitchFamily="18" charset="0"/>
              </a:rPr>
              <a:t>повнолітніх</a:t>
            </a:r>
            <a:r>
              <a:rPr lang="ru-RU" sz="2400" b="1" dirty="0">
                <a:latin typeface="Times New Roman" panose="02020603050405020304" pitchFamily="18" charset="0"/>
              </a:rPr>
              <a:t> дочку, </a:t>
            </a:r>
            <a:r>
              <a:rPr lang="ru-RU" sz="2400" b="1" dirty="0" err="1">
                <a:latin typeface="Times New Roman" panose="02020603050405020304" pitchFamily="18" charset="0"/>
              </a:rPr>
              <a:t>сина</a:t>
            </a:r>
            <a:endParaRPr lang="ru-RU" sz="2400" b="1" dirty="0">
              <a:latin typeface="Times New Roman" panose="02020603050405020304" pitchFamily="18" charset="0"/>
            </a:endParaRPr>
          </a:p>
          <a:p>
            <a:pPr algn="just" fontAlgn="base"/>
            <a:r>
              <a:rPr lang="ru-RU" sz="2400" dirty="0">
                <a:latin typeface="Times New Roman" panose="02020603050405020304" pitchFamily="18" charset="0"/>
              </a:rPr>
              <a:t>1. Суд </a:t>
            </a:r>
            <a:r>
              <a:rPr lang="ru-RU" sz="2400" dirty="0" err="1">
                <a:latin typeface="Times New Roman" panose="02020603050405020304" pitchFamily="18" charset="0"/>
              </a:rPr>
              <a:t>визначає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розмір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аліментів</a:t>
            </a:r>
            <a:r>
              <a:rPr lang="ru-RU" sz="2400" dirty="0">
                <a:latin typeface="Times New Roman" panose="02020603050405020304" pitchFamily="18" charset="0"/>
              </a:rPr>
              <a:t> на </a:t>
            </a:r>
            <a:r>
              <a:rPr lang="ru-RU" sz="2400" dirty="0" err="1">
                <a:latin typeface="Times New Roman" panose="02020603050405020304" pitchFamily="18" charset="0"/>
              </a:rPr>
              <a:t>повнолітніх</a:t>
            </a:r>
            <a:r>
              <a:rPr lang="ru-RU" sz="2400" dirty="0">
                <a:latin typeface="Times New Roman" panose="02020603050405020304" pitchFamily="18" charset="0"/>
              </a:rPr>
              <a:t> дочку, </a:t>
            </a:r>
            <a:r>
              <a:rPr lang="ru-RU" sz="2400" dirty="0" err="1">
                <a:latin typeface="Times New Roman" panose="02020603050405020304" pitchFamily="18" charset="0"/>
              </a:rPr>
              <a:t>сина</a:t>
            </a:r>
            <a:r>
              <a:rPr lang="ru-RU" sz="2400" dirty="0">
                <a:latin typeface="Times New Roman" panose="02020603050405020304" pitchFamily="18" charset="0"/>
              </a:rPr>
              <a:t> у </a:t>
            </a:r>
            <a:r>
              <a:rPr lang="ru-RU" sz="2400" dirty="0" err="1">
                <a:latin typeface="Times New Roman" panose="02020603050405020304" pitchFamily="18" charset="0"/>
              </a:rPr>
              <a:t>твердій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грошовій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сумі</a:t>
            </a:r>
            <a:r>
              <a:rPr lang="ru-RU" sz="2400" dirty="0">
                <a:latin typeface="Times New Roman" panose="02020603050405020304" pitchFamily="18" charset="0"/>
              </a:rPr>
              <a:t> і (</a:t>
            </a:r>
            <a:r>
              <a:rPr lang="ru-RU" sz="2400" dirty="0" err="1">
                <a:latin typeface="Times New Roman" panose="02020603050405020304" pitchFamily="18" charset="0"/>
              </a:rPr>
              <a:t>або</a:t>
            </a:r>
            <a:r>
              <a:rPr lang="ru-RU" sz="2400" dirty="0">
                <a:latin typeface="Times New Roman" panose="02020603050405020304" pitchFamily="18" charset="0"/>
              </a:rPr>
              <a:t>) у </a:t>
            </a:r>
            <a:r>
              <a:rPr lang="ru-RU" sz="2400" dirty="0" err="1">
                <a:latin typeface="Times New Roman" panose="02020603050405020304" pitchFamily="18" charset="0"/>
              </a:rPr>
              <a:t>частці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від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заробітку</a:t>
            </a:r>
            <a:r>
              <a:rPr lang="ru-RU" sz="2400" dirty="0">
                <a:latin typeface="Times New Roman" panose="02020603050405020304" pitchFamily="18" charset="0"/>
              </a:rPr>
              <a:t> (доходу) </a:t>
            </a:r>
            <a:r>
              <a:rPr lang="ru-RU" sz="2400" dirty="0" err="1">
                <a:latin typeface="Times New Roman" panose="02020603050405020304" pitchFamily="18" charset="0"/>
              </a:rPr>
              <a:t>платника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аліментів</a:t>
            </a:r>
            <a:r>
              <a:rPr lang="ru-RU" sz="2400" dirty="0">
                <a:latin typeface="Times New Roman" panose="02020603050405020304" pitchFamily="18" charset="0"/>
              </a:rPr>
              <a:t> з </a:t>
            </a:r>
            <a:r>
              <a:rPr lang="ru-RU" sz="2400" dirty="0" err="1">
                <a:latin typeface="Times New Roman" panose="02020603050405020304" pitchFamily="18" charset="0"/>
              </a:rPr>
              <a:t>урахуванням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обставин</a:t>
            </a:r>
            <a:r>
              <a:rPr lang="ru-RU" sz="2400" dirty="0">
                <a:latin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</a:rPr>
              <a:t>зазначених</a:t>
            </a:r>
            <a:r>
              <a:rPr lang="ru-RU" sz="2400" dirty="0">
                <a:latin typeface="Times New Roman" panose="02020603050405020304" pitchFamily="18" charset="0"/>
              </a:rPr>
              <a:t> у </a:t>
            </a:r>
            <a:r>
              <a:rPr lang="ru-RU" sz="2400" u="sng" dirty="0" err="1">
                <a:latin typeface="Times New Roman" panose="02020603050405020304" pitchFamily="18" charset="0"/>
                <a:hlinkClick r:id="rId2"/>
              </a:rPr>
              <a:t>статті</a:t>
            </a:r>
            <a:r>
              <a:rPr lang="ru-RU" sz="2400" u="sng" dirty="0">
                <a:latin typeface="Times New Roman" panose="02020603050405020304" pitchFamily="18" charset="0"/>
                <a:hlinkClick r:id="rId2"/>
              </a:rPr>
              <a:t> 182</a:t>
            </a:r>
            <a:r>
              <a:rPr lang="ru-RU" sz="2400" dirty="0">
                <a:latin typeface="Times New Roman" panose="02020603050405020304" pitchFamily="18" charset="0"/>
              </a:rPr>
              <a:t> </a:t>
            </a:r>
            <a:r>
              <a:rPr lang="ru-RU" sz="2400" dirty="0" err="1">
                <a:latin typeface="Times New Roman" panose="02020603050405020304" pitchFamily="18" charset="0"/>
              </a:rPr>
              <a:t>цього</a:t>
            </a:r>
            <a:r>
              <a:rPr lang="ru-RU" sz="2400" dirty="0">
                <a:latin typeface="Times New Roman" panose="02020603050405020304" pitchFamily="18" charset="0"/>
              </a:rPr>
              <a:t> Кодексу.</a:t>
            </a:r>
          </a:p>
          <a:p>
            <a:pPr algn="just" fontAlgn="base"/>
            <a:r>
              <a:rPr lang="ru-RU" sz="2400" dirty="0">
                <a:latin typeface="Times New Roman" panose="02020603050405020304" pitchFamily="18" charset="0"/>
              </a:rPr>
              <a:t>2. При </a:t>
            </a:r>
            <a:r>
              <a:rPr lang="ru-RU" sz="2400" dirty="0" err="1">
                <a:latin typeface="Times New Roman" panose="02020603050405020304" pitchFamily="18" charset="0"/>
              </a:rPr>
              <a:t>визначенні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розміру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аліментів</a:t>
            </a:r>
            <a:r>
              <a:rPr lang="ru-RU" sz="2400" dirty="0">
                <a:latin typeface="Times New Roman" panose="02020603050405020304" pitchFamily="18" charset="0"/>
              </a:rPr>
              <a:t> з одного з </a:t>
            </a:r>
            <a:r>
              <a:rPr lang="ru-RU" sz="2400" dirty="0" err="1">
                <a:latin typeface="Times New Roman" panose="02020603050405020304" pitchFamily="18" charset="0"/>
              </a:rPr>
              <a:t>батьків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i="1" dirty="0">
                <a:latin typeface="Times New Roman" panose="02020603050405020304" pitchFamily="18" charset="0"/>
              </a:rPr>
              <a:t>суд </a:t>
            </a:r>
            <a:r>
              <a:rPr lang="ru-RU" sz="2400" i="1" dirty="0" err="1">
                <a:latin typeface="Times New Roman" panose="02020603050405020304" pitchFamily="18" charset="0"/>
              </a:rPr>
              <a:t>бере</a:t>
            </a:r>
            <a:r>
              <a:rPr lang="ru-RU" sz="2400" i="1" dirty="0">
                <a:latin typeface="Times New Roman" panose="02020603050405020304" pitchFamily="18" charset="0"/>
              </a:rPr>
              <a:t> до </a:t>
            </a:r>
            <a:r>
              <a:rPr lang="ru-RU" sz="2400" i="1" dirty="0" err="1">
                <a:latin typeface="Times New Roman" panose="02020603050405020304" pitchFamily="18" charset="0"/>
              </a:rPr>
              <a:t>уваги</a:t>
            </a:r>
            <a:r>
              <a:rPr lang="ru-RU" sz="2400" i="1" dirty="0">
                <a:latin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</a:rPr>
              <a:t>можливість</a:t>
            </a:r>
            <a:r>
              <a:rPr lang="ru-RU" sz="2400" i="1" dirty="0">
                <a:latin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</a:rPr>
              <a:t>надання</a:t>
            </a:r>
            <a:r>
              <a:rPr lang="ru-RU" sz="2400" i="1" dirty="0">
                <a:latin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</a:rPr>
              <a:t>утримання</a:t>
            </a:r>
            <a:r>
              <a:rPr lang="ru-RU" sz="2400" i="1" dirty="0">
                <a:latin typeface="Times New Roman" panose="02020603050405020304" pitchFamily="18" charset="0"/>
              </a:rPr>
              <a:t> другим з </a:t>
            </a:r>
            <a:r>
              <a:rPr lang="ru-RU" sz="2400" i="1" dirty="0" err="1">
                <a:latin typeface="Times New Roman" panose="02020603050405020304" pitchFamily="18" charset="0"/>
              </a:rPr>
              <a:t>батьків</a:t>
            </a:r>
            <a:r>
              <a:rPr lang="ru-RU" sz="2400" i="1" dirty="0">
                <a:latin typeface="Times New Roman" panose="02020603050405020304" pitchFamily="18" charset="0"/>
              </a:rPr>
              <a:t>, </a:t>
            </a:r>
            <a:r>
              <a:rPr lang="ru-RU" sz="2400" i="1" dirty="0" err="1">
                <a:latin typeface="Times New Roman" panose="02020603050405020304" pitchFamily="18" charset="0"/>
              </a:rPr>
              <a:t>своїми</a:t>
            </a:r>
            <a:r>
              <a:rPr lang="ru-RU" sz="2400" i="1" dirty="0">
                <a:latin typeface="Times New Roman" panose="02020603050405020304" pitchFamily="18" charset="0"/>
              </a:rPr>
              <a:t> дружиною, </a:t>
            </a:r>
            <a:r>
              <a:rPr lang="ru-RU" sz="2400" i="1" dirty="0" err="1">
                <a:latin typeface="Times New Roman" panose="02020603050405020304" pitchFamily="18" charset="0"/>
              </a:rPr>
              <a:t>чоловіком</a:t>
            </a:r>
            <a:r>
              <a:rPr lang="ru-RU" sz="2400" i="1" dirty="0">
                <a:latin typeface="Times New Roman" panose="02020603050405020304" pitchFamily="18" charset="0"/>
              </a:rPr>
              <a:t> та </a:t>
            </a:r>
            <a:r>
              <a:rPr lang="ru-RU" sz="2400" i="1" dirty="0" err="1">
                <a:latin typeface="Times New Roman" panose="02020603050405020304" pitchFamily="18" charset="0"/>
              </a:rPr>
              <a:t>повнолітніми</a:t>
            </a:r>
            <a:r>
              <a:rPr lang="ru-RU" sz="2400" i="1" dirty="0">
                <a:latin typeface="Times New Roman" panose="02020603050405020304" pitchFamily="18" charset="0"/>
              </a:rPr>
              <a:t> дочкою, </a:t>
            </a:r>
            <a:r>
              <a:rPr lang="ru-RU" sz="2400" i="1" dirty="0" err="1">
                <a:latin typeface="Times New Roman" panose="02020603050405020304" pitchFamily="18" charset="0"/>
              </a:rPr>
              <a:t>сином</a:t>
            </a:r>
            <a:r>
              <a:rPr lang="ru-RU" sz="2400" i="1" dirty="0">
                <a:latin typeface="Times New Roman" panose="02020603050405020304" pitchFamily="18" charset="0"/>
              </a:rPr>
              <a:t>.</a:t>
            </a:r>
          </a:p>
          <a:p>
            <a:pPr indent="285750" algn="just" fontAlgn="base">
              <a:lnSpc>
                <a:spcPct val="106000"/>
              </a:lnSpc>
              <a:spcAft>
                <a:spcPts val="0"/>
              </a:spcAft>
            </a:pP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617271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2137" y="259307"/>
            <a:ext cx="11505063" cy="56478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85750" algn="ctr" fontAlgn="base">
              <a:lnSpc>
                <a:spcPct val="106000"/>
              </a:lnSpc>
              <a:spcAft>
                <a:spcPts val="0"/>
              </a:spcAft>
            </a:pPr>
            <a:endParaRPr lang="ru-RU" sz="2400" b="1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85750" algn="ctr" fontAlgn="base">
              <a:lnSpc>
                <a:spcPct val="106000"/>
              </a:lnSpc>
              <a:spcAft>
                <a:spcPts val="0"/>
              </a:spcAft>
            </a:pPr>
            <a:r>
              <a:rPr lang="ru-RU" sz="2400" b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Обов’язок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повнолiтнiх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дочки,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сина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утримувати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батькiв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5750" algn="ctr" fontAlgn="base">
              <a:lnSpc>
                <a:spcPct val="106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5750" algn="just" fontAlgn="base">
              <a:lnSpc>
                <a:spcPct val="106000"/>
              </a:lnSpc>
              <a:spcAft>
                <a:spcPts val="0"/>
              </a:spcAft>
            </a:pP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Стаття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202.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Підстави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виникнення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обов'язку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повнолітніх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дочки,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сина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утримувати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батьків</a:t>
            </a:r>
            <a:endParaRPr lang="ru-RU" sz="2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5750" algn="just" fontAlgn="base">
              <a:lnSpc>
                <a:spcPct val="106000"/>
              </a:lnSpc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Повнолітні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дочка,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син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зобов'язані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утримувати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батьків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непрацездатними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потребують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матеріальної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допомоги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5750" algn="just" fontAlgn="base">
              <a:lnSpc>
                <a:spcPct val="106000"/>
              </a:lnSpc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мати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батько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були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позбавлені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батьківських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прав і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права не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були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поновлені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обов'язок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утримувати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матір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батька у дочки,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сина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вони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були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позбавлені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батьківських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прав, не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виникає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 fontAlgn="base"/>
            <a:endParaRPr lang="ru-RU" sz="2400" b="1" dirty="0" smtClean="0">
              <a:latin typeface="Times New Roman" panose="02020603050405020304" pitchFamily="18" charset="0"/>
            </a:endParaRPr>
          </a:p>
          <a:p>
            <a:pPr algn="just" fontAlgn="base"/>
            <a:r>
              <a:rPr lang="ru-RU" sz="2400" b="1" smtClean="0">
                <a:latin typeface="Times New Roman" panose="02020603050405020304" pitchFamily="18" charset="0"/>
              </a:rPr>
              <a:t>	Підстави звільнення </a:t>
            </a:r>
            <a:r>
              <a:rPr lang="ru-RU" sz="2400" b="1" dirty="0">
                <a:latin typeface="Times New Roman" panose="02020603050405020304" pitchFamily="18" charset="0"/>
              </a:rPr>
              <a:t>дочки, </a:t>
            </a:r>
            <a:r>
              <a:rPr lang="ru-RU" sz="2400" b="1" dirty="0" err="1">
                <a:latin typeface="Times New Roman" panose="02020603050405020304" pitchFamily="18" charset="0"/>
              </a:rPr>
              <a:t>сина</a:t>
            </a:r>
            <a:r>
              <a:rPr lang="ru-RU" sz="2400" b="1" dirty="0"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</a:rPr>
              <a:t>від</a:t>
            </a:r>
            <a:r>
              <a:rPr lang="ru-RU" sz="2400" b="1" dirty="0"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</a:rPr>
              <a:t>обов'язку</a:t>
            </a:r>
            <a:r>
              <a:rPr lang="ru-RU" sz="2400" b="1" dirty="0"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</a:rPr>
              <a:t>утримувати</a:t>
            </a:r>
            <a:r>
              <a:rPr lang="ru-RU" sz="2400" b="1" dirty="0"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</a:rPr>
              <a:t>матір</a:t>
            </a:r>
            <a:r>
              <a:rPr lang="ru-RU" sz="2400" b="1">
                <a:latin typeface="Times New Roman" panose="02020603050405020304" pitchFamily="18" charset="0"/>
              </a:rPr>
              <a:t>, </a:t>
            </a:r>
            <a:r>
              <a:rPr lang="ru-RU" sz="2400" b="1" smtClean="0">
                <a:latin typeface="Times New Roman" panose="02020603050405020304" pitchFamily="18" charset="0"/>
              </a:rPr>
              <a:t>батька визначені ст. 204 СК України.</a:t>
            </a:r>
            <a:endParaRPr lang="ru-RU" sz="2400" b="1" dirty="0">
              <a:latin typeface="Times New Roman" panose="02020603050405020304" pitchFamily="18" charset="0"/>
            </a:endParaRPr>
          </a:p>
          <a:p>
            <a:pPr algn="just" fontAlgn="base"/>
            <a:r>
              <a:rPr lang="ru-RU" sz="2400" smtClean="0">
                <a:latin typeface="Times New Roman" panose="02020603050405020304" pitchFamily="18" charset="0"/>
              </a:rPr>
              <a:t>   </a:t>
            </a:r>
            <a:endParaRPr lang="uk-UA" sz="16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5750" algn="just" fontAlgn="base">
              <a:lnSpc>
                <a:spcPct val="106000"/>
              </a:lnSpc>
              <a:spcAft>
                <a:spcPts val="0"/>
              </a:spcAft>
            </a:pP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20608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9307" y="191069"/>
            <a:ext cx="11750723" cy="66593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85750" algn="just" fontAlgn="base">
              <a:lnSpc>
                <a:spcPct val="106000"/>
              </a:lnSpc>
              <a:spcAft>
                <a:spcPts val="0"/>
              </a:spcAft>
            </a:pP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Стаття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205.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розміру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аліментів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батьків</a:t>
            </a:r>
            <a:endParaRPr lang="ru-RU" sz="2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5750" algn="just" fontAlgn="base">
              <a:lnSpc>
                <a:spcPct val="106000"/>
              </a:lnSpc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Суд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визначає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розмір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аліментів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батьків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твердій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грошовій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сумі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(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у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частці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заробітку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(доходу) з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урахуванням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матеріального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сімейного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стану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сторін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85750" algn="just" fontAlgn="base">
              <a:lnSpc>
                <a:spcPct val="106000"/>
              </a:lnSpc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При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визначенні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розміру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аліментів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додаткових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суд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бере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уваги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одержання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утримання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дітей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до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пред'явлено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позову про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стягнення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аліментів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дружини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чоловіка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своїх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батьків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285750" algn="just" fontAlgn="base">
              <a:lnSpc>
                <a:spcPct val="106000"/>
              </a:lnSpc>
              <a:spcAft>
                <a:spcPts val="0"/>
              </a:spcAft>
            </a:pPr>
            <a:endParaRPr lang="ru-RU" sz="2400" b="1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85750" algn="just" fontAlgn="base">
              <a:lnSpc>
                <a:spcPct val="106000"/>
              </a:lnSpc>
              <a:spcAft>
                <a:spcPts val="0"/>
              </a:spcAft>
            </a:pPr>
            <a:r>
              <a:rPr lang="ru-RU" sz="24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Стаття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206.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Стягнення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дитини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догляд та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лікування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батьків</a:t>
            </a:r>
            <a:endParaRPr lang="ru-RU" sz="2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fontAlgn="base">
              <a:lnSpc>
                <a:spcPct val="106000"/>
              </a:lnSpc>
              <a:spcAft>
                <a:spcPts val="0"/>
              </a:spcAft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1. У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виняткових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випадках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мати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батько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є тяжко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хворими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інвалідами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дитина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u="sng" dirty="0" err="1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стаття</a:t>
            </a:r>
            <a:r>
              <a:rPr lang="ru-RU" sz="2400" u="sng" dirty="0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 6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Кодексу)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достатній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дохід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заробіток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 суд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постановити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стягнення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неї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одноразово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протягом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певного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строку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коштів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покриття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пов'язаних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лікуванням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доглядом за ними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fontAlgn="base"/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</a:p>
          <a:p>
            <a:pPr fontAlgn="base"/>
            <a:r>
              <a:rPr lang="ru-RU" sz="2400" b="1" dirty="0" err="1" smtClean="0">
                <a:latin typeface="Times New Roman" panose="02020603050405020304" pitchFamily="18" charset="0"/>
              </a:rPr>
              <a:t>Стаття</a:t>
            </a:r>
            <a:r>
              <a:rPr lang="ru-RU" sz="2400" b="1" dirty="0" smtClean="0">
                <a:latin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</a:rPr>
              <a:t>203.</a:t>
            </a:r>
            <a:r>
              <a:rPr lang="ru-RU" sz="2400" dirty="0">
                <a:latin typeface="Times New Roman" panose="02020603050405020304" pitchFamily="18" charset="0"/>
              </a:rPr>
              <a:t> </a:t>
            </a:r>
            <a:r>
              <a:rPr lang="ru-RU" sz="2400" b="1" dirty="0" err="1">
                <a:latin typeface="Times New Roman" panose="02020603050405020304" pitchFamily="18" charset="0"/>
              </a:rPr>
              <a:t>Обов'язок</a:t>
            </a:r>
            <a:r>
              <a:rPr lang="ru-RU" sz="2400" b="1" dirty="0">
                <a:latin typeface="Times New Roman" panose="02020603050405020304" pitchFamily="18" charset="0"/>
              </a:rPr>
              <a:t> дочки, </a:t>
            </a:r>
            <a:r>
              <a:rPr lang="ru-RU" sz="2400" b="1" dirty="0" err="1">
                <a:latin typeface="Times New Roman" panose="02020603050405020304" pitchFamily="18" charset="0"/>
              </a:rPr>
              <a:t>сина</a:t>
            </a:r>
            <a:r>
              <a:rPr lang="ru-RU" sz="2400" b="1" dirty="0"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</a:rPr>
              <a:t>брати</a:t>
            </a:r>
            <a:r>
              <a:rPr lang="ru-RU" sz="2400" b="1" dirty="0">
                <a:latin typeface="Times New Roman" panose="02020603050405020304" pitchFamily="18" charset="0"/>
              </a:rPr>
              <a:t> участь у </a:t>
            </a:r>
            <a:r>
              <a:rPr lang="ru-RU" sz="2400" b="1" dirty="0" err="1">
                <a:latin typeface="Times New Roman" panose="02020603050405020304" pitchFamily="18" charset="0"/>
              </a:rPr>
              <a:t>додаткових</a:t>
            </a:r>
            <a:r>
              <a:rPr lang="ru-RU" sz="2400" b="1" dirty="0"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</a:rPr>
              <a:t>витратах</a:t>
            </a:r>
            <a:r>
              <a:rPr lang="ru-RU" sz="2400" b="1" dirty="0">
                <a:latin typeface="Times New Roman" panose="02020603050405020304" pitchFamily="18" charset="0"/>
              </a:rPr>
              <a:t> на </a:t>
            </a:r>
            <a:r>
              <a:rPr lang="ru-RU" sz="2400" b="1" dirty="0" err="1">
                <a:latin typeface="Times New Roman" panose="02020603050405020304" pitchFamily="18" charset="0"/>
              </a:rPr>
              <a:t>батьків</a:t>
            </a:r>
            <a:endParaRPr lang="ru-RU" sz="2400" b="1" dirty="0">
              <a:latin typeface="Times New Roman" panose="02020603050405020304" pitchFamily="18" charset="0"/>
            </a:endParaRPr>
          </a:p>
          <a:p>
            <a:pPr fontAlgn="base"/>
            <a:r>
              <a:rPr lang="ru-RU" sz="2400" dirty="0" smtClean="0">
                <a:latin typeface="Times New Roman" panose="02020603050405020304" pitchFamily="18" charset="0"/>
              </a:rPr>
              <a:t>      1</a:t>
            </a:r>
            <a:r>
              <a:rPr lang="ru-RU" sz="2400" dirty="0">
                <a:latin typeface="Times New Roman" panose="02020603050405020304" pitchFamily="18" charset="0"/>
              </a:rPr>
              <a:t>. Дочка, </a:t>
            </a:r>
            <a:r>
              <a:rPr lang="ru-RU" sz="2400" dirty="0" err="1">
                <a:latin typeface="Times New Roman" panose="02020603050405020304" pitchFamily="18" charset="0"/>
              </a:rPr>
              <a:t>син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крім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сплати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аліментів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зобов'язані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брати</a:t>
            </a:r>
            <a:r>
              <a:rPr lang="ru-RU" sz="2400" dirty="0">
                <a:latin typeface="Times New Roman" panose="02020603050405020304" pitchFamily="18" charset="0"/>
              </a:rPr>
              <a:t> участь у </a:t>
            </a:r>
            <a:r>
              <a:rPr lang="ru-RU" sz="2400" dirty="0" err="1">
                <a:latin typeface="Times New Roman" panose="02020603050405020304" pitchFamily="18" charset="0"/>
              </a:rPr>
              <a:t>додаткових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витратах</a:t>
            </a:r>
            <a:r>
              <a:rPr lang="ru-RU" sz="2400" dirty="0">
                <a:latin typeface="Times New Roman" panose="02020603050405020304" pitchFamily="18" charset="0"/>
              </a:rPr>
              <a:t> на </a:t>
            </a:r>
            <a:r>
              <a:rPr lang="ru-RU" sz="2400" dirty="0" err="1">
                <a:latin typeface="Times New Roman" panose="02020603050405020304" pitchFamily="18" charset="0"/>
              </a:rPr>
              <a:t>батьків</a:t>
            </a:r>
            <a:r>
              <a:rPr lang="ru-RU" sz="2400" dirty="0">
                <a:latin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</a:rPr>
              <a:t>викликаних</a:t>
            </a:r>
            <a:r>
              <a:rPr lang="ru-RU" sz="2400" dirty="0">
                <a:latin typeface="Times New Roman" panose="02020603050405020304" pitchFamily="18" charset="0"/>
              </a:rPr>
              <a:t> тяжкою хворобою, </a:t>
            </a:r>
            <a:r>
              <a:rPr lang="ru-RU" sz="2400" dirty="0" err="1">
                <a:latin typeface="Times New Roman" panose="02020603050405020304" pitchFamily="18" charset="0"/>
              </a:rPr>
              <a:t>інвалідністю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або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немічністю</a:t>
            </a:r>
            <a:r>
              <a:rPr lang="ru-RU" sz="2400" dirty="0">
                <a:latin typeface="Times New Roman" panose="02020603050405020304" pitchFamily="18" charset="0"/>
              </a:rPr>
              <a:t>.</a:t>
            </a:r>
          </a:p>
          <a:p>
            <a:pPr indent="285750" algn="just" fontAlgn="base">
              <a:lnSpc>
                <a:spcPct val="106000"/>
              </a:lnSpc>
              <a:spcAft>
                <a:spcPts val="0"/>
              </a:spcAft>
            </a:pP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267821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43200" y="2129051"/>
            <a:ext cx="6606447" cy="12668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lnSpc>
                <a:spcPct val="106000"/>
              </a:lnSpc>
              <a:spcAft>
                <a:spcPts val="0"/>
              </a:spcAft>
            </a:pPr>
            <a:r>
              <a:rPr lang="uk-UA" sz="72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Дякую за увагу!</a:t>
            </a:r>
            <a:endParaRPr lang="ru-RU" sz="72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90913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4967" y="436728"/>
            <a:ext cx="11382233" cy="65508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 algn="just">
              <a:lnSpc>
                <a:spcPct val="107000"/>
              </a:lnSpc>
              <a:spcAft>
                <a:spcPts val="800"/>
              </a:spcAft>
            </a:pPr>
            <a:r>
              <a:rPr lang="uk-UA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1. Статті 141 та 142 СК України визначають </a:t>
            </a:r>
            <a:r>
              <a:rPr lang="uk-UA" sz="3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рівність прав та обов’язків </a:t>
            </a:r>
            <a:r>
              <a:rPr lang="uk-UA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батьків щодо дітей та дітей щодо батьків.</a:t>
            </a:r>
          </a:p>
          <a:p>
            <a:pPr indent="228600" algn="just">
              <a:lnSpc>
                <a:spcPct val="107000"/>
              </a:lnSpc>
              <a:spcAft>
                <a:spcPts val="800"/>
              </a:spcAft>
            </a:pPr>
            <a:r>
              <a:rPr lang="uk-UA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uk-UA" sz="32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Особисті немайнові правовідносини батьків і дітей </a:t>
            </a:r>
            <a:r>
              <a:rPr lang="uk-UA" sz="3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це правовідносини, які виникають з  приводу особистих немайнових благ.</a:t>
            </a:r>
          </a:p>
          <a:p>
            <a:pPr lvl="0" algn="ctr"/>
            <a:r>
              <a:rPr lang="uk-UA" sz="3200" b="1" dirty="0" smtClean="0">
                <a:latin typeface="Times New Roman" panose="02020603050405020304" pitchFamily="18" charset="0"/>
              </a:rPr>
              <a:t>Ознаки ОНП </a:t>
            </a:r>
            <a:r>
              <a:rPr lang="uk-UA" sz="3200" b="1" dirty="0">
                <a:latin typeface="Times New Roman" panose="02020603050405020304" pitchFamily="18" charset="0"/>
              </a:rPr>
              <a:t>батьків і дітей:</a:t>
            </a:r>
            <a:endParaRPr lang="ru-RU" sz="3200" dirty="0">
              <a:latin typeface="Times New Roman" panose="02020603050405020304" pitchFamily="18" charset="0"/>
            </a:endParaRPr>
          </a:p>
          <a:p>
            <a:pPr lvl="0"/>
            <a:r>
              <a:rPr lang="uk-UA" sz="3200" dirty="0" smtClean="0">
                <a:latin typeface="Times New Roman" panose="02020603050405020304" pitchFamily="18" charset="0"/>
              </a:rPr>
              <a:t>- позбавлені </a:t>
            </a:r>
            <a:r>
              <a:rPr lang="uk-UA" sz="3200" dirty="0">
                <a:latin typeface="Times New Roman" panose="02020603050405020304" pitchFamily="18" charset="0"/>
              </a:rPr>
              <a:t>економічного змісту і не мають грошової оцінки;</a:t>
            </a:r>
            <a:endParaRPr lang="ru-RU" sz="3200" dirty="0">
              <a:latin typeface="Times New Roman" panose="02020603050405020304" pitchFamily="18" charset="0"/>
            </a:endParaRPr>
          </a:p>
          <a:p>
            <a:pPr lvl="0"/>
            <a:r>
              <a:rPr lang="uk-UA" sz="3200" dirty="0" smtClean="0">
                <a:latin typeface="Times New Roman" panose="02020603050405020304" pitchFamily="18" charset="0"/>
              </a:rPr>
              <a:t>- належать </a:t>
            </a:r>
            <a:r>
              <a:rPr lang="uk-UA" sz="3200" dirty="0">
                <a:latin typeface="Times New Roman" panose="02020603050405020304" pitchFamily="18" charset="0"/>
              </a:rPr>
              <a:t>усім без винятку батькам і дітям у рівному обсязі;</a:t>
            </a:r>
            <a:endParaRPr lang="ru-RU" sz="3200" dirty="0">
              <a:latin typeface="Times New Roman" panose="02020603050405020304" pitchFamily="18" charset="0"/>
            </a:endParaRPr>
          </a:p>
          <a:p>
            <a:pPr lvl="0"/>
            <a:r>
              <a:rPr lang="uk-UA" sz="3200" dirty="0" smtClean="0">
                <a:latin typeface="Times New Roman" panose="02020603050405020304" pitchFamily="18" charset="0"/>
              </a:rPr>
              <a:t>- основна </a:t>
            </a:r>
            <a:r>
              <a:rPr lang="uk-UA" sz="3200" dirty="0">
                <a:latin typeface="Times New Roman" panose="02020603050405020304" pitchFamily="18" charset="0"/>
              </a:rPr>
              <a:t>їх частина виникає з моменту народження;</a:t>
            </a:r>
            <a:endParaRPr lang="ru-RU" sz="3200" dirty="0">
              <a:latin typeface="Times New Roman" panose="02020603050405020304" pitchFamily="18" charset="0"/>
            </a:endParaRPr>
          </a:p>
          <a:p>
            <a:pPr lvl="0"/>
            <a:r>
              <a:rPr lang="uk-UA" sz="3200" dirty="0" smtClean="0">
                <a:latin typeface="Times New Roman" panose="02020603050405020304" pitchFamily="18" charset="0"/>
              </a:rPr>
              <a:t>- вони </a:t>
            </a:r>
            <a:r>
              <a:rPr lang="uk-UA" sz="3200" dirty="0">
                <a:latin typeface="Times New Roman" panose="02020603050405020304" pitchFamily="18" charset="0"/>
              </a:rPr>
              <a:t>нерозривно </a:t>
            </a:r>
            <a:r>
              <a:rPr lang="uk-UA" sz="3200" dirty="0" err="1">
                <a:latin typeface="Times New Roman" panose="02020603050405020304" pitchFamily="18" charset="0"/>
              </a:rPr>
              <a:t>пов</a:t>
            </a:r>
            <a:r>
              <a:rPr lang="ru-RU" sz="3200" dirty="0">
                <a:latin typeface="Times New Roman" panose="02020603050405020304" pitchFamily="18" charset="0"/>
              </a:rPr>
              <a:t>’</a:t>
            </a:r>
            <a:r>
              <a:rPr lang="uk-UA" sz="3200" dirty="0" err="1">
                <a:latin typeface="Times New Roman" panose="02020603050405020304" pitchFamily="18" charset="0"/>
              </a:rPr>
              <a:t>язані</a:t>
            </a:r>
            <a:r>
              <a:rPr lang="uk-UA" sz="3200" dirty="0">
                <a:latin typeface="Times New Roman" panose="02020603050405020304" pitchFamily="18" charset="0"/>
              </a:rPr>
              <a:t> з особою-носієм.</a:t>
            </a:r>
            <a:endParaRPr lang="ru-RU" sz="3200" dirty="0">
              <a:latin typeface="Times New Roman" panose="02020603050405020304" pitchFamily="18" charset="0"/>
            </a:endParaRPr>
          </a:p>
          <a:p>
            <a:pPr indent="228600" algn="just">
              <a:lnSpc>
                <a:spcPct val="107000"/>
              </a:lnSpc>
              <a:spcAft>
                <a:spcPts val="800"/>
              </a:spcAft>
            </a:pPr>
            <a:endParaRPr lang="uk-UA" sz="32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 algn="just">
              <a:lnSpc>
                <a:spcPct val="107000"/>
              </a:lnSpc>
              <a:spcAft>
                <a:spcPts val="800"/>
              </a:spcAft>
            </a:pP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2665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36728" y="354843"/>
            <a:ext cx="11423176" cy="68037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 algn="ctr">
              <a:lnSpc>
                <a:spcPct val="107000"/>
              </a:lnSpc>
              <a:spcAft>
                <a:spcPts val="800"/>
              </a:spcAft>
            </a:pPr>
            <a:r>
              <a:rPr lang="uk-UA" sz="2800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Види ОНП батьків і дітей:</a:t>
            </a:r>
            <a:endParaRPr lang="ru-RU" sz="28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arenR"/>
            </a:pPr>
            <a:r>
              <a:rPr lang="uk-UA" sz="28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обов</a:t>
            </a:r>
            <a:r>
              <a:rPr lang="ru-RU" sz="2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’</a:t>
            </a:r>
            <a:r>
              <a:rPr lang="uk-UA" sz="28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язок</a:t>
            </a:r>
            <a:r>
              <a:rPr lang="uk-UA" sz="2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батьків забрати дитину з пологового будинку та іншого закладу охорони </a:t>
            </a:r>
            <a:r>
              <a:rPr lang="uk-UA" sz="28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здоров</a:t>
            </a:r>
            <a:r>
              <a:rPr lang="ru-RU" sz="2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’</a:t>
            </a:r>
            <a:r>
              <a:rPr lang="uk-UA" sz="2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 (ст. 143 СК);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arenR"/>
            </a:pPr>
            <a:r>
              <a:rPr lang="uk-UA" sz="2800" b="1" dirty="0" err="1">
                <a:latin typeface="Times New Roman" panose="02020603050405020304" pitchFamily="18" charset="0"/>
              </a:rPr>
              <a:t>о</a:t>
            </a:r>
            <a:r>
              <a:rPr lang="uk-UA" sz="2800" b="1" dirty="0" err="1" smtClean="0">
                <a:latin typeface="Times New Roman" panose="02020603050405020304" pitchFamily="18" charset="0"/>
              </a:rPr>
              <a:t>бов</a:t>
            </a:r>
            <a:r>
              <a:rPr lang="en-US" sz="2800" b="1" dirty="0" smtClean="0">
                <a:latin typeface="Times New Roman" panose="02020603050405020304" pitchFamily="18" charset="0"/>
              </a:rPr>
              <a:t>’</a:t>
            </a:r>
            <a:r>
              <a:rPr lang="uk-UA" sz="2800" b="1" dirty="0" err="1" smtClean="0">
                <a:latin typeface="Times New Roman" panose="02020603050405020304" pitchFamily="18" charset="0"/>
              </a:rPr>
              <a:t>язок</a:t>
            </a:r>
            <a:r>
              <a:rPr lang="uk-UA" sz="2800" b="1" dirty="0" smtClean="0">
                <a:latin typeface="Times New Roman" panose="02020603050405020304" pitchFamily="18" charset="0"/>
              </a:rPr>
              <a:t> </a:t>
            </a:r>
            <a:r>
              <a:rPr lang="uk-UA" sz="2800" b="1" dirty="0">
                <a:latin typeface="Times New Roman" panose="02020603050405020304" pitchFamily="18" charset="0"/>
              </a:rPr>
              <a:t>батьків зареєструвати народження дитини в органах </a:t>
            </a:r>
            <a:r>
              <a:rPr lang="uk-UA" sz="2800" b="1" dirty="0" smtClean="0">
                <a:latin typeface="Times New Roman" panose="02020603050405020304" pitchFamily="18" charset="0"/>
              </a:rPr>
              <a:t>ДРАЦС (ст. 144 СК);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arenR"/>
            </a:pPr>
            <a:r>
              <a:rPr lang="uk-UA" sz="2800" b="1" dirty="0">
                <a:latin typeface="Times New Roman" panose="02020603050405020304" pitchFamily="18" charset="0"/>
              </a:rPr>
              <a:t>дитина має право на збереження своєї індивідуальності</a:t>
            </a:r>
            <a:r>
              <a:rPr lang="uk-UA" sz="2800" dirty="0">
                <a:latin typeface="Times New Roman" panose="02020603050405020304" pitchFamily="18" charset="0"/>
              </a:rPr>
              <a:t> (ст. 8 Конвенції ООН про права дитини), яка включає громадянство, ім’я та сімейні зв</a:t>
            </a:r>
            <a:r>
              <a:rPr lang="ru-RU" sz="2800" dirty="0">
                <a:latin typeface="Times New Roman" panose="02020603050405020304" pitchFamily="18" charset="0"/>
              </a:rPr>
              <a:t>’</a:t>
            </a:r>
            <a:r>
              <a:rPr lang="uk-UA" sz="2800" dirty="0" err="1">
                <a:latin typeface="Times New Roman" panose="02020603050405020304" pitchFamily="18" charset="0"/>
              </a:rPr>
              <a:t>язки</a:t>
            </a:r>
            <a:r>
              <a:rPr lang="uk-UA" sz="2800" dirty="0">
                <a:latin typeface="Times New Roman" panose="02020603050405020304" pitchFamily="18" charset="0"/>
              </a:rPr>
              <a:t>. СК встановлює порядок </a:t>
            </a:r>
            <a:r>
              <a:rPr lang="uk-UA" sz="2800" b="1" dirty="0">
                <a:latin typeface="Times New Roman" panose="02020603050405020304" pitchFamily="18" charset="0"/>
              </a:rPr>
              <a:t>визначення та закріплення прізвища, власного імені та по-батькові дитини </a:t>
            </a:r>
            <a:r>
              <a:rPr lang="uk-UA" sz="2800" dirty="0">
                <a:latin typeface="Times New Roman" panose="02020603050405020304" pitchFamily="18" charset="0"/>
              </a:rPr>
              <a:t>(ст. </a:t>
            </a:r>
            <a:r>
              <a:rPr lang="uk-UA" sz="2800" dirty="0" smtClean="0">
                <a:latin typeface="Times New Roman" panose="02020603050405020304" pitchFamily="18" charset="0"/>
              </a:rPr>
              <a:t>145-149 СК);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arenR"/>
            </a:pPr>
            <a:r>
              <a:rPr lang="uk-UA" sz="2800" b="1" dirty="0" smtClean="0">
                <a:latin typeface="Times New Roman" panose="02020603050405020304" pitchFamily="18" charset="0"/>
              </a:rPr>
              <a:t>права </a:t>
            </a:r>
            <a:r>
              <a:rPr lang="uk-UA" sz="2800" b="1" dirty="0">
                <a:latin typeface="Times New Roman" panose="02020603050405020304" pitchFamily="18" charset="0"/>
              </a:rPr>
              <a:t>батьків та дитини на спілкування </a:t>
            </a:r>
            <a:r>
              <a:rPr lang="uk-UA" sz="2800" dirty="0">
                <a:latin typeface="Times New Roman" panose="02020603050405020304" pitchFamily="18" charset="0"/>
              </a:rPr>
              <a:t>(ст. 153 СК</a:t>
            </a:r>
            <a:r>
              <a:rPr lang="uk-UA" sz="2800" dirty="0" smtClean="0">
                <a:latin typeface="Times New Roman" panose="02020603050405020304" pitchFamily="18" charset="0"/>
              </a:rPr>
              <a:t>);</a:t>
            </a:r>
            <a:endParaRPr lang="ru-RU" sz="2800" dirty="0">
              <a:latin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arenR"/>
            </a:pPr>
            <a:endParaRPr lang="ru-RU" sz="2800" dirty="0"/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arenR"/>
            </a:pPr>
            <a:endParaRPr lang="ru-RU" sz="2800" dirty="0"/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arenR"/>
            </a:pP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5613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4025" y="559558"/>
            <a:ext cx="11313994" cy="68071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lnSpc>
                <a:spcPct val="107000"/>
              </a:lnSpc>
              <a:spcAft>
                <a:spcPts val="0"/>
              </a:spcAft>
            </a:pPr>
            <a:r>
              <a:rPr lang="uk-UA" sz="26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5) </a:t>
            </a:r>
            <a:r>
              <a:rPr lang="uk-UA" sz="26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право батьків на захист прав та інтересів дитини </a:t>
            </a:r>
            <a:r>
              <a:rPr lang="uk-UA" sz="26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(ст. 154 СК);</a:t>
            </a:r>
          </a:p>
          <a:p>
            <a:pPr algn="just" fontAlgn="base">
              <a:lnSpc>
                <a:spcPct val="107000"/>
              </a:lnSpc>
            </a:pPr>
            <a:r>
              <a:rPr lang="uk-UA" sz="2600" dirty="0" smtClean="0">
                <a:latin typeface="Times New Roman" panose="02020603050405020304" pitchFamily="18" charset="0"/>
              </a:rPr>
              <a:t>6) </a:t>
            </a:r>
            <a:r>
              <a:rPr lang="uk-UA" sz="2600" b="1" dirty="0" smtClean="0">
                <a:latin typeface="Times New Roman" panose="02020603050405020304" pitchFamily="18" charset="0"/>
              </a:rPr>
              <a:t>право </a:t>
            </a:r>
            <a:r>
              <a:rPr lang="uk-UA" sz="2600" b="1" dirty="0">
                <a:latin typeface="Times New Roman" panose="02020603050405020304" pitchFamily="18" charset="0"/>
              </a:rPr>
              <a:t>на визначення місця проживання дитини </a:t>
            </a:r>
            <a:r>
              <a:rPr lang="uk-UA" sz="2600" dirty="0">
                <a:latin typeface="Times New Roman" panose="02020603050405020304" pitchFamily="18" charset="0"/>
              </a:rPr>
              <a:t>(ст. 160 СК</a:t>
            </a:r>
            <a:r>
              <a:rPr lang="uk-UA" sz="2600" dirty="0" smtClean="0">
                <a:latin typeface="Times New Roman" panose="02020603050405020304" pitchFamily="18" charset="0"/>
              </a:rPr>
              <a:t>) </a:t>
            </a:r>
            <a:r>
              <a:rPr lang="uk-UA" sz="2600" i="1" dirty="0" smtClean="0">
                <a:latin typeface="Times New Roman" panose="02020603050405020304" pitchFamily="18" charset="0"/>
              </a:rPr>
              <a:t>(Справа ЄСПЛ «</a:t>
            </a:r>
            <a:r>
              <a:rPr lang="uk-UA" sz="2600" i="1" dirty="0" err="1" smtClean="0">
                <a:latin typeface="Times New Roman" panose="02020603050405020304" pitchFamily="18" charset="0"/>
              </a:rPr>
              <a:t>Хабровські</a:t>
            </a:r>
            <a:r>
              <a:rPr lang="uk-UA" sz="2600" i="1" dirty="0" smtClean="0">
                <a:latin typeface="Times New Roman" panose="02020603050405020304" pitchFamily="18" charset="0"/>
              </a:rPr>
              <a:t> проти України» (заява № 61680/10</a:t>
            </a:r>
            <a:r>
              <a:rPr lang="uk-UA" sz="2600" i="1" dirty="0" smtClean="0">
                <a:latin typeface="Times New Roman" panose="02020603050405020304" pitchFamily="18" charset="0"/>
              </a:rPr>
              <a:t>)), «М.С. проти України» (заява № 2091/13);</a:t>
            </a:r>
            <a:endParaRPr lang="ru-RU" sz="2600" i="1" dirty="0">
              <a:latin typeface="Times New Roman" panose="02020603050405020304" pitchFamily="18" charset="0"/>
            </a:endParaRPr>
          </a:p>
          <a:p>
            <a:pPr algn="just" fontAlgn="base">
              <a:lnSpc>
                <a:spcPct val="107000"/>
              </a:lnSpc>
            </a:pPr>
            <a:r>
              <a:rPr lang="uk-UA" sz="2600" dirty="0" smtClean="0">
                <a:latin typeface="Times New Roman" panose="02020603050405020304" pitchFamily="18" charset="0"/>
              </a:rPr>
              <a:t>7) </a:t>
            </a:r>
            <a:r>
              <a:rPr lang="uk-UA" sz="2600" b="1" dirty="0" smtClean="0">
                <a:latin typeface="Times New Roman" panose="02020603050405020304" pitchFamily="18" charset="0"/>
              </a:rPr>
              <a:t>право </a:t>
            </a:r>
            <a:r>
              <a:rPr lang="uk-UA" sz="2600" b="1" dirty="0">
                <a:latin typeface="Times New Roman" panose="02020603050405020304" pitchFamily="18" charset="0"/>
              </a:rPr>
              <a:t>батьків на відібрання малолітньої дитини від інших осіб </a:t>
            </a:r>
            <a:r>
              <a:rPr lang="uk-UA" sz="2600" dirty="0">
                <a:latin typeface="Times New Roman" panose="02020603050405020304" pitchFamily="18" charset="0"/>
              </a:rPr>
              <a:t>(ст. </a:t>
            </a:r>
            <a:r>
              <a:rPr lang="uk-UA" sz="2600" dirty="0" smtClean="0">
                <a:latin typeface="Times New Roman" panose="02020603050405020304" pitchFamily="18" charset="0"/>
              </a:rPr>
              <a:t>163 СК) </a:t>
            </a:r>
            <a:r>
              <a:rPr lang="uk-UA" sz="2600" i="1" dirty="0" smtClean="0">
                <a:latin typeface="Times New Roman" panose="02020603050405020304" pitchFamily="18" charset="0"/>
              </a:rPr>
              <a:t>(Справа ЄСПЛ «</a:t>
            </a:r>
            <a:r>
              <a:rPr lang="uk-UA" sz="2600" i="1" dirty="0" err="1" smtClean="0">
                <a:latin typeface="Times New Roman" panose="02020603050405020304" pitchFamily="18" charset="0"/>
              </a:rPr>
              <a:t>Мамчур</a:t>
            </a:r>
            <a:r>
              <a:rPr lang="uk-UA" sz="2600" i="1" dirty="0" smtClean="0">
                <a:latin typeface="Times New Roman" panose="02020603050405020304" pitchFamily="18" charset="0"/>
              </a:rPr>
              <a:t> проти України» (заява № 10383/09)</a:t>
            </a:r>
            <a:r>
              <a:rPr lang="uk-UA" sz="2600" dirty="0" smtClean="0">
                <a:latin typeface="Times New Roman" panose="02020603050405020304" pitchFamily="18" charset="0"/>
              </a:rPr>
              <a:t>;</a:t>
            </a:r>
            <a:endParaRPr lang="ru-RU" sz="2600" dirty="0">
              <a:latin typeface="Times New Roman" panose="02020603050405020304" pitchFamily="18" charset="0"/>
            </a:endParaRPr>
          </a:p>
          <a:p>
            <a:pPr algn="just" fontAlgn="base">
              <a:lnSpc>
                <a:spcPct val="107000"/>
              </a:lnSpc>
            </a:pPr>
            <a:r>
              <a:rPr lang="uk-UA" sz="2600" dirty="0" smtClean="0">
                <a:latin typeface="Times New Roman" panose="02020603050405020304" pitchFamily="18" charset="0"/>
              </a:rPr>
              <a:t>8) </a:t>
            </a:r>
            <a:r>
              <a:rPr lang="uk-UA" sz="2600" b="1" dirty="0" err="1" smtClean="0">
                <a:latin typeface="Times New Roman" panose="02020603050405020304" pitchFamily="18" charset="0"/>
              </a:rPr>
              <a:t>обов</a:t>
            </a:r>
            <a:r>
              <a:rPr lang="ru-RU" sz="2600" b="1" dirty="0">
                <a:latin typeface="Times New Roman" panose="02020603050405020304" pitchFamily="18" charset="0"/>
              </a:rPr>
              <a:t>’</a:t>
            </a:r>
            <a:r>
              <a:rPr lang="uk-UA" sz="2600" b="1" dirty="0" err="1">
                <a:latin typeface="Times New Roman" panose="02020603050405020304" pitchFamily="18" charset="0"/>
              </a:rPr>
              <a:t>язок</a:t>
            </a:r>
            <a:r>
              <a:rPr lang="uk-UA" sz="2600" b="1" dirty="0">
                <a:latin typeface="Times New Roman" panose="02020603050405020304" pitchFamily="18" charset="0"/>
              </a:rPr>
              <a:t> батьків щодо виховання та розвитку дитини </a:t>
            </a:r>
            <a:r>
              <a:rPr lang="uk-UA" sz="2600" dirty="0">
                <a:latin typeface="Times New Roman" panose="02020603050405020304" pitchFamily="18" charset="0"/>
              </a:rPr>
              <a:t>(ст. </a:t>
            </a:r>
            <a:r>
              <a:rPr lang="uk-UA" sz="2600" dirty="0" smtClean="0">
                <a:latin typeface="Times New Roman" panose="02020603050405020304" pitchFamily="18" charset="0"/>
              </a:rPr>
              <a:t>150-152, 157 СК);</a:t>
            </a:r>
          </a:p>
          <a:p>
            <a:pPr lvl="0" algn="just" fontAlgn="base">
              <a:lnSpc>
                <a:spcPct val="107000"/>
              </a:lnSpc>
            </a:pPr>
            <a:r>
              <a:rPr lang="uk-UA" sz="2600" dirty="0" smtClean="0">
                <a:latin typeface="Times New Roman" panose="02020603050405020304" pitchFamily="18" charset="0"/>
              </a:rPr>
              <a:t>9) </a:t>
            </a:r>
            <a:r>
              <a:rPr lang="uk-UA" sz="2600" b="1" dirty="0" err="1" smtClean="0">
                <a:latin typeface="Times New Roman" panose="02020603050405020304" pitchFamily="18" charset="0"/>
              </a:rPr>
              <a:t>обов</a:t>
            </a:r>
            <a:r>
              <a:rPr lang="en-US" sz="2600" b="1" dirty="0" smtClean="0">
                <a:latin typeface="Times New Roman" panose="02020603050405020304" pitchFamily="18" charset="0"/>
              </a:rPr>
              <a:t>’</a:t>
            </a:r>
            <a:r>
              <a:rPr lang="uk-UA" sz="2600" b="1" dirty="0" err="1" smtClean="0">
                <a:latin typeface="Times New Roman" panose="02020603050405020304" pitchFamily="18" charset="0"/>
              </a:rPr>
              <a:t>язок</a:t>
            </a:r>
            <a:r>
              <a:rPr lang="uk-UA" sz="2600" b="1" dirty="0" smtClean="0">
                <a:latin typeface="Times New Roman" panose="02020603050405020304" pitchFamily="18" charset="0"/>
              </a:rPr>
              <a:t> </a:t>
            </a:r>
            <a:r>
              <a:rPr lang="uk-UA" sz="2600" b="1" dirty="0">
                <a:latin typeface="Times New Roman" panose="02020603050405020304" pitchFamily="18" charset="0"/>
              </a:rPr>
              <a:t>дітей піклуватися про батьків </a:t>
            </a:r>
            <a:r>
              <a:rPr lang="uk-UA" sz="2600" dirty="0">
                <a:latin typeface="Times New Roman" panose="02020603050405020304" pitchFamily="18" charset="0"/>
              </a:rPr>
              <a:t>(ст. 172 СК</a:t>
            </a:r>
            <a:r>
              <a:rPr lang="uk-UA" sz="2600" dirty="0" smtClean="0">
                <a:latin typeface="Times New Roman" panose="02020603050405020304" pitchFamily="18" charset="0"/>
              </a:rPr>
              <a:t>)</a:t>
            </a:r>
            <a:r>
              <a:rPr lang="en-US" sz="2600" dirty="0">
                <a:latin typeface="Times New Roman" panose="02020603050405020304" pitchFamily="18" charset="0"/>
              </a:rPr>
              <a:t>.</a:t>
            </a:r>
            <a:r>
              <a:rPr lang="uk-UA" sz="2600" dirty="0" smtClean="0">
                <a:latin typeface="Times New Roman" panose="02020603050405020304" pitchFamily="18" charset="0"/>
              </a:rPr>
              <a:t> </a:t>
            </a:r>
          </a:p>
          <a:p>
            <a:pPr algn="just" fontAlgn="base"/>
            <a:r>
              <a:rPr lang="ru-RU" sz="2600" dirty="0" smtClean="0">
                <a:latin typeface="Times New Roman" panose="02020603050405020304" pitchFamily="18" charset="0"/>
              </a:rPr>
              <a:t>	</a:t>
            </a:r>
            <a:r>
              <a:rPr lang="ru-RU" sz="2600" i="1" dirty="0" err="1" smtClean="0">
                <a:latin typeface="Times New Roman" panose="02020603050405020304" pitchFamily="18" charset="0"/>
              </a:rPr>
              <a:t>Неповнолітні</a:t>
            </a:r>
            <a:r>
              <a:rPr lang="ru-RU" sz="2600" i="1" dirty="0" smtClean="0">
                <a:latin typeface="Times New Roman" panose="02020603050405020304" pitchFamily="18" charset="0"/>
              </a:rPr>
              <a:t> </a:t>
            </a:r>
            <a:r>
              <a:rPr lang="ru-RU" sz="2600" i="1" dirty="0">
                <a:latin typeface="Times New Roman" panose="02020603050405020304" pitchFamily="18" charset="0"/>
              </a:rPr>
              <a:t>батьки </a:t>
            </a:r>
            <a:r>
              <a:rPr lang="ru-RU" sz="2600" dirty="0" err="1">
                <a:latin typeface="Times New Roman" panose="02020603050405020304" pitchFamily="18" charset="0"/>
              </a:rPr>
              <a:t>мають</a:t>
            </a:r>
            <a:r>
              <a:rPr lang="ru-RU" sz="2600" dirty="0">
                <a:latin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</a:rPr>
              <a:t>такі</a:t>
            </a:r>
            <a:r>
              <a:rPr lang="ru-RU" sz="2600" dirty="0">
                <a:latin typeface="Times New Roman" panose="02020603050405020304" pitchFamily="18" charset="0"/>
              </a:rPr>
              <a:t> ж права та </a:t>
            </a:r>
            <a:r>
              <a:rPr lang="ru-RU" sz="2600" dirty="0" err="1">
                <a:latin typeface="Times New Roman" panose="02020603050405020304" pitchFamily="18" charset="0"/>
              </a:rPr>
              <a:t>обов'язки</a:t>
            </a:r>
            <a:r>
              <a:rPr lang="ru-RU" sz="2600" dirty="0">
                <a:latin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</a:rPr>
              <a:t>щодо</a:t>
            </a:r>
            <a:r>
              <a:rPr lang="ru-RU" sz="2600" dirty="0">
                <a:latin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</a:rPr>
              <a:t>дитини</a:t>
            </a:r>
            <a:r>
              <a:rPr lang="ru-RU" sz="2600" dirty="0">
                <a:latin typeface="Times New Roman" panose="02020603050405020304" pitchFamily="18" charset="0"/>
              </a:rPr>
              <a:t>, як і </a:t>
            </a:r>
            <a:r>
              <a:rPr lang="ru-RU" sz="2600" dirty="0" err="1">
                <a:latin typeface="Times New Roman" panose="02020603050405020304" pitchFamily="18" charset="0"/>
              </a:rPr>
              <a:t>повнолітні</a:t>
            </a:r>
            <a:r>
              <a:rPr lang="ru-RU" sz="2600" dirty="0">
                <a:latin typeface="Times New Roman" panose="02020603050405020304" pitchFamily="18" charset="0"/>
              </a:rPr>
              <a:t> батьки, і </a:t>
            </a:r>
            <a:r>
              <a:rPr lang="ru-RU" sz="2600" dirty="0" err="1">
                <a:latin typeface="Times New Roman" panose="02020603050405020304" pitchFamily="18" charset="0"/>
              </a:rPr>
              <a:t>можуть</a:t>
            </a:r>
            <a:r>
              <a:rPr lang="ru-RU" sz="2600" dirty="0">
                <a:latin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</a:rPr>
              <a:t>їх</a:t>
            </a:r>
            <a:r>
              <a:rPr lang="ru-RU" sz="2600" dirty="0">
                <a:latin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</a:rPr>
              <a:t>здійснювати</a:t>
            </a:r>
            <a:r>
              <a:rPr lang="ru-RU" sz="2600" dirty="0">
                <a:latin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</a:rPr>
              <a:t>самостійно</a:t>
            </a:r>
            <a:r>
              <a:rPr lang="ru-RU" sz="2600" dirty="0">
                <a:latin typeface="Times New Roman" panose="02020603050405020304" pitchFamily="18" charset="0"/>
              </a:rPr>
              <a:t>.</a:t>
            </a:r>
          </a:p>
          <a:p>
            <a:pPr algn="just" fontAlgn="base"/>
            <a:r>
              <a:rPr lang="ru-RU" sz="2600" dirty="0">
                <a:latin typeface="Times New Roman" panose="02020603050405020304" pitchFamily="18" charset="0"/>
              </a:rPr>
              <a:t>	</a:t>
            </a:r>
            <a:r>
              <a:rPr lang="ru-RU" sz="2600" dirty="0" err="1" smtClean="0">
                <a:latin typeface="Times New Roman" panose="02020603050405020304" pitchFamily="18" charset="0"/>
              </a:rPr>
              <a:t>Неповнолітні</a:t>
            </a:r>
            <a:r>
              <a:rPr lang="ru-RU" sz="2600" dirty="0" smtClean="0">
                <a:latin typeface="Times New Roman" panose="02020603050405020304" pitchFamily="18" charset="0"/>
              </a:rPr>
              <a:t> </a:t>
            </a:r>
            <a:r>
              <a:rPr lang="ru-RU" sz="2600" dirty="0">
                <a:latin typeface="Times New Roman" panose="02020603050405020304" pitchFamily="18" charset="0"/>
              </a:rPr>
              <a:t>батьки, </a:t>
            </a:r>
            <a:r>
              <a:rPr lang="ru-RU" sz="2600" dirty="0" err="1">
                <a:latin typeface="Times New Roman" panose="02020603050405020304" pitchFamily="18" charset="0"/>
              </a:rPr>
              <a:t>які</a:t>
            </a:r>
            <a:r>
              <a:rPr lang="ru-RU" sz="2600" dirty="0">
                <a:latin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</a:rPr>
              <a:t>досягли</a:t>
            </a:r>
            <a:r>
              <a:rPr lang="ru-RU" sz="2600" dirty="0">
                <a:latin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</a:rPr>
              <a:t>чотирнадцяти</a:t>
            </a:r>
            <a:r>
              <a:rPr lang="ru-RU" sz="2600" dirty="0">
                <a:latin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</a:rPr>
              <a:t>років</a:t>
            </a:r>
            <a:r>
              <a:rPr lang="ru-RU" sz="2600" dirty="0">
                <a:latin typeface="Times New Roman" panose="02020603050405020304" pitchFamily="18" charset="0"/>
              </a:rPr>
              <a:t>, </a:t>
            </a:r>
            <a:r>
              <a:rPr lang="ru-RU" sz="2600" dirty="0" err="1">
                <a:latin typeface="Times New Roman" panose="02020603050405020304" pitchFamily="18" charset="0"/>
              </a:rPr>
              <a:t>мають</a:t>
            </a:r>
            <a:r>
              <a:rPr lang="ru-RU" sz="2600" dirty="0">
                <a:latin typeface="Times New Roman" panose="02020603050405020304" pitchFamily="18" charset="0"/>
              </a:rPr>
              <a:t> право на </a:t>
            </a:r>
            <a:r>
              <a:rPr lang="ru-RU" sz="2600" dirty="0" err="1">
                <a:latin typeface="Times New Roman" panose="02020603050405020304" pitchFamily="18" charset="0"/>
              </a:rPr>
              <a:t>звернення</a:t>
            </a:r>
            <a:r>
              <a:rPr lang="ru-RU" sz="2600" dirty="0">
                <a:latin typeface="Times New Roman" panose="02020603050405020304" pitchFamily="18" charset="0"/>
              </a:rPr>
              <a:t> до суду за </a:t>
            </a:r>
            <a:r>
              <a:rPr lang="ru-RU" sz="2600" dirty="0" err="1">
                <a:latin typeface="Times New Roman" panose="02020603050405020304" pitchFamily="18" charset="0"/>
              </a:rPr>
              <a:t>захистом</a:t>
            </a:r>
            <a:r>
              <a:rPr lang="ru-RU" sz="2600" dirty="0">
                <a:latin typeface="Times New Roman" panose="02020603050405020304" pitchFamily="18" charset="0"/>
              </a:rPr>
              <a:t> прав та </a:t>
            </a:r>
            <a:r>
              <a:rPr lang="ru-RU" sz="2600" dirty="0" err="1">
                <a:latin typeface="Times New Roman" panose="02020603050405020304" pitchFamily="18" charset="0"/>
              </a:rPr>
              <a:t>інтересів</a:t>
            </a:r>
            <a:r>
              <a:rPr lang="ru-RU" sz="2600" dirty="0">
                <a:latin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</a:rPr>
              <a:t>своєї</a:t>
            </a:r>
            <a:r>
              <a:rPr lang="ru-RU" sz="2600" dirty="0">
                <a:latin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</a:rPr>
              <a:t>дитини</a:t>
            </a:r>
            <a:r>
              <a:rPr lang="ru-RU" sz="2600" dirty="0">
                <a:latin typeface="Times New Roman" panose="02020603050405020304" pitchFamily="18" charset="0"/>
              </a:rPr>
              <a:t>.</a:t>
            </a:r>
          </a:p>
          <a:p>
            <a:pPr algn="just" fontAlgn="base"/>
            <a:r>
              <a:rPr lang="ru-RU" sz="2600" dirty="0">
                <a:latin typeface="Times New Roman" panose="02020603050405020304" pitchFamily="18" charset="0"/>
              </a:rPr>
              <a:t>	</a:t>
            </a:r>
            <a:r>
              <a:rPr lang="ru-RU" sz="2600" dirty="0" err="1" smtClean="0">
                <a:latin typeface="Times New Roman" panose="02020603050405020304" pitchFamily="18" charset="0"/>
              </a:rPr>
              <a:t>Неповнолітні</a:t>
            </a:r>
            <a:r>
              <a:rPr lang="ru-RU" sz="2600" dirty="0" smtClean="0">
                <a:latin typeface="Times New Roman" panose="02020603050405020304" pitchFamily="18" charset="0"/>
              </a:rPr>
              <a:t> </a:t>
            </a:r>
            <a:r>
              <a:rPr lang="ru-RU" sz="2600" dirty="0">
                <a:latin typeface="Times New Roman" panose="02020603050405020304" pitchFamily="18" charset="0"/>
              </a:rPr>
              <a:t>батьки у </a:t>
            </a:r>
            <a:r>
              <a:rPr lang="ru-RU" sz="2600" dirty="0" err="1">
                <a:latin typeface="Times New Roman" panose="02020603050405020304" pitchFamily="18" charset="0"/>
              </a:rPr>
              <a:t>суді</a:t>
            </a:r>
            <a:r>
              <a:rPr lang="ru-RU" sz="2600" dirty="0">
                <a:latin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</a:rPr>
              <a:t>мають</a:t>
            </a:r>
            <a:r>
              <a:rPr lang="ru-RU" sz="2600" dirty="0">
                <a:latin typeface="Times New Roman" panose="02020603050405020304" pitchFamily="18" charset="0"/>
              </a:rPr>
              <a:t> право на </a:t>
            </a:r>
            <a:r>
              <a:rPr lang="ru-RU" sz="2600" dirty="0" err="1">
                <a:latin typeface="Times New Roman" panose="02020603050405020304" pitchFamily="18" charset="0"/>
              </a:rPr>
              <a:t>безоплатну</a:t>
            </a:r>
            <a:r>
              <a:rPr lang="ru-RU" sz="2600" dirty="0">
                <a:latin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</a:rPr>
              <a:t>правову</a:t>
            </a:r>
            <a:r>
              <a:rPr lang="ru-RU" sz="2600" dirty="0">
                <a:latin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</a:rPr>
              <a:t>допомогу</a:t>
            </a:r>
            <a:r>
              <a:rPr lang="ru-RU" sz="2600" dirty="0" smtClean="0">
                <a:latin typeface="Times New Roman" panose="02020603050405020304" pitchFamily="18" charset="0"/>
              </a:rPr>
              <a:t> (ст. 156 СК).</a:t>
            </a:r>
            <a:endParaRPr lang="ru-RU" sz="2600" dirty="0">
              <a:latin typeface="Times New Roman" panose="02020603050405020304" pitchFamily="18" charset="0"/>
            </a:endParaRPr>
          </a:p>
          <a:p>
            <a:pPr marL="342900" indent="-342900" algn="just" fontAlgn="base">
              <a:lnSpc>
                <a:spcPct val="107000"/>
              </a:lnSpc>
              <a:buFont typeface="+mj-lt"/>
              <a:buAutoNum type="arabicParenR"/>
            </a:pPr>
            <a:endParaRPr lang="ru-RU" sz="1400" dirty="0"/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Font typeface="+mj-lt"/>
              <a:buAutoNum type="arabicParenR"/>
            </a:pP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2323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2955" y="272955"/>
            <a:ext cx="11586949" cy="63658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lnSpc>
                <a:spcPct val="107000"/>
              </a:lnSpc>
              <a:spcAft>
                <a:spcPts val="0"/>
              </a:spcAft>
            </a:pPr>
            <a:r>
              <a:rPr lang="uk-UA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28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2800" b="1" u="sng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Позбавлення батьківських прав</a:t>
            </a:r>
            <a:r>
              <a:rPr lang="uk-UA" sz="2800" u="sng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це міра сімейно-правової відповідальності за порушення одним із батьків прав своєї дитини, нехтування її інтересами.</a:t>
            </a:r>
          </a:p>
          <a:p>
            <a:pPr lvl="0" algn="ctr" fontAlgn="base">
              <a:lnSpc>
                <a:spcPct val="107000"/>
              </a:lnSpc>
              <a:spcAft>
                <a:spcPts val="0"/>
              </a:spcAft>
            </a:pPr>
            <a:r>
              <a:rPr lang="ru-RU" sz="2800" b="1" dirty="0" err="1" smtClean="0">
                <a:latin typeface="Times New Roman" panose="02020603050405020304" pitchFamily="18" charset="0"/>
              </a:rPr>
              <a:t>Підстави</a:t>
            </a:r>
            <a:r>
              <a:rPr lang="ru-RU" sz="2800" b="1" dirty="0" smtClean="0">
                <a:latin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</a:rPr>
              <a:t>позбавлення</a:t>
            </a:r>
            <a:r>
              <a:rPr lang="ru-RU" sz="2800" b="1" dirty="0">
                <a:latin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</a:rPr>
              <a:t>батьківських</a:t>
            </a:r>
            <a:r>
              <a:rPr lang="ru-RU" sz="2800" b="1" dirty="0">
                <a:latin typeface="Times New Roman" panose="02020603050405020304" pitchFamily="18" charset="0"/>
              </a:rPr>
              <a:t> </a:t>
            </a:r>
            <a:r>
              <a:rPr lang="ru-RU" sz="2800" b="1" dirty="0" smtClean="0">
                <a:latin typeface="Times New Roman" panose="02020603050405020304" pitchFamily="18" charset="0"/>
              </a:rPr>
              <a:t>прав (ст. 164 СК </a:t>
            </a:r>
            <a:r>
              <a:rPr lang="ru-RU" sz="2800" b="1" dirty="0" err="1" smtClean="0">
                <a:latin typeface="Times New Roman" panose="02020603050405020304" pitchFamily="18" charset="0"/>
              </a:rPr>
              <a:t>України</a:t>
            </a:r>
            <a:r>
              <a:rPr lang="ru-RU" sz="2800" b="1" dirty="0" smtClean="0">
                <a:latin typeface="Times New Roman" panose="02020603050405020304" pitchFamily="18" charset="0"/>
              </a:rPr>
              <a:t>):</a:t>
            </a:r>
            <a:endParaRPr lang="uk-UA" sz="280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>
              <a:lnSpc>
                <a:spcPct val="107000"/>
              </a:lnSpc>
            </a:pPr>
            <a:r>
              <a:rPr lang="ru-RU" sz="2800" dirty="0" smtClean="0">
                <a:latin typeface="Times New Roman" panose="02020603050405020304" pitchFamily="18" charset="0"/>
              </a:rPr>
              <a:t>	</a:t>
            </a:r>
            <a:r>
              <a:rPr lang="ru-RU" sz="2800" dirty="0" err="1" smtClean="0">
                <a:latin typeface="Times New Roman" panose="02020603050405020304" pitchFamily="18" charset="0"/>
              </a:rPr>
              <a:t>Мати</a:t>
            </a:r>
            <a:r>
              <a:rPr lang="ru-RU" sz="2800" dirty="0">
                <a:latin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</a:rPr>
              <a:t>батько</a:t>
            </a:r>
            <a:r>
              <a:rPr lang="ru-RU" sz="2800" dirty="0">
                <a:latin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</a:rPr>
              <a:t>можуть</a:t>
            </a:r>
            <a:r>
              <a:rPr lang="ru-RU" sz="2800" dirty="0">
                <a:latin typeface="Times New Roman" panose="02020603050405020304" pitchFamily="18" charset="0"/>
              </a:rPr>
              <a:t> бути </a:t>
            </a:r>
            <a:r>
              <a:rPr lang="ru-RU" sz="2800" dirty="0" err="1">
                <a:latin typeface="Times New Roman" panose="02020603050405020304" pitchFamily="18" charset="0"/>
              </a:rPr>
              <a:t>позбавлені</a:t>
            </a:r>
            <a:r>
              <a:rPr lang="ru-RU" sz="2800" dirty="0">
                <a:latin typeface="Times New Roman" panose="02020603050405020304" pitchFamily="18" charset="0"/>
              </a:rPr>
              <a:t> судом </a:t>
            </a:r>
            <a:r>
              <a:rPr lang="ru-RU" sz="2800" dirty="0" err="1">
                <a:latin typeface="Times New Roman" panose="02020603050405020304" pitchFamily="18" charset="0"/>
              </a:rPr>
              <a:t>батьківських</a:t>
            </a:r>
            <a:r>
              <a:rPr lang="ru-RU" sz="2800" dirty="0">
                <a:latin typeface="Times New Roman" panose="02020603050405020304" pitchFamily="18" charset="0"/>
              </a:rPr>
              <a:t> прав, </a:t>
            </a:r>
            <a:r>
              <a:rPr lang="ru-RU" sz="2800" dirty="0" err="1">
                <a:latin typeface="Times New Roman" panose="02020603050405020304" pitchFamily="18" charset="0"/>
              </a:rPr>
              <a:t>якщо</a:t>
            </a:r>
            <a:r>
              <a:rPr lang="ru-RU" sz="2800" dirty="0">
                <a:latin typeface="Times New Roman" panose="02020603050405020304" pitchFamily="18" charset="0"/>
              </a:rPr>
              <a:t> вона, </a:t>
            </a:r>
            <a:r>
              <a:rPr lang="ru-RU" sz="2800" dirty="0" err="1">
                <a:latin typeface="Times New Roman" panose="02020603050405020304" pitchFamily="18" charset="0"/>
              </a:rPr>
              <a:t>він</a:t>
            </a:r>
            <a:r>
              <a:rPr lang="ru-RU" sz="2800" dirty="0" smtClean="0">
                <a:latin typeface="Times New Roman" panose="02020603050405020304" pitchFamily="18" charset="0"/>
              </a:rPr>
              <a:t>:</a:t>
            </a:r>
          </a:p>
          <a:p>
            <a:pPr algn="just" fontAlgn="base"/>
            <a:r>
              <a:rPr lang="ru-RU" sz="2800" dirty="0" smtClean="0">
                <a:latin typeface="Times New Roman" panose="02020603050405020304" pitchFamily="18" charset="0"/>
              </a:rPr>
              <a:t>	1</a:t>
            </a:r>
            <a:r>
              <a:rPr lang="ru-RU" sz="2800" dirty="0">
                <a:latin typeface="Times New Roman" panose="02020603050405020304" pitchFamily="18" charset="0"/>
              </a:rPr>
              <a:t>) </a:t>
            </a:r>
            <a:r>
              <a:rPr lang="ru-RU" sz="2800" b="1" i="1" dirty="0">
                <a:latin typeface="Times New Roman" panose="02020603050405020304" pitchFamily="18" charset="0"/>
              </a:rPr>
              <a:t>не забрали </a:t>
            </a:r>
            <a:r>
              <a:rPr lang="ru-RU" sz="2800" b="1" i="1" dirty="0" err="1">
                <a:latin typeface="Times New Roman" panose="02020603050405020304" pitchFamily="18" charset="0"/>
              </a:rPr>
              <a:t>дитину</a:t>
            </a:r>
            <a:r>
              <a:rPr lang="ru-RU" sz="2800" b="1" i="1" dirty="0">
                <a:latin typeface="Times New Roman" panose="02020603050405020304" pitchFamily="18" charset="0"/>
              </a:rPr>
              <a:t> з </a:t>
            </a:r>
            <a:r>
              <a:rPr lang="ru-RU" sz="2800" b="1" i="1" dirty="0" err="1">
                <a:latin typeface="Times New Roman" panose="02020603050405020304" pitchFamily="18" charset="0"/>
              </a:rPr>
              <a:t>пологового</a:t>
            </a:r>
            <a:r>
              <a:rPr lang="ru-RU" sz="2800" b="1" i="1" dirty="0">
                <a:latin typeface="Times New Roman" panose="02020603050405020304" pitchFamily="18" charset="0"/>
              </a:rPr>
              <a:t> </a:t>
            </a:r>
            <a:r>
              <a:rPr lang="ru-RU" sz="2800" b="1" i="1" dirty="0" err="1">
                <a:latin typeface="Times New Roman" panose="02020603050405020304" pitchFamily="18" charset="0"/>
              </a:rPr>
              <a:t>будинку</a:t>
            </a:r>
            <a:r>
              <a:rPr lang="ru-RU" sz="2800" b="1" i="1" dirty="0">
                <a:latin typeface="Times New Roman" panose="02020603050405020304" pitchFamily="18" charset="0"/>
              </a:rPr>
              <a:t> </a:t>
            </a:r>
            <a:r>
              <a:rPr lang="ru-RU" sz="2800" b="1" i="1" dirty="0" err="1">
                <a:latin typeface="Times New Roman" panose="02020603050405020304" pitchFamily="18" charset="0"/>
              </a:rPr>
              <a:t>або</a:t>
            </a:r>
            <a:r>
              <a:rPr lang="ru-RU" sz="2800" b="1" i="1" dirty="0">
                <a:latin typeface="Times New Roman" panose="02020603050405020304" pitchFamily="18" charset="0"/>
              </a:rPr>
              <a:t> з </a:t>
            </a:r>
            <a:r>
              <a:rPr lang="ru-RU" sz="2800" b="1" i="1" dirty="0" err="1">
                <a:latin typeface="Times New Roman" panose="02020603050405020304" pitchFamily="18" charset="0"/>
              </a:rPr>
              <a:t>іншого</a:t>
            </a:r>
            <a:r>
              <a:rPr lang="ru-RU" sz="2800" b="1" i="1" dirty="0">
                <a:latin typeface="Times New Roman" panose="02020603050405020304" pitchFamily="18" charset="0"/>
              </a:rPr>
              <a:t> закладу </a:t>
            </a:r>
            <a:r>
              <a:rPr lang="ru-RU" sz="2800" b="1" i="1" dirty="0" err="1">
                <a:latin typeface="Times New Roman" panose="02020603050405020304" pitchFamily="18" charset="0"/>
              </a:rPr>
              <a:t>охорони</a:t>
            </a:r>
            <a:r>
              <a:rPr lang="ru-RU" sz="2800" b="1" i="1" dirty="0">
                <a:latin typeface="Times New Roman" panose="02020603050405020304" pitchFamily="18" charset="0"/>
              </a:rPr>
              <a:t> </a:t>
            </a:r>
            <a:r>
              <a:rPr lang="ru-RU" sz="2800" b="1" i="1" dirty="0" err="1">
                <a:latin typeface="Times New Roman" panose="02020603050405020304" pitchFamily="18" charset="0"/>
              </a:rPr>
              <a:t>здоров'я</a:t>
            </a:r>
            <a:r>
              <a:rPr lang="ru-RU" sz="2800" b="1" i="1" dirty="0">
                <a:latin typeface="Times New Roman" panose="02020603050405020304" pitchFamily="18" charset="0"/>
              </a:rPr>
              <a:t> </a:t>
            </a:r>
            <a:r>
              <a:rPr lang="ru-RU" sz="2800" i="1" dirty="0">
                <a:latin typeface="Times New Roman" panose="02020603050405020304" pitchFamily="18" charset="0"/>
              </a:rPr>
              <a:t>без </a:t>
            </a:r>
            <a:r>
              <a:rPr lang="ru-RU" sz="2800" i="1" dirty="0" err="1">
                <a:latin typeface="Times New Roman" panose="02020603050405020304" pitchFamily="18" charset="0"/>
              </a:rPr>
              <a:t>поважної</a:t>
            </a:r>
            <a:r>
              <a:rPr lang="ru-RU" sz="2800" i="1" dirty="0">
                <a:latin typeface="Times New Roman" panose="02020603050405020304" pitchFamily="18" charset="0"/>
              </a:rPr>
              <a:t> причини і </a:t>
            </a:r>
            <a:r>
              <a:rPr lang="ru-RU" sz="2800" b="1" i="1" dirty="0" err="1">
                <a:latin typeface="Times New Roman" panose="02020603050405020304" pitchFamily="18" charset="0"/>
              </a:rPr>
              <a:t>протягом</a:t>
            </a:r>
            <a:r>
              <a:rPr lang="ru-RU" sz="2800" b="1" i="1" dirty="0">
                <a:latin typeface="Times New Roman" panose="02020603050405020304" pitchFamily="18" charset="0"/>
              </a:rPr>
              <a:t> шести </a:t>
            </a:r>
            <a:r>
              <a:rPr lang="ru-RU" sz="2800" b="1" i="1" dirty="0" err="1">
                <a:latin typeface="Times New Roman" panose="02020603050405020304" pitchFamily="18" charset="0"/>
              </a:rPr>
              <a:t>місяців</a:t>
            </a:r>
            <a:r>
              <a:rPr lang="ru-RU" sz="2800" b="1" i="1" dirty="0">
                <a:latin typeface="Times New Roman" panose="02020603050405020304" pitchFamily="18" charset="0"/>
              </a:rPr>
              <a:t> </a:t>
            </a:r>
            <a:r>
              <a:rPr lang="ru-RU" sz="2800" i="1" dirty="0">
                <a:latin typeface="Times New Roman" panose="02020603050405020304" pitchFamily="18" charset="0"/>
              </a:rPr>
              <a:t>не </a:t>
            </a:r>
            <a:r>
              <a:rPr lang="ru-RU" sz="2800" i="1" dirty="0" err="1">
                <a:latin typeface="Times New Roman" panose="02020603050405020304" pitchFamily="18" charset="0"/>
              </a:rPr>
              <a:t>виявляли</a:t>
            </a:r>
            <a:r>
              <a:rPr lang="ru-RU" sz="2800" i="1" dirty="0">
                <a:latin typeface="Times New Roman" panose="02020603050405020304" pitchFamily="18" charset="0"/>
              </a:rPr>
              <a:t> </a:t>
            </a:r>
            <a:r>
              <a:rPr lang="ru-RU" sz="2800" i="1" dirty="0" err="1">
                <a:latin typeface="Times New Roman" panose="02020603050405020304" pitchFamily="18" charset="0"/>
              </a:rPr>
              <a:t>щодо</a:t>
            </a:r>
            <a:r>
              <a:rPr lang="ru-RU" sz="2800" i="1" dirty="0">
                <a:latin typeface="Times New Roman" panose="02020603050405020304" pitchFamily="18" charset="0"/>
              </a:rPr>
              <a:t> </a:t>
            </a:r>
            <a:r>
              <a:rPr lang="ru-RU" sz="2800" i="1" dirty="0" err="1">
                <a:latin typeface="Times New Roman" panose="02020603050405020304" pitchFamily="18" charset="0"/>
              </a:rPr>
              <a:t>неї</a:t>
            </a:r>
            <a:r>
              <a:rPr lang="ru-RU" sz="2800" i="1" dirty="0">
                <a:latin typeface="Times New Roman" panose="02020603050405020304" pitchFamily="18" charset="0"/>
              </a:rPr>
              <a:t> </a:t>
            </a:r>
            <a:r>
              <a:rPr lang="ru-RU" sz="2800" i="1" dirty="0" err="1">
                <a:latin typeface="Times New Roman" panose="02020603050405020304" pitchFamily="18" charset="0"/>
              </a:rPr>
              <a:t>батьківського</a:t>
            </a:r>
            <a:r>
              <a:rPr lang="ru-RU" sz="2800" i="1" dirty="0">
                <a:latin typeface="Times New Roman" panose="02020603050405020304" pitchFamily="18" charset="0"/>
              </a:rPr>
              <a:t> </a:t>
            </a:r>
            <a:r>
              <a:rPr lang="ru-RU" sz="2800" i="1" dirty="0" err="1" smtClean="0">
                <a:latin typeface="Times New Roman" panose="02020603050405020304" pitchFamily="18" charset="0"/>
              </a:rPr>
              <a:t>піклування</a:t>
            </a:r>
            <a:r>
              <a:rPr lang="ru-RU" sz="2800" i="1" dirty="0" smtClean="0">
                <a:latin typeface="Times New Roman" panose="02020603050405020304" pitchFamily="18" charset="0"/>
              </a:rPr>
              <a:t>.</a:t>
            </a:r>
            <a:endParaRPr lang="ru-RU" sz="2800" i="1" dirty="0">
              <a:latin typeface="Times New Roman" panose="02020603050405020304" pitchFamily="18" charset="0"/>
            </a:endParaRPr>
          </a:p>
          <a:p>
            <a:pPr algn="just" fontAlgn="base"/>
            <a:r>
              <a:rPr lang="uk-UA" sz="2800" i="1" dirty="0" smtClean="0">
                <a:latin typeface="Times New Roman" panose="02020603050405020304" pitchFamily="18" charset="0"/>
              </a:rPr>
              <a:t>	</a:t>
            </a:r>
            <a:r>
              <a:rPr lang="uk-UA" sz="2800" dirty="0" smtClean="0">
                <a:latin typeface="Times New Roman" panose="02020603050405020304" pitchFamily="18" charset="0"/>
              </a:rPr>
              <a:t>Якщо </a:t>
            </a:r>
            <a:r>
              <a:rPr lang="uk-UA" sz="2800" dirty="0">
                <a:latin typeface="Times New Roman" panose="02020603050405020304" pitchFamily="18" charset="0"/>
              </a:rPr>
              <a:t>одинока мати виявляє своє бажання влаштувати дитину до однієї з дитячих установ або на усиновлення і при цьому надає свою письмову згоду, відсутні підстави для позбавлення її батьківських прав.</a:t>
            </a:r>
            <a:endParaRPr lang="ru-RU" sz="2800" dirty="0">
              <a:latin typeface="Times New Roman" panose="02020603050405020304" pitchFamily="18" charset="0"/>
            </a:endParaRPr>
          </a:p>
          <a:p>
            <a:pPr algn="just" fontAlgn="base">
              <a:lnSpc>
                <a:spcPct val="107000"/>
              </a:lnSpc>
            </a:pPr>
            <a:endParaRPr lang="ru-RU" sz="2800" dirty="0"/>
          </a:p>
          <a:p>
            <a:pPr marL="342900" lvl="0" indent="-342900" algn="just" fontAlgn="base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243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8490" y="395785"/>
            <a:ext cx="11518710" cy="64150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85750" algn="just" fontAlgn="base">
              <a:lnSpc>
                <a:spcPct val="107000"/>
              </a:lnSpc>
              <a:spcAft>
                <a:spcPts val="0"/>
              </a:spcAft>
            </a:pPr>
            <a:r>
              <a:rPr lang="ru-RU" sz="24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4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ухиляються</a:t>
            </a:r>
            <a:r>
              <a:rPr lang="ru-RU" sz="24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4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24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своїх</a:t>
            </a:r>
            <a:r>
              <a:rPr lang="ru-RU" sz="24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обов'язків</a:t>
            </a:r>
            <a:r>
              <a:rPr lang="ru-RU" sz="24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 </a:t>
            </a:r>
            <a:r>
              <a:rPr lang="ru-RU" sz="24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вихованню</a:t>
            </a:r>
            <a:r>
              <a:rPr lang="ru-RU" sz="24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дитини</a:t>
            </a:r>
            <a:r>
              <a:rPr lang="ru-RU" sz="24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400" i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fontAlgn="base"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uk-UA" sz="2400" b="1" dirty="0" smtClean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Ухилення</a:t>
            </a:r>
            <a:r>
              <a:rPr lang="ru-RU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батьків</a:t>
            </a:r>
            <a:r>
              <a:rPr lang="ru-RU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від</a:t>
            </a:r>
            <a:r>
              <a:rPr lang="ru-RU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виконання</a:t>
            </a:r>
            <a:r>
              <a:rPr lang="ru-RU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своїх</a:t>
            </a:r>
            <a:r>
              <a:rPr lang="ru-RU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  </a:t>
            </a:r>
            <a:r>
              <a:rPr lang="ru-RU" sz="24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обов'язків</a:t>
            </a:r>
            <a:r>
              <a:rPr lang="ru-RU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  </a:t>
            </a:r>
            <a:r>
              <a:rPr lang="ru-RU" sz="24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має</a:t>
            </a:r>
            <a:r>
              <a:rPr lang="ru-RU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  </a:t>
            </a:r>
            <a:r>
              <a:rPr lang="ru-RU" sz="24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місце</a:t>
            </a:r>
            <a:r>
              <a:rPr lang="ru-RU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, коли  вони  не </a:t>
            </a:r>
            <a:r>
              <a:rPr lang="ru-RU" sz="24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піклуються</a:t>
            </a:r>
            <a:r>
              <a:rPr lang="ru-RU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 про </a:t>
            </a:r>
            <a:r>
              <a:rPr lang="ru-RU" sz="24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фізичний</a:t>
            </a:r>
            <a:r>
              <a:rPr lang="ru-RU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 і </a:t>
            </a:r>
            <a:r>
              <a:rPr lang="ru-RU" sz="24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духовний</a:t>
            </a:r>
            <a:r>
              <a:rPr lang="ru-RU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розвиток</a:t>
            </a:r>
            <a:r>
              <a:rPr lang="ru-RU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дитини</a:t>
            </a:r>
            <a:r>
              <a:rPr lang="ru-RU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, </a:t>
            </a:r>
            <a:r>
              <a:rPr lang="ru-RU" sz="24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її</a:t>
            </a:r>
            <a:r>
              <a:rPr lang="ru-RU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  </a:t>
            </a:r>
            <a:r>
              <a:rPr lang="ru-RU" sz="24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навчання</a:t>
            </a:r>
            <a:r>
              <a:rPr lang="ru-RU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,  </a:t>
            </a:r>
            <a:r>
              <a:rPr lang="ru-RU" sz="24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підготовку</a:t>
            </a:r>
            <a:r>
              <a:rPr lang="ru-RU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  до  </a:t>
            </a:r>
            <a:r>
              <a:rPr lang="ru-RU" sz="24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самостійного</a:t>
            </a:r>
            <a:r>
              <a:rPr lang="ru-RU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  </a:t>
            </a:r>
            <a:r>
              <a:rPr lang="ru-RU" sz="24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життя</a:t>
            </a:r>
            <a:r>
              <a:rPr lang="ru-RU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,  </a:t>
            </a:r>
            <a:r>
              <a:rPr lang="ru-RU" sz="24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зокрема</a:t>
            </a:r>
            <a:r>
              <a:rPr lang="ru-RU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:   </a:t>
            </a:r>
          </a:p>
          <a:p>
            <a:pPr marL="342900" indent="-342900" algn="just" fontAlgn="base">
              <a:lnSpc>
                <a:spcPct val="107000"/>
              </a:lnSpc>
              <a:spcAft>
                <a:spcPts val="0"/>
              </a:spcAft>
              <a:buFontTx/>
              <a:buChar char="-"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ru-RU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не </a:t>
            </a:r>
            <a:r>
              <a:rPr lang="ru-RU" sz="24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забезпечують</a:t>
            </a:r>
            <a:r>
              <a:rPr lang="ru-RU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необхідного</a:t>
            </a:r>
            <a:r>
              <a:rPr lang="ru-RU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харчування</a:t>
            </a:r>
            <a:r>
              <a:rPr lang="ru-RU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,  </a:t>
            </a:r>
            <a:r>
              <a:rPr lang="ru-RU" sz="24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медичного</a:t>
            </a:r>
            <a:r>
              <a:rPr lang="ru-RU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 догляду, </a:t>
            </a:r>
            <a:r>
              <a:rPr lang="ru-RU" sz="24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лікування</a:t>
            </a:r>
            <a:r>
              <a:rPr lang="ru-RU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дитини</a:t>
            </a:r>
            <a:r>
              <a:rPr lang="ru-RU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,  </a:t>
            </a:r>
            <a:r>
              <a:rPr lang="ru-RU" sz="24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що</a:t>
            </a:r>
            <a:r>
              <a:rPr lang="ru-RU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 негативно </a:t>
            </a:r>
            <a:r>
              <a:rPr lang="ru-RU" sz="24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впливає</a:t>
            </a:r>
            <a:r>
              <a:rPr lang="ru-RU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 на </a:t>
            </a:r>
            <a:r>
              <a:rPr lang="ru-RU" sz="24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її</a:t>
            </a:r>
            <a:r>
              <a:rPr lang="ru-RU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фізичний</a:t>
            </a:r>
            <a:r>
              <a:rPr lang="ru-RU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розвиток</a:t>
            </a:r>
            <a:r>
              <a:rPr lang="ru-RU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 як  </a:t>
            </a:r>
            <a:r>
              <a:rPr lang="ru-RU" sz="24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складову</a:t>
            </a:r>
            <a:r>
              <a:rPr lang="ru-RU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виховання</a:t>
            </a:r>
            <a:r>
              <a:rPr lang="ru-RU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;  </a:t>
            </a:r>
          </a:p>
          <a:p>
            <a:pPr marL="342900" indent="-342900" algn="just" fontAlgn="base">
              <a:lnSpc>
                <a:spcPct val="107000"/>
              </a:lnSpc>
              <a:spcAft>
                <a:spcPts val="0"/>
              </a:spcAft>
              <a:buFontTx/>
              <a:buChar char="-"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ru-RU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не </a:t>
            </a:r>
            <a:r>
              <a:rPr lang="ru-RU" sz="24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спілкуються</a:t>
            </a:r>
            <a:r>
              <a:rPr lang="ru-RU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 з </a:t>
            </a:r>
            <a:r>
              <a:rPr lang="ru-RU" sz="24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дитиною</a:t>
            </a:r>
            <a:r>
              <a:rPr lang="ru-RU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 в </a:t>
            </a:r>
            <a:r>
              <a:rPr lang="ru-RU" sz="24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обсязі</a:t>
            </a:r>
            <a:r>
              <a:rPr lang="ru-RU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,  </a:t>
            </a:r>
            <a:r>
              <a:rPr lang="ru-RU" sz="24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необхідному</a:t>
            </a:r>
            <a:r>
              <a:rPr lang="ru-RU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 для </a:t>
            </a:r>
            <a:r>
              <a:rPr lang="ru-RU" sz="24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її</a:t>
            </a:r>
            <a:r>
              <a:rPr lang="ru-RU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 нормального </a:t>
            </a:r>
            <a:r>
              <a:rPr lang="ru-RU" sz="24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самоусвідомлення</a:t>
            </a:r>
            <a:r>
              <a:rPr lang="ru-RU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;  </a:t>
            </a:r>
          </a:p>
          <a:p>
            <a:pPr marL="342900" indent="-342900" algn="just" fontAlgn="base">
              <a:lnSpc>
                <a:spcPct val="107000"/>
              </a:lnSpc>
              <a:spcAft>
                <a:spcPts val="0"/>
              </a:spcAft>
              <a:buFontTx/>
              <a:buChar char="-"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ru-RU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не  </a:t>
            </a:r>
            <a:r>
              <a:rPr lang="ru-RU" sz="24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надають</a:t>
            </a:r>
            <a:r>
              <a:rPr lang="ru-RU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  </a:t>
            </a:r>
            <a:r>
              <a:rPr lang="ru-RU" sz="24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дитині</a:t>
            </a:r>
            <a:r>
              <a:rPr lang="ru-RU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   доступу   до </a:t>
            </a:r>
            <a:r>
              <a:rPr lang="ru-RU" sz="24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культурних</a:t>
            </a:r>
            <a:r>
              <a:rPr lang="ru-RU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 та </a:t>
            </a:r>
            <a:r>
              <a:rPr lang="ru-RU" sz="24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інших</a:t>
            </a:r>
            <a:r>
              <a:rPr lang="ru-RU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духовних</a:t>
            </a:r>
            <a:r>
              <a:rPr lang="ru-RU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цінностей</a:t>
            </a:r>
            <a:r>
              <a:rPr lang="ru-RU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;  </a:t>
            </a:r>
          </a:p>
          <a:p>
            <a:pPr marL="342900" indent="-342900" algn="just" fontAlgn="base">
              <a:lnSpc>
                <a:spcPct val="107000"/>
              </a:lnSpc>
              <a:spcAft>
                <a:spcPts val="0"/>
              </a:spcAft>
              <a:buFontTx/>
              <a:buChar char="-"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ru-RU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не </a:t>
            </a:r>
            <a:r>
              <a:rPr lang="ru-RU" sz="24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сприяють</a:t>
            </a:r>
            <a:r>
              <a:rPr lang="ru-RU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засвоєнню</a:t>
            </a:r>
            <a:r>
              <a:rPr lang="ru-RU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 нею </a:t>
            </a:r>
            <a:r>
              <a:rPr lang="ru-RU" sz="24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загальновизнаних</a:t>
            </a:r>
            <a:r>
              <a:rPr lang="ru-RU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  норм  </a:t>
            </a:r>
            <a:r>
              <a:rPr lang="ru-RU" sz="24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моралі</a:t>
            </a:r>
            <a:r>
              <a:rPr lang="ru-RU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;  </a:t>
            </a:r>
          </a:p>
          <a:p>
            <a:pPr marL="342900" indent="-342900" algn="just" fontAlgn="base">
              <a:lnSpc>
                <a:spcPct val="107000"/>
              </a:lnSpc>
              <a:spcAft>
                <a:spcPts val="0"/>
              </a:spcAft>
              <a:buFontTx/>
              <a:buChar char="-"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ru-RU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не  </a:t>
            </a:r>
            <a:r>
              <a:rPr lang="ru-RU" sz="24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виявляють</a:t>
            </a:r>
            <a:r>
              <a:rPr lang="ru-RU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  </a:t>
            </a:r>
            <a:r>
              <a:rPr lang="ru-RU" sz="24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інтересу</a:t>
            </a:r>
            <a:r>
              <a:rPr lang="ru-RU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   до   </a:t>
            </a:r>
            <a:r>
              <a:rPr lang="ru-RU" sz="24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її</a:t>
            </a:r>
            <a:r>
              <a:rPr lang="ru-RU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внутрішнього</a:t>
            </a:r>
            <a:r>
              <a:rPr lang="ru-RU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  </a:t>
            </a:r>
            <a:r>
              <a:rPr lang="ru-RU" sz="24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світу</a:t>
            </a:r>
            <a:r>
              <a:rPr lang="ru-RU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;  </a:t>
            </a:r>
          </a:p>
          <a:p>
            <a:pPr marL="342900" indent="-342900" algn="just" fontAlgn="base">
              <a:lnSpc>
                <a:spcPct val="107000"/>
              </a:lnSpc>
              <a:spcAft>
                <a:spcPts val="0"/>
              </a:spcAft>
              <a:buFontTx/>
              <a:buChar char="-"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ru-RU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не  </a:t>
            </a:r>
            <a:r>
              <a:rPr lang="ru-RU" sz="24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створюють</a:t>
            </a:r>
            <a:r>
              <a:rPr lang="ru-RU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 умов для </a:t>
            </a:r>
            <a:r>
              <a:rPr lang="ru-RU" sz="24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отримання</a:t>
            </a:r>
            <a:r>
              <a:rPr lang="ru-RU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 нею </a:t>
            </a:r>
            <a:r>
              <a:rPr lang="ru-RU" sz="24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освіти</a:t>
            </a:r>
            <a:r>
              <a:rPr lang="ru-RU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.</a:t>
            </a:r>
          </a:p>
          <a:p>
            <a:pPr algn="just" fontAlgn="base"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	</a:t>
            </a:r>
            <a:r>
              <a:rPr lang="ru-RU" sz="24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Зазначені</a:t>
            </a:r>
            <a:r>
              <a:rPr lang="ru-RU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фактори</a:t>
            </a:r>
            <a:r>
              <a:rPr lang="ru-RU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,  як </a:t>
            </a:r>
            <a:r>
              <a:rPr lang="ru-RU" sz="24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кожен</a:t>
            </a:r>
            <a:r>
              <a:rPr lang="ru-RU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окремо</a:t>
            </a:r>
            <a:r>
              <a:rPr lang="ru-RU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,  так і  в  </a:t>
            </a:r>
            <a:r>
              <a:rPr lang="ru-RU" sz="24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сукупності</a:t>
            </a:r>
            <a:r>
              <a:rPr lang="ru-RU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,  </a:t>
            </a:r>
            <a:r>
              <a:rPr lang="ru-RU" sz="24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можна</a:t>
            </a:r>
            <a:r>
              <a:rPr lang="ru-RU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розцінювати</a:t>
            </a:r>
            <a:r>
              <a:rPr lang="ru-RU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  як </a:t>
            </a:r>
            <a:r>
              <a:rPr lang="ru-RU" sz="24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ухилення</a:t>
            </a:r>
            <a:r>
              <a:rPr lang="ru-RU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від</a:t>
            </a:r>
            <a:r>
              <a:rPr lang="ru-RU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виховання</a:t>
            </a:r>
            <a:r>
              <a:rPr lang="ru-RU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дитини</a:t>
            </a:r>
            <a:r>
              <a:rPr lang="ru-RU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лише</a:t>
            </a:r>
            <a:r>
              <a:rPr lang="ru-RU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 за </a:t>
            </a:r>
            <a:r>
              <a:rPr lang="ru-RU" sz="24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умови</a:t>
            </a:r>
            <a:r>
              <a:rPr lang="ru-RU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винної</a:t>
            </a:r>
            <a:r>
              <a:rPr lang="ru-RU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поведінки</a:t>
            </a:r>
            <a:r>
              <a:rPr lang="ru-RU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батьків</a:t>
            </a:r>
            <a:r>
              <a:rPr lang="ru-RU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, </a:t>
            </a:r>
            <a:r>
              <a:rPr lang="ru-RU" sz="24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свідомого</a:t>
            </a:r>
            <a:r>
              <a:rPr lang="ru-RU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нехтування</a:t>
            </a:r>
            <a:r>
              <a:rPr lang="ru-RU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 ними </a:t>
            </a:r>
            <a:r>
              <a:rPr lang="ru-RU" sz="24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своїми</a:t>
            </a:r>
            <a:r>
              <a:rPr lang="ru-RU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обов'язками</a:t>
            </a:r>
            <a:r>
              <a:rPr lang="ru-RU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 (п. 16 </a:t>
            </a:r>
            <a:r>
              <a:rPr lang="uk-UA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Постанова Пленуму ВСУ № 3 від 30.03.2007 р.)</a:t>
            </a:r>
            <a:r>
              <a:rPr lang="ru-RU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. 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3153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2137" y="109183"/>
            <a:ext cx="11423176" cy="6278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3) </a:t>
            </a:r>
            <a:r>
              <a:rPr lang="ru-RU" sz="24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жорстоко</a:t>
            </a:r>
            <a:r>
              <a:rPr lang="ru-RU" sz="24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поводяться</a:t>
            </a:r>
            <a:r>
              <a:rPr lang="ru-RU" sz="24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з </a:t>
            </a:r>
            <a:r>
              <a:rPr lang="ru-RU" sz="2400" i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дитиною</a:t>
            </a:r>
            <a:r>
              <a:rPr lang="ru-RU" sz="24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</a:rPr>
              <a:t>	</a:t>
            </a:r>
            <a:r>
              <a:rPr lang="ru-RU" sz="2400" dirty="0" err="1" smtClean="0">
                <a:latin typeface="Times New Roman" panose="02020603050405020304" pitchFamily="18" charset="0"/>
              </a:rPr>
              <a:t>Жорстоке</a:t>
            </a:r>
            <a:r>
              <a:rPr lang="ru-RU" sz="2400" dirty="0" smtClean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поводження</a:t>
            </a:r>
            <a:r>
              <a:rPr lang="ru-RU" sz="2400" dirty="0">
                <a:latin typeface="Times New Roman" panose="02020603050405020304" pitchFamily="18" charset="0"/>
              </a:rPr>
              <a:t>  </a:t>
            </a:r>
            <a:r>
              <a:rPr lang="ru-RU" sz="2400" dirty="0" err="1">
                <a:latin typeface="Times New Roman" panose="02020603050405020304" pitchFamily="18" charset="0"/>
              </a:rPr>
              <a:t>полягає</a:t>
            </a:r>
            <a:r>
              <a:rPr lang="ru-RU" sz="2400" dirty="0">
                <a:latin typeface="Times New Roman" panose="02020603050405020304" pitchFamily="18" charset="0"/>
              </a:rPr>
              <a:t>  у  </a:t>
            </a:r>
            <a:r>
              <a:rPr lang="ru-RU" sz="2400" dirty="0" err="1">
                <a:latin typeface="Times New Roman" panose="02020603050405020304" pitchFamily="18" charset="0"/>
              </a:rPr>
              <a:t>фізичному</a:t>
            </a:r>
            <a:r>
              <a:rPr lang="ru-RU" sz="2400" dirty="0">
                <a:latin typeface="Times New Roman" panose="02020603050405020304" pitchFamily="18" charset="0"/>
              </a:rPr>
              <a:t>   </a:t>
            </a:r>
            <a:r>
              <a:rPr lang="ru-RU" sz="2400" dirty="0" err="1">
                <a:latin typeface="Times New Roman" panose="02020603050405020304" pitchFamily="18" charset="0"/>
              </a:rPr>
              <a:t>або</a:t>
            </a:r>
            <a:r>
              <a:rPr lang="ru-RU" sz="2400" dirty="0">
                <a:latin typeface="Times New Roman" panose="02020603050405020304" pitchFamily="18" charset="0"/>
              </a:rPr>
              <a:t>   </a:t>
            </a:r>
            <a:r>
              <a:rPr lang="ru-RU" sz="2400" dirty="0" err="1">
                <a:latin typeface="Times New Roman" panose="02020603050405020304" pitchFamily="18" charset="0"/>
              </a:rPr>
              <a:t>психічному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насильстві</a:t>
            </a:r>
            <a:r>
              <a:rPr lang="ru-RU" sz="2400" dirty="0">
                <a:latin typeface="Times New Roman" panose="02020603050405020304" pitchFamily="18" charset="0"/>
              </a:rPr>
              <a:t>, </a:t>
            </a:r>
            <a:r>
              <a:rPr lang="ru-RU" sz="2400" dirty="0" err="1" smtClean="0">
                <a:latin typeface="Times New Roman" panose="02020603050405020304" pitchFamily="18" charset="0"/>
              </a:rPr>
              <a:t>застосуванні</a:t>
            </a:r>
            <a:r>
              <a:rPr lang="ru-RU" sz="2400" dirty="0" smtClean="0">
                <a:latin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</a:rPr>
              <a:t>недопустимих</a:t>
            </a:r>
            <a:r>
              <a:rPr lang="ru-RU" sz="2400" dirty="0" smtClean="0">
                <a:latin typeface="Times New Roman" panose="02020603050405020304" pitchFamily="18" charset="0"/>
              </a:rPr>
              <a:t>  </a:t>
            </a:r>
            <a:r>
              <a:rPr lang="ru-RU" sz="2400" dirty="0" err="1" smtClean="0">
                <a:latin typeface="Times New Roman" panose="02020603050405020304" pitchFamily="18" charset="0"/>
              </a:rPr>
              <a:t>методів</a:t>
            </a:r>
            <a:r>
              <a:rPr lang="ru-RU" sz="2400" dirty="0" smtClean="0">
                <a:latin typeface="Times New Roman" panose="02020603050405020304" pitchFamily="18" charset="0"/>
              </a:rPr>
              <a:t>   </a:t>
            </a:r>
            <a:r>
              <a:rPr lang="ru-RU" sz="2400" dirty="0" err="1" smtClean="0">
                <a:latin typeface="Times New Roman" panose="02020603050405020304" pitchFamily="18" charset="0"/>
              </a:rPr>
              <a:t>виховання</a:t>
            </a:r>
            <a:r>
              <a:rPr lang="ru-RU" sz="2400" dirty="0" smtClean="0">
                <a:latin typeface="Times New Roman" panose="02020603050405020304" pitchFamily="18" charset="0"/>
              </a:rPr>
              <a:t>, </a:t>
            </a:r>
            <a:r>
              <a:rPr lang="ru-RU" sz="2400" dirty="0" err="1" smtClean="0">
                <a:latin typeface="Times New Roman" panose="02020603050405020304" pitchFamily="18" charset="0"/>
              </a:rPr>
              <a:t>приниженні</a:t>
            </a:r>
            <a:r>
              <a:rPr lang="ru-RU" sz="2400" dirty="0" smtClean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людської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гідності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дитини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</a:rPr>
              <a:t>тощо</a:t>
            </a:r>
            <a:r>
              <a:rPr lang="ru-RU" sz="2400" dirty="0" smtClean="0">
                <a:latin typeface="Times New Roman" panose="02020603050405020304" pitchFamily="18" charset="0"/>
              </a:rPr>
              <a:t> (п. 16 Постанови Пленуму).</a:t>
            </a:r>
          </a:p>
          <a:p>
            <a:pPr algn="just"/>
            <a:endParaRPr lang="ru-RU" sz="2400" dirty="0" smtClean="0">
              <a:latin typeface="Times New Roman" panose="02020603050405020304" pitchFamily="18" charset="0"/>
            </a:endParaRPr>
          </a:p>
          <a:p>
            <a:pPr algn="just" fontAlgn="base"/>
            <a:r>
              <a:rPr lang="ru-RU" sz="2400" i="1" dirty="0" smtClean="0">
                <a:latin typeface="Times New Roman" panose="02020603050405020304" pitchFamily="18" charset="0"/>
              </a:rPr>
              <a:t>4</a:t>
            </a:r>
            <a:r>
              <a:rPr lang="ru-RU" sz="2400" i="1" dirty="0">
                <a:latin typeface="Times New Roman" panose="02020603050405020304" pitchFamily="18" charset="0"/>
              </a:rPr>
              <a:t>) є </a:t>
            </a:r>
            <a:r>
              <a:rPr lang="ru-RU" sz="2400" i="1" dirty="0" err="1">
                <a:latin typeface="Times New Roman" panose="02020603050405020304" pitchFamily="18" charset="0"/>
              </a:rPr>
              <a:t>хронічними</a:t>
            </a:r>
            <a:r>
              <a:rPr lang="ru-RU" sz="2400" i="1" dirty="0">
                <a:latin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</a:rPr>
              <a:t>алкоголіками</a:t>
            </a:r>
            <a:r>
              <a:rPr lang="ru-RU" sz="2400" i="1" dirty="0">
                <a:latin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</a:rPr>
              <a:t>або</a:t>
            </a:r>
            <a:r>
              <a:rPr lang="ru-RU" sz="2400" i="1" dirty="0">
                <a:latin typeface="Times New Roman" panose="02020603050405020304" pitchFamily="18" charset="0"/>
              </a:rPr>
              <a:t> наркоманами;</a:t>
            </a:r>
          </a:p>
          <a:p>
            <a:pPr algn="just" fontAlgn="base"/>
            <a:r>
              <a:rPr lang="ru-RU" sz="2400" dirty="0" smtClean="0">
                <a:latin typeface="Times New Roman" panose="02020603050405020304" pitchFamily="18" charset="0"/>
              </a:rPr>
              <a:t>	</a:t>
            </a:r>
            <a:r>
              <a:rPr lang="ru-RU" sz="2400" dirty="0" err="1" smtClean="0">
                <a:latin typeface="Times New Roman" panose="02020603050405020304" pitchFamily="18" charset="0"/>
              </a:rPr>
              <a:t>Хронічний</a:t>
            </a:r>
            <a:r>
              <a:rPr lang="ru-RU" sz="2400" dirty="0" smtClean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алкоголізм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батьків</a:t>
            </a:r>
            <a:r>
              <a:rPr lang="ru-RU" sz="2400" dirty="0">
                <a:latin typeface="Times New Roman" panose="02020603050405020304" pitchFamily="18" charset="0"/>
              </a:rPr>
              <a:t> і </a:t>
            </a:r>
            <a:r>
              <a:rPr lang="ru-RU" sz="2400" dirty="0" err="1">
                <a:latin typeface="Times New Roman" panose="02020603050405020304" pitchFamily="18" charset="0"/>
              </a:rPr>
              <a:t>захворювання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їх</a:t>
            </a:r>
            <a:r>
              <a:rPr lang="ru-RU" sz="2400" dirty="0">
                <a:latin typeface="Times New Roman" panose="02020603050405020304" pitchFamily="18" charset="0"/>
              </a:rPr>
              <a:t> на  </a:t>
            </a:r>
            <a:r>
              <a:rPr lang="ru-RU" sz="2400" dirty="0" err="1">
                <a:latin typeface="Times New Roman" panose="02020603050405020304" pitchFamily="18" charset="0"/>
              </a:rPr>
              <a:t>наркоманію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мають</a:t>
            </a:r>
            <a:r>
              <a:rPr lang="ru-RU" sz="2400" dirty="0">
                <a:latin typeface="Times New Roman" panose="02020603050405020304" pitchFamily="18" charset="0"/>
              </a:rPr>
              <a:t> бути </a:t>
            </a:r>
            <a:r>
              <a:rPr lang="ru-RU" sz="2400" dirty="0" err="1">
                <a:latin typeface="Times New Roman" panose="02020603050405020304" pitchFamily="18" charset="0"/>
              </a:rPr>
              <a:t>підтверджені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відповідними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медичними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</a:rPr>
              <a:t>висновками</a:t>
            </a:r>
            <a:r>
              <a:rPr lang="ru-RU" sz="2400" dirty="0" smtClean="0">
                <a:latin typeface="Times New Roman" panose="02020603050405020304" pitchFamily="18" charset="0"/>
              </a:rPr>
              <a:t> (п. 16 Постанови Пленуму). </a:t>
            </a:r>
          </a:p>
          <a:p>
            <a:pPr algn="just" fontAlgn="base"/>
            <a:endParaRPr lang="ru-RU" sz="2400" dirty="0">
              <a:latin typeface="Times New Roman" panose="02020603050405020304" pitchFamily="18" charset="0"/>
            </a:endParaRPr>
          </a:p>
          <a:p>
            <a:pPr algn="just" fontAlgn="base"/>
            <a:r>
              <a:rPr lang="ru-RU" sz="2400" i="1" dirty="0" smtClean="0">
                <a:latin typeface="Times New Roman" panose="02020603050405020304" pitchFamily="18" charset="0"/>
              </a:rPr>
              <a:t>5</a:t>
            </a:r>
            <a:r>
              <a:rPr lang="ru-RU" sz="2400" i="1" dirty="0">
                <a:latin typeface="Times New Roman" panose="02020603050405020304" pitchFamily="18" charset="0"/>
              </a:rPr>
              <a:t>) </a:t>
            </a:r>
            <a:r>
              <a:rPr lang="ru-RU" sz="2400" i="1" dirty="0" err="1">
                <a:latin typeface="Times New Roman" panose="02020603050405020304" pitchFamily="18" charset="0"/>
              </a:rPr>
              <a:t>вдаються</a:t>
            </a:r>
            <a:r>
              <a:rPr lang="ru-RU" sz="2400" i="1" dirty="0">
                <a:latin typeface="Times New Roman" panose="02020603050405020304" pitchFamily="18" charset="0"/>
              </a:rPr>
              <a:t> до будь-</a:t>
            </a:r>
            <a:r>
              <a:rPr lang="ru-RU" sz="2400" i="1" dirty="0" err="1">
                <a:latin typeface="Times New Roman" panose="02020603050405020304" pitchFamily="18" charset="0"/>
              </a:rPr>
              <a:t>яких</a:t>
            </a:r>
            <a:r>
              <a:rPr lang="ru-RU" sz="2400" i="1" dirty="0">
                <a:latin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</a:rPr>
              <a:t>видів</a:t>
            </a:r>
            <a:r>
              <a:rPr lang="ru-RU" sz="2400" i="1" dirty="0">
                <a:latin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</a:rPr>
              <a:t>експлуатації</a:t>
            </a:r>
            <a:r>
              <a:rPr lang="ru-RU" sz="2400" i="1" dirty="0">
                <a:latin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</a:rPr>
              <a:t>дитини</a:t>
            </a:r>
            <a:r>
              <a:rPr lang="ru-RU" sz="2400" i="1" dirty="0">
                <a:latin typeface="Times New Roman" panose="02020603050405020304" pitchFamily="18" charset="0"/>
              </a:rPr>
              <a:t>, </a:t>
            </a:r>
            <a:r>
              <a:rPr lang="ru-RU" sz="2400" i="1" dirty="0" err="1">
                <a:latin typeface="Times New Roman" panose="02020603050405020304" pitchFamily="18" charset="0"/>
              </a:rPr>
              <a:t>примушують</a:t>
            </a:r>
            <a:r>
              <a:rPr lang="ru-RU" sz="2400" i="1" dirty="0">
                <a:latin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</a:rPr>
              <a:t>її</a:t>
            </a:r>
            <a:r>
              <a:rPr lang="ru-RU" sz="2400" i="1" dirty="0">
                <a:latin typeface="Times New Roman" panose="02020603050405020304" pitchFamily="18" charset="0"/>
              </a:rPr>
              <a:t> до </a:t>
            </a:r>
            <a:r>
              <a:rPr lang="ru-RU" sz="2400" i="1" dirty="0" err="1">
                <a:latin typeface="Times New Roman" panose="02020603050405020304" pitchFamily="18" charset="0"/>
              </a:rPr>
              <a:t>жебракування</a:t>
            </a:r>
            <a:r>
              <a:rPr lang="ru-RU" sz="2400" i="1" dirty="0">
                <a:latin typeface="Times New Roman" panose="02020603050405020304" pitchFamily="18" charset="0"/>
              </a:rPr>
              <a:t> та </a:t>
            </a:r>
            <a:r>
              <a:rPr lang="ru-RU" sz="2400" i="1" dirty="0" err="1">
                <a:latin typeface="Times New Roman" panose="02020603050405020304" pitchFamily="18" charset="0"/>
              </a:rPr>
              <a:t>бродяжництва</a:t>
            </a:r>
            <a:r>
              <a:rPr lang="ru-RU" sz="2400" i="1" dirty="0">
                <a:latin typeface="Times New Roman" panose="02020603050405020304" pitchFamily="18" charset="0"/>
              </a:rPr>
              <a:t>;</a:t>
            </a:r>
          </a:p>
          <a:p>
            <a:pPr algn="just" fontAlgn="base"/>
            <a:r>
              <a:rPr lang="ru-RU" sz="2400" dirty="0">
                <a:latin typeface="Times New Roman" panose="02020603050405020304" pitchFamily="18" charset="0"/>
              </a:rPr>
              <a:t> 	Як </a:t>
            </a:r>
            <a:r>
              <a:rPr lang="ru-RU" sz="2400" dirty="0" err="1">
                <a:latin typeface="Times New Roman" panose="02020603050405020304" pitchFamily="18" charset="0"/>
              </a:rPr>
              <a:t>експлуатацію</a:t>
            </a:r>
            <a:r>
              <a:rPr lang="ru-RU" sz="2400" dirty="0">
                <a:latin typeface="Times New Roman" panose="02020603050405020304" pitchFamily="18" charset="0"/>
              </a:rPr>
              <a:t>   </a:t>
            </a:r>
            <a:r>
              <a:rPr lang="ru-RU" sz="2400" dirty="0" err="1">
                <a:latin typeface="Times New Roman" panose="02020603050405020304" pitchFamily="18" charset="0"/>
              </a:rPr>
              <a:t>дитини</a:t>
            </a:r>
            <a:r>
              <a:rPr lang="ru-RU" sz="2400" dirty="0">
                <a:latin typeface="Times New Roman" panose="02020603050405020304" pitchFamily="18" charset="0"/>
              </a:rPr>
              <a:t>  </a:t>
            </a:r>
            <a:r>
              <a:rPr lang="ru-RU" sz="2400" dirty="0" err="1">
                <a:latin typeface="Times New Roman" panose="02020603050405020304" pitchFamily="18" charset="0"/>
              </a:rPr>
              <a:t>слід</a:t>
            </a:r>
            <a:r>
              <a:rPr lang="ru-RU" sz="2400" dirty="0">
                <a:latin typeface="Times New Roman" panose="02020603050405020304" pitchFamily="18" charset="0"/>
              </a:rPr>
              <a:t>  </a:t>
            </a:r>
            <a:r>
              <a:rPr lang="ru-RU" sz="2400" dirty="0" err="1">
                <a:latin typeface="Times New Roman" panose="02020603050405020304" pitchFamily="18" charset="0"/>
              </a:rPr>
              <a:t>розглядати</a:t>
            </a:r>
            <a:r>
              <a:rPr lang="ru-RU" sz="2400" dirty="0">
                <a:latin typeface="Times New Roman" panose="02020603050405020304" pitchFamily="18" charset="0"/>
              </a:rPr>
              <a:t>  </a:t>
            </a:r>
            <a:r>
              <a:rPr lang="uk-UA" sz="2400" dirty="0">
                <a:latin typeface="Times New Roman" panose="02020603050405020304" pitchFamily="18" charset="0"/>
              </a:rPr>
              <a:t>з</a:t>
            </a:r>
            <a:r>
              <a:rPr lang="ru-RU" sz="2400" dirty="0" err="1">
                <a:latin typeface="Times New Roman" panose="02020603050405020304" pitchFamily="18" charset="0"/>
              </a:rPr>
              <a:t>алучення</a:t>
            </a:r>
            <a:r>
              <a:rPr lang="ru-RU" sz="2400" dirty="0">
                <a:latin typeface="Times New Roman" panose="02020603050405020304" pitchFamily="18" charset="0"/>
              </a:rPr>
              <a:t>  </a:t>
            </a:r>
            <a:r>
              <a:rPr lang="ru-RU" sz="2400" dirty="0" err="1">
                <a:latin typeface="Times New Roman" panose="02020603050405020304" pitchFamily="18" charset="0"/>
              </a:rPr>
              <a:t>її</a:t>
            </a:r>
            <a:r>
              <a:rPr lang="ru-RU" sz="2400" dirty="0">
                <a:latin typeface="Times New Roman" panose="02020603050405020304" pitchFamily="18" charset="0"/>
              </a:rPr>
              <a:t>  до </a:t>
            </a:r>
            <a:r>
              <a:rPr lang="ru-RU" sz="2400" dirty="0" err="1">
                <a:latin typeface="Times New Roman" panose="02020603050405020304" pitchFamily="18" charset="0"/>
              </a:rPr>
              <a:t>непосильної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праці</a:t>
            </a:r>
            <a:r>
              <a:rPr lang="ru-RU" sz="2400" dirty="0">
                <a:latin typeface="Times New Roman" panose="02020603050405020304" pitchFamily="18" charset="0"/>
              </a:rPr>
              <a:t>,  до </a:t>
            </a:r>
            <a:r>
              <a:rPr lang="ru-RU" sz="2400" dirty="0" err="1">
                <a:latin typeface="Times New Roman" panose="02020603050405020304" pitchFamily="18" charset="0"/>
              </a:rPr>
              <a:t>заняття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проституцією</a:t>
            </a:r>
            <a:r>
              <a:rPr lang="ru-RU" sz="2400" dirty="0">
                <a:latin typeface="Times New Roman" panose="02020603050405020304" pitchFamily="18" charset="0"/>
              </a:rPr>
              <a:t>,  </a:t>
            </a:r>
            <a:r>
              <a:rPr lang="ru-RU" sz="2400" dirty="0" err="1">
                <a:latin typeface="Times New Roman" panose="02020603050405020304" pitchFamily="18" charset="0"/>
              </a:rPr>
              <a:t>злочинною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діяльністю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або</a:t>
            </a:r>
            <a:r>
              <a:rPr lang="ru-RU" sz="2400" dirty="0"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</a:rPr>
              <a:t>примушування</a:t>
            </a:r>
            <a:r>
              <a:rPr lang="ru-RU" sz="2400" dirty="0">
                <a:latin typeface="Times New Roman" panose="02020603050405020304" pitchFamily="18" charset="0"/>
              </a:rPr>
              <a:t> до </a:t>
            </a:r>
            <a:r>
              <a:rPr lang="ru-RU" sz="2400" dirty="0" err="1" smtClean="0">
                <a:latin typeface="Times New Roman" panose="02020603050405020304" pitchFamily="18" charset="0"/>
              </a:rPr>
              <a:t>жебракування</a:t>
            </a:r>
            <a:r>
              <a:rPr lang="ru-RU" sz="2400" dirty="0" smtClean="0">
                <a:latin typeface="Times New Roman" panose="02020603050405020304" pitchFamily="18" charset="0"/>
              </a:rPr>
              <a:t> (п. 16 Постанови Пленуму).</a:t>
            </a:r>
          </a:p>
          <a:p>
            <a:pPr algn="just" fontAlgn="base"/>
            <a:endParaRPr lang="ru-RU" sz="2400" dirty="0">
              <a:latin typeface="Times New Roman" panose="02020603050405020304" pitchFamily="18" charset="0"/>
            </a:endParaRPr>
          </a:p>
          <a:p>
            <a:pPr algn="just" fontAlgn="base"/>
            <a:r>
              <a:rPr lang="ru-RU" sz="2400" dirty="0">
                <a:latin typeface="Times New Roman" panose="02020603050405020304" pitchFamily="18" charset="0"/>
              </a:rPr>
              <a:t> </a:t>
            </a:r>
            <a:r>
              <a:rPr lang="ru-RU" sz="2400" i="1" dirty="0" smtClean="0">
                <a:latin typeface="Times New Roman" panose="02020603050405020304" pitchFamily="18" charset="0"/>
              </a:rPr>
              <a:t>6</a:t>
            </a:r>
            <a:r>
              <a:rPr lang="ru-RU" sz="2400" i="1" dirty="0">
                <a:latin typeface="Times New Roman" panose="02020603050405020304" pitchFamily="18" charset="0"/>
              </a:rPr>
              <a:t>) </a:t>
            </a:r>
            <a:r>
              <a:rPr lang="ru-RU" sz="2400" i="1" dirty="0" err="1">
                <a:latin typeface="Times New Roman" panose="02020603050405020304" pitchFamily="18" charset="0"/>
              </a:rPr>
              <a:t>засуджені</a:t>
            </a:r>
            <a:r>
              <a:rPr lang="ru-RU" sz="2400" i="1" dirty="0">
                <a:latin typeface="Times New Roman" panose="02020603050405020304" pitchFamily="18" charset="0"/>
              </a:rPr>
              <a:t> за </a:t>
            </a:r>
            <a:r>
              <a:rPr lang="ru-RU" sz="2400" i="1" dirty="0" err="1">
                <a:latin typeface="Times New Roman" panose="02020603050405020304" pitchFamily="18" charset="0"/>
              </a:rPr>
              <a:t>вчинення</a:t>
            </a:r>
            <a:r>
              <a:rPr lang="ru-RU" sz="2400" i="1" dirty="0">
                <a:latin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</a:rPr>
              <a:t>умисного</a:t>
            </a:r>
            <a:r>
              <a:rPr lang="ru-RU" sz="2400" i="1" dirty="0">
                <a:latin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</a:rPr>
              <a:t>кримінального</a:t>
            </a:r>
            <a:r>
              <a:rPr lang="ru-RU" sz="2400" i="1" dirty="0">
                <a:latin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</a:rPr>
              <a:t>правопорушення</a:t>
            </a:r>
            <a:r>
              <a:rPr lang="ru-RU" sz="2400" i="1" dirty="0">
                <a:latin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</a:rPr>
              <a:t>щодо</a:t>
            </a:r>
            <a:r>
              <a:rPr lang="ru-RU" sz="2400" i="1" dirty="0">
                <a:latin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</a:rPr>
              <a:t>дитини</a:t>
            </a:r>
            <a:r>
              <a:rPr lang="ru-RU" sz="2400" i="1" dirty="0">
                <a:latin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07455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295</TotalTime>
  <Words>1744</Words>
  <Application>Microsoft Office PowerPoint</Application>
  <PresentationFormat>Широкоэкранный</PresentationFormat>
  <Paragraphs>262</Paragraphs>
  <Slides>38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44" baseType="lpstr">
      <vt:lpstr>Arial</vt:lpstr>
      <vt:lpstr>Calibri</vt:lpstr>
      <vt:lpstr>Calibri Light</vt:lpstr>
      <vt:lpstr>Courier New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Olha</dc:creator>
  <cp:lastModifiedBy>Olha</cp:lastModifiedBy>
  <cp:revision>35</cp:revision>
  <dcterms:created xsi:type="dcterms:W3CDTF">2017-03-27T15:15:52Z</dcterms:created>
  <dcterms:modified xsi:type="dcterms:W3CDTF">2020-03-30T09:41:31Z</dcterms:modified>
</cp:coreProperties>
</file>