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4215" r:id="rId1"/>
  </p:sldMasterIdLst>
  <p:notesMasterIdLst>
    <p:notesMasterId r:id="rId40"/>
  </p:notesMasterIdLst>
  <p:sldIdLst>
    <p:sldId id="256" r:id="rId2"/>
    <p:sldId id="383" r:id="rId3"/>
    <p:sldId id="291" r:id="rId4"/>
    <p:sldId id="261" r:id="rId5"/>
    <p:sldId id="294" r:id="rId6"/>
    <p:sldId id="264" r:id="rId7"/>
    <p:sldId id="296" r:id="rId8"/>
    <p:sldId id="298" r:id="rId9"/>
    <p:sldId id="301" r:id="rId10"/>
    <p:sldId id="425" r:id="rId11"/>
    <p:sldId id="426" r:id="rId12"/>
    <p:sldId id="427" r:id="rId13"/>
    <p:sldId id="428" r:id="rId14"/>
    <p:sldId id="429" r:id="rId15"/>
    <p:sldId id="313" r:id="rId16"/>
    <p:sldId id="318" r:id="rId17"/>
    <p:sldId id="324" r:id="rId18"/>
    <p:sldId id="326" r:id="rId19"/>
    <p:sldId id="328" r:id="rId20"/>
    <p:sldId id="329" r:id="rId21"/>
    <p:sldId id="323" r:id="rId22"/>
    <p:sldId id="430" r:id="rId23"/>
    <p:sldId id="431" r:id="rId24"/>
    <p:sldId id="432" r:id="rId25"/>
    <p:sldId id="433" r:id="rId26"/>
    <p:sldId id="434" r:id="rId27"/>
    <p:sldId id="435" r:id="rId28"/>
    <p:sldId id="436" r:id="rId29"/>
    <p:sldId id="437" r:id="rId30"/>
    <p:sldId id="438" r:id="rId31"/>
    <p:sldId id="439" r:id="rId32"/>
    <p:sldId id="440" r:id="rId33"/>
    <p:sldId id="441" r:id="rId34"/>
    <p:sldId id="442" r:id="rId35"/>
    <p:sldId id="443" r:id="rId36"/>
    <p:sldId id="445" r:id="rId37"/>
    <p:sldId id="446" r:id="rId38"/>
    <p:sldId id="423" r:id="rId39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34A3CD0-05FC-4D60-911A-FFF71A96E9A2}">
          <p14:sldIdLst>
            <p14:sldId id="256"/>
            <p14:sldId id="383"/>
            <p14:sldId id="291"/>
            <p14:sldId id="261"/>
            <p14:sldId id="294"/>
            <p14:sldId id="264"/>
            <p14:sldId id="296"/>
            <p14:sldId id="298"/>
            <p14:sldId id="301"/>
            <p14:sldId id="425"/>
            <p14:sldId id="426"/>
            <p14:sldId id="427"/>
            <p14:sldId id="428"/>
            <p14:sldId id="429"/>
            <p14:sldId id="313"/>
            <p14:sldId id="318"/>
            <p14:sldId id="324"/>
            <p14:sldId id="326"/>
            <p14:sldId id="328"/>
            <p14:sldId id="329"/>
            <p14:sldId id="323"/>
            <p14:sldId id="430"/>
            <p14:sldId id="431"/>
            <p14:sldId id="432"/>
            <p14:sldId id="433"/>
            <p14:sldId id="434"/>
            <p14:sldId id="435"/>
            <p14:sldId id="436"/>
            <p14:sldId id="437"/>
            <p14:sldId id="438"/>
            <p14:sldId id="439"/>
            <p14:sldId id="440"/>
            <p14:sldId id="441"/>
            <p14:sldId id="442"/>
            <p14:sldId id="443"/>
            <p14:sldId id="445"/>
            <p14:sldId id="446"/>
            <p14:sldId id="42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229E"/>
    <a:srgbClr val="F1E8DB"/>
    <a:srgbClr val="FCECD0"/>
    <a:srgbClr val="D1FB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72" autoAdjust="0"/>
    <p:restoredTop sz="94660"/>
  </p:normalViewPr>
  <p:slideViewPr>
    <p:cSldViewPr snapToGrid="0">
      <p:cViewPr varScale="1">
        <p:scale>
          <a:sx n="74" d="100"/>
          <a:sy n="74" d="100"/>
        </p:scale>
        <p:origin x="60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16D9BE-9185-4D7D-B007-52BD68828FB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DF1AD95-4C98-443C-8484-1A2F502B508A}">
      <dgm:prSet phldrT="[Текст]" custT="1"/>
      <dgm:spPr>
        <a:ln>
          <a:solidFill>
            <a:srgbClr val="0070C0"/>
          </a:solidFill>
        </a:ln>
        <a:effectLst>
          <a:innerShdw blurRad="63500" dist="50800" dir="10800000">
            <a:prstClr val="black">
              <a:alpha val="50000"/>
            </a:prstClr>
          </a:innerShdw>
          <a:reflection blurRad="6350" stA="52000" endA="300" endPos="35000" dir="5400000" sy="-100000" algn="bl" rotWithShape="0"/>
        </a:effectLst>
      </dgm:spPr>
      <dgm:t>
        <a:bodyPr/>
        <a:lstStyle/>
        <a:p>
          <a:r>
            <a:rPr lang="uk-UA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усиновлення</a:t>
          </a:r>
          <a:endParaRPr lang="ru-RU" sz="32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AFEF2D-2636-42EF-ADD7-ED8B350D9BFB}" type="parTrans" cxnId="{E1B547B0-10C3-4CB3-900E-E672FB341911}">
      <dgm:prSet/>
      <dgm:spPr/>
      <dgm:t>
        <a:bodyPr/>
        <a:lstStyle/>
        <a:p>
          <a:endParaRPr lang="ru-RU"/>
        </a:p>
      </dgm:t>
    </dgm:pt>
    <dgm:pt modelId="{41B84CB0-ACD9-47F6-934D-64943EC9EE9C}" type="sibTrans" cxnId="{E1B547B0-10C3-4CB3-900E-E672FB341911}">
      <dgm:prSet/>
      <dgm:spPr/>
      <dgm:t>
        <a:bodyPr/>
        <a:lstStyle/>
        <a:p>
          <a:endParaRPr lang="ru-RU"/>
        </a:p>
      </dgm:t>
    </dgm:pt>
    <dgm:pt modelId="{29F5C4CE-29E4-4CC5-AFDA-C621F0FD43F3}">
      <dgm:prSet phldrT="[Текст]" custT="1"/>
      <dgm:spPr>
        <a:ln>
          <a:solidFill>
            <a:srgbClr val="0070C0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32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опіка</a:t>
          </a:r>
          <a:r>
            <a:rPr lang="ru-RU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і </a:t>
          </a:r>
          <a:r>
            <a:rPr lang="ru-RU" sz="32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піклування</a:t>
          </a:r>
          <a:endParaRPr lang="ru-RU" sz="3200" b="1" dirty="0">
            <a:solidFill>
              <a:schemeClr val="tx1"/>
            </a:solidFill>
          </a:endParaRPr>
        </a:p>
      </dgm:t>
    </dgm:pt>
    <dgm:pt modelId="{36321A77-ED27-46E9-83C0-2018E2ABFA35}" type="parTrans" cxnId="{E7B77E56-75AC-40EF-B47E-F1187CA4A2F6}">
      <dgm:prSet/>
      <dgm:spPr/>
      <dgm:t>
        <a:bodyPr/>
        <a:lstStyle/>
        <a:p>
          <a:endParaRPr lang="ru-RU"/>
        </a:p>
      </dgm:t>
    </dgm:pt>
    <dgm:pt modelId="{E519D533-B0A2-4513-ACC0-B2B02A43F9A3}" type="sibTrans" cxnId="{E7B77E56-75AC-40EF-B47E-F1187CA4A2F6}">
      <dgm:prSet/>
      <dgm:spPr/>
      <dgm:t>
        <a:bodyPr/>
        <a:lstStyle/>
        <a:p>
          <a:endParaRPr lang="ru-RU"/>
        </a:p>
      </dgm:t>
    </dgm:pt>
    <dgm:pt modelId="{631BE0FA-5CC1-41F6-983D-04D60F4973EA}">
      <dgm:prSet phldrT="[Текст]" custT="1"/>
      <dgm:spPr>
        <a:ln>
          <a:solidFill>
            <a:srgbClr val="0070C0"/>
          </a:solidFill>
        </a:ln>
        <a:effectLst>
          <a:innerShdw blurRad="63500" dist="50800" dir="18900000">
            <a:prstClr val="black">
              <a:alpha val="50000"/>
            </a:prstClr>
          </a:innerShdw>
          <a:reflection blurRad="6350" stA="52000" endA="300" endPos="35000" dir="5400000" sy="-100000" algn="bl" rotWithShape="0"/>
        </a:effectLst>
      </dgm:spPr>
      <dgm:t>
        <a:bodyPr/>
        <a:lstStyle/>
        <a:p>
          <a:r>
            <a:rPr lang="ru-RU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патронат над </a:t>
          </a:r>
          <a:r>
            <a:rPr lang="ru-RU" sz="32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дітьми</a:t>
          </a:r>
          <a:endParaRPr lang="ru-RU" sz="3200" b="1" dirty="0">
            <a:solidFill>
              <a:schemeClr val="tx1"/>
            </a:solidFill>
          </a:endParaRPr>
        </a:p>
      </dgm:t>
    </dgm:pt>
    <dgm:pt modelId="{E0D48B89-F29D-4D6A-B1A5-F1ED7D3F0D18}" type="parTrans" cxnId="{AF59EC30-CC01-4593-9243-08F1FE2786AA}">
      <dgm:prSet/>
      <dgm:spPr/>
      <dgm:t>
        <a:bodyPr/>
        <a:lstStyle/>
        <a:p>
          <a:endParaRPr lang="ru-RU"/>
        </a:p>
      </dgm:t>
    </dgm:pt>
    <dgm:pt modelId="{4E209327-D476-4CC9-B306-9F07D4BE999A}" type="sibTrans" cxnId="{AF59EC30-CC01-4593-9243-08F1FE2786AA}">
      <dgm:prSet/>
      <dgm:spPr/>
      <dgm:t>
        <a:bodyPr/>
        <a:lstStyle/>
        <a:p>
          <a:endParaRPr lang="ru-RU"/>
        </a:p>
      </dgm:t>
    </dgm:pt>
    <dgm:pt modelId="{59A31349-31C1-4AB5-A898-4503D0290791}">
      <dgm:prSet phldrT="[Текст]" custT="1"/>
      <dgm:spPr>
        <a:ln>
          <a:solidFill>
            <a:srgbClr val="0070C0"/>
          </a:solidFill>
        </a:ln>
        <a:effectLst>
          <a:innerShdw blurRad="63500" dist="50800" dir="108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ru-RU" sz="32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прийомна</a:t>
          </a:r>
          <a:r>
            <a:rPr lang="ru-RU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сім'я</a:t>
          </a:r>
          <a:endParaRPr lang="ru-RU" sz="3200" b="1" dirty="0">
            <a:solidFill>
              <a:schemeClr val="tx1"/>
            </a:solidFill>
          </a:endParaRPr>
        </a:p>
      </dgm:t>
    </dgm:pt>
    <dgm:pt modelId="{69146865-6D47-4B58-9A94-6F321DFBF1DB}" type="parTrans" cxnId="{487D52F1-6157-4EC4-9557-2CCDF8E0B43C}">
      <dgm:prSet/>
      <dgm:spPr/>
      <dgm:t>
        <a:bodyPr/>
        <a:lstStyle/>
        <a:p>
          <a:endParaRPr lang="ru-RU"/>
        </a:p>
      </dgm:t>
    </dgm:pt>
    <dgm:pt modelId="{0CE101B2-8738-4655-83BA-EA6654B22A74}" type="sibTrans" cxnId="{487D52F1-6157-4EC4-9557-2CCDF8E0B43C}">
      <dgm:prSet/>
      <dgm:spPr/>
      <dgm:t>
        <a:bodyPr/>
        <a:lstStyle/>
        <a:p>
          <a:endParaRPr lang="ru-RU"/>
        </a:p>
      </dgm:t>
    </dgm:pt>
    <dgm:pt modelId="{36AED460-18CC-4065-9043-35EEE91AE226}">
      <dgm:prSet phldrT="[Текст]" custT="1"/>
      <dgm:spPr>
        <a:ln>
          <a:solidFill>
            <a:srgbClr val="0070C0"/>
          </a:solidFill>
        </a:ln>
        <a:effectLst>
          <a:innerShdw blurRad="63500" dist="508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ru-RU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дитячий </a:t>
          </a:r>
          <a:r>
            <a:rPr lang="ru-RU" sz="32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будинок</a:t>
          </a:r>
          <a:r>
            <a:rPr lang="ru-RU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сімейного</a:t>
          </a:r>
          <a:r>
            <a:rPr lang="ru-RU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типу</a:t>
          </a:r>
          <a:endParaRPr lang="ru-RU" sz="3200" b="1" dirty="0">
            <a:solidFill>
              <a:schemeClr val="tx1"/>
            </a:solidFill>
          </a:endParaRPr>
        </a:p>
      </dgm:t>
    </dgm:pt>
    <dgm:pt modelId="{C5BF25A1-602D-4B59-A43E-2FBB5FE2C27F}" type="parTrans" cxnId="{B83092DF-369F-40C2-9259-C8EABAC2D3D7}">
      <dgm:prSet/>
      <dgm:spPr/>
      <dgm:t>
        <a:bodyPr/>
        <a:lstStyle/>
        <a:p>
          <a:endParaRPr lang="ru-RU"/>
        </a:p>
      </dgm:t>
    </dgm:pt>
    <dgm:pt modelId="{DCEE0938-F42D-493C-93D8-51D688ABFECF}" type="sibTrans" cxnId="{B83092DF-369F-40C2-9259-C8EABAC2D3D7}">
      <dgm:prSet/>
      <dgm:spPr/>
      <dgm:t>
        <a:bodyPr/>
        <a:lstStyle/>
        <a:p>
          <a:endParaRPr lang="ru-RU"/>
        </a:p>
      </dgm:t>
    </dgm:pt>
    <dgm:pt modelId="{E0F24907-3DFA-425B-A3F0-51CF9493A83C}" type="pres">
      <dgm:prSet presAssocID="{A116D9BE-9185-4D7D-B007-52BD68828FB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0430485-02C4-4CE4-832E-A7B631840F7F}" type="pres">
      <dgm:prSet presAssocID="{2DF1AD95-4C98-443C-8484-1A2F502B508A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00321C-EC4F-4F33-AED4-F2EA1F9B6B37}" type="pres">
      <dgm:prSet presAssocID="{41B84CB0-ACD9-47F6-934D-64943EC9EE9C}" presName="sibTrans" presStyleCnt="0"/>
      <dgm:spPr/>
    </dgm:pt>
    <dgm:pt modelId="{4E8B26B5-8B6D-4323-8D8E-1D639906EA69}" type="pres">
      <dgm:prSet presAssocID="{29F5C4CE-29E4-4CC5-AFDA-C621F0FD43F3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9D75FA-F495-4E62-8F52-E19DAA66C13A}" type="pres">
      <dgm:prSet presAssocID="{E519D533-B0A2-4513-ACC0-B2B02A43F9A3}" presName="sibTrans" presStyleCnt="0"/>
      <dgm:spPr/>
    </dgm:pt>
    <dgm:pt modelId="{76901C33-F6F9-4A17-A64D-D6BB6FFC7A7A}" type="pres">
      <dgm:prSet presAssocID="{631BE0FA-5CC1-41F6-983D-04D60F4973E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429177-7331-46E2-8FCE-4E27D022FFF2}" type="pres">
      <dgm:prSet presAssocID="{4E209327-D476-4CC9-B306-9F07D4BE999A}" presName="sibTrans" presStyleCnt="0"/>
      <dgm:spPr/>
    </dgm:pt>
    <dgm:pt modelId="{24840500-744A-4F9B-98D5-F4E267D10FD3}" type="pres">
      <dgm:prSet presAssocID="{59A31349-31C1-4AB5-A898-4503D0290791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A5A223-6E81-4F35-91B5-A741DE33547C}" type="pres">
      <dgm:prSet presAssocID="{0CE101B2-8738-4655-83BA-EA6654B22A74}" presName="sibTrans" presStyleCnt="0"/>
      <dgm:spPr/>
    </dgm:pt>
    <dgm:pt modelId="{A61DDC6A-3018-4312-86B2-7D5CFEA17BD6}" type="pres">
      <dgm:prSet presAssocID="{36AED460-18CC-4065-9043-35EEE91AE226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7D52F1-6157-4EC4-9557-2CCDF8E0B43C}" srcId="{A116D9BE-9185-4D7D-B007-52BD68828FB0}" destId="{59A31349-31C1-4AB5-A898-4503D0290791}" srcOrd="3" destOrd="0" parTransId="{69146865-6D47-4B58-9A94-6F321DFBF1DB}" sibTransId="{0CE101B2-8738-4655-83BA-EA6654B22A74}"/>
    <dgm:cxn modelId="{0B1A91EE-5CAE-4EAC-A8D5-619E5AB561E8}" type="presOf" srcId="{36AED460-18CC-4065-9043-35EEE91AE226}" destId="{A61DDC6A-3018-4312-86B2-7D5CFEA17BD6}" srcOrd="0" destOrd="0" presId="urn:microsoft.com/office/officeart/2005/8/layout/default"/>
    <dgm:cxn modelId="{E7B77E56-75AC-40EF-B47E-F1187CA4A2F6}" srcId="{A116D9BE-9185-4D7D-B007-52BD68828FB0}" destId="{29F5C4CE-29E4-4CC5-AFDA-C621F0FD43F3}" srcOrd="1" destOrd="0" parTransId="{36321A77-ED27-46E9-83C0-2018E2ABFA35}" sibTransId="{E519D533-B0A2-4513-ACC0-B2B02A43F9A3}"/>
    <dgm:cxn modelId="{CF01FFC1-670A-49E8-B2C5-FD509209A8C2}" type="presOf" srcId="{A116D9BE-9185-4D7D-B007-52BD68828FB0}" destId="{E0F24907-3DFA-425B-A3F0-51CF9493A83C}" srcOrd="0" destOrd="0" presId="urn:microsoft.com/office/officeart/2005/8/layout/default"/>
    <dgm:cxn modelId="{E91E1F8B-3BE1-4D1D-8AAE-D142AD55194D}" type="presOf" srcId="{59A31349-31C1-4AB5-A898-4503D0290791}" destId="{24840500-744A-4F9B-98D5-F4E267D10FD3}" srcOrd="0" destOrd="0" presId="urn:microsoft.com/office/officeart/2005/8/layout/default"/>
    <dgm:cxn modelId="{B597E542-93E0-4365-AB36-82B9F5BF85C3}" type="presOf" srcId="{2DF1AD95-4C98-443C-8484-1A2F502B508A}" destId="{30430485-02C4-4CE4-832E-A7B631840F7F}" srcOrd="0" destOrd="0" presId="urn:microsoft.com/office/officeart/2005/8/layout/default"/>
    <dgm:cxn modelId="{B83092DF-369F-40C2-9259-C8EABAC2D3D7}" srcId="{A116D9BE-9185-4D7D-B007-52BD68828FB0}" destId="{36AED460-18CC-4065-9043-35EEE91AE226}" srcOrd="4" destOrd="0" parTransId="{C5BF25A1-602D-4B59-A43E-2FBB5FE2C27F}" sibTransId="{DCEE0938-F42D-493C-93D8-51D688ABFECF}"/>
    <dgm:cxn modelId="{E1B547B0-10C3-4CB3-900E-E672FB341911}" srcId="{A116D9BE-9185-4D7D-B007-52BD68828FB0}" destId="{2DF1AD95-4C98-443C-8484-1A2F502B508A}" srcOrd="0" destOrd="0" parTransId="{05AFEF2D-2636-42EF-ADD7-ED8B350D9BFB}" sibTransId="{41B84CB0-ACD9-47F6-934D-64943EC9EE9C}"/>
    <dgm:cxn modelId="{5AB144B8-525E-4FD7-8300-BA4DF4D12129}" type="presOf" srcId="{29F5C4CE-29E4-4CC5-AFDA-C621F0FD43F3}" destId="{4E8B26B5-8B6D-4323-8D8E-1D639906EA69}" srcOrd="0" destOrd="0" presId="urn:microsoft.com/office/officeart/2005/8/layout/default"/>
    <dgm:cxn modelId="{AF59EC30-CC01-4593-9243-08F1FE2786AA}" srcId="{A116D9BE-9185-4D7D-B007-52BD68828FB0}" destId="{631BE0FA-5CC1-41F6-983D-04D60F4973EA}" srcOrd="2" destOrd="0" parTransId="{E0D48B89-F29D-4D6A-B1A5-F1ED7D3F0D18}" sibTransId="{4E209327-D476-4CC9-B306-9F07D4BE999A}"/>
    <dgm:cxn modelId="{3053D98C-55B5-46BD-A41D-D994F6AF7FEA}" type="presOf" srcId="{631BE0FA-5CC1-41F6-983D-04D60F4973EA}" destId="{76901C33-F6F9-4A17-A64D-D6BB6FFC7A7A}" srcOrd="0" destOrd="0" presId="urn:microsoft.com/office/officeart/2005/8/layout/default"/>
    <dgm:cxn modelId="{F9FAF84C-FD85-4794-AC0D-EB7C2F9B9155}" type="presParOf" srcId="{E0F24907-3DFA-425B-A3F0-51CF9493A83C}" destId="{30430485-02C4-4CE4-832E-A7B631840F7F}" srcOrd="0" destOrd="0" presId="urn:microsoft.com/office/officeart/2005/8/layout/default"/>
    <dgm:cxn modelId="{F8A2DA10-6E58-45A7-B71C-B1114630DB0F}" type="presParOf" srcId="{E0F24907-3DFA-425B-A3F0-51CF9493A83C}" destId="{3100321C-EC4F-4F33-AED4-F2EA1F9B6B37}" srcOrd="1" destOrd="0" presId="urn:microsoft.com/office/officeart/2005/8/layout/default"/>
    <dgm:cxn modelId="{A123AD4F-8D9F-429D-9541-1147968EEB16}" type="presParOf" srcId="{E0F24907-3DFA-425B-A3F0-51CF9493A83C}" destId="{4E8B26B5-8B6D-4323-8D8E-1D639906EA69}" srcOrd="2" destOrd="0" presId="urn:microsoft.com/office/officeart/2005/8/layout/default"/>
    <dgm:cxn modelId="{D6935E64-483C-44E1-A83E-C1EE5896E33B}" type="presParOf" srcId="{E0F24907-3DFA-425B-A3F0-51CF9493A83C}" destId="{089D75FA-F495-4E62-8F52-E19DAA66C13A}" srcOrd="3" destOrd="0" presId="urn:microsoft.com/office/officeart/2005/8/layout/default"/>
    <dgm:cxn modelId="{62280AE3-C5EF-495C-9FA1-2E005F3FF51E}" type="presParOf" srcId="{E0F24907-3DFA-425B-A3F0-51CF9493A83C}" destId="{76901C33-F6F9-4A17-A64D-D6BB6FFC7A7A}" srcOrd="4" destOrd="0" presId="urn:microsoft.com/office/officeart/2005/8/layout/default"/>
    <dgm:cxn modelId="{BEFA41D6-CE57-4A19-AA73-74EF601CE05C}" type="presParOf" srcId="{E0F24907-3DFA-425B-A3F0-51CF9493A83C}" destId="{12429177-7331-46E2-8FCE-4E27D022FFF2}" srcOrd="5" destOrd="0" presId="urn:microsoft.com/office/officeart/2005/8/layout/default"/>
    <dgm:cxn modelId="{03050770-9C95-4E9A-A3E8-407711951BEA}" type="presParOf" srcId="{E0F24907-3DFA-425B-A3F0-51CF9493A83C}" destId="{24840500-744A-4F9B-98D5-F4E267D10FD3}" srcOrd="6" destOrd="0" presId="urn:microsoft.com/office/officeart/2005/8/layout/default"/>
    <dgm:cxn modelId="{F14124D0-7348-43F4-B6F1-BDB7DAC6754B}" type="presParOf" srcId="{E0F24907-3DFA-425B-A3F0-51CF9493A83C}" destId="{97A5A223-6E81-4F35-91B5-A741DE33547C}" srcOrd="7" destOrd="0" presId="urn:microsoft.com/office/officeart/2005/8/layout/default"/>
    <dgm:cxn modelId="{7330A2B6-FB43-414D-AAFA-77A4ADCF4CC7}" type="presParOf" srcId="{E0F24907-3DFA-425B-A3F0-51CF9493A83C}" destId="{A61DDC6A-3018-4312-86B2-7D5CFEA17BD6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430485-02C4-4CE4-832E-A7B631840F7F}">
      <dsp:nvSpPr>
        <dsp:cNvPr id="0" name=""/>
        <dsp:cNvSpPr/>
      </dsp:nvSpPr>
      <dsp:spPr>
        <a:xfrm>
          <a:off x="0" y="63125"/>
          <a:ext cx="3496540" cy="20979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rgbClr val="0070C0"/>
          </a:solidFill>
          <a:prstDash val="solid"/>
        </a:ln>
        <a:effectLst>
          <a:innerShdw blurRad="63500" dist="50800" dir="10800000">
            <a:prstClr val="black">
              <a:alpha val="50000"/>
            </a:prstClr>
          </a:innerShdw>
          <a:reflection blurRad="6350" stA="52000" endA="300" endPos="35000" dir="5400000" sy="-100000" algn="bl" rotWithShape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усиновлення</a:t>
          </a:r>
          <a:endParaRPr lang="ru-RU" sz="32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63125"/>
        <a:ext cx="3496540" cy="2097924"/>
      </dsp:txXfrm>
    </dsp:sp>
    <dsp:sp modelId="{4E8B26B5-8B6D-4323-8D8E-1D639906EA69}">
      <dsp:nvSpPr>
        <dsp:cNvPr id="0" name=""/>
        <dsp:cNvSpPr/>
      </dsp:nvSpPr>
      <dsp:spPr>
        <a:xfrm>
          <a:off x="3846194" y="63125"/>
          <a:ext cx="3496540" cy="20979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rgbClr val="0070C0"/>
          </a:solidFill>
          <a:prstDash val="solid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опіка</a:t>
          </a:r>
          <a:r>
            <a:rPr lang="ru-RU" sz="3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і </a:t>
          </a:r>
          <a:r>
            <a:rPr lang="ru-RU" sz="32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піклування</a:t>
          </a:r>
          <a:endParaRPr lang="ru-RU" sz="3200" b="1" kern="1200" dirty="0">
            <a:solidFill>
              <a:schemeClr val="tx1"/>
            </a:solidFill>
          </a:endParaRPr>
        </a:p>
      </dsp:txBody>
      <dsp:txXfrm>
        <a:off x="3846194" y="63125"/>
        <a:ext cx="3496540" cy="2097924"/>
      </dsp:txXfrm>
    </dsp:sp>
    <dsp:sp modelId="{76901C33-F6F9-4A17-A64D-D6BB6FFC7A7A}">
      <dsp:nvSpPr>
        <dsp:cNvPr id="0" name=""/>
        <dsp:cNvSpPr/>
      </dsp:nvSpPr>
      <dsp:spPr>
        <a:xfrm>
          <a:off x="7692389" y="63125"/>
          <a:ext cx="3496540" cy="20979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rgbClr val="0070C0"/>
          </a:solidFill>
          <a:prstDash val="solid"/>
        </a:ln>
        <a:effectLst>
          <a:innerShdw blurRad="63500" dist="50800" dir="18900000">
            <a:prstClr val="black">
              <a:alpha val="50000"/>
            </a:prstClr>
          </a:innerShdw>
          <a:reflection blurRad="6350" stA="52000" endA="300" endPos="35000" dir="5400000" sy="-100000" algn="bl" rotWithShape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патронат над </a:t>
          </a:r>
          <a:r>
            <a:rPr lang="ru-RU" sz="32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дітьми</a:t>
          </a:r>
          <a:endParaRPr lang="ru-RU" sz="3200" b="1" kern="1200" dirty="0">
            <a:solidFill>
              <a:schemeClr val="tx1"/>
            </a:solidFill>
          </a:endParaRPr>
        </a:p>
      </dsp:txBody>
      <dsp:txXfrm>
        <a:off x="7692389" y="63125"/>
        <a:ext cx="3496540" cy="2097924"/>
      </dsp:txXfrm>
    </dsp:sp>
    <dsp:sp modelId="{24840500-744A-4F9B-98D5-F4E267D10FD3}">
      <dsp:nvSpPr>
        <dsp:cNvPr id="0" name=""/>
        <dsp:cNvSpPr/>
      </dsp:nvSpPr>
      <dsp:spPr>
        <a:xfrm>
          <a:off x="1923097" y="2510703"/>
          <a:ext cx="3496540" cy="20979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rgbClr val="0070C0"/>
          </a:solidFill>
          <a:prstDash val="solid"/>
        </a:ln>
        <a:effectLst>
          <a:innerShdw blurRad="63500" dist="50800" dir="108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прийомна</a:t>
          </a:r>
          <a:r>
            <a:rPr lang="ru-RU" sz="3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сім'я</a:t>
          </a:r>
          <a:endParaRPr lang="ru-RU" sz="3200" b="1" kern="1200" dirty="0">
            <a:solidFill>
              <a:schemeClr val="tx1"/>
            </a:solidFill>
          </a:endParaRPr>
        </a:p>
      </dsp:txBody>
      <dsp:txXfrm>
        <a:off x="1923097" y="2510703"/>
        <a:ext cx="3496540" cy="2097924"/>
      </dsp:txXfrm>
    </dsp:sp>
    <dsp:sp modelId="{A61DDC6A-3018-4312-86B2-7D5CFEA17BD6}">
      <dsp:nvSpPr>
        <dsp:cNvPr id="0" name=""/>
        <dsp:cNvSpPr/>
      </dsp:nvSpPr>
      <dsp:spPr>
        <a:xfrm>
          <a:off x="5769292" y="2510703"/>
          <a:ext cx="3496540" cy="20979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rgbClr val="0070C0"/>
          </a:solidFill>
          <a:prstDash val="solid"/>
        </a:ln>
        <a:effectLst>
          <a:innerShdw blurRad="63500" dist="508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дитячий </a:t>
          </a:r>
          <a:r>
            <a:rPr lang="ru-RU" sz="32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будинок</a:t>
          </a:r>
          <a:r>
            <a:rPr lang="ru-RU" sz="3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сімейного</a:t>
          </a:r>
          <a:r>
            <a:rPr lang="ru-RU" sz="3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типу</a:t>
          </a:r>
          <a:endParaRPr lang="ru-RU" sz="3200" b="1" kern="1200" dirty="0">
            <a:solidFill>
              <a:schemeClr val="tx1"/>
            </a:solidFill>
          </a:endParaRPr>
        </a:p>
      </dsp:txBody>
      <dsp:txXfrm>
        <a:off x="5769292" y="2510703"/>
        <a:ext cx="3496540" cy="20979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5E7B89-C34D-43EB-B7A4-EE3D38268E0F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13D82A-CBBB-49C7-AE1D-16D929D2B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753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3D82A-CBBB-49C7-AE1D-16D929D2B9B2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6616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4642E-7033-4DAA-ABC2-4BDEA77A0F6C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3C52-1F60-476A-83B7-83C3AB2CD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28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4642E-7033-4DAA-ABC2-4BDEA77A0F6C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3C52-1F60-476A-83B7-83C3AB2CD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606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4642E-7033-4DAA-ABC2-4BDEA77A0F6C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3C52-1F60-476A-83B7-83C3AB2CDE3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0932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4642E-7033-4DAA-ABC2-4BDEA77A0F6C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3C52-1F60-476A-83B7-83C3AB2CD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080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4642E-7033-4DAA-ABC2-4BDEA77A0F6C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3C52-1F60-476A-83B7-83C3AB2CDE3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95097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4642E-7033-4DAA-ABC2-4BDEA77A0F6C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3C52-1F60-476A-83B7-83C3AB2CD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38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4642E-7033-4DAA-ABC2-4BDEA77A0F6C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3C52-1F60-476A-83B7-83C3AB2CD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664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4642E-7033-4DAA-ABC2-4BDEA77A0F6C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3C52-1F60-476A-83B7-83C3AB2CD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8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4642E-7033-4DAA-ABC2-4BDEA77A0F6C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3C52-1F60-476A-83B7-83C3AB2CD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42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4642E-7033-4DAA-ABC2-4BDEA77A0F6C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3C52-1F60-476A-83B7-83C3AB2CD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834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4642E-7033-4DAA-ABC2-4BDEA77A0F6C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3C52-1F60-476A-83B7-83C3AB2CD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66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4642E-7033-4DAA-ABC2-4BDEA77A0F6C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3C52-1F60-476A-83B7-83C3AB2CD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167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4642E-7033-4DAA-ABC2-4BDEA77A0F6C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3C52-1F60-476A-83B7-83C3AB2CD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3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4642E-7033-4DAA-ABC2-4BDEA77A0F6C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3C52-1F60-476A-83B7-83C3AB2CD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95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4642E-7033-4DAA-ABC2-4BDEA77A0F6C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3C52-1F60-476A-83B7-83C3AB2CD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981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3C52-1F60-476A-83B7-83C3AB2CDE35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4642E-7033-4DAA-ABC2-4BDEA77A0F6C}" type="datetimeFigureOut">
              <a:rPr lang="ru-RU" smtClean="0"/>
              <a:t>20.04.2020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611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4642E-7033-4DAA-ABC2-4BDEA77A0F6C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9483C52-1F60-476A-83B7-83C3AB2CD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258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6" r:id="rId1"/>
    <p:sldLayoutId id="2147484217" r:id="rId2"/>
    <p:sldLayoutId id="2147484218" r:id="rId3"/>
    <p:sldLayoutId id="2147484219" r:id="rId4"/>
    <p:sldLayoutId id="2147484220" r:id="rId5"/>
    <p:sldLayoutId id="2147484221" r:id="rId6"/>
    <p:sldLayoutId id="2147484222" r:id="rId7"/>
    <p:sldLayoutId id="2147484223" r:id="rId8"/>
    <p:sldLayoutId id="2147484224" r:id="rId9"/>
    <p:sldLayoutId id="2147484225" r:id="rId10"/>
    <p:sldLayoutId id="2147484226" r:id="rId11"/>
    <p:sldLayoutId id="2147484227" r:id="rId12"/>
    <p:sldLayoutId id="2147484228" r:id="rId13"/>
    <p:sldLayoutId id="2147484229" r:id="rId14"/>
    <p:sldLayoutId id="2147484230" r:id="rId15"/>
    <p:sldLayoutId id="2147484231" r:id="rId16"/>
  </p:sldLayoutIdLst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2947-14#n641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zakon5.rada.gov.ua/laws/show/2947-14/paran1076#n1076" TargetMode="Externa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2947-14#n1440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2341-14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189" y="116379"/>
            <a:ext cx="10877261" cy="1274538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Влаштування дітей-сиріт і дітей</a:t>
            </a:r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позбавлених батьківського 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піклування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03634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190" y="1390917"/>
            <a:ext cx="5681662" cy="379517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25" name="Прямоугольник 24"/>
          <p:cNvSpPr/>
          <p:nvPr/>
        </p:nvSpPr>
        <p:spPr>
          <a:xfrm>
            <a:off x="1906073" y="5048973"/>
            <a:ext cx="897618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ru-RU" sz="32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Кращий</a:t>
            </a:r>
            <a:r>
              <a:rPr lang="ru-RU" sz="32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32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32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32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хорошими – </a:t>
            </a:r>
            <a:endParaRPr lang="ru-RU" sz="3200" b="1" i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2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32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32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щасливими</a:t>
            </a:r>
            <a:r>
              <a:rPr lang="ru-RU" sz="32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32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Оскар </a:t>
            </a:r>
            <a:r>
              <a:rPr lang="ru-RU" sz="32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УАЙЛЬД</a:t>
            </a:r>
            <a:endParaRPr lang="ru-RU" sz="3200" b="1" i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805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5154" y="386365"/>
            <a:ext cx="1017431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Умови усиновлення:</a:t>
            </a:r>
          </a:p>
          <a:p>
            <a:pPr algn="ctr"/>
            <a:endParaRPr lang="uk-UA" sz="2400" b="1" i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uk-UA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Згода батьків на усиновлення дитини</a:t>
            </a:r>
          </a:p>
          <a:p>
            <a:pPr algn="ctr"/>
            <a:endParaRPr lang="ru-RU" sz="2400" b="1" i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Стаття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217.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батьків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1.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здійснюється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вільною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згодою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батьків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2.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батьків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має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бути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безумовною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 Угода про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надання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усиновлювачем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плати за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батькам,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опікунам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іншим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особам, з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якими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вона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проживає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є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нікчемною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3.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батьків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може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бути дана ними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лише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після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досягнення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дитиною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двомісячного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віку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4.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Якщо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батько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є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неповнолітніми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крім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їхньої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потрібна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їхніх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батьків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5.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Письмова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батьків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u="sng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засвідчується</a:t>
            </a:r>
            <a:r>
              <a:rPr lang="ru-RU" sz="20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u="sng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нотаріусом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6.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батько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право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відкликати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свою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набрання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чинності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рішенням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суду про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ru-RU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560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9397" y="450760"/>
            <a:ext cx="1012279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Водночас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відповідно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до ст. 219 СК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України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провадиться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без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згоди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батьків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якщо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вони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</a:p>
          <a:p>
            <a:pPr algn="just"/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1)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невідомі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2)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визнані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безвісно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відсутніми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3)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визнані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недієздатними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4)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позбавлені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батьківських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прав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щодо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яка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усиновлюється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5)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протягом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двох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місяців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після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народження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не забрали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виховання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до себе в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сім'ю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запис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про них 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Книзі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реєстрації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народжень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вчинено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відповідно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до </a:t>
            </a:r>
            <a:r>
              <a:rPr lang="ru-RU" sz="2400" u="sng" dirty="0" err="1">
                <a:solidFill>
                  <a:srgbClr val="006600"/>
                </a:solidFill>
                <a:latin typeface="Times New Roman" panose="02020603050405020304" pitchFamily="18" charset="0"/>
                <a:hlinkClick r:id="rId2"/>
              </a:rPr>
              <a:t>статті</a:t>
            </a:r>
            <a:r>
              <a:rPr lang="ru-RU" sz="2400" u="sng" dirty="0">
                <a:solidFill>
                  <a:srgbClr val="006600"/>
                </a:solidFill>
                <a:latin typeface="Times New Roman" panose="02020603050405020304" pitchFamily="18" charset="0"/>
                <a:hlinkClick r:id="rId2"/>
              </a:rPr>
              <a:t> 135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цього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Кодексу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</a:rPr>
              <a:t>	</a:t>
            </a:r>
            <a:r>
              <a:rPr lang="ru-RU" sz="2400" dirty="0" err="1" smtClean="0">
                <a:latin typeface="Times New Roman" panose="02020603050405020304" pitchFamily="18" charset="0"/>
              </a:rPr>
              <a:t>Усиновлення</a:t>
            </a:r>
            <a:r>
              <a:rPr lang="ru-RU" sz="2400" dirty="0" smtClean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дитини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може</a:t>
            </a:r>
            <a:r>
              <a:rPr lang="ru-RU" sz="2400" dirty="0">
                <a:latin typeface="Times New Roman" panose="02020603050405020304" pitchFamily="18" charset="0"/>
              </a:rPr>
              <a:t> бути проведено без </a:t>
            </a:r>
            <a:r>
              <a:rPr lang="ru-RU" sz="2400" dirty="0" err="1">
                <a:latin typeface="Times New Roman" panose="02020603050405020304" pitchFamily="18" charset="0"/>
              </a:rPr>
              <a:t>згоди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повнолітніх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батьків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</a:rPr>
              <a:t>якщо</a:t>
            </a:r>
            <a:r>
              <a:rPr lang="ru-RU" sz="2400" dirty="0">
                <a:latin typeface="Times New Roman" panose="02020603050405020304" pitchFamily="18" charset="0"/>
              </a:rPr>
              <a:t> судом буде </a:t>
            </a:r>
            <a:r>
              <a:rPr lang="ru-RU" sz="2400" dirty="0" err="1">
                <a:latin typeface="Times New Roman" panose="02020603050405020304" pitchFamily="18" charset="0"/>
              </a:rPr>
              <a:t>встановлено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</a:rPr>
              <a:t> вони, не </a:t>
            </a:r>
            <a:r>
              <a:rPr lang="ru-RU" sz="2400" dirty="0" err="1">
                <a:latin typeface="Times New Roman" panose="02020603050405020304" pitchFamily="18" charset="0"/>
              </a:rPr>
              <a:t>проживаючи</a:t>
            </a:r>
            <a:r>
              <a:rPr lang="ru-RU" sz="2400" dirty="0">
                <a:latin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</a:rPr>
              <a:t>дитиною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понад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шість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місяців</a:t>
            </a:r>
            <a:r>
              <a:rPr lang="ru-RU" sz="2400" dirty="0">
                <a:latin typeface="Times New Roman" panose="02020603050405020304" pitchFamily="18" charset="0"/>
              </a:rPr>
              <a:t> без </a:t>
            </a:r>
            <a:r>
              <a:rPr lang="ru-RU" sz="2400" dirty="0" err="1">
                <a:latin typeface="Times New Roman" panose="02020603050405020304" pitchFamily="18" charset="0"/>
              </a:rPr>
              <a:t>поважних</a:t>
            </a:r>
            <a:r>
              <a:rPr lang="ru-RU" sz="2400" dirty="0">
                <a:latin typeface="Times New Roman" panose="02020603050405020304" pitchFamily="18" charset="0"/>
              </a:rPr>
              <a:t> причин, не </a:t>
            </a:r>
            <a:r>
              <a:rPr lang="ru-RU" sz="2400" dirty="0" err="1">
                <a:latin typeface="Times New Roman" panose="02020603050405020304" pitchFamily="18" charset="0"/>
              </a:rPr>
              <a:t>проявляють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щодо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неї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батьківської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турботи</a:t>
            </a:r>
            <a:r>
              <a:rPr lang="ru-RU" sz="2400" dirty="0">
                <a:latin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</a:rPr>
              <a:t>піклування</a:t>
            </a:r>
            <a:r>
              <a:rPr lang="ru-RU" sz="2400" dirty="0">
                <a:latin typeface="Times New Roman" panose="02020603050405020304" pitchFamily="18" charset="0"/>
              </a:rPr>
              <a:t>, не </a:t>
            </a:r>
            <a:r>
              <a:rPr lang="ru-RU" sz="2400" dirty="0" err="1">
                <a:latin typeface="Times New Roman" panose="02020603050405020304" pitchFamily="18" charset="0"/>
              </a:rPr>
              <a:t>виховують</a:t>
            </a:r>
            <a:r>
              <a:rPr lang="ru-RU" sz="2400" dirty="0">
                <a:latin typeface="Times New Roman" panose="02020603050405020304" pitchFamily="18" charset="0"/>
              </a:rPr>
              <a:t> та не </a:t>
            </a:r>
            <a:r>
              <a:rPr lang="ru-RU" sz="2400" dirty="0" err="1">
                <a:latin typeface="Times New Roman" panose="02020603050405020304" pitchFamily="18" charset="0"/>
              </a:rPr>
              <a:t>утримують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її</a:t>
            </a:r>
            <a:r>
              <a:rPr lang="ru-RU" sz="2400" dirty="0">
                <a:latin typeface="Times New Roman" panose="02020603050405020304" pitchFamily="18" charset="0"/>
              </a:rPr>
              <a:t>.</a:t>
            </a:r>
            <a:endParaRPr lang="ru-RU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229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1217" y="618186"/>
            <a:ext cx="978794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2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uk-UA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2. Згода дитини на усиновлення</a:t>
            </a:r>
          </a:p>
          <a:p>
            <a:pPr algn="just"/>
            <a:endParaRPr lang="ru-RU" sz="2400" b="1" i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Стаття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218.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1. Для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потрібна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якщо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вона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досягла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такого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віку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рівня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розвитку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може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висловити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Згода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її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дається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у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формі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, яка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відповідає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її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вікові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та стану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здоров'я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має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бути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проінформована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про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правові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наслідки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3.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провадиться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без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згоди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якщо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вона 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зв'язку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віком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станом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здоров'я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не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усвідомлює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факту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4.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не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потрібна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якщо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вона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проживає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сім'ї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усиновлювачів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вважає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своїми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батьками.</a:t>
            </a:r>
            <a:endParaRPr lang="ru-RU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38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6215" y="128787"/>
            <a:ext cx="10264461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2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uk-UA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3. Згода другого з подружжя на усиновлення</a:t>
            </a:r>
          </a:p>
          <a:p>
            <a:pPr algn="just"/>
            <a:endParaRPr lang="ru-RU" sz="2400" b="1" i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Стаття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220.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другого з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подружжя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1. 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одним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із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подружжя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потрібна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письмова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другого з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подружжя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засвідчена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нотаріально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2.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може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бути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проведене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без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другого з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подружжя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якщо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він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визнаний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безвісно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відсутнім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недієздатним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наявності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інших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обставин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істотне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значення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uk-UA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uk-UA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4. Згода опікуна, піклувальника на усиновлення дитини</a:t>
            </a:r>
            <a:endParaRPr lang="ru-RU" sz="2400" b="1" i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uk-UA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sz="2000" b="1" dirty="0" err="1">
                <a:latin typeface="Times New Roman" panose="02020603050405020304" pitchFamily="18" charset="0"/>
              </a:rPr>
              <a:t>Стаття</a:t>
            </a:r>
            <a:r>
              <a:rPr lang="ru-RU" sz="2000" b="1" dirty="0">
                <a:latin typeface="Times New Roman" panose="02020603050405020304" pitchFamily="18" charset="0"/>
              </a:rPr>
              <a:t> 221.</a:t>
            </a:r>
            <a:r>
              <a:rPr lang="ru-RU" sz="2000" dirty="0">
                <a:latin typeface="Times New Roman" panose="02020603050405020304" pitchFamily="18" charset="0"/>
              </a:rPr>
              <a:t> </a:t>
            </a:r>
            <a:r>
              <a:rPr lang="ru-RU" sz="2000" dirty="0" err="1">
                <a:latin typeface="Times New Roman" panose="02020603050405020304" pitchFamily="18" charset="0"/>
              </a:rPr>
              <a:t>Згода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опікуна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піклувальника</a:t>
            </a:r>
            <a:r>
              <a:rPr lang="ru-RU" sz="2000" dirty="0"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дитини</a:t>
            </a:r>
            <a:endParaRPr lang="ru-RU" sz="2000" dirty="0">
              <a:latin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</a:rPr>
              <a:t>1. На </a:t>
            </a:r>
            <a:r>
              <a:rPr lang="ru-RU" sz="2000" dirty="0" err="1"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дитини</a:t>
            </a:r>
            <a:r>
              <a:rPr lang="ru-RU" sz="2000" dirty="0">
                <a:latin typeface="Times New Roman" panose="02020603050405020304" pitchFamily="18" charset="0"/>
              </a:rPr>
              <a:t>, над </a:t>
            </a:r>
            <a:r>
              <a:rPr lang="ru-RU" sz="2000" dirty="0" err="1">
                <a:latin typeface="Times New Roman" panose="02020603050405020304" pitchFamily="18" charset="0"/>
              </a:rPr>
              <a:t>якою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встановлено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опіку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піклування</a:t>
            </a:r>
            <a:r>
              <a:rPr lang="ru-RU" sz="2000" dirty="0">
                <a:latin typeface="Times New Roman" panose="02020603050405020304" pitchFamily="18" charset="0"/>
              </a:rPr>
              <a:t>, а </a:t>
            </a:r>
            <a:r>
              <a:rPr lang="ru-RU" sz="2000" dirty="0" err="1">
                <a:latin typeface="Times New Roman" panose="02020603050405020304" pitchFamily="18" charset="0"/>
              </a:rPr>
              <a:t>також</a:t>
            </a:r>
            <a:r>
              <a:rPr lang="ru-RU" sz="2000" dirty="0"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дитини</a:t>
            </a:r>
            <a:r>
              <a:rPr lang="ru-RU" sz="2000" dirty="0">
                <a:latin typeface="Times New Roman" panose="02020603050405020304" pitchFamily="18" charset="0"/>
              </a:rPr>
              <a:t>, над батьками </a:t>
            </a:r>
            <a:r>
              <a:rPr lang="ru-RU" sz="2000" dirty="0" err="1">
                <a:latin typeface="Times New Roman" panose="02020603050405020304" pitchFamily="18" charset="0"/>
              </a:rPr>
              <a:t>якої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встановлено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опіку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піклування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потрібна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письмова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згода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опікуна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піклувальника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незалежно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згоди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батьків</a:t>
            </a:r>
            <a:r>
              <a:rPr lang="ru-RU" sz="2000" dirty="0">
                <a:latin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Times New Roman" panose="02020603050405020304" pitchFamily="18" charset="0"/>
              </a:rPr>
              <a:t>2. </a:t>
            </a:r>
            <a:r>
              <a:rPr lang="ru-RU" sz="2000" dirty="0" err="1">
                <a:latin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опікун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піклувальник</a:t>
            </a:r>
            <a:r>
              <a:rPr lang="ru-RU" sz="2000" dirty="0">
                <a:latin typeface="Times New Roman" panose="02020603050405020304" pitchFamily="18" charset="0"/>
              </a:rPr>
              <a:t> не дав </a:t>
            </a:r>
            <a:r>
              <a:rPr lang="ru-RU" sz="2000" dirty="0" err="1">
                <a:latin typeface="Times New Roman" panose="02020603050405020304" pitchFamily="18" charset="0"/>
              </a:rPr>
              <a:t>згоди</a:t>
            </a:r>
            <a:r>
              <a:rPr lang="ru-RU" sz="2000" dirty="0"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дитини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така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згода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</a:rPr>
              <a:t> бути дана органом </a:t>
            </a:r>
            <a:r>
              <a:rPr lang="ru-RU" sz="2000" dirty="0" err="1">
                <a:latin typeface="Times New Roman" panose="02020603050405020304" pitchFamily="18" charset="0"/>
              </a:rPr>
              <a:t>опіки</a:t>
            </a:r>
            <a:r>
              <a:rPr lang="ru-RU" sz="2000" dirty="0">
                <a:latin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</a:rPr>
              <a:t>піклування</a:t>
            </a:r>
            <a:r>
              <a:rPr lang="ru-RU" sz="2000" dirty="0">
                <a:latin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Times New Roman" panose="02020603050405020304" pitchFamily="18" charset="0"/>
              </a:rPr>
              <a:t>3. </a:t>
            </a:r>
            <a:r>
              <a:rPr lang="ru-RU" sz="2000" dirty="0" err="1"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</a:rPr>
              <a:t> бути </a:t>
            </a:r>
            <a:r>
              <a:rPr lang="ru-RU" sz="2000" dirty="0" err="1">
                <a:latin typeface="Times New Roman" panose="02020603050405020304" pitchFamily="18" charset="0"/>
              </a:rPr>
              <a:t>проведене</a:t>
            </a:r>
            <a:r>
              <a:rPr lang="ru-RU" sz="2000" dirty="0">
                <a:latin typeface="Times New Roman" panose="02020603050405020304" pitchFamily="18" charset="0"/>
              </a:rPr>
              <a:t> без </a:t>
            </a:r>
            <a:r>
              <a:rPr lang="ru-RU" sz="2000" dirty="0" err="1">
                <a:latin typeface="Times New Roman" panose="02020603050405020304" pitchFamily="18" charset="0"/>
              </a:rPr>
              <a:t>згоди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опікуна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піклувальника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</a:rPr>
              <a:t> органу </a:t>
            </a:r>
            <a:r>
              <a:rPr lang="ru-RU" sz="2000" dirty="0" err="1">
                <a:latin typeface="Times New Roman" panose="02020603050405020304" pitchFamily="18" charset="0"/>
              </a:rPr>
              <a:t>опіки</a:t>
            </a:r>
            <a:r>
              <a:rPr lang="ru-RU" sz="2000" dirty="0">
                <a:latin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</a:rPr>
              <a:t>піклування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</a:rPr>
              <a:t> суд </a:t>
            </a:r>
            <a:r>
              <a:rPr lang="ru-RU" sz="2000" dirty="0" err="1">
                <a:latin typeface="Times New Roman" panose="02020603050405020304" pitchFamily="18" charset="0"/>
              </a:rPr>
              <a:t>встановить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дитини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відповідає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її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інтересам</a:t>
            </a:r>
            <a:r>
              <a:rPr lang="ru-RU" sz="2000" dirty="0"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112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4552" y="605307"/>
            <a:ext cx="902809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2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400" b="1" i="1" dirty="0" smtClean="0">
                <a:latin typeface="Times New Roman" panose="02020603050405020304" pitchFamily="18" charset="0"/>
              </a:rPr>
              <a:t>5. </a:t>
            </a:r>
            <a:r>
              <a:rPr lang="ru-RU" sz="2400" b="1" i="1" dirty="0" err="1" smtClean="0">
                <a:latin typeface="Times New Roman" panose="02020603050405020304" pitchFamily="18" charset="0"/>
              </a:rPr>
              <a:t>Згода</a:t>
            </a:r>
            <a:r>
              <a:rPr lang="ru-RU" sz="2400" b="1" i="1" dirty="0" smtClean="0">
                <a:latin typeface="Times New Roman" panose="02020603050405020304" pitchFamily="18" charset="0"/>
              </a:rPr>
              <a:t> </a:t>
            </a:r>
            <a:r>
              <a:rPr lang="ru-RU" sz="2400" b="1" i="1" dirty="0">
                <a:latin typeface="Times New Roman" panose="02020603050405020304" pitchFamily="18" charset="0"/>
              </a:rPr>
              <a:t>закладу </a:t>
            </a:r>
            <a:r>
              <a:rPr lang="ru-RU" sz="2400" b="1" i="1" dirty="0" err="1">
                <a:latin typeface="Times New Roman" panose="02020603050405020304" pitchFamily="18" charset="0"/>
              </a:rPr>
              <a:t>охорони</a:t>
            </a:r>
            <a:r>
              <a:rPr lang="ru-RU" sz="2400" b="1" i="1" dirty="0">
                <a:latin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</a:rPr>
              <a:t>здоров'я</a:t>
            </a:r>
            <a:r>
              <a:rPr lang="ru-RU" sz="2400" b="1" i="1" dirty="0">
                <a:latin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</a:rPr>
              <a:t>або</a:t>
            </a:r>
            <a:r>
              <a:rPr lang="ru-RU" sz="2400" b="1" i="1" dirty="0">
                <a:latin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</a:rPr>
              <a:t>навчального</a:t>
            </a:r>
            <a:r>
              <a:rPr lang="ru-RU" sz="2400" b="1" i="1" dirty="0">
                <a:latin typeface="Times New Roman" panose="02020603050405020304" pitchFamily="18" charset="0"/>
              </a:rPr>
              <a:t> закладу на </a:t>
            </a:r>
            <a:r>
              <a:rPr lang="ru-RU" sz="2400" b="1" i="1" dirty="0" err="1">
                <a:latin typeface="Times New Roman" panose="02020603050405020304" pitchFamily="18" charset="0"/>
              </a:rPr>
              <a:t>усиновлення</a:t>
            </a:r>
            <a:r>
              <a:rPr lang="ru-RU" sz="2400" b="1" i="1" dirty="0">
                <a:latin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</a:rPr>
              <a:t>дитини</a:t>
            </a:r>
            <a:endParaRPr lang="ru-RU" sz="2400" b="1" i="1" dirty="0" smtClean="0">
              <a:latin typeface="Times New Roman" panose="02020603050405020304" pitchFamily="18" charset="0"/>
            </a:endParaRPr>
          </a:p>
          <a:p>
            <a:pPr algn="just"/>
            <a:endParaRPr lang="ru-RU" sz="2400" b="1" i="1" dirty="0" smtClean="0">
              <a:latin typeface="Times New Roman" panose="02020603050405020304" pitchFamily="18" charset="0"/>
            </a:endParaRPr>
          </a:p>
          <a:p>
            <a:pPr algn="just"/>
            <a:endParaRPr lang="ru-RU" sz="2400" b="1" i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Стаття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222.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закладу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охорони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здоров'я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навчального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закладу 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1. 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яка не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має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батьків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перебуває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закладі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охорони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здоров'я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навчальному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закладі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потрібна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письмова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цього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закладу.</a:t>
            </a:r>
          </a:p>
          <a:p>
            <a:pPr algn="just"/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може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бути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проведене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без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цього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закладу,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якщо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суд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встановить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відповідає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інтересам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ru-RU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7695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7425" y="347730"/>
            <a:ext cx="11487955" cy="59130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3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400" b="1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uk-UA" sz="24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усиновлення 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 процедура, яка складається з певних стадій і здійснюється відповідними органами за правилами, що встановлені законодавством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endParaRPr lang="uk-UA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uk-UA" sz="2400" b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Процедура усиновлення </a:t>
            </a:r>
            <a:r>
              <a:rPr lang="uk-UA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uk-UA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 порядок здійснення органами державної влади встановлених законом послідовних дій по постановці на облік дитини-сироти і дитини, позбавленої батьківського піклування, постановці на облік осіб, які бажають усиновити дитину, веденням такого обліку з метою інформування кандидатів в </a:t>
            </a:r>
            <a:r>
              <a:rPr lang="uk-UA" sz="2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усиновлювачі</a:t>
            </a:r>
            <a:r>
              <a:rPr lang="uk-UA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 дітей, які можуть бути усиновлені, для подальшого звернення до суду цих осіб із заявою про усиновлення, і прийняття відповідного рішення.</a:t>
            </a:r>
          </a:p>
          <a:p>
            <a:pPr algn="just">
              <a:spcAft>
                <a:spcPts val="0"/>
              </a:spcAft>
            </a:pPr>
            <a:endParaRPr lang="uk-UA" sz="24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провадження діяльності з усиновлення врегульований постановою Кабінету Міністрів України «Про затвердження Порядку провадження діяльності з усиновлення та здійснення нагляду за дотриманням прав усиновлених дітей» від 8 жовтня 2008 р. № 905.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32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718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028868" cy="803315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indent="285750" algn="just">
              <a:lnSpc>
                <a:spcPct val="107000"/>
              </a:lnSpc>
              <a:spcAft>
                <a:spcPts val="0"/>
              </a:spcAft>
            </a:pPr>
            <a:endParaRPr lang="uk-UA" sz="3200" i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just">
              <a:lnSpc>
                <a:spcPct val="107000"/>
              </a:lnSpc>
              <a:spcAft>
                <a:spcPts val="0"/>
              </a:spcAft>
            </a:pPr>
            <a:r>
              <a:rPr lang="uk-UA" sz="24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Усиновлення дитини здійснюється </a:t>
            </a:r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судовому порядку.</a:t>
            </a:r>
          </a:p>
          <a:p>
            <a:pPr indent="285750" algn="just">
              <a:lnSpc>
                <a:spcPct val="107000"/>
              </a:lnSpc>
              <a:spcAft>
                <a:spcPts val="0"/>
              </a:spcAft>
            </a:pPr>
            <a:endParaRPr lang="uk-UA" sz="2400" i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бажає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усиновити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дитину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суду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заяву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усиновлення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	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Подання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заяви через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допускається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285750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усиновлення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відкликана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набрання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чинності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суду про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усиновлення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(ст. 223 СК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indent="285750" algn="just">
              <a:lnSpc>
                <a:spcPct val="107000"/>
              </a:lnSpc>
              <a:spcAft>
                <a:spcPts val="0"/>
              </a:spcAft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</a:rPr>
              <a:t>	</a:t>
            </a:r>
            <a:r>
              <a:rPr lang="ru-RU" sz="2400" dirty="0" err="1" smtClean="0">
                <a:latin typeface="Times New Roman" panose="02020603050405020304" pitchFamily="18" charset="0"/>
              </a:rPr>
              <a:t>Усиновлення</a:t>
            </a:r>
            <a:r>
              <a:rPr lang="ru-RU" sz="2400" dirty="0" smtClean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вважається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здійсненим</a:t>
            </a:r>
            <a:r>
              <a:rPr lang="ru-RU" sz="2400" dirty="0">
                <a:latin typeface="Times New Roman" panose="02020603050405020304" pitchFamily="18" charset="0"/>
              </a:rPr>
              <a:t> у день </a:t>
            </a:r>
            <a:r>
              <a:rPr lang="ru-RU" sz="2400" dirty="0" err="1">
                <a:latin typeface="Times New Roman" panose="02020603050405020304" pitchFamily="18" charset="0"/>
              </a:rPr>
              <a:t>набрання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чинності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рішенням</a:t>
            </a:r>
            <a:r>
              <a:rPr lang="ru-RU" sz="2400" dirty="0">
                <a:latin typeface="Times New Roman" panose="02020603050405020304" pitchFamily="18" charset="0"/>
              </a:rPr>
              <a:t> суду про </a:t>
            </a:r>
            <a:r>
              <a:rPr lang="ru-RU" sz="2400" dirty="0" err="1" smtClean="0">
                <a:latin typeface="Times New Roman" panose="02020603050405020304" pitchFamily="18" charset="0"/>
              </a:rPr>
              <a:t>усиновлення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</a:rPr>
              <a:t>(ст. 225 СК </a:t>
            </a:r>
            <a:r>
              <a:rPr lang="ru-RU" sz="2400" dirty="0" err="1" smtClean="0">
                <a:latin typeface="Times New Roman" panose="02020603050405020304" pitchFamily="18" charset="0"/>
              </a:rPr>
              <a:t>України</a:t>
            </a:r>
            <a:r>
              <a:rPr lang="ru-RU" sz="2400" dirty="0" smtClean="0">
                <a:latin typeface="Times New Roman" panose="02020603050405020304" pitchFamily="18" charset="0"/>
              </a:rPr>
              <a:t>).</a:t>
            </a:r>
          </a:p>
          <a:p>
            <a:pPr indent="285750" algn="just">
              <a:lnSpc>
                <a:spcPct val="107000"/>
              </a:lnSpc>
              <a:spcAft>
                <a:spcPts val="0"/>
              </a:spcAft>
            </a:pPr>
            <a:endParaRPr lang="uk-UA" sz="24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just">
              <a:lnSpc>
                <a:spcPct val="107000"/>
              </a:lnSpc>
              <a:spcAft>
                <a:spcPts val="0"/>
              </a:spcAft>
            </a:pPr>
            <a:r>
              <a:rPr lang="uk-UA" sz="24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Вимоги до рішення суду про усиновлення визначені ст. 224 СК України.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just">
              <a:lnSpc>
                <a:spcPct val="107000"/>
              </a:lnSpc>
              <a:spcAft>
                <a:spcPts val="0"/>
              </a:spcAft>
            </a:pPr>
            <a:endParaRPr lang="uk-UA" sz="24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just">
              <a:lnSpc>
                <a:spcPct val="107000"/>
              </a:lnSpc>
              <a:spcAft>
                <a:spcPts val="0"/>
              </a:spcAft>
            </a:pPr>
            <a:endParaRPr lang="uk-UA" sz="2800" i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just">
              <a:lnSpc>
                <a:spcPct val="107000"/>
              </a:lnSpc>
              <a:spcAft>
                <a:spcPts val="0"/>
              </a:spcAft>
            </a:pPr>
            <a:r>
              <a:rPr lang="ru-RU" sz="32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3200" i="1" dirty="0">
              <a:solidFill>
                <a:srgbClr val="4472C4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>
              <a:lnSpc>
                <a:spcPct val="107000"/>
              </a:lnSpc>
              <a:spcAft>
                <a:spcPts val="0"/>
              </a:spcAft>
            </a:pPr>
            <a:endParaRPr lang="uk-UA" sz="3200" i="1" dirty="0" smtClean="0">
              <a:solidFill>
                <a:srgbClr val="4472C4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>
              <a:lnSpc>
                <a:spcPct val="107000"/>
              </a:lnSpc>
              <a:spcAft>
                <a:spcPts val="0"/>
              </a:spcAft>
            </a:pPr>
            <a:endParaRPr lang="uk-UA" sz="3200" i="1" dirty="0">
              <a:solidFill>
                <a:srgbClr val="4472C4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>
              <a:lnSpc>
                <a:spcPct val="107000"/>
              </a:lnSpc>
              <a:spcAft>
                <a:spcPts val="0"/>
              </a:spcAft>
            </a:pPr>
            <a:endParaRPr lang="uk-UA" sz="3200" i="1" dirty="0" smtClean="0">
              <a:solidFill>
                <a:srgbClr val="4472C4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213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871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uk-UA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uk-UA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uk-UA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Визнання усиновлення недійсним. Скасування усиновлення</a:t>
            </a:r>
            <a:endParaRPr lang="ru-RU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07000"/>
              </a:lnSpc>
              <a:spcAft>
                <a:spcPts val="0"/>
              </a:spcAft>
            </a:pPr>
            <a:endParaRPr lang="uk-UA" sz="2000" b="1" i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uk-UA" sz="20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000" b="1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Підстави визнання </a:t>
            </a:r>
            <a:r>
              <a:rPr lang="uk-UA" sz="20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усиновлення </a:t>
            </a:r>
            <a:r>
              <a:rPr lang="uk-UA" sz="2000" b="1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недійсним</a:t>
            </a:r>
            <a:r>
              <a:rPr lang="uk-UA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проведене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згоди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згода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необхідною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(ч.1 ст. 236 СК </a:t>
            </a:r>
            <a:r>
              <a:rPr 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2900" indent="-342900" algn="just">
              <a:buFont typeface="+mj-lt"/>
              <a:buAutoNum type="arabicParenR"/>
              <a:tabLst>
                <a:tab pos="457200" algn="l"/>
              </a:tabLst>
            </a:pPr>
            <a:r>
              <a:rPr lang="ru-RU" sz="2000" dirty="0" err="1" smtClean="0">
                <a:latin typeface="Times New Roman" panose="02020603050405020304" pitchFamily="18" charset="0"/>
              </a:rPr>
              <a:t>усиновлювач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</a:rPr>
              <a:t>не </a:t>
            </a:r>
            <a:r>
              <a:rPr lang="ru-RU" sz="2000" dirty="0" err="1">
                <a:latin typeface="Times New Roman" panose="02020603050405020304" pitchFamily="18" charset="0"/>
              </a:rPr>
              <a:t>бажав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настання</a:t>
            </a:r>
            <a:r>
              <a:rPr lang="ru-RU" sz="2000" dirty="0">
                <a:latin typeface="Times New Roman" panose="02020603050405020304" pitchFamily="18" charset="0"/>
              </a:rPr>
              <a:t> прав та </a:t>
            </a:r>
            <a:r>
              <a:rPr lang="ru-RU" sz="2000" dirty="0" err="1">
                <a:latin typeface="Times New Roman" panose="02020603050405020304" pitchFamily="18" charset="0"/>
              </a:rPr>
              <a:t>обов'язків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виникають</a:t>
            </a:r>
            <a:r>
              <a:rPr lang="ru-RU" sz="2000" dirty="0"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</a:rPr>
              <a:t>результаті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latin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</a:rPr>
              <a:t>фіктивне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усиновлення</a:t>
            </a:r>
            <a:r>
              <a:rPr lang="ru-RU" sz="2000" dirty="0" smtClean="0">
                <a:latin typeface="Times New Roman" panose="02020603050405020304" pitchFamily="18" charset="0"/>
              </a:rPr>
              <a:t>) (ч. 2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ст. 236 СК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2900" indent="-342900" algn="just">
              <a:buFont typeface="+mj-lt"/>
              <a:buAutoNum type="arabicParenR"/>
              <a:tabLst>
                <a:tab pos="457200" algn="l"/>
              </a:tabLst>
            </a:pPr>
            <a:r>
              <a:rPr lang="ru-RU" sz="2000" i="1" u="sng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i="1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бути </a:t>
            </a:r>
            <a:r>
              <a:rPr lang="ru-RU" sz="2000" i="1" u="sng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визнане</a:t>
            </a:r>
            <a:r>
              <a:rPr lang="ru-RU" sz="2000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u="sng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недійсним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проведене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підставі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підроблених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(ч. 3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ст. 236 СК </a:t>
            </a:r>
            <a:r>
              <a:rPr 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uk-UA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ru-RU" sz="2000" i="1" u="sng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i="1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бути </a:t>
            </a:r>
            <a:r>
              <a:rPr lang="ru-RU" sz="2000" i="1" u="sng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визнане</a:t>
            </a:r>
            <a:r>
              <a:rPr lang="ru-RU" sz="2000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u="sng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недійсним</a:t>
            </a:r>
            <a:r>
              <a:rPr lang="ru-RU" sz="2000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відсутності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згоди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усиновлення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другого з </a:t>
            </a:r>
            <a:r>
              <a:rPr 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подружжя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та/</a:t>
            </a:r>
            <a:r>
              <a:rPr 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опікуна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</a:rPr>
              <a:t>піклувальника</a:t>
            </a:r>
            <a:r>
              <a:rPr lang="ru-RU" sz="2000" dirty="0" smtClean="0">
                <a:latin typeface="Times New Roman" panose="02020603050405020304" pitchFamily="18" charset="0"/>
              </a:rPr>
              <a:t>, та/</a:t>
            </a:r>
            <a:r>
              <a:rPr lang="ru-RU" sz="2000" dirty="0" err="1" smtClean="0">
                <a:latin typeface="Times New Roman" panose="02020603050405020304" pitchFamily="18" charset="0"/>
              </a:rPr>
              <a:t>або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</a:rPr>
              <a:t>закладу </a:t>
            </a:r>
            <a:r>
              <a:rPr lang="ru-RU" sz="2000" dirty="0" err="1">
                <a:latin typeface="Times New Roman" panose="02020603050405020304" pitchFamily="18" charset="0"/>
              </a:rPr>
              <a:t>охорони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здоров'я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навчального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</a:rPr>
              <a:t>закладу, в </a:t>
            </a:r>
            <a:r>
              <a:rPr lang="ru-RU" sz="2000" dirty="0" err="1" smtClean="0">
                <a:latin typeface="Times New Roman" panose="02020603050405020304" pitchFamily="18" charset="0"/>
              </a:rPr>
              <a:t>яакому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перебувала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дитина</a:t>
            </a:r>
            <a:r>
              <a:rPr lang="ru-RU" sz="2000" dirty="0" smtClean="0">
                <a:latin typeface="Times New Roman" panose="02020603050405020304" pitchFamily="18" charset="0"/>
              </a:rPr>
              <a:t> (ч. 4 ст.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ст. 236 СК </a:t>
            </a:r>
            <a:r>
              <a:rPr 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ru-RU" sz="2000" dirty="0" err="1" smtClean="0">
                <a:latin typeface="Times New Roman" panose="02020603050405020304" pitchFamily="18" charset="0"/>
              </a:rPr>
              <a:t>якщо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</a:rPr>
              <a:t>одним </a:t>
            </a:r>
            <a:r>
              <a:rPr lang="ru-RU" sz="2000" dirty="0" err="1">
                <a:latin typeface="Times New Roman" panose="02020603050405020304" pitchFamily="18" charset="0"/>
              </a:rPr>
              <a:t>із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подружжя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усиновлена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дитина</a:t>
            </a:r>
            <a:r>
              <a:rPr lang="ru-RU" sz="2000" dirty="0">
                <a:latin typeface="Times New Roman" panose="02020603050405020304" pitchFamily="18" charset="0"/>
              </a:rPr>
              <a:t> другого з </a:t>
            </a:r>
            <a:r>
              <a:rPr lang="ru-RU" sz="2000" dirty="0" err="1">
                <a:latin typeface="Times New Roman" panose="02020603050405020304" pitchFamily="18" charset="0"/>
              </a:rPr>
              <a:t>подружжя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</a:rPr>
              <a:t> бути </a:t>
            </a:r>
            <a:r>
              <a:rPr lang="ru-RU" sz="2000" dirty="0" err="1">
                <a:latin typeface="Times New Roman" panose="02020603050405020304" pitchFamily="18" charset="0"/>
              </a:rPr>
              <a:t>визнане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недійсним</a:t>
            </a:r>
            <a:r>
              <a:rPr lang="ru-RU" sz="2000" dirty="0">
                <a:latin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</a:rPr>
              <a:t>рішенням</a:t>
            </a:r>
            <a:r>
              <a:rPr lang="ru-RU" sz="2000" dirty="0">
                <a:latin typeface="Times New Roman" panose="02020603050405020304" pitchFamily="18" charset="0"/>
              </a:rPr>
              <a:t> суду, </a:t>
            </a:r>
            <a:r>
              <a:rPr lang="ru-RU" sz="2000" dirty="0" err="1">
                <a:latin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</a:rPr>
              <a:t> буде </a:t>
            </a:r>
            <a:r>
              <a:rPr lang="ru-RU" sz="2000" dirty="0" err="1">
                <a:latin typeface="Times New Roman" panose="02020603050405020304" pitchFamily="18" charset="0"/>
              </a:rPr>
              <a:t>встановлено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</a:rPr>
              <a:t> на момент </a:t>
            </a:r>
            <a:r>
              <a:rPr lang="ru-RU" sz="2000" dirty="0" err="1"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другий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із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подружжя</a:t>
            </a:r>
            <a:r>
              <a:rPr lang="ru-RU" sz="2000" dirty="0">
                <a:latin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</a:rPr>
              <a:t>мав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наміру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продовжувати</a:t>
            </a:r>
            <a:r>
              <a:rPr lang="ru-RU" sz="2000" dirty="0">
                <a:latin typeface="Times New Roman" panose="02020603050405020304" pitchFamily="18" charset="0"/>
              </a:rPr>
              <a:t> з ним </a:t>
            </a:r>
            <a:r>
              <a:rPr lang="ru-RU" sz="2000" dirty="0" err="1">
                <a:latin typeface="Times New Roman" panose="02020603050405020304" pitchFamily="18" charset="0"/>
              </a:rPr>
              <a:t>шлюбні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відносини</a:t>
            </a:r>
            <a:r>
              <a:rPr lang="ru-RU" sz="2000" dirty="0" smtClean="0">
                <a:latin typeface="Times New Roman" panose="02020603050405020304" pitchFamily="18" charset="0"/>
              </a:rPr>
              <a:t>.</a:t>
            </a:r>
          </a:p>
          <a:p>
            <a:pPr lvl="0" algn="just">
              <a:spcAft>
                <a:spcPts val="0"/>
              </a:spcAft>
              <a:tabLst>
                <a:tab pos="457200" algn="l"/>
              </a:tabLst>
            </a:pPr>
            <a:endParaRPr lang="ru-RU" sz="2000" dirty="0" smtClean="0">
              <a:latin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tabLst>
                <a:tab pos="457200" algn="l"/>
              </a:tabLst>
            </a:pPr>
            <a:r>
              <a:rPr lang="ru-RU" sz="2000" dirty="0" smtClean="0"/>
              <a:t>	</a:t>
            </a:r>
            <a:r>
              <a:rPr lang="ru-RU" sz="2000" dirty="0" err="1" smtClean="0">
                <a:latin typeface="Times New Roman" panose="02020603050405020304" pitchFamily="18" charset="0"/>
              </a:rPr>
              <a:t>Усиновлення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</a:rPr>
              <a:t>визнається</a:t>
            </a:r>
            <a:r>
              <a:rPr lang="ru-RU" sz="2000" b="1" dirty="0" smtClean="0">
                <a:latin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</a:rPr>
              <a:t>недійсним</a:t>
            </a:r>
            <a:r>
              <a:rPr lang="ru-RU" sz="2000" b="1" dirty="0" smtClean="0">
                <a:latin typeface="Times New Roman" panose="02020603050405020304" pitchFamily="18" charset="0"/>
              </a:rPr>
              <a:t> за </a:t>
            </a:r>
            <a:r>
              <a:rPr lang="ru-RU" sz="2000" b="1" dirty="0" err="1" smtClean="0">
                <a:latin typeface="Times New Roman" panose="02020603050405020304" pitchFamily="18" charset="0"/>
              </a:rPr>
              <a:t>рішенням</a:t>
            </a:r>
            <a:r>
              <a:rPr lang="ru-RU" sz="2000" b="1" dirty="0" smtClean="0">
                <a:latin typeface="Times New Roman" panose="02020603050405020304" pitchFamily="18" charset="0"/>
              </a:rPr>
              <a:t> суду</a:t>
            </a:r>
            <a:r>
              <a:rPr lang="ru-RU" sz="2000" dirty="0" smtClean="0">
                <a:latin typeface="Times New Roman" panose="02020603050405020304" pitchFamily="18" charset="0"/>
              </a:rPr>
              <a:t>. </a:t>
            </a:r>
          </a:p>
          <a:p>
            <a:pPr lvl="0" algn="just">
              <a:spcAft>
                <a:spcPts val="0"/>
              </a:spcAft>
              <a:tabLst>
                <a:tab pos="457200" algn="l"/>
              </a:tabLst>
            </a:pPr>
            <a:endParaRPr lang="ru-RU" sz="2000" dirty="0" smtClean="0">
              <a:latin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tabLst>
                <a:tab pos="457200" algn="l"/>
              </a:tabLst>
            </a:pPr>
            <a:r>
              <a:rPr lang="ru-RU" sz="2000" dirty="0" smtClean="0">
                <a:latin typeface="Times New Roman" panose="02020603050405020304" pitchFamily="18" charset="0"/>
              </a:rPr>
              <a:t>	</a:t>
            </a:r>
            <a:r>
              <a:rPr lang="ru-RU" sz="2000" dirty="0" err="1" smtClean="0"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визнане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недійсним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b="1" u="sng" dirty="0" err="1">
                <a:latin typeface="Times New Roman" panose="02020603050405020304" pitchFamily="18" charset="0"/>
              </a:rPr>
              <a:t>анулюється</a:t>
            </a:r>
            <a:r>
              <a:rPr lang="ru-RU" sz="2000" b="1" u="sng" dirty="0">
                <a:latin typeface="Times New Roman" panose="02020603050405020304" pitchFamily="18" charset="0"/>
              </a:rPr>
              <a:t> з моменту </a:t>
            </a:r>
            <a:r>
              <a:rPr lang="ru-RU" sz="2000" b="1" u="sng" dirty="0" err="1">
                <a:latin typeface="Times New Roman" panose="02020603050405020304" pitchFamily="18" charset="0"/>
              </a:rPr>
              <a:t>його</a:t>
            </a:r>
            <a:r>
              <a:rPr lang="ru-RU" sz="2000" b="1" u="sng" dirty="0">
                <a:latin typeface="Times New Roman" panose="02020603050405020304" pitchFamily="18" charset="0"/>
              </a:rPr>
              <a:t> </a:t>
            </a:r>
            <a:r>
              <a:rPr lang="ru-RU" sz="2000" b="1" u="sng" dirty="0" err="1" smtClean="0">
                <a:latin typeface="Times New Roman" panose="02020603050405020304" pitchFamily="18" charset="0"/>
              </a:rPr>
              <a:t>здійснення</a:t>
            </a:r>
            <a:r>
              <a:rPr lang="ru-RU" sz="2000" b="1" u="sng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</a:rPr>
              <a:t>(ч. 1 ст. 237 СК </a:t>
            </a:r>
            <a:r>
              <a:rPr lang="ru-RU" sz="2000" dirty="0" err="1" smtClean="0">
                <a:latin typeface="Times New Roman" panose="02020603050405020304" pitchFamily="18" charset="0"/>
              </a:rPr>
              <a:t>України</a:t>
            </a:r>
            <a:r>
              <a:rPr lang="ru-RU" sz="2000" dirty="0" smtClean="0">
                <a:latin typeface="Times New Roman" panose="02020603050405020304" pitchFamily="18" charset="0"/>
              </a:rPr>
              <a:t>).</a:t>
            </a:r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just">
              <a:buFont typeface="+mj-lt"/>
              <a:buAutoNum type="arabicParenR"/>
              <a:tabLst>
                <a:tab pos="457200" algn="l"/>
              </a:tabLst>
            </a:pP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  <a:tabLst>
                <a:tab pos="457200" algn="l"/>
              </a:tabLst>
            </a:pP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  <a:tabLst>
                <a:tab pos="457200" algn="l"/>
              </a:tabLst>
            </a:pPr>
            <a:endParaRPr lang="ru-RU" sz="3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598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30443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457200" algn="ctr" fontAlgn="base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ctr" fontAlgn="base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Правові</a:t>
            </a: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визнання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усиновлення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недійсним</a:t>
            </a: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(ст. 237 СК </a:t>
            </a:r>
            <a:r>
              <a:rPr lang="ru-RU" sz="2000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lang="ru-RU" sz="20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1) </a:t>
            </a:r>
            <a:r>
              <a:rPr lang="ru-RU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припиняються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права та </a:t>
            </a:r>
            <a:r>
              <a:rPr lang="ru-RU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обов'язки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виникли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встановлені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законом для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усиновлювача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родичів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2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відновлюються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права та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обов'язки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дитиною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батьками та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родичами за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походженням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3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яка не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досягла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чотирнадцяти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бажанням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родичів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передається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У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недійсним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досягла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чотирнадцяти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подальшого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проживання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згодою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У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батькам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родичам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неможливе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вона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передається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опікування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органу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опіки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піклування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4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відновлюються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прізвище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ім'я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по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батькові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вона мала до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За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бажанням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надалі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іменуватися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прізвищем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ім'ям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по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батькові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вона одержала у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зв'язку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усиновленням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 fontAlgn="base">
              <a:lnSpc>
                <a:spcPct val="107000"/>
              </a:lnSpc>
              <a:spcAft>
                <a:spcPts val="0"/>
              </a:spcAft>
            </a:pP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5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Суд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постановити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стягнення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аліментів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особи, яка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усиновлювачем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на строк не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як два роки,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батьки не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змоги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утримувати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усиновлювач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надавати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матеріальну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допомогу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algn="just" fontAlgn="base">
              <a:lnSpc>
                <a:spcPct val="107000"/>
              </a:lnSpc>
              <a:spcAft>
                <a:spcPts val="0"/>
              </a:spcAft>
            </a:pPr>
            <a:endParaRPr lang="uk-UA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 fontAlgn="base">
              <a:lnSpc>
                <a:spcPct val="107000"/>
              </a:lnSpc>
              <a:spcAft>
                <a:spcPts val="0"/>
              </a:spcAft>
            </a:pPr>
            <a:endParaRPr lang="uk-UA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 fontAlgn="base">
              <a:lnSpc>
                <a:spcPct val="107000"/>
              </a:lnSpc>
              <a:spcAft>
                <a:spcPts val="0"/>
              </a:spcAft>
            </a:pP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 fontAlgn="base">
              <a:lnSpc>
                <a:spcPct val="107000"/>
              </a:lnSpc>
              <a:spcAft>
                <a:spcPts val="0"/>
              </a:spcAft>
            </a:pPr>
            <a:endParaRPr lang="ru-RU" sz="3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866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10327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57200" algn="ctr">
              <a:lnSpc>
                <a:spcPct val="107000"/>
              </a:lnSpc>
              <a:spcAft>
                <a:spcPts val="0"/>
              </a:spcAft>
            </a:pPr>
            <a:endParaRPr lang="uk-UA" sz="2800" b="1" i="1" u="sng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uk-UA" sz="2400" b="1" i="1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Підстави скасування усиновлення (</a:t>
            </a:r>
            <a:r>
              <a:rPr lang="uk-UA" sz="2400" b="1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стаття 238 СК України</a:t>
            </a:r>
            <a:r>
              <a:rPr lang="uk-UA" sz="2400" b="1" i="1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lang="ru-RU" sz="24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uk-UA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 algn="just" fontAlgn="base">
              <a:lnSpc>
                <a:spcPct val="107000"/>
              </a:lnSpc>
              <a:spcAft>
                <a:spcPts val="0"/>
              </a:spcAft>
              <a:buAutoNum type="arabicPeriod"/>
            </a:pP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Усиновлення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4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скасоване</a:t>
            </a:r>
            <a:r>
              <a:rPr lang="ru-RU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рішенням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суду,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14350" indent="-514350" algn="just" fontAlgn="base">
              <a:lnSpc>
                <a:spcPct val="107000"/>
              </a:lnSpc>
              <a:spcAft>
                <a:spcPts val="0"/>
              </a:spcAft>
              <a:buAutoNum type="arabicPeriod"/>
            </a:pP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 algn="just" fontAlgn="base">
              <a:lnSpc>
                <a:spcPct val="107000"/>
              </a:lnSpc>
              <a:spcAft>
                <a:spcPts val="0"/>
              </a:spcAft>
              <a:buAutoNum type="arabicParenR"/>
            </a:pP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суперечить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інтересам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сімейного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дитина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страждає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недоумством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психічну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тяжку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невиліковну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хворобу, про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усиновлювач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знав і не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міг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знати на час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усиновлення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усиновлювачем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дитиною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склалися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незалежно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усиновлювача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стосунки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роблять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неможливими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їхнє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спільне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проживання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усиновлювачем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батьківських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обов'язків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uk-UA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uk-UA" sz="30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uk-UA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uk-UA" sz="1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uk-UA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uk-UA" sz="1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uk-UA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uk-UA" sz="1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uk-UA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uk-UA" sz="1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uk-UA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uk-UA" sz="1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uk-UA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uk-UA" sz="1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uk-UA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uk-UA" sz="1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uk-UA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uk-UA" sz="1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380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0"/>
            <a:ext cx="12192000" cy="6393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uk-UA" sz="28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28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</a:t>
            </a:r>
            <a:r>
              <a:rPr lang="uk-UA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Влаштування дітей-сиріт і дітей, позбавлених батьківського піклування.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План.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Державна охорона дітей-сиріт і дітей, позбавлених батьківського піклування. Форми влаштування.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Усиновлення: поняття, умови та порядок, правові наслідки.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Визнання усиновлення недійсним. Скасування усиновлення.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Опіка та піклування над дітьми. Права та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обов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язки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опікунів і піклувальників. Порядок встановлення та припинення опіки та піклування.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Патронат над дітьми.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Прийомна сім’я.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Дитячий будинок сімейного типу.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866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6267"/>
            <a:ext cx="12192000" cy="59211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ru-RU" sz="3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Скасування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допускається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дитиною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повноліття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скасоване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дитиною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повноліття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протиправна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поведінка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усиновлювача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загрожує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життю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здоров'ю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усиновлювача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членів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сім'ї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Усиновлення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повнолітньої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особи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скасовано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судом за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взаємною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згодою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усиновлювача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вимогу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одного з них,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сімейні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відносини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ними не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склалися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скасовується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дня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набрання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чинності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рішенням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суду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uk-UA" sz="3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ru-RU" sz="3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174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179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ctr" fontAlgn="base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ctr" fontAlgn="base">
              <a:lnSpc>
                <a:spcPct val="107000"/>
              </a:lnSpc>
              <a:spcAft>
                <a:spcPts val="0"/>
              </a:spcAft>
            </a:pPr>
            <a:r>
              <a:rPr lang="uk-UA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Правові </a:t>
            </a:r>
            <a:r>
              <a:rPr lang="uk-UA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наслідки скасування </a:t>
            </a:r>
            <a:r>
              <a:rPr lang="uk-UA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усиновлення  (ст. 239 СК України):</a:t>
            </a: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uk-UA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 припиняються 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майбутнє права та обов'язки, що виникли у зв'язку з усиновленням між дитиною та </a:t>
            </a:r>
            <a:r>
              <a:rPr lang="uk-U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усиновлювачем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його </a:t>
            </a:r>
            <a:r>
              <a:rPr lang="uk-UA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родичами;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відновлюються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права та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обов'язки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дитиною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батьками,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родичами за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походженням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дитина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передається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бажанням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родичів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неможливо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- вона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передається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опікування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органові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опіки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піклування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indent="285750" algn="just" fontAlgn="base">
              <a:lnSpc>
                <a:spcPct val="107000"/>
              </a:lnSpc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400" dirty="0" err="1" smtClean="0">
                <a:latin typeface="Times New Roman" panose="02020603050405020304" pitchFamily="18" charset="0"/>
              </a:rPr>
              <a:t>дитина</a:t>
            </a:r>
            <a:r>
              <a:rPr lang="ru-RU" sz="2400" dirty="0" smtClean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має</a:t>
            </a:r>
            <a:r>
              <a:rPr lang="ru-RU" sz="2400" dirty="0">
                <a:latin typeface="Times New Roman" panose="02020603050405020304" pitchFamily="18" charset="0"/>
              </a:rPr>
              <a:t> право на </a:t>
            </a:r>
            <a:r>
              <a:rPr lang="ru-RU" sz="2400" dirty="0" err="1">
                <a:latin typeface="Times New Roman" panose="02020603050405020304" pitchFamily="18" charset="0"/>
              </a:rPr>
              <a:t>збереження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прізвища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</a:rPr>
              <a:t>імені</a:t>
            </a:r>
            <a:r>
              <a:rPr lang="ru-RU" sz="2400" dirty="0">
                <a:latin typeface="Times New Roman" panose="02020603050405020304" pitchFamily="18" charset="0"/>
              </a:rPr>
              <a:t> та по </a:t>
            </a:r>
            <a:r>
              <a:rPr lang="ru-RU" sz="2400" dirty="0" err="1">
                <a:latin typeface="Times New Roman" panose="02020603050405020304" pitchFamily="18" charset="0"/>
              </a:rPr>
              <a:t>батькові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</a:rPr>
              <a:t>які</a:t>
            </a:r>
            <a:r>
              <a:rPr lang="ru-RU" sz="2400" dirty="0">
                <a:latin typeface="Times New Roman" panose="02020603050405020304" pitchFamily="18" charset="0"/>
              </a:rPr>
              <a:t> вона одержала у </a:t>
            </a:r>
            <a:r>
              <a:rPr lang="ru-RU" sz="2400" dirty="0" err="1">
                <a:latin typeface="Times New Roman" panose="02020603050405020304" pitchFamily="18" charset="0"/>
              </a:rPr>
              <a:t>зв'язку</a:t>
            </a:r>
            <a:r>
              <a:rPr lang="ru-RU" sz="2400" dirty="0">
                <a:latin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</a:rPr>
              <a:t>усиновленням</a:t>
            </a:r>
            <a:r>
              <a:rPr lang="ru-RU" sz="2400" dirty="0">
                <a:latin typeface="Times New Roman" panose="02020603050405020304" pitchFamily="18" charset="0"/>
              </a:rPr>
              <a:t>. За </a:t>
            </a:r>
            <a:r>
              <a:rPr lang="ru-RU" sz="2400" dirty="0" err="1">
                <a:latin typeface="Times New Roman" panose="02020603050405020304" pitchFamily="18" charset="0"/>
              </a:rPr>
              <a:t>бажанням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дитини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їй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присвоюється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прізвище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</a:rPr>
              <a:t>ім'я</a:t>
            </a:r>
            <a:r>
              <a:rPr lang="ru-RU" sz="2400" dirty="0">
                <a:latin typeface="Times New Roman" panose="02020603050405020304" pitchFamily="18" charset="0"/>
              </a:rPr>
              <a:t>, по </a:t>
            </a:r>
            <a:r>
              <a:rPr lang="ru-RU" sz="2400" dirty="0" err="1">
                <a:latin typeface="Times New Roman" panose="02020603050405020304" pitchFamily="18" charset="0"/>
              </a:rPr>
              <a:t>батькові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</a:rPr>
              <a:t>які</a:t>
            </a:r>
            <a:r>
              <a:rPr lang="ru-RU" sz="2400" dirty="0">
                <a:latin typeface="Times New Roman" panose="02020603050405020304" pitchFamily="18" charset="0"/>
              </a:rPr>
              <a:t> вона мала до </a:t>
            </a:r>
            <a:r>
              <a:rPr lang="ru-RU" sz="2400" dirty="0" err="1" smtClean="0">
                <a:latin typeface="Times New Roman" panose="02020603050405020304" pitchFamily="18" charset="0"/>
              </a:rPr>
              <a:t>усиновлення</a:t>
            </a:r>
            <a:r>
              <a:rPr lang="ru-RU" sz="2400" dirty="0" smtClean="0">
                <a:latin typeface="Times New Roman" panose="02020603050405020304" pitchFamily="18" charset="0"/>
              </a:rPr>
              <a:t>. Суд </a:t>
            </a:r>
            <a:r>
              <a:rPr lang="ru-RU" sz="2400" dirty="0" err="1">
                <a:latin typeface="Times New Roman" panose="02020603050405020304" pitchFamily="18" charset="0"/>
              </a:rPr>
              <a:t>може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постановити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рішення</a:t>
            </a:r>
            <a:r>
              <a:rPr lang="ru-RU" sz="2400" dirty="0">
                <a:latin typeface="Times New Roman" panose="02020603050405020304" pitchFamily="18" charset="0"/>
              </a:rPr>
              <a:t> про </a:t>
            </a:r>
            <a:r>
              <a:rPr lang="ru-RU" sz="2400" dirty="0" err="1">
                <a:latin typeface="Times New Roman" panose="02020603050405020304" pitchFamily="18" charset="0"/>
              </a:rPr>
              <a:t>стягнення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аліментів</a:t>
            </a:r>
            <a:r>
              <a:rPr lang="ru-RU" sz="2400" dirty="0">
                <a:latin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</a:rPr>
              <a:t>дитину</a:t>
            </a:r>
            <a:r>
              <a:rPr lang="ru-RU" sz="2400" dirty="0">
                <a:latin typeface="Times New Roman" panose="02020603050405020304" pitchFamily="18" charset="0"/>
              </a:rPr>
              <a:t> з особи, яка </a:t>
            </a:r>
            <a:r>
              <a:rPr lang="ru-RU" sz="2400" dirty="0" err="1">
                <a:latin typeface="Times New Roman" panose="02020603050405020304" pitchFamily="18" charset="0"/>
              </a:rPr>
              <a:t>була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її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усиновлювачем</a:t>
            </a:r>
            <a:r>
              <a:rPr lang="ru-RU" sz="2400" dirty="0">
                <a:latin typeface="Times New Roman" panose="02020603050405020304" pitchFamily="18" charset="0"/>
              </a:rPr>
              <a:t>, за </a:t>
            </a:r>
            <a:r>
              <a:rPr lang="ru-RU" sz="2400" dirty="0" err="1">
                <a:latin typeface="Times New Roman" panose="02020603050405020304" pitchFamily="18" charset="0"/>
              </a:rPr>
              <a:t>умови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останній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може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надавати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матеріальну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допомогу</a:t>
            </a:r>
            <a:r>
              <a:rPr lang="ru-RU" sz="2400" dirty="0" smtClean="0">
                <a:latin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5) у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скасування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усиновлення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суперечить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інтересам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дитини</a:t>
            </a:r>
            <a:r>
              <a:rPr lang="ru-RU" sz="2400" dirty="0">
                <a:latin typeface="Times New Roman" panose="02020603050405020304" pitchFamily="18" charset="0"/>
              </a:rPr>
              <a:t>, не </a:t>
            </a:r>
            <a:r>
              <a:rPr lang="ru-RU" sz="2400" dirty="0" err="1">
                <a:latin typeface="Times New Roman" panose="02020603050405020304" pitchFamily="18" charset="0"/>
              </a:rPr>
              <a:t>забезпечує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їй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сімейного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виховання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передається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батькам, за нею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зберігається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 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проживання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житловому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приміщенні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вона проживала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усиновлення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 smtClean="0"/>
              <a:t> 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89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546" y="128788"/>
            <a:ext cx="10895527" cy="6645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uk-UA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Опіка </a:t>
            </a:r>
            <a:r>
              <a:rPr lang="uk-UA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 піклування </a:t>
            </a: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це інституту  сімейного права, який являє собою сукупність правових норм, що регулюють порядок передачі 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дітей-сиріт і дітей, позбавлених батьківського піклування, іншим особам </a:t>
            </a: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виховання 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 захисту </a:t>
            </a: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майнових 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 особистих немайнових </a:t>
            </a: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 дитини.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Опіка та піклування над дитиною </a:t>
            </a:r>
            <a:r>
              <a:rPr lang="uk-UA" sz="2000" i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встановлюються органами опіки та піклування </a:t>
            </a: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також </a:t>
            </a:r>
            <a:r>
              <a:rPr lang="uk-UA" sz="2000" i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судом,</a:t>
            </a: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випадках, передбачених ЦК України (ч. 3 ст. 243 СК України). Однак опікун та піклувальних призначаються </a:t>
            </a:r>
            <a:r>
              <a:rPr lang="uk-UA" sz="2000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виключно органом опіки та піклування</a:t>
            </a: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450215" algn="just">
              <a:lnSpc>
                <a:spcPct val="107000"/>
              </a:lnSpc>
            </a:pP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 опіки та піклування створюються при державних адміністраціях районів, районів міст Києва і Севастополя, та при виконавчих комітетах міських, районних у містах, сільських, селищних радах (ст. 11 ЗУ «Про забезпечення організаційно-правових умов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соціального захисту дітей-сиріт та дітей, позбавлених батьківського піклування</a:t>
            </a: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"). 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Безпосереднє ведення справ щодо опіки і піклування покладається у межах їх компетенції на відповідні управління та відділи зазначених органів</a:t>
            </a: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450215" algn="just">
              <a:lnSpc>
                <a:spcPct val="107000"/>
              </a:lnSpc>
            </a:pP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Стаття 11 ЗУ «Про забезпечення 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організаційно-правових умов соціального захисту дітей-сиріт та дітей, позбавлених батьківського піклування" </a:t>
            </a: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визначає повноваження органів опіки та піклування у сфері </a:t>
            </a:r>
            <a:r>
              <a:rPr lang="uk-UA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зихиту</a:t>
            </a: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прав дітей.</a:t>
            </a:r>
            <a:endParaRPr lang="ru-RU" sz="20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</a:pP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Відповідно до ст. 245 Сімейного кодексу України над дитиною, яка постійно проживає у закладі охорони здоров'я, навчальному або іншому дитячому закладі, </a:t>
            </a:r>
            <a:r>
              <a:rPr lang="uk-UA" sz="2000" i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функції опікуна та піклувальника щодо неї здійснюються адміністрацією цих закладів.</a:t>
            </a:r>
            <a:endParaRPr lang="ru-RU" sz="2000" i="1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434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3792" y="386366"/>
            <a:ext cx="10084157" cy="58085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just" fontAlgn="base">
              <a:lnSpc>
                <a:spcPct val="107000"/>
              </a:lnSpc>
              <a:spcAft>
                <a:spcPts val="750"/>
              </a:spcAft>
            </a:pPr>
            <a:r>
              <a:rPr lang="uk-UA" sz="2000" b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Опіка</a:t>
            </a: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встановлюється </a:t>
            </a:r>
            <a:r>
              <a:rPr lang="uk-UA" sz="2000" b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 дитиною, яка не досягла чотирнадцяти років</a:t>
            </a: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uk-UA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піклування</a:t>
            </a: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uk-UA" sz="2000" b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 дитиною у віці від чотирнадцяти до вісімнадцяти років</a:t>
            </a: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(частина 2 статті 243 СК України).</a:t>
            </a: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750"/>
              </a:spcAft>
            </a:pPr>
            <a:r>
              <a:rPr lang="uk-UA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Опіка</a:t>
            </a: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встановлюється </a:t>
            </a:r>
            <a:r>
              <a:rPr lang="uk-UA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 малолітньою особою (до 14 років),</a:t>
            </a: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яка має часткову цивільну дієздатність. </a:t>
            </a:r>
            <a:r>
              <a:rPr lang="uk-UA" sz="2000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Опікун замінює підопічного</a:t>
            </a: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здійсненні останнім інших прав та обов’язків, крім тих, що входять до змісту часткової дієздатності, будучи його законним представником.</a:t>
            </a: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750"/>
              </a:spcAft>
            </a:pPr>
            <a:r>
              <a:rPr lang="uk-UA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Піклування</a:t>
            </a: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встановлюється </a:t>
            </a:r>
            <a:r>
              <a:rPr lang="uk-UA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 неповнолітньою особою (від 14 до 18 років),</a:t>
            </a: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яка має неповну цивільну дієздатність. </a:t>
            </a:r>
            <a:r>
              <a:rPr lang="uk-UA" sz="2000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Піклувальних дає згоду</a:t>
            </a: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вчинення інших правочинів підопічним, які не входять до змісту неповної цивільної дієздатності.</a:t>
            </a:r>
          </a:p>
          <a:p>
            <a:pPr indent="285750" algn="just" fontAlgn="base">
              <a:lnSpc>
                <a:spcPct val="107000"/>
              </a:lnSpc>
              <a:spcAft>
                <a:spcPts val="750"/>
              </a:spcAft>
            </a:pPr>
            <a:r>
              <a:rPr lang="uk-UA" sz="2000" b="1" i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Встановлення опіки та піклування</a:t>
            </a:r>
            <a:r>
              <a:rPr lang="uk-UA" sz="2000" b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 це юридичний акт, який є складним за своїм фактичним складом і включає волевиявлення опікуна (піклувальника) </a:t>
            </a:r>
            <a:r>
              <a:rPr 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(ч. 1 ст. 244 Сімейного кодексу України)</a:t>
            </a:r>
            <a:r>
              <a:rPr lang="uk-UA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рішення органу опіки та піклування </a:t>
            </a:r>
            <a:r>
              <a:rPr 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(ст. 61 Цивільного кодексу України)</a:t>
            </a:r>
            <a:r>
              <a:rPr lang="uk-UA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або рішення суду</a:t>
            </a:r>
            <a:r>
              <a:rPr 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(ч. 3 ст. 60 Цивільного кодексу України).</a:t>
            </a:r>
          </a:p>
          <a:p>
            <a:pPr indent="285750" algn="just" fontAlgn="base">
              <a:lnSpc>
                <a:spcPct val="107000"/>
              </a:lnSpc>
              <a:spcAft>
                <a:spcPts val="750"/>
              </a:spcAft>
            </a:pPr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Стаття 244 СК України встановлює вимоги, яким має відповідати опікун, піклувальник дитини.</a:t>
            </a: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75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96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4097" y="437883"/>
            <a:ext cx="9955368" cy="57517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Права </a:t>
            </a:r>
            <a:r>
              <a:rPr lang="ru-RU" sz="2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200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обов'язки</a:t>
            </a:r>
            <a:r>
              <a:rPr lang="ru-RU" sz="2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опікуна</a:t>
            </a:r>
            <a:r>
              <a:rPr lang="ru-RU" sz="2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піклувальника</a:t>
            </a:r>
            <a:r>
              <a:rPr lang="ru-RU" sz="2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450215" algn="ctr">
              <a:spcAft>
                <a:spcPts val="0"/>
              </a:spcAft>
            </a:pPr>
            <a:r>
              <a:rPr lang="ru-RU" sz="22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2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стаття</a:t>
            </a:r>
            <a:r>
              <a:rPr lang="ru-RU" sz="22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249</a:t>
            </a:r>
            <a:r>
              <a:rPr lang="uk-UA" sz="2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СК України</a:t>
            </a:r>
            <a:r>
              <a:rPr lang="ru-RU" sz="22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indent="450215" algn="ctr">
              <a:spcAft>
                <a:spcPts val="0"/>
              </a:spcAft>
            </a:pPr>
            <a:endParaRPr lang="ru-RU" sz="2200" b="1" i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Опікун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піклувальник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зобов'язаний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виховувати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дитину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піклуватися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здоров'я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фізичний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психічний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духовний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одержання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дитиною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повної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середньої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Опікун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піклувальник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самостійно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визначати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думки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рекомендацій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органу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опіки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піклування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Опікун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піклувальник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вимагати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повернення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особи, яка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тримає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себе не на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підставі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закону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суду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Опікун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піклувальник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перешкоджати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спілкуванню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батьками та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родичами, за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винятком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випадків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таке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суперечить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інтересам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Цивільні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права та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обов'язки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опікуна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піклувальника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встановлюються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Цивільним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кодексом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1443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6518" y="515155"/>
            <a:ext cx="9955370" cy="5471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uk-UA" sz="2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Права дитини, над якою встановлено опіку або піклування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ctr" fontAlgn="base">
              <a:spcAft>
                <a:spcPts val="0"/>
              </a:spcAft>
            </a:pPr>
            <a:r>
              <a:rPr lang="ru-RU" sz="2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22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стаття</a:t>
            </a:r>
            <a:r>
              <a:rPr lang="ru-RU" sz="22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247</a:t>
            </a:r>
            <a:r>
              <a:rPr lang="uk-UA" sz="2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СК України)</a:t>
            </a:r>
          </a:p>
          <a:p>
            <a:pPr indent="285750" algn="ctr" fontAlgn="base">
              <a:spcAft>
                <a:spcPts val="0"/>
              </a:spcAft>
            </a:pPr>
            <a:endParaRPr lang="ru-RU" sz="22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base">
              <a:spcAft>
                <a:spcPts val="0"/>
              </a:spcAft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1.  </a:t>
            </a:r>
            <a:r>
              <a:rPr lang="ru-RU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Дитина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над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якою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встановлено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опіку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або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піклування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має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право:</a:t>
            </a:r>
          </a:p>
          <a:p>
            <a:pPr indent="285750" algn="just" fontAlgn="base">
              <a:spcAft>
                <a:spcPts val="0"/>
              </a:spcAft>
            </a:pP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на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проживання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сім'ї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опікуна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або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піклувальника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на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піклування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його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боку;</a:t>
            </a:r>
          </a:p>
          <a:p>
            <a:pPr indent="285750" algn="just" fontAlgn="base">
              <a:spcAft>
                <a:spcPts val="0"/>
              </a:spcAft>
            </a:pP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на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забезпечення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їй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умов для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всебічного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розвитку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освіти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виховання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на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повагу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її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людської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гідності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indent="285750" algn="just" fontAlgn="base">
              <a:spcAft>
                <a:spcPts val="0"/>
              </a:spcAft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3) на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збереження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права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користування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житлом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у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якому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вона проживала до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встановлення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опіки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або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піклування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У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разі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відсутності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житла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така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дитина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має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право на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його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отримання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відповідно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 закону;</a:t>
            </a:r>
          </a:p>
          <a:p>
            <a:pPr indent="285750" algn="just" fontAlgn="base">
              <a:spcAft>
                <a:spcPts val="0"/>
              </a:spcAft>
            </a:pP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на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захист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зловживань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 боку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опікуна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або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піклувальника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285750" algn="just" fontAlgn="base">
              <a:spcAft>
                <a:spcPts val="0"/>
              </a:spcAft>
            </a:pP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Встановлення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опіки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піклування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не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припиняє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права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дитини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отримання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пенсії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аліментів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відшкодування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шкоди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зв'язку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втратою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годувальника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інших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соціальних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виплат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призначених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дитині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відповідно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законів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України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також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права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власності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дитини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ці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виплати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85750" algn="just" fontAlgn="base"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589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6215" y="656822"/>
            <a:ext cx="10650828" cy="53285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uk-UA" sz="2000" b="1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Припинення опіки та піклування </a:t>
            </a:r>
            <a:endParaRPr lang="ru-RU" sz="20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uk-UA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 розрізняє такі поняття як “</a:t>
            </a:r>
            <a:r>
              <a:rPr lang="uk-UA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припинення опіки (піклування)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і “</a:t>
            </a:r>
            <a:r>
              <a:rPr lang="uk-UA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звільнення опікуна (піклувальника) від своїх обов’язків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”. Якщо </a:t>
            </a:r>
            <a:r>
              <a:rPr lang="uk-UA" sz="2000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підставою </a:t>
            </a:r>
            <a:r>
              <a:rPr lang="uk-UA" sz="20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припинення</a:t>
            </a:r>
            <a:r>
              <a:rPr lang="uk-UA" sz="2000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опіки (піклування),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як правило, є певний </a:t>
            </a:r>
            <a:r>
              <a:rPr lang="uk-UA" sz="2000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юридичний факт, який не залежить від волі 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підопічного або опікуна (піклувальника) — подія, внаслідок чого відпадає необхідність у подальшому здійсненні опіки (піклування), то </a:t>
            </a:r>
            <a:r>
              <a:rPr lang="uk-UA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звільнення </a:t>
            </a:r>
            <a:r>
              <a:rPr lang="uk-UA" sz="2000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відбувається на прохання</a:t>
            </a:r>
            <a:r>
              <a:rPr lang="uk-UA" sz="2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або самого </a:t>
            </a:r>
            <a:r>
              <a:rPr lang="uk-UA" sz="2000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опікуна (піклувальника), або підопічного,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або </a:t>
            </a:r>
            <a:r>
              <a:rPr lang="uk-UA" sz="2000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заявою органу опіки та піклування у судовому порядку</a:t>
            </a:r>
            <a:r>
              <a:rPr lang="uk-UA" sz="2000" u="sng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Підстави припинення опіки визначені ст. 76 ЦК України, а піклування – ст. 77 ЦК України.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Окремою підставою припинення як опіки, так і піклування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може бути </a:t>
            </a:r>
            <a:r>
              <a:rPr lang="uk-UA" sz="20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звільнення опікуна і піклувальника від їхніх повноважень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відповідно до ст. 75 Цивільного кодексу України за їхньою заявою або за ініціативою прокурора, органу опіки та піклування, заінтересованих осіб.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Ініціатива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звільнення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опікуна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піклувальника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їхніх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повноважень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бути заявлена на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підставі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клопотання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підопічного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державних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громадських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організацій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569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5155" y="450761"/>
            <a:ext cx="9800822" cy="5895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0"/>
              </a:spcAft>
            </a:pPr>
            <a:r>
              <a:rPr lang="uk-UA" sz="2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uk-UA" sz="2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Патронат над </a:t>
            </a:r>
            <a:r>
              <a:rPr lang="uk-UA" sz="2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дітьми</a:t>
            </a:r>
          </a:p>
          <a:p>
            <a:pPr marL="228600" algn="ctr">
              <a:lnSpc>
                <a:spcPct val="107000"/>
              </a:lnSpc>
              <a:spcAft>
                <a:spcPts val="0"/>
              </a:spcAft>
            </a:pPr>
            <a:endParaRPr lang="uk-UA" sz="22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spcAft>
                <a:spcPts val="0"/>
              </a:spcAft>
            </a:pPr>
            <a:r>
              <a:rPr lang="ru-RU" sz="2200" b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Патронат над </a:t>
            </a:r>
            <a:r>
              <a:rPr lang="ru-RU" sz="2200" b="1" u="sng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дитиною</a:t>
            </a:r>
            <a:r>
              <a:rPr lang="ru-RU" sz="2200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тимчасовий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догляд,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виховання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реабілітація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дитини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сім’ї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патронатного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вихователя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період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подолання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дитиною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її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батьками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або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іншими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законними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представниками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складних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життєвих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обставин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(ч. 1 ст. 252 СК)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85750" algn="just" fontAlgn="base">
              <a:spcAft>
                <a:spcPts val="0"/>
              </a:spcAft>
            </a:pPr>
            <a:r>
              <a:rPr lang="ru-RU" sz="2200" b="1" u="sng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Сім’я</a:t>
            </a:r>
            <a:r>
              <a:rPr lang="ru-RU" sz="2200" b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патронатного </a:t>
            </a:r>
            <a:r>
              <a:rPr lang="ru-RU" sz="2200" b="1" u="sng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вихователя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сім’я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в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якій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згоди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всіх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її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членів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повнолітня</a:t>
            </a:r>
            <a:r>
              <a:rPr lang="ru-RU" sz="22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особа, яка </a:t>
            </a:r>
            <a:r>
              <a:rPr lang="ru-RU" sz="22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пройшла</a:t>
            </a:r>
            <a:r>
              <a:rPr lang="ru-RU" sz="22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спеціальний</a:t>
            </a:r>
            <a:r>
              <a:rPr lang="ru-RU" sz="22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курс </a:t>
            </a:r>
            <a:r>
              <a:rPr lang="ru-RU" sz="22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підготовки</a:t>
            </a:r>
            <a:r>
              <a:rPr lang="ru-RU" sz="22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виконує</a:t>
            </a:r>
            <a:r>
              <a:rPr lang="ru-RU" sz="22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обов’язки</a:t>
            </a:r>
            <a:r>
              <a:rPr lang="ru-RU" sz="22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патронатного </a:t>
            </a:r>
            <a:r>
              <a:rPr lang="ru-RU" sz="22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вихователя</a:t>
            </a:r>
            <a:r>
              <a:rPr lang="ru-RU" sz="22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2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професійній</a:t>
            </a:r>
            <a:r>
              <a:rPr lang="ru-RU" sz="22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основі</a:t>
            </a:r>
            <a:r>
              <a:rPr lang="ru-RU" sz="22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(ч. 2 ст. 252 СК).</a:t>
            </a:r>
            <a:endParaRPr lang="ru-RU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85750" algn="just" fontAlgn="base">
              <a:spcAft>
                <a:spcPts val="0"/>
              </a:spcAft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200" b="1" u="sng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Патронатний</a:t>
            </a:r>
            <a:r>
              <a:rPr lang="ru-RU" sz="2200" b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b="1" u="sng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вихователь</a:t>
            </a:r>
            <a:r>
              <a:rPr lang="ru-RU" sz="2200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особа, яка за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участю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членів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сім’ї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надає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послуги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 догляду,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виховання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реабілітації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дитини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своїй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сім’ї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(ч. 3 ст. 252 СК)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85750" algn="just" fontAlgn="base">
              <a:spcAft>
                <a:spcPts val="0"/>
              </a:spcAft>
            </a:pP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Патронатним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вихователем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не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можуть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бути особи,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зазначені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статті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212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цього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Кодексу </a:t>
            </a:r>
            <a:r>
              <a:rPr lang="uk-UA" sz="2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(частини 1-4 статті 252 СК України)</a:t>
            </a:r>
            <a:r>
              <a:rPr lang="ru-RU" sz="2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2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Патронатний</a:t>
            </a:r>
            <a:r>
              <a:rPr lang="ru-RU" sz="22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вихователь</a:t>
            </a:r>
            <a:r>
              <a:rPr lang="ru-RU" sz="22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зараховується</a:t>
            </a:r>
            <a:r>
              <a:rPr lang="ru-RU" sz="22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роботу за </a:t>
            </a:r>
            <a:r>
              <a:rPr lang="ru-RU" sz="22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трудовим</a:t>
            </a:r>
            <a:r>
              <a:rPr lang="ru-RU" sz="22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договором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бюджетної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установи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соціального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захисту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населення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визначенням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відповідно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місцевої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державної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адміністрації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або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місцевої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ради </a:t>
            </a:r>
            <a:r>
              <a:rPr lang="uk-UA" sz="2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(частина 7 статті 252 СК України)</a:t>
            </a:r>
            <a:r>
              <a:rPr lang="ru-RU" sz="22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200" b="1" i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620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4095" y="347730"/>
            <a:ext cx="960763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just" fontAlgn="base">
              <a:spcAft>
                <a:spcPts val="0"/>
              </a:spcAft>
            </a:pP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 сім’ї патронатного вихователя може бути влаштована </a:t>
            </a:r>
            <a:r>
              <a:rPr lang="uk-UA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дитина, яка опинилася у складних життєвих обставинах.</a:t>
            </a:r>
          </a:p>
          <a:p>
            <a:pPr indent="285750" algn="just" fontAlgn="base">
              <a:spcAft>
                <a:spcPts val="0"/>
              </a:spcAft>
            </a:pP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 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сім’ї патронатного вихователя можуть бути одночасно влаштовані тільки діти, які є між собою рідними братами та сестрами, або діти, які виховувалися в одній сім’ї </a:t>
            </a:r>
            <a:r>
              <a:rPr lang="uk-UA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(ч. 5 ст. 252 СК України).</a:t>
            </a:r>
          </a:p>
          <a:p>
            <a:pPr indent="285750" algn="just" fontAlgn="base"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влаштування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дитини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сім’ю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патронатного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вихователя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потрібна</a:t>
            </a:r>
            <a:r>
              <a:rPr lang="ru-RU" sz="2000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згода</a:t>
            </a:r>
            <a:r>
              <a:rPr lang="ru-RU" sz="2000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дитини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якщо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вона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досягла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такого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віку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рівня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розвитку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може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її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висловити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(ч. 1 ст. 254 СК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</a:p>
          <a:p>
            <a:pPr indent="285750" algn="just" fontAlgn="base">
              <a:spcAft>
                <a:spcPts val="0"/>
              </a:spcAft>
            </a:pP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Влаштування дитини в сім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’</a:t>
            </a: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ю патронатного вихователя здійснюється за письмовою згодою її батьків, інших законних представників, крім випадків, визначених ч. 3 ст. 254 СК України.</a:t>
            </a:r>
          </a:p>
          <a:p>
            <a:pPr indent="285750" algn="just" fontAlgn="base">
              <a:spcAft>
                <a:spcPts val="0"/>
              </a:spcAft>
            </a:pP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Дитина влаштовується у сім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’</a:t>
            </a: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ю патронатного вихователя на підставі договору про патронат, типова форма якого затверджується постановою Кабінету Міністрів України (Постанова КМУ № 148 від 16.03.2017 року «Деякі питання здійснення патронату над дитиною»).</a:t>
            </a:r>
          </a:p>
          <a:p>
            <a:pPr indent="285750" algn="just" fontAlgn="base">
              <a:spcAft>
                <a:spcPts val="0"/>
              </a:spcAft>
            </a:pP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Права дитини, влаштованою у сім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’</a:t>
            </a: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ю патронатного вихователя, визначені ст. 254 СК України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85750" algn="just" fontAlgn="base">
              <a:spcAft>
                <a:spcPts val="0"/>
              </a:spcAft>
            </a:pPr>
            <a:r>
              <a:rPr lang="uk-UA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Обов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’</a:t>
            </a:r>
            <a:r>
              <a:rPr lang="uk-UA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язки</a:t>
            </a: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патронатного вихователя щодо дитини визначені ст. 255 СК України.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83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5459" y="399245"/>
            <a:ext cx="914399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Термін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перебування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сім’ї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патронатного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вихователя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встановлюється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органом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опіки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піклування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не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може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перевищувати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трьох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місяців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разі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наявності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обставин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обґрунтовують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необхідність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доцільність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перебування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сім’ї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патронатного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вихователя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понад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зазначений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термін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орган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опіки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піклування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може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його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продовжити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Загальний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термін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перебування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сім’ї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патронатного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вихователя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не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може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перевищувати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шість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місяців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(ч. 6 ст. 252 СК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України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).</a:t>
            </a:r>
          </a:p>
          <a:p>
            <a:pPr algn="just"/>
            <a:endParaRPr lang="ru-RU" sz="24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</a:rPr>
              <a:t>	</a:t>
            </a:r>
            <a:r>
              <a:rPr lang="ru-RU" sz="2400" dirty="0" smtClean="0">
                <a:latin typeface="Times New Roman" panose="02020603050405020304" pitchFamily="18" charset="0"/>
              </a:rPr>
              <a:t>При </a:t>
            </a:r>
            <a:r>
              <a:rPr lang="ru-RU" sz="2400" dirty="0" err="1">
                <a:latin typeface="Times New Roman" panose="02020603050405020304" pitchFamily="18" charset="0"/>
              </a:rPr>
              <a:t>влаштуванні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дитини</a:t>
            </a:r>
            <a:r>
              <a:rPr lang="ru-RU" sz="2400" dirty="0">
                <a:latin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</a:rPr>
              <a:t>сім’ю</a:t>
            </a:r>
            <a:r>
              <a:rPr lang="ru-RU" sz="2400" dirty="0">
                <a:latin typeface="Times New Roman" panose="02020603050405020304" pitchFamily="18" charset="0"/>
              </a:rPr>
              <a:t> патронатного </a:t>
            </a:r>
            <a:r>
              <a:rPr lang="ru-RU" sz="2400" dirty="0" err="1">
                <a:latin typeface="Times New Roman" panose="02020603050405020304" pitchFamily="18" charset="0"/>
              </a:rPr>
              <a:t>вихователя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її</a:t>
            </a:r>
            <a:r>
              <a:rPr lang="ru-RU" sz="2400" dirty="0">
                <a:latin typeface="Times New Roman" panose="02020603050405020304" pitchFamily="18" charset="0"/>
              </a:rPr>
              <a:t> батьки не </a:t>
            </a:r>
            <a:r>
              <a:rPr lang="ru-RU" sz="2400" dirty="0" err="1">
                <a:latin typeface="Times New Roman" panose="02020603050405020304" pitchFamily="18" charset="0"/>
              </a:rPr>
              <a:t>звільняються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від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обов’язку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щодо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утримання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</a:rPr>
              <a:t>дитини</a:t>
            </a:r>
            <a:r>
              <a:rPr lang="ru-RU" sz="2400" dirty="0"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125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1396" y="179613"/>
            <a:ext cx="11039302" cy="1518557"/>
          </a:xfr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Правове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державної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охорони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дітей-сиріт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позбавлених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батьківського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піклування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6571" y="1910444"/>
            <a:ext cx="11723915" cy="4541872"/>
          </a:xfr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конвенція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усиновлення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27.11.2008 року,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ратифікована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Законом № 3017-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від 15.02.2011 року;</a:t>
            </a:r>
          </a:p>
          <a:p>
            <a:pPr>
              <a:spcBef>
                <a:spcPts val="0"/>
              </a:spcBef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Сімейний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Кодекс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V); </a:t>
            </a:r>
          </a:p>
          <a:p>
            <a:pPr algn="just">
              <a:spcBef>
                <a:spcPts val="0"/>
              </a:spcBef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 «Про органи і служби у справах дітей та спеціальні установи для дітей» від 14 січня 1995 року №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20/95-ВР (зі змінами);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«Про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охорону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дитинства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26.04.2001 року №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2402-ІІІ (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змінами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"Про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організаційно-правових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дітей-сиріт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позбавлених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батьківського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піклування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13.01.2005 року № 2342-І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(зі змінами)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Кабінету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Міністрів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«Про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Порядку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провадження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усиновлення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усиновлених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жовтня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2008 р. № 905; </a:t>
            </a:r>
          </a:p>
          <a:p>
            <a:pPr>
              <a:spcBef>
                <a:spcPts val="0"/>
              </a:spcBef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Кабінету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Міністрів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опіки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піклування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захистом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24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вересня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2008 року № 866; </a:t>
            </a:r>
          </a:p>
          <a:p>
            <a:pPr>
              <a:spcBef>
                <a:spcPts val="0"/>
              </a:spcBef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постанова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Кабінету Міністрів України «Деякі питання здійснення патронату над дитиною» від 16 березня 2017 р. № 148;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Кабінету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Міністрів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«Про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прийомну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сім’ю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26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квітня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2002 р. № 565; </a:t>
            </a:r>
          </a:p>
          <a:p>
            <a:pPr>
              <a:spcBef>
                <a:spcPts val="0"/>
              </a:spcBef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Кабінету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Міністрів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«Про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дитячий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будинок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сімейного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типу»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26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квітня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2002 р. № 564.</a:t>
            </a:r>
          </a:p>
          <a:p>
            <a:pPr algn="just"/>
            <a:endParaRPr lang="uk-UA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84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7578" y="437881"/>
            <a:ext cx="10328856" cy="6198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220980" algn="ctr">
              <a:lnSpc>
                <a:spcPct val="107000"/>
              </a:lnSpc>
              <a:spcAft>
                <a:spcPts val="0"/>
              </a:spcAft>
            </a:pPr>
            <a:r>
              <a:rPr lang="uk-UA" sz="2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uk-UA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Прийомна сім</a:t>
            </a:r>
            <a:r>
              <a:rPr lang="en-US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lang="uk-UA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</a:t>
            </a:r>
            <a:r>
              <a:rPr lang="uk-UA" sz="2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28600" indent="220980" algn="ctr">
              <a:lnSpc>
                <a:spcPct val="107000"/>
              </a:lnSpc>
              <a:spcAft>
                <a:spcPts val="0"/>
              </a:spcAft>
            </a:pPr>
            <a:endParaRPr lang="uk-UA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Відповідно до статті 256</a:t>
            </a:r>
            <a:r>
              <a:rPr lang="uk-UA" sz="200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Сімейного кодексу України </a:t>
            </a:r>
            <a:r>
              <a:rPr lang="uk-UA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прийомна сім'я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сім'я, яка добровільно взяла на виховання та спільне проживання </a:t>
            </a:r>
            <a:r>
              <a:rPr lang="uk-UA" sz="2000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 одного до чотирьох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дітей-сиріт і дітей, позбавлених батьківського піклування.</a:t>
            </a:r>
          </a:p>
          <a:p>
            <a:pPr indent="285750" algn="just" fontAlgn="base">
              <a:lnSpc>
                <a:spcPct val="107000"/>
              </a:lnSpc>
            </a:pPr>
            <a:endParaRPr lang="uk-UA" sz="20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</a:pP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Прийомна сім’я –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сім’я або окрема особа, яка не перебуває у шлюбі, що добровільно за плату взяла на виховання та спільне проживання від одного до чотирьох дітей-сиріт та дітей, позбавлених батьківського піклування </a:t>
            </a:r>
            <a:r>
              <a:rPr lang="uk-UA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(п. 2 Положення про прийомну сім</a:t>
            </a:r>
            <a:r>
              <a:rPr lang="en-US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ю, </a:t>
            </a:r>
            <a:r>
              <a:rPr lang="uk-UA" sz="20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затверджене </a:t>
            </a:r>
            <a:r>
              <a:rPr lang="uk-UA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Постановою КМУ № 565 від 26.04.2002 р</a:t>
            </a:r>
            <a:r>
              <a:rPr lang="uk-UA" sz="20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</a:p>
          <a:p>
            <a:pPr indent="285750" algn="just" fontAlgn="base">
              <a:lnSpc>
                <a:spcPct val="107000"/>
              </a:lnSpc>
            </a:pPr>
            <a:endParaRPr lang="uk-UA" sz="20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 дитини на виховання у прийомну сім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 – це склад юридичних фактів, який включає: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волевиявлення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подружжя або особи, яка не перебуває у шлюбі, створити прийомну сім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проходження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потенційними прийомними батьками курсу підготовки на створення прийомних сімей;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рішення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відповідного державного органу про утворення прийомної сім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ї;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договір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 влаштування дітей до прийомної сім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ї на виховання та спільне проживання.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220980" algn="ctr">
              <a:lnSpc>
                <a:spcPct val="107000"/>
              </a:lnSpc>
              <a:spcAft>
                <a:spcPts val="0"/>
              </a:spcAft>
            </a:pPr>
            <a:endParaRPr lang="ru-RU" b="1" i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8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5155" y="218942"/>
            <a:ext cx="9981126" cy="6526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ctr" fontAlgn="base">
              <a:lnSpc>
                <a:spcPct val="107000"/>
              </a:lnSpc>
              <a:spcAft>
                <a:spcPts val="0"/>
              </a:spcAft>
            </a:pPr>
            <a:endParaRPr lang="uk-UA" b="1" i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ctr" fontAlgn="base">
              <a:lnSpc>
                <a:spcPct val="107000"/>
              </a:lnSpc>
              <a:spcAft>
                <a:spcPts val="0"/>
              </a:spcAft>
            </a:pPr>
            <a:r>
              <a:rPr lang="uk-UA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Прийомні батьки  </a:t>
            </a:r>
            <a:r>
              <a:rPr lang="uk-UA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(стаття 256 </a:t>
            </a:r>
            <a:r>
              <a:rPr lang="uk-UA" sz="2000" i="1" baseline="30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0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 України). </a:t>
            </a: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uk-UA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1</a:t>
            </a: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Прийомні 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батьки - подружжя або особа, яка не перебуває у шлюбі, які взяли для спільного проживання та виховання дітей-сиріт і дітей, позбавлених батьківського піклування.</a:t>
            </a: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Прийомними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батьками не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бути особи,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зазначені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 </a:t>
            </a:r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статті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212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Кодексу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285750" algn="just" fontAlgn="base">
              <a:lnSpc>
                <a:spcPct val="107000"/>
              </a:lnSpc>
            </a:pPr>
            <a:endParaRPr lang="uk-UA" sz="2000" i="1" u="sng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</a:pPr>
            <a:r>
              <a:rPr lang="uk-UA" sz="2000" i="1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Прийомними </a:t>
            </a:r>
            <a:r>
              <a:rPr lang="uk-UA" sz="2000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батьками можуть бути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працездатні особи, </a:t>
            </a:r>
            <a:r>
              <a:rPr lang="uk-UA" sz="2000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 пройшли курс підготовки потенційних кандидатів у прийомні батьки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пройшли   навчання,   організоване обласними  центрами соціальних служб для сім'ї, дітей та молоді із залученням  спеціалістів з питань психології, педагогіки, медицини тощо, за програмою, затвердженою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Мінсоцполітики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і які взяли </a:t>
            </a:r>
            <a:r>
              <a:rPr lang="uk-UA" sz="2000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добровільно за плату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виховання та спільне проживання прийомних дітей на власну житлову площу за наявності відповідних санітарно-гігієнічних та побутових умов (п.14 – 17-1 Положення).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На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підставі рішення  про  утворення  прийомної  сім'ї  </a:t>
            </a:r>
            <a:r>
              <a:rPr lang="uk-UA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між прийомними  батьками  та  органом,  який  прийняв  рішення  про її утворення,  укладається </a:t>
            </a:r>
            <a:r>
              <a:rPr lang="uk-UA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договір про влаштування дітей до прийомної сім'ї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на  виховання  та  спільне 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проживання (п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6 Положення).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51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9397" y="412124"/>
            <a:ext cx="9981127" cy="5728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uk-UA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Права прийомних дітей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uk-UA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err="1" smtClean="0">
                <a:latin typeface="Times New Roman" panose="02020603050405020304" pitchFamily="18" charset="0"/>
              </a:rPr>
              <a:t>Прийомні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діти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проживають</a:t>
            </a:r>
            <a:r>
              <a:rPr lang="ru-RU" sz="2000" dirty="0"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</a:rPr>
              <a:t>виховуються</a:t>
            </a:r>
            <a:r>
              <a:rPr lang="ru-RU" sz="2000" dirty="0"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</a:rPr>
              <a:t>прийомній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сім'ї</a:t>
            </a:r>
            <a:r>
              <a:rPr lang="ru-RU" sz="2000" dirty="0">
                <a:latin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</a:rPr>
              <a:t>досягнення</a:t>
            </a:r>
            <a:r>
              <a:rPr lang="ru-RU" sz="2000" dirty="0">
                <a:latin typeface="Times New Roman" panose="02020603050405020304" pitchFamily="18" charset="0"/>
              </a:rPr>
              <a:t> 18-річного </a:t>
            </a:r>
            <a:r>
              <a:rPr lang="ru-RU" sz="2000" dirty="0" err="1">
                <a:latin typeface="Times New Roman" panose="02020603050405020304" pitchFamily="18" charset="0"/>
              </a:rPr>
              <a:t>віку</a:t>
            </a:r>
            <a:r>
              <a:rPr lang="ru-RU" sz="2000" dirty="0">
                <a:latin typeface="Times New Roman" panose="02020603050405020304" pitchFamily="18" charset="0"/>
              </a:rPr>
              <a:t>, а в </a:t>
            </a:r>
            <a:r>
              <a:rPr lang="ru-RU" sz="2000" dirty="0" err="1">
                <a:latin typeface="Times New Roman" panose="02020603050405020304" pitchFamily="18" charset="0"/>
              </a:rPr>
              <a:t>разі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навчання</a:t>
            </a:r>
            <a:r>
              <a:rPr lang="ru-RU" sz="2000" dirty="0"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</a:rPr>
              <a:t>професійно-технічних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вищих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навчальних</a:t>
            </a:r>
            <a:r>
              <a:rPr lang="ru-RU" sz="2000" dirty="0">
                <a:latin typeface="Times New Roman" panose="02020603050405020304" pitchFamily="18" charset="0"/>
              </a:rPr>
              <a:t> закладах </a:t>
            </a:r>
            <a:r>
              <a:rPr lang="en-US" sz="2000" dirty="0">
                <a:latin typeface="Times New Roman" panose="02020603050405020304" pitchFamily="18" charset="0"/>
              </a:rPr>
              <a:t>I-IV </a:t>
            </a:r>
            <a:r>
              <a:rPr lang="ru-RU" sz="2000" dirty="0" err="1">
                <a:latin typeface="Times New Roman" panose="02020603050405020304" pitchFamily="18" charset="0"/>
              </a:rPr>
              <a:t>рівнів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акредитації</a:t>
            </a:r>
            <a:r>
              <a:rPr lang="ru-RU" sz="2000" dirty="0">
                <a:latin typeface="Times New Roman" panose="02020603050405020304" pitchFamily="18" charset="0"/>
              </a:rPr>
              <a:t> - до </a:t>
            </a:r>
            <a:r>
              <a:rPr lang="ru-RU" sz="2000" dirty="0" err="1">
                <a:latin typeface="Times New Roman" panose="02020603050405020304" pitchFamily="18" charset="0"/>
              </a:rPr>
              <a:t>його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закінчення</a:t>
            </a:r>
            <a:r>
              <a:rPr lang="ru-RU" sz="2000" dirty="0"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</a:rPr>
              <a:t>	За </a:t>
            </a:r>
            <a:r>
              <a:rPr lang="ru-RU" sz="2000" dirty="0" err="1">
                <a:latin typeface="Times New Roman" panose="02020603050405020304" pitchFamily="18" charset="0"/>
              </a:rPr>
              <a:t>прийомними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дітьми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зберігається</a:t>
            </a:r>
            <a:r>
              <a:rPr lang="ru-RU" sz="2000" dirty="0">
                <a:latin typeface="Times New Roman" panose="02020603050405020304" pitchFamily="18" charset="0"/>
              </a:rPr>
              <a:t> право на </a:t>
            </a:r>
            <a:r>
              <a:rPr lang="ru-RU" sz="2000" dirty="0" err="1">
                <a:latin typeface="Times New Roman" panose="02020603050405020304" pitchFamily="18" charset="0"/>
              </a:rPr>
              <a:t>аліменти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пенсію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інші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соціальні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виплати</a:t>
            </a:r>
            <a:r>
              <a:rPr lang="ru-RU" sz="2000" dirty="0">
                <a:latin typeface="Times New Roman" panose="02020603050405020304" pitchFamily="18" charset="0"/>
              </a:rPr>
              <a:t>, а </a:t>
            </a:r>
            <a:r>
              <a:rPr lang="ru-RU" sz="2000" dirty="0" err="1">
                <a:latin typeface="Times New Roman" panose="02020603050405020304" pitchFamily="18" charset="0"/>
              </a:rPr>
              <a:t>також</a:t>
            </a:r>
            <a:r>
              <a:rPr lang="ru-RU" sz="2000" dirty="0"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</a:rPr>
              <a:t>відшкодування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шкоди</a:t>
            </a:r>
            <a:r>
              <a:rPr lang="ru-RU" sz="2000" dirty="0"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</a:rPr>
              <a:t>зв'язку</a:t>
            </a:r>
            <a:r>
              <a:rPr lang="ru-RU" sz="2000" dirty="0">
                <a:latin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</a:rPr>
              <a:t>втратою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годувальника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</a:rPr>
              <a:t> вони </a:t>
            </a:r>
            <a:r>
              <a:rPr lang="ru-RU" sz="2000" dirty="0" err="1">
                <a:latin typeface="Times New Roman" panose="02020603050405020304" pitchFamily="18" charset="0"/>
              </a:rPr>
              <a:t>мали</a:t>
            </a:r>
            <a:r>
              <a:rPr lang="ru-RU" sz="2000" dirty="0">
                <a:latin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</a:rPr>
              <a:t>влаштування</a:t>
            </a:r>
            <a:r>
              <a:rPr lang="ru-RU" sz="2000" dirty="0">
                <a:latin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</a:rPr>
              <a:t>прийомної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сім'ї</a:t>
            </a:r>
            <a:r>
              <a:rPr lang="ru-RU" sz="2000" dirty="0" smtClean="0">
                <a:latin typeface="Times New Roman" panose="02020603050405020304" pitchFamily="18" charset="0"/>
              </a:rPr>
              <a:t> (ч. 4 ст. 256-3 СК </a:t>
            </a:r>
            <a:r>
              <a:rPr lang="ru-RU" sz="2000" dirty="0" err="1" smtClean="0">
                <a:latin typeface="Times New Roman" panose="02020603050405020304" pitchFamily="18" charset="0"/>
              </a:rPr>
              <a:t>України</a:t>
            </a:r>
            <a:r>
              <a:rPr lang="ru-RU" sz="2000" dirty="0" smtClean="0">
                <a:latin typeface="Times New Roman" panose="02020603050405020304" pitchFamily="18" charset="0"/>
              </a:rPr>
              <a:t>).</a:t>
            </a:r>
            <a:endParaRPr lang="ru-RU" sz="2000" dirty="0">
              <a:latin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</a:rPr>
              <a:t>	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належать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прийомним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дітям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пенсія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аліменти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державної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допомоги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переходять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у  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розпорядження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прийомних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і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витрачаються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ними 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утримання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прийомних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</a:t>
            </a:r>
            <a:r>
              <a:rPr lang="uk-UA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11 Положення).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</a:rPr>
              <a:t>	</a:t>
            </a:r>
            <a:r>
              <a:rPr lang="ru-RU" sz="2000" dirty="0" err="1" smtClean="0">
                <a:latin typeface="Times New Roman" panose="02020603050405020304" pitchFamily="18" charset="0"/>
              </a:rPr>
              <a:t>Прийомні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діти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мають</a:t>
            </a:r>
            <a:r>
              <a:rPr lang="ru-RU" sz="2000" dirty="0">
                <a:latin typeface="Times New Roman" panose="02020603050405020304" pitchFamily="18" charset="0"/>
              </a:rPr>
              <a:t> право </a:t>
            </a:r>
            <a:r>
              <a:rPr lang="ru-RU" sz="2000" dirty="0" err="1">
                <a:latin typeface="Times New Roman" panose="02020603050405020304" pitchFamily="18" charset="0"/>
              </a:rPr>
              <a:t>підтримувати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особисті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контакти</a:t>
            </a:r>
            <a:r>
              <a:rPr lang="ru-RU" sz="2000" dirty="0">
                <a:latin typeface="Times New Roman" panose="02020603050405020304" pitchFamily="18" charset="0"/>
              </a:rPr>
              <a:t> з батьками та </a:t>
            </a:r>
            <a:r>
              <a:rPr lang="ru-RU" sz="2000" dirty="0" err="1">
                <a:latin typeface="Times New Roman" panose="02020603050405020304" pitchFamily="18" charset="0"/>
              </a:rPr>
              <a:t>іншими</a:t>
            </a:r>
            <a:r>
              <a:rPr lang="ru-RU" sz="2000" dirty="0">
                <a:latin typeface="Times New Roman" panose="02020603050405020304" pitchFamily="18" charset="0"/>
              </a:rPr>
              <a:t> родичами, </a:t>
            </a:r>
            <a:r>
              <a:rPr lang="ru-RU" sz="2000" dirty="0" err="1">
                <a:latin typeface="Times New Roman" panose="02020603050405020304" pitchFamily="18" charset="0"/>
              </a:rPr>
              <a:t>крім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випадків</a:t>
            </a:r>
            <a:r>
              <a:rPr lang="ru-RU" sz="2000" dirty="0">
                <a:latin typeface="Times New Roman" panose="02020603050405020304" pitchFamily="18" charset="0"/>
              </a:rPr>
              <a:t>, коли </a:t>
            </a:r>
            <a:r>
              <a:rPr lang="ru-RU" sz="2000" dirty="0" err="1">
                <a:latin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завдати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шкоди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їхньому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життю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здоров'ю</a:t>
            </a:r>
            <a:r>
              <a:rPr lang="ru-RU" sz="2000" dirty="0">
                <a:latin typeface="Times New Roman" panose="02020603050405020304" pitchFamily="18" charset="0"/>
              </a:rPr>
              <a:t> та моральному </a:t>
            </a:r>
            <a:r>
              <a:rPr lang="ru-RU" sz="2000" dirty="0" err="1" smtClean="0">
                <a:latin typeface="Times New Roman" panose="02020603050405020304" pitchFamily="18" charset="0"/>
              </a:rPr>
              <a:t>вихованню</a:t>
            </a:r>
            <a:r>
              <a:rPr lang="ru-RU" sz="2000" dirty="0" smtClean="0">
                <a:latin typeface="Times New Roman" panose="02020603050405020304" pitchFamily="18" charset="0"/>
              </a:rPr>
              <a:t> (ч. 5 ст. 256-3 СК </a:t>
            </a:r>
            <a:r>
              <a:rPr lang="ru-RU" sz="2000" dirty="0" err="1" smtClean="0">
                <a:latin typeface="Times New Roman" panose="02020603050405020304" pitchFamily="18" charset="0"/>
              </a:rPr>
              <a:t>України</a:t>
            </a:r>
            <a:r>
              <a:rPr lang="ru-RU" sz="2000" dirty="0" smtClean="0">
                <a:latin typeface="Times New Roman" panose="02020603050405020304" pitchFamily="18" charset="0"/>
              </a:rPr>
              <a:t>).</a:t>
            </a:r>
            <a:endParaRPr lang="ru-RU" sz="2000" dirty="0">
              <a:latin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опіки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піклування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житла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майна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прийомних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місцем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знаходження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і 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здійснюють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контроль за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(п. 12 Положення)</a:t>
            </a:r>
            <a:r>
              <a:rPr lang="ru-RU" sz="20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272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4095" y="579548"/>
            <a:ext cx="10135673" cy="5723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07000"/>
              </a:lnSpc>
              <a:spcAft>
                <a:spcPts val="0"/>
              </a:spcAft>
            </a:pP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Матеріальне забезпечення прийомної сім’ї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Фінансування  прийомних  сімей  здійснюється  за рахунок державного бюджету.</a:t>
            </a:r>
          </a:p>
          <a:p>
            <a:pPr algn="just" fontAlgn="base"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Розмір щомісячної    державної    соціальної    допомоги   на дітей-сиріт  та  дітей,  позбавлених   батьківського   піклування, становить два прожиткових мінімуми для дітей відповідного віку.</a:t>
            </a:r>
          </a:p>
          <a:p>
            <a:pPr algn="just" fontAlgn="base"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Одному з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прийомних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виплачується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грошове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виплати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грошового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Кабінетом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Міністрів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(п. 18 Положення)</a:t>
            </a:r>
            <a:r>
              <a:rPr lang="ru-RU" sz="20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На  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  навчання  прийомних дітей у професійно-технічних навчальних  закладах,  вищих  навчальних   закладах  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рівня акредитації  після  досягнення  ними  18-річного  віку кошти на їх утримання виділяються прийомним батькам з державного бюджету, якщо прийомні діти на час навчання проживають у прийомній сім'ї </a:t>
            </a:r>
            <a:r>
              <a:rPr lang="uk-UA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(п. 22 Положення).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Прийомній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сім'ї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надаватися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матеріальна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благодійна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допомога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підприємствами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  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установами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та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організаціями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незалежно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громадськими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об'єднаннями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фондами,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фізичними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особами </a:t>
            </a:r>
            <a:r>
              <a:rPr lang="uk-UA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(п. 25 Положення)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 fontAlgn="base"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8979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9246" y="244699"/>
            <a:ext cx="10238704" cy="6715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06000"/>
              </a:lnSpc>
              <a:spcAft>
                <a:spcPts val="0"/>
              </a:spcAft>
            </a:pPr>
            <a:r>
              <a:rPr lang="uk-UA" sz="24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uk-UA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Дитячий будинок сімейного </a:t>
            </a:r>
            <a:r>
              <a:rPr lang="uk-UA" sz="24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типу</a:t>
            </a:r>
          </a:p>
          <a:p>
            <a:pPr indent="450215" algn="ctr">
              <a:lnSpc>
                <a:spcPct val="106000"/>
              </a:lnSpc>
              <a:spcAft>
                <a:spcPts val="0"/>
              </a:spcAft>
            </a:pPr>
            <a:endParaRPr lang="uk-UA" sz="2400" b="1" i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6000"/>
              </a:lnSpc>
            </a:pPr>
            <a:r>
              <a:rPr lang="uk-UA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Дитячий будинок сімейного типу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окрема сім'я, що створюється за бажанням подружжя або окремої особи, яка не перебуває у шлюбі, для забезпечення сімейним вихованням та спільного проживання </a:t>
            </a:r>
            <a:r>
              <a:rPr lang="uk-UA" sz="2000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менш як п'яти дітей-сиріт і дітей, позбавлених батьківського піклування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(стаття 256-5 СК України, п.2 Положення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 дитячий будинок сімейного типу, 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затв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Постановою КМУ № 564 від 26.04.2002 р.).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6000"/>
              </a:lnSpc>
              <a:spcAft>
                <a:spcPts val="0"/>
              </a:spcAft>
            </a:pPr>
            <a:r>
              <a:rPr 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Загальна кількість дітей у дитячому будинку сімейного типу не повинна перевищувати 10 осіб, враховуючи рідних (п.2 Положення).</a:t>
            </a:r>
          </a:p>
          <a:p>
            <a:pPr indent="450215" algn="just">
              <a:lnSpc>
                <a:spcPct val="106000"/>
              </a:lnSpc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Прийняття дитини на виховання до дитячого будинку сімейного типу  – це склад юридичних фактів, який включає: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6000"/>
              </a:lnSpc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волевиявлення подружжя або особи, яка не перебуває у шлюбі, створити дитячий будинок сімейного типу;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6000"/>
              </a:lnSpc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проходження потенційними батьками-вихователями курсу підготовки на створення таких будинків;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6000"/>
              </a:lnSpc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рішення відповідного державного органу про створення дитячого будинку сімейного типу;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6000"/>
              </a:lnSpc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договір про організацію діяльності такого будинку, який укладається між батьками-вихователями та органом, який прийняв рішення про утворення такого будинку.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06000"/>
              </a:lnSpc>
              <a:spcAft>
                <a:spcPts val="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720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3335" y="270456"/>
            <a:ext cx="10225825" cy="65189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b="1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Правовий</a:t>
            </a:r>
            <a:r>
              <a:rPr lang="ru-RU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статус батьки-</a:t>
            </a:r>
            <a:r>
              <a:rPr lang="ru-RU" b="1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вихователів</a:t>
            </a:r>
            <a:r>
              <a:rPr lang="ru-RU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вихованців</a:t>
            </a:r>
            <a:r>
              <a:rPr lang="ru-RU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дитячого</a:t>
            </a:r>
            <a:r>
              <a:rPr lang="ru-RU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будинку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сімейного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типу </a:t>
            </a:r>
            <a:endParaRPr lang="ru-RU" b="1" i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Батьки-</a:t>
            </a:r>
            <a:r>
              <a:rPr lang="ru-RU" sz="1600" u="sng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вихователі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подружжя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окрема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особа,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перебуває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шлюбі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взяли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дітей-сиріт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позбавлених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батьківського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піклування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спільного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проживання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Батьками-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вихователями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бути особи,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зазначені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статті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212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Кодексу. </a:t>
            </a:r>
            <a:r>
              <a:rPr lang="ru-RU" sz="1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Кандидатури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</a:t>
            </a:r>
            <a:r>
              <a:rPr lang="uk-UA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ів</a:t>
            </a:r>
            <a:r>
              <a:rPr lang="uk-UA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-вихователів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кандидатури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передаються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погоджуються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органами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опіки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піклування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(ст. 256-6  СК </a:t>
            </a:r>
            <a:r>
              <a:rPr lang="ru-RU" sz="1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ru-RU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sz="16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Батьками-вихователями </a:t>
            </a:r>
            <a:r>
              <a:rPr lang="uk-UA" altLang="ru-RU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можуть бути</a:t>
            </a:r>
            <a:r>
              <a:rPr lang="uk-UA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повнолітні та працездатні особи,</a:t>
            </a:r>
            <a:r>
              <a:rPr lang="uk-UA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які пройшли курс підготовки потенційних кандидатів у батьки-вихователі (</a:t>
            </a:r>
            <a:r>
              <a:rPr lang="uk-UA" alt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пройшли   навчання,   організоване обласними  центрами соціальних служб для сім'ї, дітей та молоді із залученням  спеціалістів з питань психології, педагогіки, медицини тощо, за програмою, затвердженою </a:t>
            </a:r>
            <a:r>
              <a:rPr lang="ru-RU" alt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Мінсоцполітики</a:t>
            </a: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(п.17 – 18 Положення).  </a:t>
            </a:r>
            <a:r>
              <a:rPr lang="ru-RU" alt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Батькам-</a:t>
            </a:r>
            <a:r>
              <a:rPr lang="ru-RU" altLang="ru-RU" sz="1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вихователям</a:t>
            </a:r>
            <a:r>
              <a:rPr lang="ru-RU" alt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потреб </a:t>
            </a:r>
            <a:r>
              <a:rPr lang="ru-RU" alt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дитячого</a:t>
            </a:r>
            <a:r>
              <a:rPr lang="ru-RU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будинку</a:t>
            </a:r>
            <a:r>
              <a:rPr lang="ru-RU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сімейного</a:t>
            </a:r>
            <a:r>
              <a:rPr lang="ru-RU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типу </a:t>
            </a:r>
            <a:r>
              <a:rPr lang="ru-RU" altLang="ru-RU" sz="1600" i="1" u="sng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позачергово</a:t>
            </a:r>
            <a:r>
              <a:rPr lang="ru-RU" altLang="ru-RU" sz="1600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i="1" u="sng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надається</a:t>
            </a:r>
            <a:r>
              <a:rPr lang="ru-RU" altLang="ru-RU" sz="1600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i="1" u="sng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обладнаний</a:t>
            </a:r>
            <a:r>
              <a:rPr lang="ru-RU" altLang="ru-RU" sz="1600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i="1" u="sng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індивідуальний</a:t>
            </a:r>
            <a:r>
              <a:rPr lang="ru-RU" altLang="ru-RU" sz="1600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i="1" u="sng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житловий</a:t>
            </a:r>
            <a:r>
              <a:rPr lang="ru-RU" altLang="ru-RU" sz="1600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i="1" u="sng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будинок</a:t>
            </a:r>
            <a:r>
              <a:rPr lang="ru-RU" altLang="ru-RU" sz="1600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i="1" u="sng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altLang="ru-RU" sz="1600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i="1" u="sng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багатокімнатна</a:t>
            </a:r>
            <a:r>
              <a:rPr lang="ru-RU" altLang="ru-RU" sz="1600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квартира</a:t>
            </a:r>
            <a:r>
              <a:rPr lang="ru-RU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нормами, </a:t>
            </a:r>
            <a:r>
              <a:rPr lang="ru-RU" alt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встановленими</a:t>
            </a:r>
            <a:r>
              <a:rPr lang="ru-RU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законодавством</a:t>
            </a:r>
            <a:r>
              <a:rPr lang="uk-UA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(ч. 5 статті 256-6 СК України)</a:t>
            </a:r>
            <a:r>
              <a:rPr lang="ru-RU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285750" algn="just" fontAlgn="base">
              <a:spcAft>
                <a:spcPts val="0"/>
              </a:spcAft>
            </a:pPr>
            <a:r>
              <a:rPr lang="uk-UA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Відповідно до ч. 1 ст. 256-7</a:t>
            </a:r>
            <a:r>
              <a:rPr lang="uk-UA" sz="160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uk-UA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СК України</a:t>
            </a:r>
            <a:r>
              <a:rPr lang="uk-UA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uk-UA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ихованцями </a:t>
            </a:r>
            <a:r>
              <a:rPr lang="uk-UA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дитячого будинку сімейного типу є діти-сироти і діти, позбавлені батьківського піклування.</a:t>
            </a:r>
          </a:p>
          <a:p>
            <a:pPr indent="285750" algn="just" fontAlgn="base">
              <a:spcAft>
                <a:spcPts val="0"/>
              </a:spcAft>
            </a:pPr>
            <a:r>
              <a:rPr lang="uk-UA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Вихованці </a:t>
            </a:r>
            <a:r>
              <a:rPr lang="uk-UA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проживають і виховуються у дитячому будинку сімейного типу до досягнення 18-річного віку, а в разі продовження навчання у професійно-технічному, вищому навчальному закладі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uk-UA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IV</a:t>
            </a:r>
            <a:r>
              <a:rPr lang="uk-UA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рівнів акредитації - до його закінчення.</a:t>
            </a:r>
            <a:r>
              <a:rPr lang="uk-UA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(ч. 3, ст. 256-7 СК України).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2857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Влаштування   дітей   у   дитячий   будинок   сімейного  типу проводиться  з  урахуванням  віку батьків-вихователів та дітей, за умови, що на час досягнення обома батьками-вихователями пенсійного віку  всі вихованці  досягли  віку  вибуття  з  дитячого  будинку сімейного   типу. </a:t>
            </a:r>
          </a:p>
          <a:p>
            <a:pPr lvl="0" indent="2857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 </a:t>
            </a:r>
            <a:r>
              <a:rPr lang="ru-RU" alt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пенсійного</a:t>
            </a:r>
            <a:r>
              <a:rPr lang="ru-RU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віку</a:t>
            </a:r>
            <a:r>
              <a:rPr lang="ru-RU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одним  з</a:t>
            </a:r>
            <a:r>
              <a:rPr lang="uk-UA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батьків-вихователів</a:t>
            </a:r>
            <a:r>
              <a:rPr lang="ru-RU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час  </a:t>
            </a:r>
            <a:r>
              <a:rPr lang="ru-RU" alt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перебування</a:t>
            </a:r>
            <a:r>
              <a:rPr lang="ru-RU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alt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віком</a:t>
            </a:r>
            <a:r>
              <a:rPr lang="uk-UA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молодшого</a:t>
            </a:r>
            <a:r>
              <a:rPr lang="ru-RU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з  </a:t>
            </a:r>
            <a:r>
              <a:rPr lang="ru-RU" alt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alt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alt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згодою</a:t>
            </a:r>
            <a:r>
              <a:rPr lang="ru-RU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дитячий</a:t>
            </a:r>
            <a:r>
              <a:rPr lang="uk-UA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будинок</a:t>
            </a:r>
            <a:r>
              <a:rPr lang="ru-RU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сімейного</a:t>
            </a:r>
            <a:r>
              <a:rPr lang="ru-RU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типу  </a:t>
            </a:r>
            <a:r>
              <a:rPr lang="ru-RU" alt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функціонувати</a:t>
            </a:r>
            <a:r>
              <a:rPr lang="ru-RU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 </a:t>
            </a:r>
            <a:r>
              <a:rPr lang="ru-RU" alt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uk-UA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батьками-</a:t>
            </a:r>
            <a:r>
              <a:rPr lang="ru-RU" alt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вихователями</a:t>
            </a:r>
            <a:r>
              <a:rPr lang="ru-RU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пенсійного</a:t>
            </a:r>
            <a:r>
              <a:rPr lang="ru-RU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віку</a:t>
            </a:r>
            <a:r>
              <a:rPr lang="ru-RU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але не </a:t>
            </a:r>
            <a:r>
              <a:rPr lang="ru-RU" alt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uk-UA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п'яти</a:t>
            </a:r>
            <a:r>
              <a:rPr lang="ru-RU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uk-UA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(п. 11 Положення</a:t>
            </a:r>
            <a:r>
              <a:rPr lang="uk-UA" altLang="ru-RU" sz="1000" i="1" dirty="0"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)</a:t>
            </a:r>
            <a:r>
              <a:rPr lang="ru-RU" altLang="ru-RU" sz="1000" i="1" dirty="0"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.</a:t>
            </a:r>
            <a:r>
              <a:rPr lang="ru-RU" altLang="ru-RU" sz="900" dirty="0"/>
              <a:t> </a:t>
            </a:r>
            <a:endParaRPr lang="ru-RU" altLang="ru-RU" sz="1100" dirty="0">
              <a:latin typeface="Arial" panose="020B0604020202020204" pitchFamily="34" charset="0"/>
            </a:endParaRPr>
          </a:p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047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6366" y="605307"/>
            <a:ext cx="10328858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Стаття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256</a:t>
            </a:r>
            <a:r>
              <a:rPr lang="ru-RU" sz="2000" b="1" baseline="30000" dirty="0">
                <a:solidFill>
                  <a:srgbClr val="000000"/>
                </a:solidFill>
                <a:latin typeface="Times New Roman" panose="02020603050405020304" pitchFamily="18" charset="0"/>
              </a:rPr>
              <a:t>-8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 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Створення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дитячого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будинку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сімейного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типу</a:t>
            </a:r>
          </a:p>
          <a:p>
            <a:pPr algn="ctr"/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Рішення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про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створення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дитячого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будинку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сімейного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типу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приймається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районною, районною в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містах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Києві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Севастополі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державними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адміністраціями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виконавчим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комітетом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міської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міст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республіканського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Автономної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Республіки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Крим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міст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обласного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значення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) ради в порядку,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встановленому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Кабінетом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Міністрів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України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2.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Між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батьками-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вихователями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та органом,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який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прийняв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рішення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про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створення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дитячого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будинку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сімейного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типу, 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основі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типового договору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укладається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договір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про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організацію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діяльності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дитячого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будинку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сімейного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типу.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3. Орган,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який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прийняв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рішення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про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створення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дитячого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будинку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сімейного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типу,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зобов'язаний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контролювати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виконання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батьками-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вихователями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своїх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обов'язків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щодо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виховання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утримання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дітей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4.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Положення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про дитячий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будинок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сімейного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типу і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типовий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договір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про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організацію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діяльності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дитячого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будинку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сімейного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типу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затверджуються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Кабінетом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Міністрів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України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uk-UA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uk-UA" altLang="ru-RU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altLang="ru-RU" sz="2000" i="1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altLang="ru-RU" sz="2000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разі зменшення кількості вихованців </a:t>
            </a:r>
            <a:r>
              <a:rPr lang="uk-UA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внаслідок вибуття їх за  віком  або  з  інших причин за згодою сторін угоди вирішується питання   про   поповнення   дитячого   будинку   сімейного </a:t>
            </a:r>
            <a:r>
              <a:rPr lang="uk-UA" alt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типу </a:t>
            </a:r>
            <a:r>
              <a:rPr lang="uk-UA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вихованцями, або переведення його в статус прийомної сім'ї (п. 6 Положення).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ru-RU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309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5155" y="540913"/>
            <a:ext cx="1022582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Матеріальне забезпечення дитячого будинку сімейного типу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Фінансування</a:t>
            </a: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прийомних</a:t>
            </a: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сімей</a:t>
            </a: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за </a:t>
            </a:r>
            <a:r>
              <a:rPr lang="ru-RU" alt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uk-UA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державного бюджету.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щомісячної</a:t>
            </a: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alt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державної</a:t>
            </a: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alt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соціальної</a:t>
            </a: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alt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допомоги</a:t>
            </a: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на</a:t>
            </a:r>
            <a:r>
              <a:rPr lang="uk-UA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дітей-сиріт</a:t>
            </a: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 </a:t>
            </a:r>
            <a:r>
              <a:rPr lang="ru-RU" alt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alt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позбавлених</a:t>
            </a: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батьківського</a:t>
            </a: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піклування</a:t>
            </a: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uk-UA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становить два </a:t>
            </a:r>
            <a:r>
              <a:rPr lang="ru-RU" alt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прожиткових</a:t>
            </a: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мінімуми</a:t>
            </a: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alt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відповідного</a:t>
            </a: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віку</a:t>
            </a: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згодою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угоди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дитячому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будинку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сімейного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типу</a:t>
            </a:r>
            <a:r>
              <a:rPr lang="uk-UA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надаватися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у 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користування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земельна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ділянка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для 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uk-UA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садівництва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городництва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поблизу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знаходження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uk-UA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транспортний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засіб</a:t>
            </a:r>
            <a:r>
              <a:rPr lang="uk-UA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(п. 25 Положення)</a:t>
            </a:r>
            <a:r>
              <a:rPr lang="ru-RU" altLang="ru-RU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altLang="ru-RU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На   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  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вихованців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у  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професійно-технічних</a:t>
            </a:r>
            <a:r>
              <a:rPr lang="uk-UA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навчальних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закладах, 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вищих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навчальних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закладах   I-IV  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uk-UA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акредитації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ними  18-річного 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віку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кошти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uk-UA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утримання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виділяються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дитячому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будинку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сімейного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типу   з</a:t>
            </a:r>
            <a:r>
              <a:rPr lang="uk-UA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державного  бюджету, 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вихованці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час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проживають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</a:t>
            </a:r>
            <a:r>
              <a:rPr lang="uk-UA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будинку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23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закінчення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відповідних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навчальних</a:t>
            </a:r>
            <a:r>
              <a:rPr lang="uk-UA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закладів</a:t>
            </a:r>
            <a:r>
              <a:rPr lang="uk-UA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(п. 26 Положення)</a:t>
            </a:r>
            <a:r>
              <a:rPr lang="ru-RU" altLang="ru-RU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alt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alt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закінчення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строку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перебування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вихованців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дитячому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будинку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сімейного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типу  в 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відсутності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них права на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житло</a:t>
            </a:r>
            <a:r>
              <a:rPr lang="uk-UA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опіки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піклування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вихованців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дитячого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будинку</a:t>
            </a:r>
            <a:r>
              <a:rPr lang="uk-UA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сімейного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типу  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місяця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 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позачерговому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порядку</a:t>
            </a:r>
            <a:r>
              <a:rPr lang="uk-UA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впорядкованим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соціальним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житлом</a:t>
            </a:r>
            <a:r>
              <a:rPr lang="uk-UA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(п. 30 Положення)</a:t>
            </a:r>
            <a:r>
              <a:rPr lang="ru-RU" altLang="ru-RU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2306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uk-UA" sz="8000" b="1" i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Дякую за увагу!</a:t>
            </a:r>
            <a:endParaRPr lang="ru-RU" sz="8000" b="1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9991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Прямоугольник 1"/>
          <p:cNvSpPr/>
          <p:nvPr/>
        </p:nvSpPr>
        <p:spPr>
          <a:xfrm>
            <a:off x="566670" y="450761"/>
            <a:ext cx="11320530" cy="5495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 smtClean="0"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Відповідно до ст. 1 ЗУ «Про забезпечення організаційно-правових умов </a:t>
            </a:r>
            <a:r>
              <a:rPr lang="uk-UA" sz="2400" dirty="0" err="1" smtClean="0"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соцціального</a:t>
            </a:r>
            <a:r>
              <a:rPr lang="uk-UA" sz="2400" dirty="0" smtClean="0"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захисту дітей-сиріт і дітей, позбавлених батьківського піклування»:</a:t>
            </a:r>
          </a:p>
          <a:p>
            <a:pPr algn="just"/>
            <a:endParaRPr lang="ru-RU" sz="2400" b="1" dirty="0" smtClean="0">
              <a:effectLst>
                <a:outerShdw blurRad="38100" dist="25400" dir="5400000" algn="ctr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err="1" smtClean="0"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дитина</a:t>
            </a:r>
            <a:r>
              <a:rPr lang="ru-RU" sz="2400" b="1" dirty="0" smtClean="0"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-сирота</a:t>
            </a:r>
            <a:r>
              <a:rPr lang="ru-RU" sz="2400" dirty="0" smtClean="0"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дитина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померли </a:t>
            </a:r>
            <a:r>
              <a:rPr lang="ru-RU" sz="2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загинули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батьки</a:t>
            </a:r>
            <a:r>
              <a:rPr lang="ru-RU" sz="24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endParaRPr lang="ru-RU" sz="24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діти</a:t>
            </a:r>
            <a:r>
              <a:rPr lang="ru-RU" sz="2400" b="1" dirty="0"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позбавлені</a:t>
            </a:r>
            <a:r>
              <a:rPr lang="ru-RU" sz="2400" b="1" dirty="0"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батьківського</a:t>
            </a:r>
            <a:r>
              <a:rPr lang="ru-RU" sz="2400" b="1" dirty="0"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піклування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400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</a:t>
            </a:r>
            <a:r>
              <a:rPr lang="ru-RU" sz="24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діти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залишилися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без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піклування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батьків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зв'язку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позбавленням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їх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батьківських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прав,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відібранням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батьків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без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позбавлення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батьківських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прав,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визнанням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батьків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безвісно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відсутніми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або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недієздатними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оголошенням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їх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померлими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відбуванням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покарання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місцях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позбавлення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волі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перебуванням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їх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вартою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час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слідства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розшуком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їх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органами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внутрішніх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справ,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пов'язаним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ухиленням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сплати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аліментів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відсутністю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відомостей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їх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місцезнаходження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тривалою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хворобою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батьків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яка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перешкоджає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їм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виконувати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свої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батьківські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обов'язки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також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підкинуті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діти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батьки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яких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невідомі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діти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яких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відмовилися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батьки, та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безпритульні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діти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lang="ru-RU" sz="2400" i="1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420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Прямоугольник 2"/>
          <p:cNvSpPr/>
          <p:nvPr/>
        </p:nvSpPr>
        <p:spPr>
          <a:xfrm>
            <a:off x="149630" y="116378"/>
            <a:ext cx="11892742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влаштування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дітей-сиріт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позбавлених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батьківського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піклування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142189833"/>
              </p:ext>
            </p:extLst>
          </p:nvPr>
        </p:nvGraphicFramePr>
        <p:xfrm>
          <a:off x="731521" y="1911927"/>
          <a:ext cx="11188930" cy="4671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03366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2262" y="199509"/>
            <a:ext cx="113243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Усиновлення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порядок, </a:t>
            </a:r>
            <a:r>
              <a:rPr lang="ru-RU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правові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endParaRPr lang="ru-RU" sz="28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62885" y="1215172"/>
            <a:ext cx="1068946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Сімейний кодекс України</a:t>
            </a:r>
          </a:p>
          <a:p>
            <a:pPr algn="just"/>
            <a:endParaRPr lang="ru-RU" sz="20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Стаття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207.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Поняття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1.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є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прийняття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усиновлювачем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у свою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сім'ю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особи на правах дочки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сина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здійснене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підставі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рішення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суду,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крім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випадку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передбаченого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sz="2000" u="sng" dirty="0" err="1">
                <a:latin typeface="Times New Roman" panose="02020603050405020304" pitchFamily="18" charset="0"/>
                <a:hlinkClick r:id="rId2"/>
              </a:rPr>
              <a:t>статтею</a:t>
            </a:r>
            <a:r>
              <a:rPr lang="ru-RU" sz="2000" u="sng" dirty="0">
                <a:latin typeface="Times New Roman" panose="02020603050405020304" pitchFamily="18" charset="0"/>
                <a:hlinkClick r:id="rId2"/>
              </a:rPr>
              <a:t> 282</a:t>
            </a:r>
            <a:r>
              <a:rPr lang="ru-RU" sz="2000" dirty="0">
                <a:latin typeface="Times New Roman" panose="02020603050405020304" pitchFamily="18" charset="0"/>
              </a:rPr>
              <a:t> 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цього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Кодексу.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2.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провадиться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найвищих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інтересах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забезпечення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стабільних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гармонійних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умов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життя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uk-UA" sz="20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sz="2000" b="1" dirty="0" err="1">
                <a:latin typeface="Times New Roman" panose="02020603050405020304" pitchFamily="18" charset="0"/>
              </a:rPr>
              <a:t>Стаття</a:t>
            </a:r>
            <a:r>
              <a:rPr lang="ru-RU" sz="2000" b="1" dirty="0">
                <a:latin typeface="Times New Roman" panose="02020603050405020304" pitchFamily="18" charset="0"/>
              </a:rPr>
              <a:t> 208.</a:t>
            </a:r>
            <a:r>
              <a:rPr lang="ru-RU" sz="2000" dirty="0">
                <a:latin typeface="Times New Roman" panose="02020603050405020304" pitchFamily="18" charset="0"/>
              </a:rPr>
              <a:t> Особа, яка </a:t>
            </a:r>
            <a:r>
              <a:rPr lang="ru-RU" sz="2000" dirty="0" err="1">
                <a:latin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</a:rPr>
              <a:t> бути </a:t>
            </a:r>
            <a:r>
              <a:rPr lang="ru-RU" sz="2000" dirty="0" err="1">
                <a:latin typeface="Times New Roman" panose="02020603050405020304" pitchFamily="18" charset="0"/>
              </a:rPr>
              <a:t>усиновленою</a:t>
            </a:r>
            <a:endParaRPr lang="ru-RU" sz="2000" dirty="0">
              <a:latin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</a:rPr>
              <a:t>1. </a:t>
            </a:r>
            <a:r>
              <a:rPr lang="ru-RU" sz="2000" dirty="0" err="1">
                <a:latin typeface="Times New Roman" panose="02020603050405020304" pitchFamily="18" charset="0"/>
              </a:rPr>
              <a:t>Усиновленою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</a:rPr>
              <a:t> бути </a:t>
            </a:r>
            <a:r>
              <a:rPr lang="ru-RU" sz="2000" dirty="0" err="1" smtClean="0">
                <a:latin typeface="Times New Roman" panose="02020603050405020304" pitchFamily="18" charset="0"/>
              </a:rPr>
              <a:t>дитина</a:t>
            </a:r>
            <a:r>
              <a:rPr lang="ru-RU" sz="2000" dirty="0" smtClean="0">
                <a:latin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</a:rPr>
              <a:t>2. У </a:t>
            </a:r>
            <a:r>
              <a:rPr lang="ru-RU" sz="2000" dirty="0" err="1">
                <a:latin typeface="Times New Roman" panose="02020603050405020304" pitchFamily="18" charset="0"/>
              </a:rPr>
              <a:t>виняткових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випадках</a:t>
            </a:r>
            <a:r>
              <a:rPr lang="ru-RU" sz="2000" dirty="0">
                <a:latin typeface="Times New Roman" panose="02020603050405020304" pitchFamily="18" charset="0"/>
              </a:rPr>
              <a:t> суд </a:t>
            </a:r>
            <a:r>
              <a:rPr lang="ru-RU" sz="2000" dirty="0" err="1">
                <a:latin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постановити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рішення</a:t>
            </a:r>
            <a:r>
              <a:rPr lang="ru-RU" sz="2000" dirty="0">
                <a:latin typeface="Times New Roman" panose="02020603050405020304" pitchFamily="18" charset="0"/>
              </a:rPr>
              <a:t> про </a:t>
            </a:r>
            <a:r>
              <a:rPr lang="ru-RU" sz="2000" dirty="0" err="1"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повнолітньої</a:t>
            </a:r>
            <a:r>
              <a:rPr lang="ru-RU" sz="2000" dirty="0">
                <a:latin typeface="Times New Roman" panose="02020603050405020304" pitchFamily="18" charset="0"/>
              </a:rPr>
              <a:t> особи, яка не </a:t>
            </a:r>
            <a:r>
              <a:rPr lang="ru-RU" sz="2000" dirty="0" err="1">
                <a:latin typeface="Times New Roman" panose="02020603050405020304" pitchFamily="18" charset="0"/>
              </a:rPr>
              <a:t>має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матері</a:t>
            </a:r>
            <a:r>
              <a:rPr lang="ru-RU" sz="2000" dirty="0">
                <a:latin typeface="Times New Roman" panose="02020603050405020304" pitchFamily="18" charset="0"/>
              </a:rPr>
              <a:t>, батька </a:t>
            </a:r>
            <a:r>
              <a:rPr lang="ru-RU" sz="2000" dirty="0" err="1"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була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позбавлена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їхнього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піклування</a:t>
            </a:r>
            <a:r>
              <a:rPr lang="ru-RU" sz="2000" dirty="0">
                <a:latin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Times New Roman" panose="02020603050405020304" pitchFamily="18" charset="0"/>
              </a:rPr>
              <a:t>У </a:t>
            </a:r>
            <a:r>
              <a:rPr lang="ru-RU" sz="2000" dirty="0" err="1">
                <a:latin typeface="Times New Roman" panose="02020603050405020304" pitchFamily="18" charset="0"/>
              </a:rPr>
              <a:t>цьому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разі</a:t>
            </a:r>
            <a:r>
              <a:rPr lang="ru-RU" sz="2000" dirty="0">
                <a:latin typeface="Times New Roman" panose="02020603050405020304" pitchFamily="18" charset="0"/>
              </a:rPr>
              <a:t> суд </a:t>
            </a:r>
            <a:r>
              <a:rPr lang="ru-RU" sz="2000" dirty="0" err="1">
                <a:latin typeface="Times New Roman" panose="02020603050405020304" pitchFamily="18" charset="0"/>
              </a:rPr>
              <a:t>бере</a:t>
            </a:r>
            <a:r>
              <a:rPr lang="ru-RU" sz="2000" dirty="0">
                <a:latin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</a:rPr>
              <a:t>уваги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сімейний</a:t>
            </a:r>
            <a:r>
              <a:rPr lang="ru-RU" sz="2000" dirty="0">
                <a:latin typeface="Times New Roman" panose="02020603050405020304" pitchFamily="18" charset="0"/>
              </a:rPr>
              <a:t> стан </a:t>
            </a:r>
            <a:r>
              <a:rPr lang="ru-RU" sz="2000" dirty="0" err="1">
                <a:latin typeface="Times New Roman" panose="02020603050405020304" pitchFamily="18" charset="0"/>
              </a:rPr>
              <a:t>усиновлювача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зокрема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відсутність</a:t>
            </a:r>
            <a:r>
              <a:rPr lang="ru-RU" sz="2000" dirty="0"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</a:rPr>
              <a:t>нього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своїх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дітей</a:t>
            </a:r>
            <a:r>
              <a:rPr lang="ru-RU" sz="2000" dirty="0">
                <a:latin typeface="Times New Roman" panose="02020603050405020304" pitchFamily="18" charset="0"/>
              </a:rPr>
              <a:t>, та </a:t>
            </a:r>
            <a:r>
              <a:rPr lang="ru-RU" sz="2000" dirty="0" err="1">
                <a:latin typeface="Times New Roman" panose="02020603050405020304" pitchFamily="18" charset="0"/>
              </a:rPr>
              <a:t>інші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обставини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мають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істотне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значення</a:t>
            </a:r>
            <a:r>
              <a:rPr lang="ru-RU" sz="2000" dirty="0"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uk-UA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449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49382" y="218941"/>
            <a:ext cx="11720944" cy="772732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pPr algn="ctr"/>
            <a:r>
              <a:rPr lang="ru-RU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</a:t>
            </a:r>
            <a:r>
              <a:rPr lang="ru-RU" sz="1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бути </a:t>
            </a:r>
            <a:r>
              <a:rPr lang="ru-RU" sz="18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усиновлювачами</a:t>
            </a:r>
            <a:r>
              <a:rPr lang="ru-RU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(ст. 211 СК </a:t>
            </a:r>
            <a:r>
              <a:rPr lang="ru-RU" sz="18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49382" y="1236372"/>
            <a:ext cx="11612060" cy="5357611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Times New Roman" panose="02020603050405020304" pitchFamily="18" charset="0"/>
              </a:rPr>
              <a:t>1. </a:t>
            </a:r>
            <a:r>
              <a:rPr lang="ru-RU" dirty="0" err="1" smtClean="0">
                <a:latin typeface="Times New Roman" panose="02020603050405020304" pitchFamily="18" charset="0"/>
              </a:rPr>
              <a:t>Усиновлювачем</a:t>
            </a:r>
            <a:r>
              <a:rPr lang="ru-RU" dirty="0" smtClean="0">
                <a:latin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</a:rPr>
              <a:t>дитини</a:t>
            </a:r>
            <a:r>
              <a:rPr lang="ru-RU" dirty="0" smtClean="0">
                <a:latin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</a:rPr>
              <a:t>може</a:t>
            </a:r>
            <a:r>
              <a:rPr lang="ru-RU" dirty="0" smtClean="0">
                <a:latin typeface="Times New Roman" panose="02020603050405020304" pitchFamily="18" charset="0"/>
              </a:rPr>
              <a:t> бути </a:t>
            </a:r>
            <a:r>
              <a:rPr lang="ru-RU" b="1" u="sng" dirty="0" err="1" smtClean="0">
                <a:latin typeface="Times New Roman" panose="02020603050405020304" pitchFamily="18" charset="0"/>
              </a:rPr>
              <a:t>дієздатна</a:t>
            </a:r>
            <a:r>
              <a:rPr lang="ru-RU" b="1" u="sng" dirty="0" smtClean="0">
                <a:latin typeface="Times New Roman" panose="02020603050405020304" pitchFamily="18" charset="0"/>
              </a:rPr>
              <a:t> особа </a:t>
            </a:r>
            <a:r>
              <a:rPr lang="ru-RU" b="1" u="sng" dirty="0" err="1" smtClean="0">
                <a:latin typeface="Times New Roman" panose="02020603050405020304" pitchFamily="18" charset="0"/>
              </a:rPr>
              <a:t>віком</a:t>
            </a:r>
            <a:r>
              <a:rPr lang="ru-RU" b="1" u="sng" dirty="0" smtClean="0">
                <a:latin typeface="Times New Roman" panose="02020603050405020304" pitchFamily="18" charset="0"/>
              </a:rPr>
              <a:t> не </a:t>
            </a:r>
            <a:r>
              <a:rPr lang="ru-RU" b="1" u="sng" dirty="0" err="1" smtClean="0">
                <a:latin typeface="Times New Roman" panose="02020603050405020304" pitchFamily="18" charset="0"/>
              </a:rPr>
              <a:t>молодша</a:t>
            </a:r>
            <a:r>
              <a:rPr lang="ru-RU" b="1" u="sng" dirty="0" smtClean="0">
                <a:latin typeface="Times New Roman" panose="02020603050405020304" pitchFamily="18" charset="0"/>
              </a:rPr>
              <a:t> </a:t>
            </a:r>
            <a:r>
              <a:rPr lang="ru-RU" b="1" u="sng" dirty="0" err="1" smtClean="0">
                <a:latin typeface="Times New Roman" panose="02020603050405020304" pitchFamily="18" charset="0"/>
              </a:rPr>
              <a:t>двадцяти</a:t>
            </a:r>
            <a:r>
              <a:rPr lang="ru-RU" b="1" u="sng" dirty="0" smtClean="0">
                <a:latin typeface="Times New Roman" panose="02020603050405020304" pitchFamily="18" charset="0"/>
              </a:rPr>
              <a:t> одного року</a:t>
            </a:r>
            <a:r>
              <a:rPr lang="ru-RU" dirty="0" smtClean="0">
                <a:latin typeface="Times New Roman" panose="02020603050405020304" pitchFamily="18" charset="0"/>
              </a:rPr>
              <a:t>, за </a:t>
            </a:r>
            <a:r>
              <a:rPr lang="ru-RU" dirty="0" err="1" smtClean="0">
                <a:latin typeface="Times New Roman" panose="02020603050405020304" pitchFamily="18" charset="0"/>
              </a:rPr>
              <a:t>винятком</a:t>
            </a:r>
            <a:r>
              <a:rPr lang="ru-RU" dirty="0" smtClean="0">
                <a:latin typeface="Times New Roman" panose="02020603050405020304" pitchFamily="18" charset="0"/>
              </a:rPr>
              <a:t>, коли </a:t>
            </a:r>
            <a:r>
              <a:rPr lang="ru-RU" dirty="0" err="1" smtClean="0">
                <a:latin typeface="Times New Roman" panose="02020603050405020304" pitchFamily="18" charset="0"/>
              </a:rPr>
              <a:t>усиновлювач</a:t>
            </a:r>
            <a:r>
              <a:rPr lang="ru-RU" dirty="0" smtClean="0">
                <a:latin typeface="Times New Roman" panose="02020603050405020304" pitchFamily="18" charset="0"/>
              </a:rPr>
              <a:t> є родичем </a:t>
            </a:r>
            <a:r>
              <a:rPr lang="ru-RU" dirty="0" err="1" smtClean="0">
                <a:latin typeface="Times New Roman" panose="02020603050405020304" pitchFamily="18" charset="0"/>
              </a:rPr>
              <a:t>дитини</a:t>
            </a:r>
            <a:r>
              <a:rPr lang="ru-RU" dirty="0" smtClean="0"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</a:rPr>
              <a:t>2. </a:t>
            </a:r>
            <a:r>
              <a:rPr lang="ru-RU" dirty="0" err="1">
                <a:latin typeface="Times New Roman" panose="02020603050405020304" pitchFamily="18" charset="0"/>
              </a:rPr>
              <a:t>Усиновлювачем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</a:rPr>
              <a:t> бути особа, </a:t>
            </a:r>
            <a:r>
              <a:rPr lang="ru-RU" dirty="0" err="1">
                <a:latin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b="1" u="sng" dirty="0" err="1">
                <a:latin typeface="Times New Roman" panose="02020603050405020304" pitchFamily="18" charset="0"/>
              </a:rPr>
              <a:t>старша</a:t>
            </a:r>
            <a:r>
              <a:rPr lang="ru-RU" b="1" u="sng" dirty="0">
                <a:latin typeface="Times New Roman" panose="02020603050405020304" pitchFamily="18" charset="0"/>
              </a:rPr>
              <a:t> за </a:t>
            </a:r>
            <a:r>
              <a:rPr lang="ru-RU" b="1" u="sng" dirty="0" err="1">
                <a:latin typeface="Times New Roman" panose="02020603050405020304" pitchFamily="18" charset="0"/>
              </a:rPr>
              <a:t>дитину</a:t>
            </a:r>
            <a:r>
              <a:rPr lang="ru-RU" dirty="0">
                <a:latin typeface="Times New Roman" panose="02020603050405020304" pitchFamily="18" charset="0"/>
              </a:rPr>
              <a:t>, яку вона </a:t>
            </a:r>
            <a:r>
              <a:rPr lang="ru-RU" dirty="0" err="1">
                <a:latin typeface="Times New Roman" panose="02020603050405020304" pitchFamily="18" charset="0"/>
              </a:rPr>
              <a:t>бажає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усиновити</a:t>
            </a:r>
            <a:r>
              <a:rPr lang="ru-RU" dirty="0">
                <a:latin typeface="Times New Roman" panose="02020603050405020304" pitchFamily="18" charset="0"/>
              </a:rPr>
              <a:t>, </a:t>
            </a:r>
            <a:r>
              <a:rPr lang="ru-RU" b="1" u="sng" dirty="0">
                <a:latin typeface="Times New Roman" panose="02020603050405020304" pitchFamily="18" charset="0"/>
              </a:rPr>
              <a:t>не </a:t>
            </a:r>
            <a:r>
              <a:rPr lang="ru-RU" b="1" u="sng" dirty="0" err="1">
                <a:latin typeface="Times New Roman" panose="02020603050405020304" pitchFamily="18" charset="0"/>
              </a:rPr>
              <a:t>менш</a:t>
            </a:r>
            <a:r>
              <a:rPr lang="ru-RU" b="1" u="sng" dirty="0">
                <a:latin typeface="Times New Roman" panose="02020603050405020304" pitchFamily="18" charset="0"/>
              </a:rPr>
              <a:t> як на </a:t>
            </a:r>
            <a:r>
              <a:rPr lang="ru-RU" b="1" u="sng" dirty="0" err="1">
                <a:latin typeface="Times New Roman" panose="02020603050405020304" pitchFamily="18" charset="0"/>
              </a:rPr>
              <a:t>п'ятнадцять</a:t>
            </a:r>
            <a:r>
              <a:rPr lang="ru-RU" b="1" u="sng" dirty="0">
                <a:latin typeface="Times New Roman" panose="02020603050405020304" pitchFamily="18" charset="0"/>
              </a:rPr>
              <a:t> </a:t>
            </a:r>
            <a:r>
              <a:rPr lang="ru-RU" b="1" u="sng" dirty="0" err="1">
                <a:latin typeface="Times New Roman" panose="02020603050405020304" pitchFamily="18" charset="0"/>
              </a:rPr>
              <a:t>років</a:t>
            </a:r>
            <a:r>
              <a:rPr lang="ru-RU" b="1" u="sng" dirty="0" smtClean="0"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</a:rPr>
              <a:t>разі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усиновлення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повнолітньої</a:t>
            </a:r>
            <a:r>
              <a:rPr lang="ru-RU" dirty="0">
                <a:latin typeface="Times New Roman" panose="02020603050405020304" pitchFamily="18" charset="0"/>
              </a:rPr>
              <a:t> особи </a:t>
            </a:r>
            <a:r>
              <a:rPr lang="ru-RU" dirty="0" err="1">
                <a:latin typeface="Times New Roman" panose="02020603050405020304" pitchFamily="18" charset="0"/>
              </a:rPr>
              <a:t>різниця</a:t>
            </a:r>
            <a:r>
              <a:rPr lang="ru-RU" dirty="0">
                <a:latin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</a:rPr>
              <a:t>віці</a:t>
            </a:r>
            <a:r>
              <a:rPr lang="ru-RU" dirty="0">
                <a:latin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</a:rPr>
              <a:t>меншою</a:t>
            </a:r>
            <a:r>
              <a:rPr lang="ru-RU" dirty="0">
                <a:latin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</a:rPr>
              <a:t>ніж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вісімнадцять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років</a:t>
            </a:r>
            <a:r>
              <a:rPr lang="ru-RU" dirty="0"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</a:rPr>
              <a:t>3. </a:t>
            </a:r>
            <a:r>
              <a:rPr lang="ru-RU" dirty="0" err="1">
                <a:latin typeface="Times New Roman" panose="02020603050405020304" pitchFamily="18" charset="0"/>
              </a:rPr>
              <a:t>Усиновлювачами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можуть</a:t>
            </a:r>
            <a:r>
              <a:rPr lang="ru-RU" dirty="0"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</a:rPr>
              <a:t>подружжя</a:t>
            </a:r>
            <a:r>
              <a:rPr lang="ru-RU" dirty="0">
                <a:latin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</a:rPr>
              <a:t> особи, </a:t>
            </a:r>
            <a:r>
              <a:rPr lang="ru-RU" dirty="0" err="1">
                <a:latin typeface="Times New Roman" panose="02020603050405020304" pitchFamily="18" charset="0"/>
              </a:rPr>
              <a:t>зазначені</a:t>
            </a:r>
            <a:r>
              <a:rPr lang="ru-RU" dirty="0">
                <a:latin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</a:rPr>
              <a:t>частинах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п'ятій</a:t>
            </a:r>
            <a:r>
              <a:rPr lang="ru-RU" dirty="0">
                <a:latin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</a:rPr>
              <a:t>шостій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цієї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статті</a:t>
            </a:r>
            <a:r>
              <a:rPr lang="ru-RU" dirty="0"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</a:rPr>
              <a:t>Усиновлювачами</a:t>
            </a:r>
            <a:r>
              <a:rPr lang="ru-RU" dirty="0">
                <a:latin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</a:rPr>
              <a:t>можуть</a:t>
            </a:r>
            <a:r>
              <a:rPr lang="ru-RU" dirty="0">
                <a:latin typeface="Times New Roman" panose="02020603050405020304" pitchFamily="18" charset="0"/>
              </a:rPr>
              <a:t> бути особи </a:t>
            </a:r>
            <a:r>
              <a:rPr lang="ru-RU" dirty="0" err="1">
                <a:latin typeface="Times New Roman" panose="02020603050405020304" pitchFamily="18" charset="0"/>
              </a:rPr>
              <a:t>однієї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статі</a:t>
            </a:r>
            <a:r>
              <a:rPr lang="ru-RU" dirty="0"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</a:rPr>
              <a:t>4. Особи, </a:t>
            </a:r>
            <a:r>
              <a:rPr lang="ru-RU" dirty="0" err="1">
                <a:latin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</a:rPr>
              <a:t>перебувають</a:t>
            </a:r>
            <a:r>
              <a:rPr lang="ru-RU" dirty="0">
                <a:latin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</a:rPr>
              <a:t>шлюбі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</a:rPr>
              <a:t> собою, не </a:t>
            </a:r>
            <a:r>
              <a:rPr lang="ru-RU" dirty="0" err="1">
                <a:latin typeface="Times New Roman" panose="02020603050405020304" pitchFamily="18" charset="0"/>
              </a:rPr>
              <a:t>можуть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усиновити</a:t>
            </a:r>
            <a:r>
              <a:rPr lang="ru-RU" dirty="0">
                <a:latin typeface="Times New Roman" panose="02020603050405020304" pitchFamily="18" charset="0"/>
              </a:rPr>
              <a:t> одну і ту ж </a:t>
            </a:r>
            <a:r>
              <a:rPr lang="ru-RU" dirty="0" err="1">
                <a:latin typeface="Times New Roman" panose="02020603050405020304" pitchFamily="18" charset="0"/>
              </a:rPr>
              <a:t>дитину</a:t>
            </a:r>
            <a:r>
              <a:rPr lang="ru-RU" dirty="0"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такі</a:t>
            </a:r>
            <a:r>
              <a:rPr lang="ru-RU" dirty="0">
                <a:latin typeface="Times New Roman" panose="02020603050405020304" pitchFamily="18" charset="0"/>
              </a:rPr>
              <a:t> особи </a:t>
            </a:r>
            <a:r>
              <a:rPr lang="ru-RU" dirty="0" err="1">
                <a:latin typeface="Times New Roman" panose="02020603050405020304" pitchFamily="18" charset="0"/>
              </a:rPr>
              <a:t>проживають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однією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сім'єю</a:t>
            </a:r>
            <a:r>
              <a:rPr lang="ru-RU" dirty="0">
                <a:latin typeface="Times New Roman" panose="02020603050405020304" pitchFamily="18" charset="0"/>
              </a:rPr>
              <a:t>, суд </a:t>
            </a:r>
            <a:r>
              <a:rPr lang="ru-RU" dirty="0" err="1">
                <a:latin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постановити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</a:rPr>
              <a:t>усиновлення</a:t>
            </a:r>
            <a:r>
              <a:rPr lang="ru-RU" dirty="0">
                <a:latin typeface="Times New Roman" panose="02020603050405020304" pitchFamily="18" charset="0"/>
              </a:rPr>
              <a:t> ними </a:t>
            </a:r>
            <a:r>
              <a:rPr lang="ru-RU" dirty="0" err="1">
                <a:latin typeface="Times New Roman" panose="02020603050405020304" pitchFamily="18" charset="0"/>
              </a:rPr>
              <a:t>дитини</a:t>
            </a:r>
            <a:r>
              <a:rPr lang="ru-RU" dirty="0"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</a:rPr>
              <a:t>5. </a:t>
            </a:r>
            <a:r>
              <a:rPr lang="ru-RU" dirty="0" err="1">
                <a:latin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дитина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матір</a:t>
            </a:r>
            <a:r>
              <a:rPr lang="ru-RU" dirty="0">
                <a:latin typeface="Times New Roman" panose="02020603050405020304" pitchFamily="18" charset="0"/>
              </a:rPr>
              <a:t>, вона не </a:t>
            </a:r>
            <a:r>
              <a:rPr lang="ru-RU" dirty="0" err="1">
                <a:latin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</a:rPr>
              <a:t>усиновлена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чоловіком</a:t>
            </a:r>
            <a:r>
              <a:rPr lang="ru-RU" dirty="0">
                <a:latin typeface="Times New Roman" panose="02020603050405020304" pitchFamily="18" charset="0"/>
              </a:rPr>
              <a:t>, з </a:t>
            </a:r>
            <a:r>
              <a:rPr lang="ru-RU" dirty="0" err="1">
                <a:latin typeface="Times New Roman" panose="02020603050405020304" pitchFamily="18" charset="0"/>
              </a:rPr>
              <a:t>яким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її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мати</a:t>
            </a:r>
            <a:r>
              <a:rPr lang="ru-RU" dirty="0">
                <a:latin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</a:rPr>
              <a:t>перебуває</a:t>
            </a:r>
            <a:r>
              <a:rPr lang="ru-RU" dirty="0">
                <a:latin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</a:rPr>
              <a:t>шлюбі</a:t>
            </a:r>
            <a:r>
              <a:rPr lang="ru-RU" dirty="0"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дитина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</a:rPr>
              <a:t> батька, вона не </a:t>
            </a:r>
            <a:r>
              <a:rPr lang="ru-RU" dirty="0" err="1">
                <a:latin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</a:rPr>
              <a:t>усиновлена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жінкою</a:t>
            </a:r>
            <a:r>
              <a:rPr lang="ru-RU" dirty="0">
                <a:latin typeface="Times New Roman" panose="02020603050405020304" pitchFamily="18" charset="0"/>
              </a:rPr>
              <a:t>, з </a:t>
            </a:r>
            <a:r>
              <a:rPr lang="ru-RU" dirty="0" err="1">
                <a:latin typeface="Times New Roman" panose="02020603050405020304" pitchFamily="18" charset="0"/>
              </a:rPr>
              <a:t>якою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</a:rPr>
              <a:t>перебуває</a:t>
            </a:r>
            <a:r>
              <a:rPr lang="ru-RU" dirty="0">
                <a:latin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</a:rPr>
              <a:t>шлюбі</a:t>
            </a:r>
            <a:r>
              <a:rPr lang="ru-RU" dirty="0"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такі</a:t>
            </a:r>
            <a:r>
              <a:rPr lang="ru-RU" dirty="0">
                <a:latin typeface="Times New Roman" panose="02020603050405020304" pitchFamily="18" charset="0"/>
              </a:rPr>
              <a:t> особи </a:t>
            </a:r>
            <a:r>
              <a:rPr lang="ru-RU" dirty="0" err="1">
                <a:latin typeface="Times New Roman" panose="02020603050405020304" pitchFamily="18" charset="0"/>
              </a:rPr>
              <a:t>проживають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однією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сім'єю</a:t>
            </a:r>
            <a:r>
              <a:rPr lang="ru-RU" dirty="0">
                <a:latin typeface="Times New Roman" panose="02020603050405020304" pitchFamily="18" charset="0"/>
              </a:rPr>
              <a:t>, суд </a:t>
            </a:r>
            <a:r>
              <a:rPr lang="ru-RU" dirty="0" err="1">
                <a:latin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постановити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</a:rPr>
              <a:t>усиновлення</a:t>
            </a:r>
            <a:r>
              <a:rPr lang="ru-RU" dirty="0">
                <a:latin typeface="Times New Roman" panose="02020603050405020304" pitchFamily="18" charset="0"/>
              </a:rPr>
              <a:t> ними </a:t>
            </a:r>
            <a:r>
              <a:rPr lang="ru-RU" dirty="0" err="1">
                <a:latin typeface="Times New Roman" panose="02020603050405020304" pitchFamily="18" charset="0"/>
              </a:rPr>
              <a:t>дитини</a:t>
            </a:r>
            <a:r>
              <a:rPr lang="ru-RU" dirty="0"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</a:rPr>
              <a:t>6. </a:t>
            </a:r>
            <a:r>
              <a:rPr lang="ru-RU" dirty="0" err="1">
                <a:latin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дитина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матір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</a:rPr>
              <a:t> батька, </a:t>
            </a:r>
            <a:r>
              <a:rPr lang="ru-RU" dirty="0" err="1">
                <a:latin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</a:rPr>
              <a:t>зв'язку</a:t>
            </a:r>
            <a:r>
              <a:rPr lang="ru-RU" dirty="0">
                <a:latin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</a:rPr>
              <a:t>усиновленням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втрачають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правовий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зв'язок</a:t>
            </a:r>
            <a:r>
              <a:rPr lang="ru-RU" dirty="0">
                <a:latin typeface="Times New Roman" panose="02020603050405020304" pitchFamily="18" charset="0"/>
              </a:rPr>
              <a:t> з нею, </a:t>
            </a:r>
            <a:r>
              <a:rPr lang="ru-RU" dirty="0" err="1">
                <a:latin typeface="Times New Roman" panose="02020603050405020304" pitchFamily="18" charset="0"/>
              </a:rPr>
              <a:t>усиновлювачем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дитини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</a:rPr>
              <a:t> бути один </a:t>
            </a:r>
            <a:r>
              <a:rPr lang="ru-RU" dirty="0" err="1">
                <a:latin typeface="Times New Roman" panose="02020603050405020304" pitchFamily="18" charset="0"/>
              </a:rPr>
              <a:t>чоловік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</a:rPr>
              <a:t> одна </a:t>
            </a:r>
            <a:r>
              <a:rPr lang="ru-RU" dirty="0" err="1">
                <a:latin typeface="Times New Roman" panose="02020603050405020304" pitchFamily="18" charset="0"/>
              </a:rPr>
              <a:t>жінка</a:t>
            </a:r>
            <a:r>
              <a:rPr lang="ru-RU" dirty="0"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</a:rPr>
              <a:t>7. </a:t>
            </a:r>
            <a:r>
              <a:rPr lang="ru-RU" i="1" dirty="0" err="1">
                <a:latin typeface="Times New Roman" panose="02020603050405020304" pitchFamily="18" charset="0"/>
              </a:rPr>
              <a:t>Кількість</a:t>
            </a:r>
            <a:r>
              <a:rPr lang="ru-RU" i="1" dirty="0"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</a:rPr>
              <a:t>дітей</a:t>
            </a:r>
            <a:r>
              <a:rPr lang="ru-RU" i="1" dirty="0">
                <a:latin typeface="Times New Roman" panose="02020603050405020304" pitchFamily="18" charset="0"/>
              </a:rPr>
              <a:t>, яку </a:t>
            </a:r>
            <a:r>
              <a:rPr lang="ru-RU" i="1" dirty="0" err="1">
                <a:latin typeface="Times New Roman" panose="02020603050405020304" pitchFamily="18" charset="0"/>
              </a:rPr>
              <a:t>може</a:t>
            </a:r>
            <a:r>
              <a:rPr lang="ru-RU" i="1" dirty="0"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</a:rPr>
              <a:t>усиновити</a:t>
            </a:r>
            <a:r>
              <a:rPr lang="ru-RU" i="1" dirty="0">
                <a:latin typeface="Times New Roman" panose="02020603050405020304" pitchFamily="18" charset="0"/>
              </a:rPr>
              <a:t> один </a:t>
            </a:r>
            <a:r>
              <a:rPr lang="ru-RU" i="1" dirty="0" err="1">
                <a:latin typeface="Times New Roman" panose="02020603050405020304" pitchFamily="18" charset="0"/>
              </a:rPr>
              <a:t>усиновлювач</a:t>
            </a:r>
            <a:r>
              <a:rPr lang="ru-RU" i="1" dirty="0">
                <a:latin typeface="Times New Roman" panose="02020603050405020304" pitchFamily="18" charset="0"/>
              </a:rPr>
              <a:t>, не </a:t>
            </a:r>
            <a:r>
              <a:rPr lang="ru-RU" i="1" dirty="0" err="1">
                <a:latin typeface="Times New Roman" panose="02020603050405020304" pitchFamily="18" charset="0"/>
              </a:rPr>
              <a:t>обмежується</a:t>
            </a:r>
            <a:r>
              <a:rPr lang="ru-RU" i="1" dirty="0"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488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565" y="92765"/>
            <a:ext cx="11542644" cy="1092567"/>
          </a:xfrm>
          <a:solidFill>
            <a:schemeClr val="bg2"/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>
            <a:normAutofit/>
          </a:bodyPr>
          <a:lstStyle/>
          <a:p>
            <a:pPr algn="ctr"/>
            <a:r>
              <a:rPr lang="uk-UA" sz="3200" dirty="0">
                <a:solidFill>
                  <a:schemeClr val="tx1"/>
                </a:solidFill>
              </a:rPr>
              <a:t/>
            </a:r>
            <a:br>
              <a:rPr lang="uk-UA" sz="3200" dirty="0">
                <a:solidFill>
                  <a:schemeClr val="tx1"/>
                </a:solidFill>
              </a:rPr>
            </a:br>
            <a:r>
              <a:rPr lang="uk-UA" sz="2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Особи, які не можуть бути </a:t>
            </a:r>
            <a:r>
              <a:rPr lang="uk-UA" sz="20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усиновлювачами</a:t>
            </a:r>
            <a:r>
              <a:rPr lang="uk-UA" sz="2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(ст. 212 СК України)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1185332"/>
            <a:ext cx="12192000" cy="5672667"/>
          </a:xfrm>
        </p:spPr>
        <p:txBody>
          <a:bodyPr>
            <a:noAutofit/>
          </a:bodyPr>
          <a:lstStyle/>
          <a:p>
            <a:endParaRPr lang="ru-RU" sz="2000" dirty="0" smtClean="0"/>
          </a:p>
          <a:p>
            <a:r>
              <a:rPr lang="ru-RU" sz="2000" dirty="0" smtClean="0">
                <a:latin typeface="Times New Roman" panose="02020603050405020304" pitchFamily="18" charset="0"/>
              </a:rPr>
              <a:t>1</a:t>
            </a:r>
            <a:r>
              <a:rPr lang="ru-RU" sz="2000" dirty="0">
                <a:latin typeface="Times New Roman" panose="02020603050405020304" pitchFamily="18" charset="0"/>
              </a:rPr>
              <a:t>. Не </a:t>
            </a:r>
            <a:r>
              <a:rPr lang="ru-RU" sz="2000" dirty="0" err="1">
                <a:latin typeface="Times New Roman" panose="02020603050405020304" pitchFamily="18" charset="0"/>
              </a:rPr>
              <a:t>можуть</a:t>
            </a:r>
            <a:r>
              <a:rPr lang="ru-RU" sz="2000" dirty="0">
                <a:latin typeface="Times New Roman" panose="02020603050405020304" pitchFamily="18" charset="0"/>
              </a:rPr>
              <a:t> бути </a:t>
            </a:r>
            <a:r>
              <a:rPr lang="ru-RU" sz="2000" dirty="0" err="1">
                <a:latin typeface="Times New Roman" panose="02020603050405020304" pitchFamily="18" charset="0"/>
              </a:rPr>
              <a:t>усиновлювачами</a:t>
            </a:r>
            <a:r>
              <a:rPr lang="ru-RU" sz="2000" dirty="0">
                <a:latin typeface="Times New Roman" panose="02020603050405020304" pitchFamily="18" charset="0"/>
              </a:rPr>
              <a:t> особи, </a:t>
            </a:r>
            <a:r>
              <a:rPr lang="ru-RU" sz="2000" dirty="0" err="1">
                <a:latin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</a:rPr>
              <a:t>:</a:t>
            </a:r>
          </a:p>
          <a:p>
            <a:r>
              <a:rPr lang="ru-RU" sz="2000" dirty="0">
                <a:latin typeface="Times New Roman" panose="02020603050405020304" pitchFamily="18" charset="0"/>
              </a:rPr>
              <a:t>1) </a:t>
            </a:r>
            <a:r>
              <a:rPr lang="ru-RU" sz="2000" dirty="0" err="1">
                <a:latin typeface="Times New Roman" panose="02020603050405020304" pitchFamily="18" charset="0"/>
              </a:rPr>
              <a:t>обмежені</a:t>
            </a:r>
            <a:r>
              <a:rPr lang="ru-RU" sz="2000" dirty="0"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</a:rPr>
              <a:t>дієздатності</a:t>
            </a:r>
            <a:r>
              <a:rPr lang="ru-RU" sz="2000" dirty="0">
                <a:latin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latin typeface="Times New Roman" panose="02020603050405020304" pitchFamily="18" charset="0"/>
              </a:rPr>
              <a:t>2) </a:t>
            </a:r>
            <a:r>
              <a:rPr lang="ru-RU" sz="2000" dirty="0" err="1">
                <a:latin typeface="Times New Roman" panose="02020603050405020304" pitchFamily="18" charset="0"/>
              </a:rPr>
              <a:t>визнані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недієздатними</a:t>
            </a:r>
            <a:r>
              <a:rPr lang="ru-RU" sz="2000" dirty="0">
                <a:latin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latin typeface="Times New Roman" panose="02020603050405020304" pitchFamily="18" charset="0"/>
              </a:rPr>
              <a:t>3) </a:t>
            </a:r>
            <a:r>
              <a:rPr lang="ru-RU" sz="2000" dirty="0" err="1">
                <a:latin typeface="Times New Roman" panose="02020603050405020304" pitchFamily="18" charset="0"/>
              </a:rPr>
              <a:t>позбавлені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батьківських</a:t>
            </a:r>
            <a:r>
              <a:rPr lang="ru-RU" sz="2000" dirty="0">
                <a:latin typeface="Times New Roman" panose="02020603050405020304" pitchFamily="18" charset="0"/>
              </a:rPr>
              <a:t> прав, </a:t>
            </a:r>
            <a:r>
              <a:rPr lang="ru-RU" sz="2000" dirty="0" err="1">
                <a:latin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ці</a:t>
            </a:r>
            <a:r>
              <a:rPr lang="ru-RU" sz="2000" dirty="0">
                <a:latin typeface="Times New Roman" panose="02020603050405020304" pitchFamily="18" charset="0"/>
              </a:rPr>
              <a:t> права не </a:t>
            </a:r>
            <a:r>
              <a:rPr lang="ru-RU" sz="2000" dirty="0" err="1">
                <a:latin typeface="Times New Roman" panose="02020603050405020304" pitchFamily="18" charset="0"/>
              </a:rPr>
              <a:t>були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поновлені</a:t>
            </a:r>
            <a:r>
              <a:rPr lang="ru-RU" sz="2000" dirty="0">
                <a:latin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latin typeface="Times New Roman" panose="02020603050405020304" pitchFamily="18" charset="0"/>
              </a:rPr>
              <a:t>4) </a:t>
            </a:r>
            <a:r>
              <a:rPr lang="ru-RU" sz="2000" dirty="0" err="1">
                <a:latin typeface="Times New Roman" panose="02020603050405020304" pitchFamily="18" charset="0"/>
              </a:rPr>
              <a:t>були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усиновлювачами</a:t>
            </a:r>
            <a:r>
              <a:rPr lang="ru-RU" sz="2000" dirty="0">
                <a:latin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</a:rPr>
              <a:t>опікунами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піклувальниками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прийомними</a:t>
            </a:r>
            <a:r>
              <a:rPr lang="ru-RU" sz="2000" dirty="0">
                <a:latin typeface="Times New Roman" panose="02020603050405020304" pitchFamily="18" charset="0"/>
              </a:rPr>
              <a:t> батьками, батьками-</a:t>
            </a:r>
            <a:r>
              <a:rPr lang="ru-RU" sz="2000" dirty="0" err="1">
                <a:latin typeface="Times New Roman" panose="02020603050405020304" pitchFamily="18" charset="0"/>
              </a:rPr>
              <a:t>вихователями</a:t>
            </a:r>
            <a:r>
              <a:rPr lang="ru-RU" sz="2000" dirty="0">
                <a:latin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</a:rPr>
              <a:t>іншої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дитини</a:t>
            </a:r>
            <a:r>
              <a:rPr lang="ru-RU" sz="2000" dirty="0">
                <a:latin typeface="Times New Roman" panose="02020603050405020304" pitchFamily="18" charset="0"/>
              </a:rPr>
              <a:t>, але </a:t>
            </a:r>
            <a:r>
              <a:rPr lang="ru-RU" sz="2000" dirty="0" err="1"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було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скасовано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визнано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недійсним</a:t>
            </a:r>
            <a:r>
              <a:rPr lang="ru-RU" sz="2000" dirty="0">
                <a:latin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</a:rPr>
              <a:t>було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припинено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опіку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піклування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діяльність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прийомної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сім'ї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дитячого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будинку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сімейного</a:t>
            </a:r>
            <a:r>
              <a:rPr lang="ru-RU" sz="2000" dirty="0">
                <a:latin typeface="Times New Roman" panose="02020603050405020304" pitchFamily="18" charset="0"/>
              </a:rPr>
              <a:t> типу) з </a:t>
            </a:r>
            <a:r>
              <a:rPr lang="ru-RU" sz="2000" dirty="0" err="1">
                <a:latin typeface="Times New Roman" panose="02020603050405020304" pitchFamily="18" charset="0"/>
              </a:rPr>
              <a:t>їхньої</a:t>
            </a:r>
            <a:r>
              <a:rPr lang="ru-RU" sz="2000" dirty="0">
                <a:latin typeface="Times New Roman" panose="02020603050405020304" pitchFamily="18" charset="0"/>
              </a:rPr>
              <a:t> вини;</a:t>
            </a:r>
          </a:p>
          <a:p>
            <a:r>
              <a:rPr lang="ru-RU" sz="2000" dirty="0">
                <a:latin typeface="Times New Roman" panose="02020603050405020304" pitchFamily="18" charset="0"/>
              </a:rPr>
              <a:t>5) </a:t>
            </a:r>
            <a:r>
              <a:rPr lang="ru-RU" sz="2000" dirty="0" err="1">
                <a:latin typeface="Times New Roman" panose="02020603050405020304" pitchFamily="18" charset="0"/>
              </a:rPr>
              <a:t>перебувають</a:t>
            </a:r>
            <a:r>
              <a:rPr lang="ru-RU" sz="2000" dirty="0"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</a:rPr>
              <a:t>обліку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</a:rPr>
              <a:t>лікуванні</a:t>
            </a:r>
            <a:r>
              <a:rPr lang="ru-RU" sz="2000" dirty="0"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</a:rPr>
              <a:t>психоневрологічному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наркологічному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диспансері</a:t>
            </a:r>
            <a:r>
              <a:rPr lang="ru-RU" sz="2000" dirty="0">
                <a:latin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latin typeface="Times New Roman" panose="02020603050405020304" pitchFamily="18" charset="0"/>
              </a:rPr>
              <a:t>6) </a:t>
            </a:r>
            <a:r>
              <a:rPr lang="ru-RU" sz="2000" dirty="0" err="1">
                <a:latin typeface="Times New Roman" panose="02020603050405020304" pitchFamily="18" charset="0"/>
              </a:rPr>
              <a:t>зловживають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спиртними</a:t>
            </a:r>
            <a:r>
              <a:rPr lang="ru-RU" sz="2000" dirty="0">
                <a:latin typeface="Times New Roman" panose="02020603050405020304" pitchFamily="18" charset="0"/>
              </a:rPr>
              <a:t> напоями </a:t>
            </a:r>
            <a:r>
              <a:rPr lang="ru-RU" sz="2000" dirty="0" err="1"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наркотичними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засобами</a:t>
            </a:r>
            <a:r>
              <a:rPr lang="ru-RU" sz="2000" dirty="0">
                <a:latin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latin typeface="Times New Roman" panose="02020603050405020304" pitchFamily="18" charset="0"/>
              </a:rPr>
              <a:t>7) не </a:t>
            </a:r>
            <a:r>
              <a:rPr lang="ru-RU" sz="2000" dirty="0" err="1">
                <a:latin typeface="Times New Roman" panose="02020603050405020304" pitchFamily="18" charset="0"/>
              </a:rPr>
              <a:t>мають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постійного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місця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проживання</a:t>
            </a:r>
            <a:r>
              <a:rPr lang="ru-RU" sz="2000" dirty="0">
                <a:latin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</a:rPr>
              <a:t>постійного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заробітку</a:t>
            </a:r>
            <a:r>
              <a:rPr lang="ru-RU" sz="2000" dirty="0">
                <a:latin typeface="Times New Roman" panose="02020603050405020304" pitchFamily="18" charset="0"/>
              </a:rPr>
              <a:t> (доходу</a:t>
            </a:r>
            <a:r>
              <a:rPr lang="ru-RU" sz="2000" dirty="0" smtClean="0">
                <a:latin typeface="Times New Roman" panose="02020603050405020304" pitchFamily="18" charset="0"/>
              </a:rPr>
              <a:t>);</a:t>
            </a:r>
          </a:p>
          <a:p>
            <a:r>
              <a:rPr lang="ru-RU" sz="2000" dirty="0">
                <a:latin typeface="Times New Roman" panose="02020603050405020304" pitchFamily="18" charset="0"/>
              </a:rPr>
              <a:t>8) </a:t>
            </a:r>
            <a:r>
              <a:rPr lang="ru-RU" sz="2000" dirty="0" err="1">
                <a:latin typeface="Times New Roman" panose="02020603050405020304" pitchFamily="18" charset="0"/>
              </a:rPr>
              <a:t>страждають</a:t>
            </a:r>
            <a:r>
              <a:rPr lang="ru-RU" sz="2000" dirty="0"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</a:rPr>
              <a:t>хвороби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перелік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яких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затверджений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центральним</a:t>
            </a:r>
            <a:r>
              <a:rPr lang="ru-RU" sz="2000" dirty="0">
                <a:latin typeface="Times New Roman" panose="02020603050405020304" pitchFamily="18" charset="0"/>
              </a:rPr>
              <a:t> органом </a:t>
            </a:r>
            <a:r>
              <a:rPr lang="ru-RU" sz="2000" dirty="0" err="1">
                <a:latin typeface="Times New Roman" panose="02020603050405020304" pitchFamily="18" charset="0"/>
              </a:rPr>
              <a:t>виконавчої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влади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забезпечує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формування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державної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політики</a:t>
            </a:r>
            <a:r>
              <a:rPr lang="ru-RU" sz="2000" dirty="0"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</a:rPr>
              <a:t>сфері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охорони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здоров'я</a:t>
            </a:r>
            <a:r>
              <a:rPr lang="ru-RU" sz="2000" dirty="0">
                <a:latin typeface="Times New Roman" panose="02020603050405020304" pitchFamily="18" charset="0"/>
              </a:rPr>
              <a:t>;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010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3328" y="185531"/>
            <a:ext cx="11785600" cy="6858000"/>
          </a:xfrm>
        </p:spPr>
        <p:txBody>
          <a:bodyPr>
            <a:normAutofit/>
          </a:bodyPr>
          <a:lstStyle/>
          <a:p>
            <a:pPr algn="just" fontAlgn="base">
              <a:lnSpc>
                <a:spcPct val="110000"/>
              </a:lnSpc>
              <a:spcBef>
                <a:spcPts val="0"/>
              </a:spcBef>
            </a:pP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3328" y="291547"/>
            <a:ext cx="11358584" cy="6038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9) є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іноземцями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не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перебувають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шлюбі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крім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випадків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коли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іноземець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є родичем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10)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були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засуджені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злочини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життя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здоров'я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волі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честі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гідності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статевої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свободи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статевої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недоторканості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особи,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громадської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безпеки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громадського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порядку та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моральності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у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сфері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обігу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наркотичних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засобів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психотропних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речовин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аналогів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прекурсорів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злочини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передбачені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статтями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148, 150, 150</a:t>
            </a:r>
            <a:r>
              <a:rPr lang="ru-RU" sz="2000" b="1" baseline="30000" dirty="0">
                <a:solidFill>
                  <a:srgbClr val="000000"/>
                </a:solidFill>
                <a:latin typeface="Times New Roman" panose="02020603050405020304" pitchFamily="18" charset="0"/>
              </a:rPr>
              <a:t>-1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164, 166, 167, 169, 181, 187, 324, 442 </a:t>
            </a:r>
            <a:r>
              <a:rPr lang="ru-RU" sz="2000" u="sng" dirty="0" err="1">
                <a:solidFill>
                  <a:srgbClr val="000099"/>
                </a:solidFill>
                <a:latin typeface="Times New Roman" panose="02020603050405020304" pitchFamily="18" charset="0"/>
                <a:hlinkClick r:id="rId2"/>
              </a:rPr>
              <a:t>Кримінального</a:t>
            </a:r>
            <a:r>
              <a:rPr lang="ru-RU" sz="2000" u="sng" dirty="0">
                <a:solidFill>
                  <a:srgbClr val="000099"/>
                </a:solidFill>
                <a:latin typeface="Times New Roman" panose="02020603050405020304" pitchFamily="18" charset="0"/>
                <a:hlinkClick r:id="rId2"/>
              </a:rPr>
              <a:t> кодексу </a:t>
            </a:r>
            <a:r>
              <a:rPr lang="ru-RU" sz="2000" u="sng" dirty="0" err="1">
                <a:solidFill>
                  <a:srgbClr val="000099"/>
                </a:solidFill>
                <a:latin typeface="Times New Roman" panose="02020603050405020304" pitchFamily="18" charset="0"/>
                <a:hlinkClick r:id="rId2"/>
              </a:rPr>
              <a:t>України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непогашену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не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зняту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установленому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законом порядку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судимість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вчинення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інших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злочинів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11) за станом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здоров'я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потребують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постійного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стороннього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догляду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</a:rPr>
              <a:t>12) є особами без </a:t>
            </a:r>
            <a:r>
              <a:rPr lang="ru-RU" sz="2000" dirty="0" err="1">
                <a:latin typeface="Times New Roman" panose="02020603050405020304" pitchFamily="18" charset="0"/>
              </a:rPr>
              <a:t>громадянства</a:t>
            </a:r>
            <a:r>
              <a:rPr lang="ru-RU" sz="2000" dirty="0" smtClean="0">
                <a:latin typeface="Times New Roman" panose="02020603050405020304" pitchFamily="18" charset="0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</a:rPr>
              <a:t>13) </a:t>
            </a:r>
            <a:r>
              <a:rPr lang="ru-RU" sz="2000" dirty="0" err="1">
                <a:latin typeface="Times New Roman" panose="02020603050405020304" pitchFamily="18" charset="0"/>
              </a:rPr>
              <a:t>перебувають</a:t>
            </a:r>
            <a:r>
              <a:rPr lang="ru-RU" sz="2000" dirty="0"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</a:rPr>
              <a:t>шлюбі</a:t>
            </a:r>
            <a:r>
              <a:rPr lang="ru-RU" sz="2000" dirty="0">
                <a:latin typeface="Times New Roman" panose="02020603050405020304" pitchFamily="18" charset="0"/>
              </a:rPr>
              <a:t> з особою, яка </a:t>
            </a:r>
            <a:r>
              <a:rPr lang="ru-RU" sz="2000" dirty="0" err="1">
                <a:latin typeface="Times New Roman" panose="02020603050405020304" pitchFamily="18" charset="0"/>
              </a:rPr>
              <a:t>відповідно</a:t>
            </a:r>
            <a:r>
              <a:rPr lang="ru-RU" sz="2000" dirty="0">
                <a:latin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</a:rPr>
              <a:t>пунктів</a:t>
            </a:r>
            <a:r>
              <a:rPr lang="ru-RU" sz="2000" dirty="0">
                <a:latin typeface="Times New Roman" panose="02020603050405020304" pitchFamily="18" charset="0"/>
              </a:rPr>
              <a:t> 3-6, 8 і 10 </a:t>
            </a:r>
            <a:r>
              <a:rPr lang="ru-RU" sz="2000" dirty="0" err="1">
                <a:latin typeface="Times New Roman" panose="02020603050405020304" pitchFamily="18" charset="0"/>
              </a:rPr>
              <a:t>цієї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статті</a:t>
            </a:r>
            <a:r>
              <a:rPr lang="ru-RU" sz="2000" dirty="0">
                <a:latin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</a:rPr>
              <a:t> бути </a:t>
            </a:r>
            <a:r>
              <a:rPr lang="ru-RU" sz="2000" dirty="0" err="1">
                <a:latin typeface="Times New Roman" panose="02020603050405020304" pitchFamily="18" charset="0"/>
              </a:rPr>
              <a:t>усиновлювачем</a:t>
            </a:r>
            <a:r>
              <a:rPr lang="ru-RU" sz="2000" dirty="0" smtClean="0">
                <a:latin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</a:rPr>
              <a:t>2. </a:t>
            </a:r>
            <a:r>
              <a:rPr lang="ru-RU" sz="2000" dirty="0" err="1">
                <a:latin typeface="Times New Roman" panose="02020603050405020304" pitchFamily="18" charset="0"/>
              </a:rPr>
              <a:t>Крім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осіб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зазначених</a:t>
            </a:r>
            <a:r>
              <a:rPr lang="ru-RU" sz="2000" dirty="0"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</a:rPr>
              <a:t>частині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першій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цієї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статті</a:t>
            </a:r>
            <a:r>
              <a:rPr lang="ru-RU" sz="2000" dirty="0">
                <a:latin typeface="Times New Roman" panose="02020603050405020304" pitchFamily="18" charset="0"/>
              </a:rPr>
              <a:t>, не </a:t>
            </a:r>
            <a:r>
              <a:rPr lang="ru-RU" sz="2000" dirty="0" err="1">
                <a:latin typeface="Times New Roman" panose="02020603050405020304" pitchFamily="18" charset="0"/>
              </a:rPr>
              <a:t>можуть</a:t>
            </a:r>
            <a:r>
              <a:rPr lang="ru-RU" sz="2000" dirty="0">
                <a:latin typeface="Times New Roman" panose="02020603050405020304" pitchFamily="18" charset="0"/>
              </a:rPr>
              <a:t> бути </a:t>
            </a:r>
            <a:r>
              <a:rPr lang="ru-RU" sz="2000" dirty="0" err="1">
                <a:latin typeface="Times New Roman" panose="02020603050405020304" pitchFamily="18" charset="0"/>
              </a:rPr>
              <a:t>усиновлювачами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інші</a:t>
            </a:r>
            <a:r>
              <a:rPr lang="ru-RU" sz="2000" dirty="0">
                <a:latin typeface="Times New Roman" panose="02020603050405020304" pitchFamily="18" charset="0"/>
              </a:rPr>
              <a:t> особи, </a:t>
            </a:r>
            <a:r>
              <a:rPr lang="ru-RU" sz="2000" dirty="0" err="1">
                <a:latin typeface="Times New Roman" panose="02020603050405020304" pitchFamily="18" charset="0"/>
              </a:rPr>
              <a:t>інтереси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яких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суперечать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інтересам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дитини</a:t>
            </a:r>
            <a:r>
              <a:rPr lang="ru-RU" sz="2000" dirty="0">
                <a:latin typeface="Times New Roman" panose="02020603050405020304" pitchFamily="18" charset="0"/>
              </a:rPr>
              <a:t>.</a:t>
            </a:r>
            <a:endParaRPr lang="ru-RU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627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10779</TotalTime>
  <Words>2802</Words>
  <Application>Microsoft Office PowerPoint</Application>
  <PresentationFormat>Широкоэкранный</PresentationFormat>
  <Paragraphs>340</Paragraphs>
  <Slides>38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6" baseType="lpstr">
      <vt:lpstr>Arial Unicode MS</vt:lpstr>
      <vt:lpstr>Arial</vt:lpstr>
      <vt:lpstr>Calibri</vt:lpstr>
      <vt:lpstr>Courier New</vt:lpstr>
      <vt:lpstr>Times New Roman</vt:lpstr>
      <vt:lpstr>Trebuchet MS</vt:lpstr>
      <vt:lpstr>Wingdings 3</vt:lpstr>
      <vt:lpstr>Грань</vt:lpstr>
      <vt:lpstr>Тема: Влаштування дітей-сиріт і дітей, позбавлених батьківського піклування</vt:lpstr>
      <vt:lpstr>Презентация PowerPoint</vt:lpstr>
      <vt:lpstr> Правове регулювання державної охорони дітей-сиріт і дітей, позбавлених батьківського піклування:  </vt:lpstr>
      <vt:lpstr>Презентация PowerPoint</vt:lpstr>
      <vt:lpstr>Презентация PowerPoint</vt:lpstr>
      <vt:lpstr>Презентация PowerPoint</vt:lpstr>
      <vt:lpstr>Особи, які можуть бути усиновлювачами  (ст. 211 СК України)</vt:lpstr>
      <vt:lpstr> Особи, які не можуть бути усиновлювачами (ст. 212 СК України)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 за увагу!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Влаштування дітей-сиріт і дітей, позбавлених батьківського піклування</dc:title>
  <dc:creator>user</dc:creator>
  <cp:lastModifiedBy>Olha</cp:lastModifiedBy>
  <cp:revision>344</cp:revision>
  <cp:lastPrinted>2016-03-14T08:51:30Z</cp:lastPrinted>
  <dcterms:created xsi:type="dcterms:W3CDTF">2016-02-25T10:53:03Z</dcterms:created>
  <dcterms:modified xsi:type="dcterms:W3CDTF">2020-04-20T08:19:44Z</dcterms:modified>
</cp:coreProperties>
</file>