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99" d="100"/>
          <a:sy n="99" d="100"/>
        </p:scale>
        <p:origin x="-32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с двумя скругленными противолежащими углами 6"/>
          <p:cNvSpPr/>
          <p:nvPr/>
        </p:nvSpPr>
        <p:spPr>
          <a:xfrm>
            <a:off x="164592" y="146304"/>
            <a:ext cx="8814816" cy="2505456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64234" y="381001"/>
            <a:ext cx="8229600" cy="2209800"/>
          </a:xfrm>
        </p:spPr>
        <p:txBody>
          <a:bodyPr lIns="45720" rIns="228600" anchor="b">
            <a:normAutofit/>
          </a:bodyPr>
          <a:lstStyle>
            <a:lvl1pPr marL="0" algn="r">
              <a:defRPr sz="480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133600" y="2819400"/>
            <a:ext cx="6560234" cy="1752600"/>
          </a:xfrm>
        </p:spPr>
        <p:txBody>
          <a:bodyPr lIns="45720" rIns="246888"/>
          <a:lstStyle>
            <a:lvl1pPr marL="0" indent="0" algn="r">
              <a:spcBef>
                <a:spcPts val="0"/>
              </a:spcBef>
              <a:buNone/>
              <a:defRPr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5B106E36-FD25-4E2D-B0AA-010F637433A0}" type="datetimeFigureOut">
              <a:rPr lang="ru-RU" smtClean="0"/>
              <a:pPr/>
              <a:t>28.02.2020</a:t>
            </a:fld>
            <a:endParaRPr lang="ru-RU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Нижний колонтитул 11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28.02.2020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28.02.2020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28.02.2020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1000128" y="3267456"/>
            <a:ext cx="74066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498230"/>
            <a:ext cx="7772400" cy="2731008"/>
          </a:xfrm>
        </p:spPr>
        <p:txBody>
          <a:bodyPr rIns="100584"/>
          <a:lstStyle>
            <a:lvl1pPr algn="r">
              <a:buNone/>
              <a:defRPr sz="4000" b="1" cap="none">
                <a:solidFill>
                  <a:schemeClr val="accent1">
                    <a:tint val="95000"/>
                    <a:satMod val="200000"/>
                  </a:schemeClr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3287713"/>
            <a:ext cx="7772400" cy="1509712"/>
          </a:xfrm>
        </p:spPr>
        <p:txBody>
          <a:bodyPr rIns="128016" anchor="t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5B106E36-FD25-4E2D-B0AA-010F637433A0}" type="datetimeFigureOut">
              <a:rPr lang="ru-RU" smtClean="0"/>
              <a:pPr/>
              <a:t>28.02.2020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28.02.2020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616744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4800600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51948"/>
            <a:ext cx="8229600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3"/>
            <a:ext cx="4041775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941763"/>
          </a:xfrm>
        </p:spPr>
        <p:txBody>
          <a:bodyPr lIns="9144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941763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28.02.2020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53218"/>
            <a:ext cx="822960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28.02.2020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28.02.2020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5057552" y="105765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63136" y="304800"/>
            <a:ext cx="3931920" cy="762000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963136" y="1107560"/>
            <a:ext cx="3931920" cy="1066800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228600" y="2209800"/>
            <a:ext cx="8666456" cy="3977640"/>
          </a:xfrm>
        </p:spPr>
        <p:txBody>
          <a:bodyPr/>
          <a:lstStyle>
            <a:lvl1pPr marL="292608">
              <a:defRPr sz="3200"/>
            </a:lvl1pPr>
            <a:lvl2pPr marL="594360">
              <a:defRPr sz="2800"/>
            </a:lvl2pPr>
            <a:lvl3pPr marL="822960">
              <a:defRPr sz="2400"/>
            </a:lvl3pPr>
            <a:lvl4pPr marL="1051560">
              <a:defRPr sz="2000"/>
            </a:lvl4pPr>
            <a:lvl5pPr marL="1261872"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9" name="Дата 8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5B106E36-FD25-4E2D-B0AA-010F637433A0}" type="datetimeFigureOut">
              <a:rPr lang="ru-RU" smtClean="0"/>
              <a:pPr/>
              <a:t>28.02.2020</a:t>
            </a:fld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0443" y="4724400"/>
            <a:ext cx="5486400" cy="664536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040443" y="5388936"/>
            <a:ext cx="5486400" cy="912255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04800" y="249864"/>
            <a:ext cx="8534400" cy="4343400"/>
          </a:xfrm>
          <a:prstGeom prst="round2DiagRect">
            <a:avLst>
              <a:gd name="adj1" fmla="val 11403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  <a:extLst/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5B106E36-FD25-4E2D-B0AA-010F637433A0}" type="datetimeFigureOut">
              <a:rPr lang="ru-RU" smtClean="0"/>
              <a:pPr/>
              <a:t>28.02.2020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с двумя скругленными противолежащими углами 6"/>
          <p:cNvSpPr/>
          <p:nvPr/>
        </p:nvSpPr>
        <p:spPr>
          <a:xfrm>
            <a:off x="164592" y="147085"/>
            <a:ext cx="8810846" cy="6565392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1295400" y="6400800"/>
            <a:ext cx="4212264" cy="274320"/>
          </a:xfrm>
          <a:prstGeom prst="rect">
            <a:avLst/>
          </a:prstGeom>
        </p:spPr>
        <p:txBody>
          <a:bodyPr/>
          <a:lstStyle>
            <a:lvl1pPr algn="r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5562600" y="6400800"/>
            <a:ext cx="3002280" cy="274320"/>
          </a:xfrm>
          <a:prstGeom prst="rect">
            <a:avLst/>
          </a:prstGeom>
        </p:spPr>
        <p:txBody>
          <a:bodyPr/>
          <a:lstStyle>
            <a:lvl1pPr algn="l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28.02.2020</a:t>
            </a:fld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638952" y="6514568"/>
            <a:ext cx="464288" cy="274320"/>
          </a:xfrm>
          <a:prstGeom prst="rect">
            <a:avLst/>
          </a:prstGeom>
        </p:spPr>
        <p:txBody>
          <a:bodyPr anchor="ctr"/>
          <a:lstStyle>
            <a:lvl1pPr algn="r" eaLnBrk="1" latinLnBrk="0" hangingPunct="1">
              <a:defRPr kumimoji="0" sz="1600">
                <a:solidFill>
                  <a:schemeClr val="tx2">
                    <a:shade val="90000"/>
                  </a:schemeClr>
                </a:solidFill>
                <a:effectLst/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53536"/>
            <a:ext cx="8229600" cy="1143000"/>
          </a:xfrm>
          <a:prstGeom prst="rect">
            <a:avLst/>
          </a:prstGeom>
        </p:spPr>
        <p:txBody>
          <a:bodyPr rIns="91440" anchor="b">
            <a:normAutofit/>
            <a:scene3d>
              <a:camera prst="orthographicFront"/>
              <a:lightRig rig="soft" dir="t">
                <a:rot lat="0" lon="0" rev="2400000"/>
              </a:lightRig>
            </a:scene3d>
            <a:sp3d>
              <a:bevelT w="19050" h="127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46237"/>
            <a:ext cx="8229600" cy="452628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marL="54864" algn="r" rtl="0" eaLnBrk="1" latinLnBrk="0" hangingPunct="1">
        <a:spcBef>
          <a:spcPct val="0"/>
        </a:spcBef>
        <a:buNone/>
        <a:defRPr kumimoji="0" sz="4600" kern="1200">
          <a:solidFill>
            <a:schemeClr val="tx2">
              <a:tint val="100000"/>
              <a:shade val="90000"/>
              <a:satMod val="250000"/>
              <a:alpha val="100000"/>
            </a:schemeClr>
          </a:solidFill>
          <a:effectLst>
            <a:outerShdw blurRad="38100" dist="25500" dir="5400000" algn="tl" rotWithShape="0">
              <a:srgbClr val="000000">
                <a:satMod val="180000"/>
                <a:alpha val="7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92100" indent="-292100" algn="l" rtl="0" eaLnBrk="1" latinLnBrk="0" hangingPunct="1">
        <a:spcBef>
          <a:spcPts val="0"/>
        </a:spcBef>
        <a:buClr>
          <a:schemeClr val="accent1"/>
        </a:buClr>
        <a:buSzPct val="70000"/>
        <a:buFont typeface="Wingdings 2"/>
        <a:buChar char="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rtl="0" eaLnBrk="1" latinLnBrk="0" hangingPunct="1">
        <a:spcBef>
          <a:spcPts val="400"/>
        </a:spcBef>
        <a:buClr>
          <a:schemeClr val="accent2"/>
        </a:buClr>
        <a:buSzPct val="90000"/>
        <a:buFontTx/>
        <a:buChar char="•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192024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/>
              <a:t>ПРАВОВЕ ПОЛОЖЕННЯ ЮРИДИЧНИХ </a:t>
            </a:r>
            <a:r>
              <a:rPr lang="ru-RU" sz="3200" b="1" dirty="0" smtClean="0"/>
              <a:t>ОСІБ ТА ДЕРЖАВИ </a:t>
            </a:r>
            <a:r>
              <a:rPr lang="ru-RU" sz="3200" b="1" dirty="0" smtClean="0"/>
              <a:t>В</a:t>
            </a:r>
            <a:br>
              <a:rPr lang="ru-RU" sz="3200" b="1" dirty="0" smtClean="0"/>
            </a:br>
            <a:r>
              <a:rPr lang="uk-UA" sz="3200" b="1" dirty="0" smtClean="0"/>
              <a:t>МПП</a:t>
            </a:r>
            <a:endParaRPr lang="uk-UA" sz="32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3568" y="2819400"/>
            <a:ext cx="8010266" cy="3705944"/>
          </a:xfrm>
        </p:spPr>
        <p:txBody>
          <a:bodyPr>
            <a:normAutofit fontScale="77500" lnSpcReduction="20000"/>
          </a:bodyPr>
          <a:lstStyle/>
          <a:p>
            <a:pPr algn="l"/>
            <a:r>
              <a:rPr lang="uk-UA" dirty="0" smtClean="0"/>
              <a:t>1. </a:t>
            </a:r>
            <a:r>
              <a:rPr lang="uk-UA" sz="2900" dirty="0" smtClean="0"/>
              <a:t>Поняття, ознаки та правосуб’єктність юридичних осіб в МПП</a:t>
            </a:r>
          </a:p>
          <a:p>
            <a:pPr algn="l"/>
            <a:r>
              <a:rPr lang="uk-UA" sz="2900" dirty="0" smtClean="0"/>
              <a:t>2. Види юридичних осіб в МПП</a:t>
            </a:r>
          </a:p>
          <a:p>
            <a:pPr algn="l"/>
            <a:r>
              <a:rPr lang="uk-UA" sz="2900" dirty="0" smtClean="0"/>
              <a:t>3. Особистий статут і «національність» юридичної особи</a:t>
            </a:r>
          </a:p>
          <a:p>
            <a:pPr algn="l"/>
            <a:r>
              <a:rPr lang="uk-UA" sz="2900" dirty="0" smtClean="0"/>
              <a:t>4. Загальна характеристика правового статусу іноземних</a:t>
            </a:r>
          </a:p>
          <a:p>
            <a:pPr algn="l"/>
            <a:r>
              <a:rPr lang="uk-UA" sz="2900" dirty="0" smtClean="0"/>
              <a:t>суб’єктів господарської діяльності в Україні</a:t>
            </a:r>
          </a:p>
          <a:p>
            <a:pPr algn="l"/>
            <a:r>
              <a:rPr lang="uk-UA" sz="2900" dirty="0" smtClean="0"/>
              <a:t>5. Правовий статус суб’єктів господарювання України за</a:t>
            </a:r>
          </a:p>
          <a:p>
            <a:pPr algn="l"/>
            <a:r>
              <a:rPr lang="uk-UA" sz="2900" dirty="0" smtClean="0"/>
              <a:t>кордоном</a:t>
            </a:r>
            <a:endParaRPr lang="uk-UA" sz="2900" dirty="0" smtClean="0"/>
          </a:p>
          <a:p>
            <a:pPr algn="l"/>
            <a:r>
              <a:rPr lang="uk-UA" sz="2900" dirty="0" smtClean="0"/>
              <a:t>6. Транснаціональні корпорації та міжнародні юридичні особи</a:t>
            </a:r>
            <a:endParaRPr lang="uk-UA" sz="29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buNone/>
            </a:pPr>
            <a:r>
              <a:rPr lang="uk-UA" dirty="0" smtClean="0"/>
              <a:t>   </a:t>
            </a:r>
            <a:r>
              <a:rPr lang="uk-UA" u="sng" dirty="0" smtClean="0"/>
              <a:t>IV підхід </a:t>
            </a:r>
            <a:r>
              <a:rPr lang="uk-UA" dirty="0" smtClean="0"/>
              <a:t>– теорія контролю, при визначенні національності ЮО, слід встановити кому насправді належить ЮО, хто її контролює.</a:t>
            </a:r>
            <a:endParaRPr lang="uk-UA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2800" b="1" dirty="0" smtClean="0"/>
              <a:t>4. </a:t>
            </a:r>
            <a:r>
              <a:rPr lang="uk-UA" sz="2400" b="1" dirty="0" smtClean="0"/>
              <a:t>Загальна характеристика правового статусу іноземних</a:t>
            </a:r>
            <a:br>
              <a:rPr lang="uk-UA" sz="2400" b="1" dirty="0" smtClean="0"/>
            </a:br>
            <a:r>
              <a:rPr lang="uk-UA" sz="2400" b="1" dirty="0" smtClean="0"/>
              <a:t>суб’єктів господарської діяльності в Україні</a:t>
            </a:r>
            <a:endParaRPr lang="uk-UA" sz="2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buNone/>
            </a:pPr>
            <a:r>
              <a:rPr lang="uk-UA" sz="2400" dirty="0" smtClean="0"/>
              <a:t>     Порядок проведення державної реєстрації юридичних осіб та</a:t>
            </a:r>
            <a:r>
              <a:rPr lang="uk-UA" sz="2400" dirty="0" smtClean="0"/>
              <a:t> </a:t>
            </a:r>
            <a:r>
              <a:rPr lang="uk-UA" sz="2400" dirty="0" smtClean="0"/>
              <a:t>фізичних </a:t>
            </a:r>
            <a:r>
              <a:rPr lang="uk-UA" sz="2400" dirty="0" smtClean="0"/>
              <a:t>осіб - підприємців включає, зокрема:</a:t>
            </a:r>
          </a:p>
          <a:p>
            <a:pPr algn="just">
              <a:buNone/>
            </a:pPr>
            <a:r>
              <a:rPr lang="uk-UA" sz="2400" dirty="0" smtClean="0"/>
              <a:t> • перевірку комплектності документів, які подаються державному реєстратору, та повноти відомостей, що вказані в реєстраційній </a:t>
            </a:r>
            <a:r>
              <a:rPr lang="uk-UA" sz="2400" dirty="0" smtClean="0"/>
              <a:t>картці;</a:t>
            </a:r>
          </a:p>
          <a:p>
            <a:pPr algn="just">
              <a:buNone/>
            </a:pPr>
            <a:r>
              <a:rPr lang="uk-UA" sz="2400" dirty="0" smtClean="0"/>
              <a:t> • перевірку документів, які подаються державному реєстратору, на відсутність підстав для відмови у проведенні державної </a:t>
            </a:r>
            <a:r>
              <a:rPr lang="uk-UA" sz="2400" dirty="0" smtClean="0"/>
              <a:t>реєстрації;</a:t>
            </a:r>
          </a:p>
          <a:p>
            <a:pPr algn="just">
              <a:buNone/>
            </a:pPr>
            <a:r>
              <a:rPr lang="uk-UA" sz="2400" dirty="0" smtClean="0"/>
              <a:t> • внесення відомостей про юридичну особу або фізичну особу - підприємця до Єдиного державного реєстру;</a:t>
            </a:r>
          </a:p>
          <a:p>
            <a:pPr algn="just">
              <a:buNone/>
            </a:pPr>
            <a:r>
              <a:rPr lang="uk-UA" sz="2400" dirty="0" smtClean="0"/>
              <a:t>• оформлення і видачу свідоцтва про державну реєстрацію та виписки з Єдиного державного реєстру.</a:t>
            </a:r>
            <a:endParaRPr lang="uk-UA" sz="24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2400" b="1" dirty="0" smtClean="0"/>
              <a:t>5. </a:t>
            </a:r>
            <a:r>
              <a:rPr lang="uk-UA" sz="2400" b="1" dirty="0" smtClean="0"/>
              <a:t>Правовий статус суб’єктів господарювання України за</a:t>
            </a:r>
            <a:br>
              <a:rPr lang="uk-UA" sz="2400" b="1" dirty="0" smtClean="0"/>
            </a:br>
            <a:r>
              <a:rPr lang="uk-UA" sz="2400" b="1" dirty="0" smtClean="0"/>
              <a:t>кордоном</a:t>
            </a:r>
            <a:endParaRPr lang="uk-UA" sz="2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uk-UA" dirty="0" smtClean="0"/>
              <a:t>     Юридичні особи України мають право здійснювати свою діяльність за межами України відповідно до: законодавства України; статутних завдань; законодавства іноземної держави; міжнародних угод.</a:t>
            </a:r>
            <a:endParaRPr lang="uk-UA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uk-UA" sz="2400" b="1" dirty="0" smtClean="0"/>
              <a:t>6. Транснаціональні корпорації та міжнародні </a:t>
            </a:r>
            <a:r>
              <a:rPr lang="uk-UA" sz="2400" b="1" dirty="0" smtClean="0"/>
              <a:t>юридичні особи</a:t>
            </a:r>
            <a:endParaRPr lang="uk-UA" sz="2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algn="just">
              <a:buNone/>
            </a:pPr>
            <a:r>
              <a:rPr lang="uk-UA" dirty="0" smtClean="0"/>
              <a:t>            ТНК </a:t>
            </a:r>
            <a:r>
              <a:rPr lang="uk-UA" dirty="0" smtClean="0"/>
              <a:t>притаманні такі ознаки:</a:t>
            </a:r>
          </a:p>
          <a:p>
            <a:pPr algn="just">
              <a:buNone/>
            </a:pPr>
            <a:r>
              <a:rPr lang="uk-UA" dirty="0" smtClean="0"/>
              <a:t>  1</a:t>
            </a:r>
            <a:r>
              <a:rPr lang="uk-UA" dirty="0" smtClean="0"/>
              <a:t>) єдина економічна система;</a:t>
            </a:r>
          </a:p>
          <a:p>
            <a:pPr algn="just">
              <a:buNone/>
            </a:pPr>
            <a:r>
              <a:rPr lang="uk-UA" dirty="0" smtClean="0"/>
              <a:t>  2</a:t>
            </a:r>
            <a:r>
              <a:rPr lang="uk-UA" dirty="0" smtClean="0"/>
              <a:t>) група самостійних підприємств;</a:t>
            </a:r>
          </a:p>
          <a:p>
            <a:pPr algn="just">
              <a:buNone/>
            </a:pPr>
            <a:r>
              <a:rPr lang="uk-UA" dirty="0" smtClean="0"/>
              <a:t>  3) поширення діяльності на території кількох держав;</a:t>
            </a:r>
          </a:p>
          <a:p>
            <a:pPr algn="just">
              <a:buNone/>
            </a:pPr>
            <a:r>
              <a:rPr lang="uk-UA" dirty="0" smtClean="0"/>
              <a:t>  4) структурні підрозділи є суб’єктами національного права;</a:t>
            </a:r>
          </a:p>
          <a:p>
            <a:pPr algn="just">
              <a:buNone/>
            </a:pPr>
            <a:r>
              <a:rPr lang="uk-UA" dirty="0" smtClean="0"/>
              <a:t>  5) здійснення управління та контролю з єдиного центру;</a:t>
            </a:r>
          </a:p>
          <a:p>
            <a:pPr algn="just">
              <a:buNone/>
            </a:pPr>
            <a:r>
              <a:rPr lang="uk-UA" dirty="0" smtClean="0"/>
              <a:t>  6) перебування корпорації поза юрисдикцією окремої держави,</a:t>
            </a:r>
          </a:p>
          <a:p>
            <a:pPr algn="just">
              <a:buNone/>
            </a:pPr>
            <a:r>
              <a:rPr lang="uk-UA" dirty="0" smtClean="0"/>
              <a:t>  7)групи держав або міжнародних організацій.</a:t>
            </a:r>
            <a:endParaRPr lang="uk-UA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Держава як </a:t>
            </a:r>
            <a:r>
              <a:rPr lang="ru-RU" b="1" dirty="0" err="1" smtClean="0"/>
              <a:t>суб’єкт</a:t>
            </a:r>
            <a:r>
              <a:rPr lang="ru-RU" b="1" dirty="0" smtClean="0"/>
              <a:t> </a:t>
            </a:r>
            <a:r>
              <a:rPr lang="ru-RU" b="1" dirty="0" err="1" smtClean="0"/>
              <a:t>майнових</a:t>
            </a:r>
            <a:r>
              <a:rPr lang="ru-RU" b="1" dirty="0" smtClean="0"/>
              <a:t> </a:t>
            </a:r>
            <a:r>
              <a:rPr lang="ru-RU" b="1" dirty="0" err="1" smtClean="0"/>
              <a:t>відносин</a:t>
            </a:r>
            <a:endParaRPr lang="uk-UA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uk-UA" u="sng" dirty="0" smtClean="0"/>
              <a:t>Відносини держави з іншими державами, міжнародними організаціями, юридичними чи фізичними особами поділяються на 2</a:t>
            </a:r>
            <a:r>
              <a:rPr lang="uk-UA" u="sng" dirty="0" smtClean="0"/>
              <a:t> </a:t>
            </a:r>
            <a:r>
              <a:rPr lang="uk-UA" u="sng" dirty="0" smtClean="0"/>
              <a:t>види:</a:t>
            </a:r>
          </a:p>
          <a:p>
            <a:endParaRPr lang="uk-UA" u="sng" dirty="0" smtClean="0"/>
          </a:p>
          <a:p>
            <a:pPr algn="just">
              <a:buNone/>
            </a:pPr>
            <a:r>
              <a:rPr lang="uk-UA" dirty="0" smtClean="0"/>
              <a:t>1. такі, що регулюються нормами міжнародного публічного права, виникають між державами, державою та міжнародними організаціями у сфері міжнародного торговельного права, валютних відносин</a:t>
            </a:r>
            <a:r>
              <a:rPr lang="uk-UA" dirty="0" smtClean="0"/>
              <a:t>, </a:t>
            </a:r>
            <a:r>
              <a:rPr lang="uk-UA" dirty="0" smtClean="0"/>
              <a:t>промислового, сільськогосподарського,науково-технічного співробітництва</a:t>
            </a:r>
            <a:r>
              <a:rPr lang="uk-UA" dirty="0" smtClean="0"/>
              <a:t>, транспортних перевезень </a:t>
            </a:r>
            <a:r>
              <a:rPr lang="uk-UA" dirty="0" smtClean="0"/>
              <a:t>тощо; </a:t>
            </a:r>
          </a:p>
          <a:p>
            <a:pPr algn="just">
              <a:buNone/>
            </a:pPr>
            <a:r>
              <a:rPr lang="uk-UA" dirty="0" smtClean="0"/>
              <a:t>2. це відносини, які регулюються нормами міжнародного приватного права і виникають за участю держави, з одного боку, та іноземних юридичних осіб, міжнародних господарських організацій, фізичних </a:t>
            </a:r>
            <a:r>
              <a:rPr lang="uk-UA" dirty="0" smtClean="0"/>
              <a:t>осіб – з іншого.</a:t>
            </a:r>
            <a:endParaRPr lang="uk-UA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err="1" smtClean="0"/>
              <a:t>Імунітет</a:t>
            </a:r>
            <a:r>
              <a:rPr lang="ru-RU" b="1" dirty="0" smtClean="0"/>
              <a:t> </a:t>
            </a:r>
            <a:r>
              <a:rPr lang="ru-RU" b="1" dirty="0" err="1" smtClean="0"/>
              <a:t>держави</a:t>
            </a:r>
            <a:r>
              <a:rPr lang="ru-RU" b="1" dirty="0" smtClean="0"/>
              <a:t> та </a:t>
            </a:r>
            <a:r>
              <a:rPr lang="ru-RU" b="1" dirty="0" err="1" smtClean="0"/>
              <a:t>його</a:t>
            </a:r>
            <a:r>
              <a:rPr lang="ru-RU" b="1" dirty="0" smtClean="0"/>
              <a:t> </a:t>
            </a:r>
            <a:r>
              <a:rPr lang="ru-RU" b="1" dirty="0" err="1" smtClean="0"/>
              <a:t>види</a:t>
            </a:r>
            <a:endParaRPr lang="uk-UA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uk-UA" dirty="0" smtClean="0"/>
              <a:t>       В </a:t>
            </a:r>
            <a:r>
              <a:rPr lang="uk-UA" dirty="0" err="1" smtClean="0"/>
              <a:t>МПрП</a:t>
            </a:r>
            <a:r>
              <a:rPr lang="uk-UA" dirty="0" smtClean="0"/>
              <a:t> під імунітетом розуміється непідлеглість однієї держави законам та юрисдикції іншої.</a:t>
            </a:r>
          </a:p>
          <a:p>
            <a:pPr>
              <a:buNone/>
            </a:pPr>
            <a:r>
              <a:rPr lang="uk-UA" dirty="0" smtClean="0"/>
              <a:t>       Імунітети держави прийнято підрозділяти на різновиди:</a:t>
            </a:r>
          </a:p>
          <a:p>
            <a:pPr>
              <a:buNone/>
            </a:pPr>
            <a:r>
              <a:rPr lang="uk-UA" dirty="0" smtClean="0"/>
              <a:t>   Імунітет від дії законодавства іноземної держави – забезпечується такими складовими частинами суверенітету, як незалежність і рівність </a:t>
            </a:r>
            <a:r>
              <a:rPr lang="uk-UA" dirty="0" smtClean="0"/>
              <a:t>держав.</a:t>
            </a:r>
            <a:endParaRPr lang="uk-UA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r>
              <a:rPr lang="uk-UA" dirty="0" smtClean="0"/>
              <a:t>  </a:t>
            </a:r>
            <a:r>
              <a:rPr lang="uk-UA" u="sng" dirty="0" smtClean="0"/>
              <a:t>Судовий імунітет. У широкому розумінні цей вид імунітету містить</a:t>
            </a:r>
            <a:r>
              <a:rPr lang="uk-UA" u="sng" dirty="0" smtClean="0"/>
              <a:t>:</a:t>
            </a:r>
          </a:p>
          <a:p>
            <a:pPr>
              <a:buNone/>
            </a:pPr>
            <a:r>
              <a:rPr lang="uk-UA" dirty="0" smtClean="0"/>
              <a:t> — імунітет від пред’явлення позову в іноземному суді;</a:t>
            </a:r>
          </a:p>
          <a:p>
            <a:pPr>
              <a:buNone/>
            </a:pPr>
            <a:r>
              <a:rPr lang="uk-UA" dirty="0" smtClean="0"/>
              <a:t>— </a:t>
            </a:r>
            <a:r>
              <a:rPr lang="uk-UA" dirty="0" smtClean="0"/>
              <a:t>імунітет від попередніх дій;</a:t>
            </a:r>
          </a:p>
          <a:p>
            <a:pPr>
              <a:buNone/>
            </a:pPr>
            <a:r>
              <a:rPr lang="uk-UA" dirty="0" smtClean="0"/>
              <a:t>— імунітет від попереднього виконання рішення.</a:t>
            </a:r>
            <a:endParaRPr lang="uk-UA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4759741"/>
          </a:xfrm>
        </p:spPr>
        <p:txBody>
          <a:bodyPr>
            <a:normAutofit fontScale="92500"/>
          </a:bodyPr>
          <a:lstStyle/>
          <a:p>
            <a:pPr algn="just">
              <a:buNone/>
            </a:pPr>
            <a:r>
              <a:rPr lang="ru-RU" dirty="0" smtClean="0"/>
              <a:t>        </a:t>
            </a:r>
            <a:r>
              <a:rPr lang="uk-UA" dirty="0" smtClean="0"/>
              <a:t>Застосування імунітету вважається загальновизнаним у сучасній міжнародно-правовій практиці, але до цього часу немає єдності в розумінні обсягу та сфери застосування цього принципу. </a:t>
            </a:r>
          </a:p>
          <a:p>
            <a:pPr algn="just">
              <a:buNone/>
            </a:pPr>
            <a:r>
              <a:rPr lang="uk-UA" dirty="0" smtClean="0"/>
              <a:t> </a:t>
            </a:r>
            <a:r>
              <a:rPr lang="uk-UA" dirty="0" smtClean="0"/>
              <a:t>       </a:t>
            </a:r>
            <a:r>
              <a:rPr lang="uk-UA" u="sng" dirty="0" smtClean="0"/>
              <a:t>Тому в доктрині </a:t>
            </a:r>
            <a:r>
              <a:rPr lang="uk-UA" u="sng" dirty="0" smtClean="0"/>
              <a:t>і практиці різних правових систем відомі 2 теорії </a:t>
            </a:r>
            <a:r>
              <a:rPr lang="uk-UA" u="sng" dirty="0" smtClean="0"/>
              <a:t>розуміння імунітету </a:t>
            </a:r>
            <a:r>
              <a:rPr lang="uk-UA" u="sng" dirty="0" smtClean="0"/>
              <a:t>держави:</a:t>
            </a:r>
          </a:p>
          <a:p>
            <a:pPr algn="just"/>
            <a:r>
              <a:rPr lang="uk-UA" dirty="0" smtClean="0"/>
              <a:t>1. імунітет абсолютний;</a:t>
            </a:r>
          </a:p>
          <a:p>
            <a:pPr algn="just"/>
            <a:r>
              <a:rPr lang="uk-UA" dirty="0" smtClean="0"/>
              <a:t>2. імунітет функціональний (обмежений).</a:t>
            </a:r>
            <a:endParaRPr lang="uk-UA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b="1" dirty="0" smtClean="0"/>
              <a:t>Міжнародні організації як суб’єкти МПП</a:t>
            </a:r>
            <a:endParaRPr lang="uk-UA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buNone/>
            </a:pPr>
            <a:r>
              <a:rPr lang="uk-UA" u="sng" dirty="0" smtClean="0"/>
              <a:t>     Міжнародна міжурядова організація </a:t>
            </a:r>
            <a:r>
              <a:rPr lang="uk-UA" dirty="0" smtClean="0"/>
              <a:t>– це не суверенне добровільне об’єднання держав чи міжнародних організацій, що утворюється у відповідності з міжнародним правом на основі міждержавного договору чи резолюції міжнародної організації для координації діяльності держав у певній сфері.</a:t>
            </a:r>
            <a:endParaRPr lang="uk-UA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uk-UA" sz="2400" b="1" dirty="0" smtClean="0"/>
              <a:t>1. Поняття, ознаки та правосуб’єктність юридичних осіб в МПП</a:t>
            </a:r>
            <a:endParaRPr lang="uk-UA" sz="2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628800"/>
            <a:ext cx="8229600" cy="4526280"/>
          </a:xfrm>
        </p:spPr>
        <p:txBody>
          <a:bodyPr>
            <a:normAutofit fontScale="92500" lnSpcReduction="10000"/>
          </a:bodyPr>
          <a:lstStyle/>
          <a:p>
            <a:pPr algn="just">
              <a:buNone/>
            </a:pPr>
            <a:r>
              <a:rPr lang="uk-UA" u="sng" dirty="0" smtClean="0"/>
              <a:t>   Під юридичною особою </a:t>
            </a:r>
            <a:r>
              <a:rPr lang="uk-UA" dirty="0" smtClean="0"/>
              <a:t>в правовій доктрині розуміють будь-яку організацію, що не залежить від її учасників та володіє властивими тільки </a:t>
            </a:r>
            <a:r>
              <a:rPr lang="uk-UA" dirty="0" smtClean="0"/>
              <a:t>їй майновими правами</a:t>
            </a:r>
            <a:r>
              <a:rPr lang="uk-UA" dirty="0" smtClean="0"/>
              <a:t>.</a:t>
            </a:r>
          </a:p>
          <a:p>
            <a:pPr algn="just">
              <a:buNone/>
            </a:pPr>
            <a:r>
              <a:rPr lang="uk-UA" dirty="0" smtClean="0"/>
              <a:t> </a:t>
            </a:r>
            <a:endParaRPr lang="uk-UA" dirty="0" smtClean="0"/>
          </a:p>
          <a:p>
            <a:pPr>
              <a:buNone/>
            </a:pPr>
            <a:r>
              <a:rPr lang="uk-UA" dirty="0" smtClean="0"/>
              <a:t>        </a:t>
            </a:r>
            <a:r>
              <a:rPr lang="uk-UA" u="sng" dirty="0" smtClean="0"/>
              <a:t>Ознаки юридичної особи </a:t>
            </a:r>
            <a:r>
              <a:rPr lang="uk-UA" dirty="0" smtClean="0"/>
              <a:t>– сукупність обов’язкових та мінімально необхідних внутрішніх характеристик організації, які в сукупності є  підставою для визнання її юридичною особою.</a:t>
            </a:r>
            <a:endParaRPr lang="uk-UA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 smtClean="0"/>
              <a:t>Істотні ознаки юридичної особи:</a:t>
            </a:r>
            <a:endParaRPr lang="uk-UA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uk-UA" sz="2800" dirty="0" smtClean="0"/>
              <a:t>1. Майнова відокремленість</a:t>
            </a:r>
            <a:r>
              <a:rPr lang="uk-UA" sz="2800" dirty="0" smtClean="0"/>
              <a:t>.</a:t>
            </a:r>
          </a:p>
          <a:p>
            <a:r>
              <a:rPr lang="uk-UA" sz="2800" dirty="0" smtClean="0"/>
              <a:t>2. Організаційна єдність</a:t>
            </a:r>
            <a:r>
              <a:rPr lang="uk-UA" sz="2800" dirty="0" smtClean="0"/>
              <a:t>.</a:t>
            </a:r>
          </a:p>
          <a:p>
            <a:r>
              <a:rPr lang="uk-UA" sz="2800" dirty="0" smtClean="0"/>
              <a:t>3. Участь у цивільному обороті від свого імені</a:t>
            </a:r>
          </a:p>
          <a:p>
            <a:r>
              <a:rPr lang="uk-UA" sz="2800" dirty="0" smtClean="0"/>
              <a:t>4. Здатність організації нести самостійну майнову відповідальність.</a:t>
            </a:r>
          </a:p>
          <a:p>
            <a:r>
              <a:rPr lang="uk-UA" sz="2800" dirty="0" smtClean="0"/>
              <a:t>5. Здатність бути позивачем або відповідачем у суді, арбітражному </a:t>
            </a:r>
            <a:r>
              <a:rPr lang="uk-UA" sz="2800" dirty="0" smtClean="0"/>
              <a:t>чи третейському суді</a:t>
            </a:r>
            <a:r>
              <a:rPr lang="uk-UA" sz="2800" dirty="0" smtClean="0"/>
              <a:t>.</a:t>
            </a:r>
          </a:p>
          <a:p>
            <a:pPr>
              <a:buNone/>
            </a:pPr>
            <a:endParaRPr lang="uk-UA" sz="2400" dirty="0" smtClean="0"/>
          </a:p>
          <a:p>
            <a:endParaRPr lang="uk-UA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Похідні ознаки:</a:t>
            </a:r>
            <a:endParaRPr lang="uk-UA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dirty="0" smtClean="0"/>
              <a:t>• похідна природа юридичних осіб</a:t>
            </a:r>
            <a:r>
              <a:rPr lang="uk-UA" dirty="0" smtClean="0"/>
              <a:t>.</a:t>
            </a:r>
          </a:p>
          <a:p>
            <a:r>
              <a:rPr lang="uk-UA" dirty="0" smtClean="0"/>
              <a:t>• самостійність у цивільному обороті.</a:t>
            </a:r>
            <a:endParaRPr lang="uk-UA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 smtClean="0"/>
              <a:t>Правосуб’єктність юридичних осіб.</a:t>
            </a:r>
            <a:endParaRPr lang="uk-UA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algn="just"/>
            <a:r>
              <a:rPr lang="uk-UA" u="sng" dirty="0" smtClean="0"/>
              <a:t>Правосуб’єктність </a:t>
            </a:r>
            <a:r>
              <a:rPr lang="uk-UA" dirty="0" smtClean="0"/>
              <a:t>іноземних юридичних осіб, як правило, визнається на підставі двосторонніх угод, насамперед торговельних.</a:t>
            </a:r>
          </a:p>
          <a:p>
            <a:pPr algn="just"/>
            <a:endParaRPr lang="uk-UA" dirty="0" smtClean="0"/>
          </a:p>
          <a:p>
            <a:pPr algn="just"/>
            <a:r>
              <a:rPr lang="uk-UA" dirty="0" smtClean="0"/>
              <a:t>Питання про допуск іноземної юридичної особи до господарської діяльності на території певної держави вирішується її законодавством. У більшості випадків здійснення такої діяльності можливе після дотримання формальностей. У торгових договорах встановлюється режим для іноземних юридичних осіб. Він може бути заснований на </a:t>
            </a:r>
            <a:r>
              <a:rPr lang="uk-UA" u="sng" dirty="0" smtClean="0"/>
              <a:t>принципах або найбільшого сприяння, або національного </a:t>
            </a:r>
            <a:r>
              <a:rPr lang="uk-UA" u="sng" dirty="0" smtClean="0"/>
              <a:t>режиму</a:t>
            </a:r>
            <a:r>
              <a:rPr lang="uk-UA" u="sng" dirty="0" smtClean="0"/>
              <a:t>.</a:t>
            </a:r>
          </a:p>
          <a:p>
            <a:pPr algn="just"/>
            <a:endParaRPr lang="uk-UA" dirty="0" smtClean="0"/>
          </a:p>
          <a:p>
            <a:pPr algn="just"/>
            <a:r>
              <a:rPr lang="uk-UA" u="sng" dirty="0" smtClean="0"/>
              <a:t>У багатьох випадках дуже важливим є визначення державної належності певної особи. </a:t>
            </a:r>
            <a:r>
              <a:rPr lang="uk-UA" dirty="0" smtClean="0"/>
              <a:t>Прикладом цього є міжнародний договір, в якому вказано, що юридичні особи держав, які домовляються, наділяються на основі взаємності режимом найбільшого сприяння або національним режимом з метою здійснення діяльності на території </a:t>
            </a:r>
            <a:r>
              <a:rPr lang="uk-UA" dirty="0" smtClean="0"/>
              <a:t>іншої договірної держави.</a:t>
            </a:r>
            <a:endParaRPr lang="uk-UA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2. </a:t>
            </a:r>
            <a:r>
              <a:rPr lang="ru-RU" b="1" dirty="0" err="1" smtClean="0"/>
              <a:t>Види</a:t>
            </a:r>
            <a:r>
              <a:rPr lang="ru-RU" b="1" dirty="0" smtClean="0"/>
              <a:t> </a:t>
            </a:r>
            <a:r>
              <a:rPr lang="ru-RU" b="1" dirty="0" err="1" smtClean="0"/>
              <a:t>юридичних</a:t>
            </a:r>
            <a:r>
              <a:rPr lang="ru-RU" b="1" dirty="0" smtClean="0"/>
              <a:t> </a:t>
            </a:r>
            <a:r>
              <a:rPr lang="ru-RU" b="1" dirty="0" err="1" smtClean="0"/>
              <a:t>осіб</a:t>
            </a:r>
            <a:r>
              <a:rPr lang="ru-RU" b="1" dirty="0" smtClean="0"/>
              <a:t> в МПП</a:t>
            </a:r>
            <a:endParaRPr lang="uk-UA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just">
              <a:buNone/>
            </a:pPr>
            <a:r>
              <a:rPr lang="ru-RU" dirty="0" smtClean="0"/>
              <a:t>          </a:t>
            </a:r>
            <a:r>
              <a:rPr lang="uk-UA" dirty="0" smtClean="0"/>
              <a:t>У світовій практиці з-поміж різноманіття юридичних осіб можна</a:t>
            </a:r>
            <a:r>
              <a:rPr lang="uk-UA" dirty="0" smtClean="0"/>
              <a:t> </a:t>
            </a:r>
            <a:r>
              <a:rPr lang="uk-UA" dirty="0" smtClean="0"/>
              <a:t>виділити дві основні групи: юридичні особи публічного права та юридичні особи приватного права.</a:t>
            </a:r>
          </a:p>
          <a:p>
            <a:pPr algn="just">
              <a:buNone/>
            </a:pPr>
            <a:r>
              <a:rPr lang="uk-UA" dirty="0" smtClean="0"/>
              <a:t> </a:t>
            </a:r>
            <a:r>
              <a:rPr lang="uk-UA" dirty="0" smtClean="0"/>
              <a:t>         Принципове розмежування їх здійснюється відповідно до природи акта, на підставі якого утворено ці особи. </a:t>
            </a:r>
          </a:p>
          <a:p>
            <a:pPr algn="just">
              <a:buNone/>
            </a:pPr>
            <a:r>
              <a:rPr lang="uk-UA" dirty="0" smtClean="0"/>
              <a:t> </a:t>
            </a:r>
            <a:r>
              <a:rPr lang="uk-UA" dirty="0" smtClean="0"/>
              <a:t>          Якщо юридичну особу засновано на підставі публічного (адміністративного) акта, вона є публічно-правовою, якщо відповідно до приватноправового акта, — приватноправовою</a:t>
            </a:r>
            <a:r>
              <a:rPr lang="uk-UA" dirty="0" smtClean="0"/>
              <a:t>.</a:t>
            </a:r>
            <a:endParaRPr lang="uk-UA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2400" b="1" dirty="0" smtClean="0"/>
              <a:t>3. Особистий статут і «національність» юридичної особи</a:t>
            </a:r>
            <a:endParaRPr lang="uk-UA" sz="2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>
              <a:buNone/>
            </a:pPr>
            <a:r>
              <a:rPr lang="uk-UA" dirty="0" smtClean="0"/>
              <a:t>        Особистий статут юридичної особи означає її правове становище, зокрема, чи є</a:t>
            </a:r>
            <a:r>
              <a:rPr lang="uk-UA" dirty="0" smtClean="0"/>
              <a:t> </a:t>
            </a:r>
            <a:r>
              <a:rPr lang="uk-UA" dirty="0" smtClean="0"/>
              <a:t>ця особа юридичною чи просто спілкою фізичних осіб, порядок її створення та припинення існування, структуру, управління нею, поширення певного виду правового режиму, визначення обсягу правоздатності, реалізацію ліквідаційного залишку після припинення її </a:t>
            </a:r>
            <a:r>
              <a:rPr lang="uk-UA" dirty="0" smtClean="0"/>
              <a:t>діяльності.</a:t>
            </a:r>
            <a:endParaRPr lang="uk-UA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 smtClean="0"/>
              <a:t>Існують підходи до визначення національності юридичної особи</a:t>
            </a:r>
            <a:endParaRPr lang="uk-UA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just"/>
            <a:r>
              <a:rPr lang="uk-UA" u="sng" dirty="0" smtClean="0"/>
              <a:t>І підхід </a:t>
            </a:r>
            <a:r>
              <a:rPr lang="uk-UA" dirty="0" smtClean="0"/>
              <a:t>– в країнах загального права (Англія, США) діє принцип інкорпорації, тобто за юридичною особою визнається національність країни, в якій виконуються формальності по її заснуванню, де вона зареєстрована (Нідерланди</a:t>
            </a:r>
            <a:r>
              <a:rPr lang="uk-UA" dirty="0" smtClean="0"/>
              <a:t>, Угорщина</a:t>
            </a:r>
            <a:r>
              <a:rPr lang="uk-UA" dirty="0" smtClean="0"/>
              <a:t>).</a:t>
            </a:r>
          </a:p>
          <a:p>
            <a:pPr algn="just"/>
            <a:r>
              <a:rPr lang="uk-UA" u="sng" dirty="0" smtClean="0"/>
              <a:t>ІІ підхід </a:t>
            </a:r>
            <a:r>
              <a:rPr lang="uk-UA" dirty="0" smtClean="0"/>
              <a:t>– зводиться до того, що визнання національності юридичної особи повинно бути підпорядковано не актам формального характеру, а тим чи </a:t>
            </a:r>
            <a:r>
              <a:rPr lang="uk-UA" dirty="0" smtClean="0"/>
              <a:t>іншим господарсько-економічним міркуванням.</a:t>
            </a:r>
            <a:endParaRPr lang="uk-UA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>
              <a:buNone/>
            </a:pPr>
            <a:r>
              <a:rPr lang="uk-UA" dirty="0" smtClean="0"/>
              <a:t>  </a:t>
            </a:r>
            <a:r>
              <a:rPr lang="uk-UA" u="sng" dirty="0" smtClean="0"/>
              <a:t>ІІІ підхід </a:t>
            </a:r>
            <a:r>
              <a:rPr lang="uk-UA" dirty="0" smtClean="0"/>
              <a:t>– крім традиційних систем встановлення національності, у </a:t>
            </a:r>
            <a:r>
              <a:rPr lang="uk-UA" dirty="0" smtClean="0"/>
              <a:t>відповідності з критеріями інкорпорації та осілості, після ІІ </a:t>
            </a:r>
            <a:r>
              <a:rPr lang="uk-UA" dirty="0" smtClean="0"/>
              <a:t>світової війни у деяких державах почала застосовуватися система визначення національності з урахуванням місця фактичного здійснення ЮО своєї господарської та торговельно-промислової діяльності. Цей критерій використовується в Єгипті, країнах Арабського Сходу.</a:t>
            </a:r>
            <a:endParaRPr lang="uk-UA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Литейная">
  <a:themeElements>
    <a:clrScheme name="Литейная">
      <a:dk1>
        <a:sysClr val="windowText" lastClr="000000"/>
      </a:dk1>
      <a:lt1>
        <a:sysClr val="window" lastClr="FFFFFF"/>
      </a:lt1>
      <a:dk2>
        <a:srgbClr val="676A55"/>
      </a:dk2>
      <a:lt2>
        <a:srgbClr val="EAEBDE"/>
      </a:lt2>
      <a:accent1>
        <a:srgbClr val="72A376"/>
      </a:accent1>
      <a:accent2>
        <a:srgbClr val="B0CCB0"/>
      </a:accent2>
      <a:accent3>
        <a:srgbClr val="A8CDD7"/>
      </a:accent3>
      <a:accent4>
        <a:srgbClr val="C0BEAF"/>
      </a:accent4>
      <a:accent5>
        <a:srgbClr val="CEC597"/>
      </a:accent5>
      <a:accent6>
        <a:srgbClr val="E8B7B7"/>
      </a:accent6>
      <a:hlink>
        <a:srgbClr val="DB5353"/>
      </a:hlink>
      <a:folHlink>
        <a:srgbClr val="903638"/>
      </a:folHlink>
    </a:clrScheme>
    <a:fontScheme name="Литейная">
      <a:maj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Литейная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80000"/>
              </a:schemeClr>
            </a:gs>
            <a:gs pos="62000">
              <a:schemeClr val="phClr">
                <a:tint val="30000"/>
                <a:satMod val="180000"/>
              </a:schemeClr>
            </a:gs>
            <a:gs pos="100000">
              <a:schemeClr val="phClr">
                <a:tint val="22000"/>
                <a:satMod val="18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58000"/>
                <a:satMod val="150000"/>
              </a:schemeClr>
            </a:gs>
            <a:gs pos="72000">
              <a:schemeClr val="phClr">
                <a:tint val="90000"/>
                <a:satMod val="135000"/>
              </a:schemeClr>
            </a:gs>
            <a:gs pos="100000">
              <a:schemeClr val="phClr">
                <a:tint val="8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80000"/>
            </a:schemeClr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000000"/>
            </a:lightRig>
          </a:scene3d>
          <a:sp3d prstMaterial="matte">
            <a:bevelT w="63500" h="635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5000"/>
                <a:satMod val="400000"/>
              </a:schemeClr>
            </a:gs>
            <a:gs pos="20000">
              <a:schemeClr val="phClr">
                <a:tint val="80000"/>
                <a:satMod val="355000"/>
              </a:schemeClr>
            </a:gs>
            <a:gs pos="100000">
              <a:schemeClr val="phClr">
                <a:tint val="95000"/>
                <a:shade val="55000"/>
                <a:satMod val="355000"/>
              </a:schemeClr>
            </a:gs>
          </a:gsLst>
          <a:path path="circle">
            <a:fillToRect l="67500" t="35000" r="32500" b="65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0"/>
                <a:satMod val="120000"/>
              </a:schemeClr>
              <a:schemeClr val="phClr">
                <a:tint val="70000"/>
                <a:satMod val="250000"/>
              </a:schemeClr>
            </a:duotone>
          </a:blip>
          <a:tile tx="0" ty="0" sx="50000" sy="50000" flip="none" algn="t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Foundry</Template>
  <TotalTime>58</TotalTime>
  <Words>1080</Words>
  <Application>Microsoft Office PowerPoint</Application>
  <PresentationFormat>Экран (4:3)</PresentationFormat>
  <Paragraphs>75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Литейная</vt:lpstr>
      <vt:lpstr>ПРАВОВЕ ПОЛОЖЕННЯ ЮРИДИЧНИХ ОСІБ ТА ДЕРЖАВИ В МПП</vt:lpstr>
      <vt:lpstr>1. Поняття, ознаки та правосуб’єктність юридичних осіб в МПП</vt:lpstr>
      <vt:lpstr>Істотні ознаки юридичної особи:</vt:lpstr>
      <vt:lpstr>Похідні ознаки:</vt:lpstr>
      <vt:lpstr>Правосуб’єктність юридичних осіб.</vt:lpstr>
      <vt:lpstr>2. Види юридичних осіб в МПП</vt:lpstr>
      <vt:lpstr>3. Особистий статут і «національність» юридичної особи</vt:lpstr>
      <vt:lpstr>Існують підходи до визначення національності юридичної особи</vt:lpstr>
      <vt:lpstr>Слайд 9</vt:lpstr>
      <vt:lpstr>Слайд 10</vt:lpstr>
      <vt:lpstr>4. Загальна характеристика правового статусу іноземних суб’єктів господарської діяльності в Україні</vt:lpstr>
      <vt:lpstr>5. Правовий статус суб’єктів господарювання України за кордоном</vt:lpstr>
      <vt:lpstr>6. Транснаціональні корпорації та міжнародні юридичні особи</vt:lpstr>
      <vt:lpstr>Держава як суб’єкт майнових відносин</vt:lpstr>
      <vt:lpstr>Імунітет держави та його види</vt:lpstr>
      <vt:lpstr>Слайд 16</vt:lpstr>
      <vt:lpstr>Слайд 17</vt:lpstr>
      <vt:lpstr>Міжнародні організації як суб’єкти МПП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ПРАВОВЕ ПОЛОЖЕННЯ ЮРИДИЧНИХ ОСІБ ТА ДЕРЖАВИ В МПП</dc:title>
  <dc:creator>poltava-inst 81322</dc:creator>
  <cp:lastModifiedBy>Студент</cp:lastModifiedBy>
  <cp:revision>17</cp:revision>
  <dcterms:created xsi:type="dcterms:W3CDTF">2020-02-28T10:45:24Z</dcterms:created>
  <dcterms:modified xsi:type="dcterms:W3CDTF">2020-02-28T11:54:01Z</dcterms:modified>
</cp:coreProperties>
</file>