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87" autoAdjust="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4582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«Гарантії державного суверенітету України»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928992" cy="1066800"/>
          </a:xfrm>
        </p:spPr>
        <p:txBody>
          <a:bodyPr>
            <a:noAutofit/>
          </a:bodyPr>
          <a:lstStyle/>
          <a:p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60848"/>
            <a:ext cx="4176464" cy="44198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b="1" dirty="0" smtClean="0"/>
              <a:t>	Державний суверенітет </a:t>
            </a:r>
            <a:r>
              <a:rPr lang="uk-UA" dirty="0" smtClean="0"/>
              <a:t>– це верховенство і самостійність державної влади у вирішенні внутрішніх справ країни та її незалежність у міжнародних зносинах. </a:t>
            </a:r>
          </a:p>
          <a:p>
            <a:pPr algn="ctr">
              <a:buNone/>
            </a:pPr>
            <a:endParaRPr lang="uk-UA" i="1" dirty="0" smtClean="0"/>
          </a:p>
        </p:txBody>
      </p:sp>
      <p:pic>
        <p:nvPicPr>
          <p:cNvPr id="4" name="Рисунок 3" descr="37227495_1760720277337182_3151764370376097792_n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2204864"/>
            <a:ext cx="4761648" cy="3602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Flag_of_Ukraine_(with_coat_of_arms_2)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0"/>
            <a:ext cx="1259632" cy="83954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9929124" cy="1080120"/>
          </a:xfrm>
        </p:spPr>
        <p:txBody>
          <a:bodyPr>
            <a:noAutofit/>
          </a:bodyPr>
          <a:lstStyle/>
          <a:p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Юридичні гарантії державного суверенітету України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48245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uk-UA" b="1" dirty="0" smtClean="0"/>
              <a:t>		Юридичні гарантії </a:t>
            </a:r>
            <a:r>
              <a:rPr lang="uk-UA" dirty="0" smtClean="0"/>
              <a:t>– це засоби та умови забезпечення суверенітету держави, що закріплені в нормах права, зокрема в Конституції, а також інституційна складова (фактичні суб’єкти), які задіяні під час процесу реалізації цих норм.</a:t>
            </a:r>
          </a:p>
          <a:p>
            <a:pPr>
              <a:buNone/>
            </a:pPr>
            <a:endParaRPr lang="uk-UA" b="1" dirty="0" smtClean="0"/>
          </a:p>
          <a:p>
            <a:pPr>
              <a:buNone/>
            </a:pPr>
            <a:r>
              <a:rPr lang="uk-UA" b="1" dirty="0" smtClean="0"/>
              <a:t>Приклади юридичних гарантій в Конституції України:</a:t>
            </a:r>
          </a:p>
          <a:p>
            <a:pPr lvl="0">
              <a:buFont typeface="Wingdings" pitchFamily="2" charset="2"/>
              <a:buChar char="ü"/>
            </a:pPr>
            <a:r>
              <a:rPr lang="uk-UA" i="1" dirty="0" smtClean="0"/>
              <a:t>нормативно-правові гарантії </a:t>
            </a:r>
            <a:r>
              <a:rPr lang="uk-UA" dirty="0" smtClean="0"/>
              <a:t>– закріплені в Конституції України засади, на яких ґрунтується суверенітет нашої держави (державний суверенітет, народовладдя, територіальна цілісність, поділ влади на гілки, верховенство права, єдине громадянство);</a:t>
            </a:r>
          </a:p>
          <a:p>
            <a:pPr lvl="0">
              <a:buFont typeface="Wingdings" pitchFamily="2" charset="2"/>
              <a:buChar char="ü"/>
            </a:pPr>
            <a:r>
              <a:rPr lang="uk-UA" i="1" dirty="0" smtClean="0"/>
              <a:t>організаційно-правові гарантії </a:t>
            </a:r>
            <a:r>
              <a:rPr lang="uk-UA" dirty="0" smtClean="0"/>
              <a:t>– сформовані відповідно до Конституції та законів України державно-владні інститути (Верховна Рада України, Президент України, Кабінет Міністрів України, Конституційний Суд України).</a:t>
            </a:r>
            <a:endParaRPr lang="uk-UA" dirty="0"/>
          </a:p>
        </p:txBody>
      </p:sp>
      <p:pic>
        <p:nvPicPr>
          <p:cNvPr id="4" name="Рисунок 3" descr="Flag_of_Ukraine_(with_coat_of_arms_2)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0"/>
            <a:ext cx="1259632" cy="83954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856984" cy="1066800"/>
          </a:xfrm>
        </p:spPr>
        <p:txBody>
          <a:bodyPr>
            <a:noAutofit/>
          </a:bodyPr>
          <a:lstStyle/>
          <a:p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Військові гарантії державного суверенітету України 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9464" y="1772816"/>
            <a:ext cx="4824536" cy="48017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dirty="0" smtClean="0"/>
              <a:t>	Законодавче закріплення військових гарантій:</a:t>
            </a:r>
          </a:p>
          <a:p>
            <a:r>
              <a:rPr lang="uk-UA" dirty="0" smtClean="0"/>
              <a:t>Конституція України (ст. 17, повноваження Президента – ст. 106, Верховної Ради – ст. 85, Ради національної безпеки і оборони України – ст. 107);</a:t>
            </a:r>
          </a:p>
          <a:p>
            <a:r>
              <a:rPr lang="uk-UA" dirty="0" smtClean="0"/>
              <a:t>Закон України «Про Збройні Сили України»;</a:t>
            </a:r>
          </a:p>
          <a:p>
            <a:r>
              <a:rPr lang="uk-UA" dirty="0" smtClean="0"/>
              <a:t>Закон України «Про Службу безпеки України».</a:t>
            </a:r>
          </a:p>
        </p:txBody>
      </p:sp>
      <p:pic>
        <p:nvPicPr>
          <p:cNvPr id="5" name="Рисунок 4" descr="220px-Emblem_of_the_Ukrainian_Armed_Forces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060848"/>
            <a:ext cx="1397000" cy="1397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Security_Service_of_Ukraine_Emblem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2060848"/>
            <a:ext cx="1412776" cy="1412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381VM2d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789040"/>
            <a:ext cx="4247170" cy="2824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Flag_of_Ukraine_(with_coat_of_arms_2).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0"/>
            <a:ext cx="1259632" cy="83954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821488" cy="1066800"/>
          </a:xfrm>
        </p:spPr>
        <p:txBody>
          <a:bodyPr>
            <a:noAutofit/>
          </a:bodyPr>
          <a:lstStyle/>
          <a:p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Економічні гарантії державного суверенітету України 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16832"/>
            <a:ext cx="4978896" cy="201622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uk-UA" dirty="0" smtClean="0"/>
              <a:t>	</a:t>
            </a:r>
            <a:r>
              <a:rPr lang="uk-UA" sz="3800" b="1" dirty="0" smtClean="0"/>
              <a:t>Економічні гарантії </a:t>
            </a:r>
            <a:r>
              <a:rPr lang="uk-UA" sz="3800" dirty="0" smtClean="0"/>
              <a:t>– це економічні чинники, які безпосередньо сприяють реалізації верховенства державної влади.</a:t>
            </a:r>
          </a:p>
          <a:p>
            <a:pPr>
              <a:buNone/>
            </a:pPr>
            <a:r>
              <a:rPr lang="uk-UA" b="1" dirty="0" smtClean="0"/>
              <a:t>	</a:t>
            </a:r>
            <a:endParaRPr lang="uk-UA" dirty="0"/>
          </a:p>
        </p:txBody>
      </p:sp>
      <p:pic>
        <p:nvPicPr>
          <p:cNvPr id="4" name="Рисунок 3" descr="pr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429000"/>
            <a:ext cx="3438203" cy="2371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7292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412776"/>
            <a:ext cx="3490434" cy="1968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139952" y="3429000"/>
            <a:ext cx="4752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uk-UA" sz="2000" b="1" dirty="0" smtClean="0"/>
              <a:t>Основними економічними гарантіями суверенітету є:</a:t>
            </a:r>
          </a:p>
          <a:p>
            <a:r>
              <a:rPr lang="uk-UA" sz="2000" dirty="0" smtClean="0"/>
              <a:t>право визначати правовий режим майна, яке знаходиться на території держави; </a:t>
            </a:r>
          </a:p>
          <a:p>
            <a:r>
              <a:rPr lang="uk-UA" sz="2000" dirty="0" smtClean="0"/>
              <a:t>наявність фінансової та державно-кредитної системи, власної грошової системи, Національного Банку, власної податкової та митної служби. </a:t>
            </a:r>
          </a:p>
          <a:p>
            <a:endParaRPr lang="uk-UA" dirty="0"/>
          </a:p>
        </p:txBody>
      </p:sp>
      <p:pic>
        <p:nvPicPr>
          <p:cNvPr id="8" name="Рисунок 7" descr="Flag_of_Ukraine_(with_coat_of_arms_2)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0"/>
            <a:ext cx="1259632" cy="83954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856984" cy="1066800"/>
          </a:xfrm>
        </p:spPr>
        <p:txBody>
          <a:bodyPr>
            <a:noAutofit/>
          </a:bodyPr>
          <a:lstStyle/>
          <a:p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Дипломатичні (міжнародно-правові) гарантії державного суверенітету України 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8840"/>
            <a:ext cx="5868144" cy="25477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b="1" dirty="0" smtClean="0"/>
              <a:t>		Дипломатичні гарантії </a:t>
            </a:r>
            <a:r>
              <a:rPr lang="uk-UA" dirty="0" smtClean="0"/>
              <a:t>– це юридичні методи та засоби, за допомогою яких держави-підписанти міжнародних договорів можуть захистити свої інтереси з урахуванням принципу поваги до їх суверенітету та невтручання у внутрішні справи країни.</a:t>
            </a:r>
          </a:p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4581128"/>
            <a:ext cx="89289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 smtClean="0"/>
              <a:t>Наша країна, отримуючи визнання власної державності та суверенітету, надає таке саме визнання іншим країнам та співпрацює з ними заради спільної мети.</a:t>
            </a:r>
          </a:p>
          <a:p>
            <a:r>
              <a:rPr lang="uk-UA" sz="2200" b="1" dirty="0" smtClean="0"/>
              <a:t>Імунітет держави </a:t>
            </a:r>
            <a:r>
              <a:rPr lang="uk-UA" sz="2200" dirty="0" smtClean="0"/>
              <a:t>– це непідлеглість однієї держави законодавству та юрисдикції іншої. Явище імунітету ґрунтується на рівності та незалежності держав одна від одної.</a:t>
            </a:r>
          </a:p>
          <a:p>
            <a:endParaRPr lang="uk-UA" dirty="0"/>
          </a:p>
        </p:txBody>
      </p:sp>
      <p:pic>
        <p:nvPicPr>
          <p:cNvPr id="5" name="Рисунок 4" descr="depositphotos_69935751-stock-illustration-flags-glo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844824"/>
            <a:ext cx="2963168" cy="29525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lag_of_Ukraine_(with_coat_of_arms_2)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0"/>
            <a:ext cx="1259632" cy="83954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856984" cy="936104"/>
          </a:xfrm>
        </p:spPr>
        <p:txBody>
          <a:bodyPr/>
          <a:lstStyle/>
          <a:p>
            <a:r>
              <a:rPr lang="uk-UA" dirty="0" smtClean="0"/>
              <a:t>Щодо питання інтеграції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964488" cy="19442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dirty="0" smtClean="0"/>
              <a:t>	«Декларація про принципи міжнародного права, що стосуються дружніх відносин та співробітництва між державами відповідно до Статуту ООН» говорить,що кожна країна користується правами, що притаманні її повному суверенітету.</a:t>
            </a:r>
            <a:endParaRPr lang="uk-UA" dirty="0"/>
          </a:p>
        </p:txBody>
      </p:sp>
      <p:pic>
        <p:nvPicPr>
          <p:cNvPr id="6" name="Рисунок 5" descr="1-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996952"/>
            <a:ext cx="5701644" cy="3675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Flag_of_Ukraine_(with_coat_of_arms_2)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0"/>
            <a:ext cx="1259632" cy="83954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263</TotalTime>
  <Words>88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  «Гарантії державного суверенітету України»</vt:lpstr>
      <vt:lpstr>Слайд 2</vt:lpstr>
      <vt:lpstr> Юридичні гарантії державного суверенітету України</vt:lpstr>
      <vt:lpstr> Військові гарантії державного суверенітету України </vt:lpstr>
      <vt:lpstr> Економічні гарантії державного суверенітету України </vt:lpstr>
      <vt:lpstr> Дипломатичні (міжнародно-правові) гарантії державного суверенітету України </vt:lpstr>
      <vt:lpstr>Щодо питання інтеграції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Курсова робота на тему: “Гарантії державного суверенітету України”</dc:title>
  <dc:creator>Master</dc:creator>
  <cp:lastModifiedBy>Home</cp:lastModifiedBy>
  <cp:revision>25</cp:revision>
  <dcterms:created xsi:type="dcterms:W3CDTF">2019-05-21T12:31:26Z</dcterms:created>
  <dcterms:modified xsi:type="dcterms:W3CDTF">2020-09-30T19:39:39Z</dcterms:modified>
</cp:coreProperties>
</file>