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3" r:id="rId3"/>
    <p:sldId id="257" r:id="rId4"/>
    <p:sldId id="276" r:id="rId5"/>
    <p:sldId id="258" r:id="rId6"/>
    <p:sldId id="259" r:id="rId7"/>
    <p:sldId id="275" r:id="rId8"/>
    <p:sldId id="271" r:id="rId9"/>
    <p:sldId id="272" r:id="rId10"/>
    <p:sldId id="262" r:id="rId11"/>
    <p:sldId id="263" r:id="rId12"/>
    <p:sldId id="264" r:id="rId13"/>
    <p:sldId id="265" r:id="rId14"/>
    <p:sldId id="267" r:id="rId15"/>
    <p:sldId id="268" r:id="rId16"/>
    <p:sldId id="269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8F4A2"/>
    <a:srgbClr val="EDE549"/>
    <a:srgbClr val="E7CE1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62" autoAdjust="0"/>
    <p:restoredTop sz="94660"/>
  </p:normalViewPr>
  <p:slideViewPr>
    <p:cSldViewPr>
      <p:cViewPr>
        <p:scale>
          <a:sx n="76" d="100"/>
          <a:sy n="76" d="100"/>
        </p:scale>
        <p:origin x="-1104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CC288-19DE-4E24-A2BD-AD09451BBBAA}" type="datetimeFigureOut">
              <a:rPr lang="en-US" smtClean="0"/>
              <a:pPr/>
              <a:t>10/17/2021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1E079-B1E9-495D-A643-D00C9A027F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2451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1E079-B1E9-495D-A643-D00C9A027FF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2013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1E079-B1E9-495D-A643-D00C9A027FF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789790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1E079-B1E9-495D-A643-D00C9A027FF3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28193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1E079-B1E9-495D-A643-D00C9A027FF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303197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1E079-B1E9-495D-A643-D00C9A027FF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28318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1E079-B1E9-495D-A643-D00C9A027FF3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629901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1E079-B1E9-495D-A643-D00C9A027FF3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1690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1E079-B1E9-495D-A643-D00C9A027FF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0458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1E079-B1E9-495D-A643-D00C9A027FF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2481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1E079-B1E9-495D-A643-D00C9A027FF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4614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1E079-B1E9-495D-A643-D00C9A027FF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1206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1E079-B1E9-495D-A643-D00C9A027FF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294984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1E079-B1E9-495D-A643-D00C9A027FF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645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1E079-B1E9-495D-A643-D00C9A027FF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230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1E079-B1E9-495D-A643-D00C9A027FF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34727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1F73-FF43-4CDE-9C3C-15DE24ADA5F5}" type="datetimeFigureOut">
              <a:rPr lang="en-US" smtClean="0"/>
              <a:pPr/>
              <a:t>10/17/2021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5EC2-DDC0-4D30-AD36-CBB2E8084E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77389551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1F73-FF43-4CDE-9C3C-15DE24ADA5F5}" type="datetimeFigureOut">
              <a:rPr lang="en-US" smtClean="0"/>
              <a:pPr/>
              <a:t>10/17/2021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5EC2-DDC0-4D30-AD36-CBB2E8084E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68830793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1F73-FF43-4CDE-9C3C-15DE24ADA5F5}" type="datetimeFigureOut">
              <a:rPr lang="en-US" smtClean="0"/>
              <a:pPr/>
              <a:t>10/17/2021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5EC2-DDC0-4D30-AD36-CBB2E8084E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9599799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1F73-FF43-4CDE-9C3C-15DE24ADA5F5}" type="datetimeFigureOut">
              <a:rPr lang="en-US" smtClean="0"/>
              <a:pPr/>
              <a:t>10/17/2021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5EC2-DDC0-4D30-AD36-CBB2E8084E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1088791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1F73-FF43-4CDE-9C3C-15DE24ADA5F5}" type="datetimeFigureOut">
              <a:rPr lang="en-US" smtClean="0"/>
              <a:pPr/>
              <a:t>10/17/2021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5EC2-DDC0-4D30-AD36-CBB2E8084E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48070578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1F73-FF43-4CDE-9C3C-15DE24ADA5F5}" type="datetimeFigureOut">
              <a:rPr lang="en-US" smtClean="0"/>
              <a:pPr/>
              <a:t>10/17/2021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5EC2-DDC0-4D30-AD36-CBB2E8084E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10296134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1F73-FF43-4CDE-9C3C-15DE24ADA5F5}" type="datetimeFigureOut">
              <a:rPr lang="en-US" smtClean="0"/>
              <a:pPr/>
              <a:t>10/17/2021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5EC2-DDC0-4D30-AD36-CBB2E8084E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03912373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1F73-FF43-4CDE-9C3C-15DE24ADA5F5}" type="datetimeFigureOut">
              <a:rPr lang="en-US" smtClean="0"/>
              <a:pPr/>
              <a:t>10/17/2021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5EC2-DDC0-4D30-AD36-CBB2E8084E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241822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1F73-FF43-4CDE-9C3C-15DE24ADA5F5}" type="datetimeFigureOut">
              <a:rPr lang="en-US" smtClean="0"/>
              <a:pPr/>
              <a:t>10/17/2021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5EC2-DDC0-4D30-AD36-CBB2E8084E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16512604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1F73-FF43-4CDE-9C3C-15DE24ADA5F5}" type="datetimeFigureOut">
              <a:rPr lang="en-US" smtClean="0"/>
              <a:pPr/>
              <a:t>10/17/2021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5EC2-DDC0-4D30-AD36-CBB2E8084E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0032261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1F73-FF43-4CDE-9C3C-15DE24ADA5F5}" type="datetimeFigureOut">
              <a:rPr lang="en-US" smtClean="0"/>
              <a:pPr/>
              <a:t>10/17/2021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5EC2-DDC0-4D30-AD36-CBB2E8084E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9167639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01F73-FF43-4CDE-9C3C-15DE24ADA5F5}" type="datetimeFigureOut">
              <a:rPr lang="en-US" smtClean="0"/>
              <a:pPr/>
              <a:t>10/17/2021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35EC2-DDC0-4D30-AD36-CBB2E8084E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7797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990600"/>
            <a:ext cx="8001000" cy="1470025"/>
          </a:xfrm>
        </p:spPr>
        <p:txBody>
          <a:bodyPr>
            <a:noAutofit/>
          </a:bodyPr>
          <a:lstStyle/>
          <a:p>
            <a:pPr algn="l"/>
            <a:r>
              <a:rPr lang="uk-UA" sz="6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Україна як суверенна та незалежна держава</a:t>
            </a:r>
            <a:endParaRPr lang="en-US" sz="6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26" name="Picture 2" descr="https://www.agapefororphans.org/images/stories/ukrain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3737" y="2460625"/>
            <a:ext cx="3681663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281354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93370" y="304800"/>
            <a:ext cx="2422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можно купить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3810"/>
            <a:ext cx="9143245" cy="16725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400" y="1676400"/>
            <a:ext cx="5791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r>
              <a:rPr lang="ru-RU" dirty="0"/>
              <a:t>) територіальна цілісність і недоторканність держави в межах існуючого кордону, оскільки суверенітет поширюється на всю її територію (ч. 1 ст. 2 Конституції України). Основний Закон України визначив, що захист суверенітету і територіальної цілісності України, забезпечення її економічної та інформаційної безпеки є найважливішими функціями держави, справою всього українського народу (ч. 1 ст. 17 Конституції України);</a:t>
            </a:r>
          </a:p>
          <a:p>
            <a:r>
              <a:rPr lang="ru-RU" dirty="0"/>
              <a:t>2) суверенітет українського народу, оскільки внутрішній суверенітет держави обмежується суверенітетом власного народу. Наприклад, право визначати і змінювати конституційний лад в Україні належить виключно народові і не може бути узурповане державою, її органами або посадовими особами </a:t>
            </a:r>
            <a:endParaRPr lang="ru-RU" dirty="0" smtClean="0"/>
          </a:p>
          <a:p>
            <a:r>
              <a:rPr lang="ru-RU" dirty="0" smtClean="0"/>
              <a:t>(</a:t>
            </a:r>
            <a:r>
              <a:rPr lang="ru-RU" dirty="0"/>
              <a:t>ч. З ст. 5 Конституції України);</a:t>
            </a:r>
          </a:p>
          <a:p>
            <a:endParaRPr lang="uk-UA" dirty="0"/>
          </a:p>
        </p:txBody>
      </p:sp>
      <p:pic>
        <p:nvPicPr>
          <p:cNvPr id="3074" name="Picture 2" descr="Конституція України. Алерта - Купить кодексы, комментарии к законам, книги  в Киеве, Харькове, Одессе, Львов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0609" y="1981964"/>
            <a:ext cx="2865313" cy="4148829"/>
          </a:xfrm>
          <a:prstGeom prst="rect">
            <a:avLst/>
          </a:prstGeom>
          <a:ln w="127000" cap="rnd">
            <a:solidFill>
              <a:srgbClr val="EDE549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66799" y="304801"/>
            <a:ext cx="78962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FF00"/>
                </a:solidFill>
              </a:rPr>
              <a:t>Конституційними ознаками України як суверенної і незалежної держави є:</a:t>
            </a:r>
          </a:p>
        </p:txBody>
      </p:sp>
    </p:spTree>
    <p:extLst>
      <p:ext uri="{BB962C8B-B14F-4D97-AF65-F5344CB8AC3E}">
        <p14:creationId xmlns:p14="http://schemas.microsoft.com/office/powerpoint/2010/main" xmlns="" val="36570817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93370" y="304800"/>
            <a:ext cx="2422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можно купить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3810"/>
            <a:ext cx="9143245" cy="16725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10000" y="1828800"/>
            <a:ext cx="50292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3) апарат публічної легітимної влади, який формується спільними зусиллями українського народу і уповноважених органів державної влади згідно з нормами національного законодавства. Ззовні не може бути будь-якого тиску міжнародних організацій або інших держав щодо порядку формування або персонального складу тих чи інших органів державної влади;</a:t>
            </a:r>
          </a:p>
          <a:p>
            <a:r>
              <a:rPr lang="ru-RU" sz="2000" dirty="0"/>
              <a:t>4) дія міжнародних договорів в Україні, яка можлива у разі надання згоди Верховної Ради України на обов'язковість їх виконання на території держави (ч. 1 ст. 9 Конституції України);</a:t>
            </a:r>
          </a:p>
          <a:p>
            <a:r>
              <a:rPr lang="ru-RU" sz="2000" dirty="0"/>
              <a:t>5) єдине </a:t>
            </a:r>
            <a:r>
              <a:rPr lang="ru-RU" sz="2000" dirty="0" smtClean="0"/>
              <a:t>громадянство;</a:t>
            </a:r>
            <a:endParaRPr lang="ru-RU" sz="2000" dirty="0"/>
          </a:p>
          <a:p>
            <a:endParaRPr lang="uk-UA" dirty="0"/>
          </a:p>
        </p:txBody>
      </p:sp>
      <p:pic>
        <p:nvPicPr>
          <p:cNvPr id="4098" name="Picture 2" descr="ᐈ Документы вектор, векторные картинки документ | скачать на Depositphotos®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05200"/>
            <a:ext cx="2895600" cy="2895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C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5342423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EDE549"/>
            </a:gs>
            <a:gs pos="20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93370" y="304800"/>
            <a:ext cx="2422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можно купить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3810"/>
            <a:ext cx="9143245" cy="16725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400" y="1828800"/>
            <a:ext cx="6324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/>
              <a:t>6) єдина податкова і фінансова системи, що дозволяє самостійно формувати бюджет держави;</a:t>
            </a:r>
          </a:p>
          <a:p>
            <a:pPr algn="just"/>
            <a:r>
              <a:rPr lang="ru-RU" sz="2200" dirty="0"/>
              <a:t>7) національна валюта, тобто власна грошова одиниця - гривня (ст. 99 Конституції України);</a:t>
            </a:r>
          </a:p>
          <a:p>
            <a:pPr algn="just"/>
            <a:r>
              <a:rPr lang="ru-RU" sz="2200" dirty="0"/>
              <a:t>8) Збройні Сили України, на які покладаються Конституцією України оборона України, захист її суверенітету, територіальної цілісності і недоторканності (ч. 2 ст. 17</a:t>
            </a:r>
            <a:r>
              <a:rPr lang="ru-RU" sz="2200" dirty="0" smtClean="0"/>
              <a:t>);</a:t>
            </a:r>
          </a:p>
          <a:p>
            <a:pPr algn="just"/>
            <a:r>
              <a:rPr lang="ru-RU" sz="2200" dirty="0"/>
              <a:t>9) офіційне представництво українського </a:t>
            </a:r>
            <a:r>
              <a:rPr lang="ru-RU" sz="2200" dirty="0" smtClean="0"/>
              <a:t>народу</a:t>
            </a:r>
          </a:p>
          <a:p>
            <a:pPr algn="just"/>
            <a:r>
              <a:rPr lang="ru-RU" sz="2200" dirty="0" smtClean="0"/>
              <a:t> </a:t>
            </a:r>
            <a:r>
              <a:rPr lang="ru-RU" sz="2200" dirty="0"/>
              <a:t>як у межах держави, так і в </a:t>
            </a:r>
            <a:endParaRPr lang="ru-RU" sz="2200" dirty="0" smtClean="0"/>
          </a:p>
          <a:p>
            <a:pPr algn="just"/>
            <a:r>
              <a:rPr lang="ru-RU" sz="2200" dirty="0" smtClean="0"/>
              <a:t>міжнародно-правових відносинах;</a:t>
            </a:r>
            <a:endParaRPr lang="ru-RU" sz="2200" dirty="0"/>
          </a:p>
          <a:p>
            <a:endParaRPr lang="uk-UA" sz="2200" dirty="0"/>
          </a:p>
        </p:txBody>
      </p:sp>
      <p:pic>
        <p:nvPicPr>
          <p:cNvPr id="5122" name="Picture 2" descr="Папка с контрольным списком документов, увеличительное стекло и карандаш в  плоской конструкции. концепция аудита | Премиум вектор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04694">
            <a:off x="6226497" y="3254698"/>
            <a:ext cx="2590800" cy="25908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95607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93370" y="304800"/>
            <a:ext cx="2422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можно купить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3810"/>
            <a:ext cx="9143245" cy="16725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15700" y="1676400"/>
            <a:ext cx="61997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r>
              <a:rPr lang="ru-RU" dirty="0"/>
              <a:t>) державний статус української мови в Україні, що визначено положеннями ч. 1 ст. 10 Конституції України. Верховна Рада УРСР прийняла Закон УРСР "Про мови в Українській </a:t>
            </a:r>
            <a:r>
              <a:rPr lang="de-DE" dirty="0"/>
              <a:t>PCP" </a:t>
            </a:r>
            <a:r>
              <a:rPr lang="ru-RU" dirty="0"/>
              <a:t>від 28 жовтня 1989 року, в якому сказано: "Відповідно до Конституції Української </a:t>
            </a:r>
            <a:r>
              <a:rPr lang="de-DE" dirty="0"/>
              <a:t>PCP </a:t>
            </a:r>
            <a:r>
              <a:rPr lang="ru-RU" dirty="0"/>
              <a:t>державною мовою Української Радянської Соціалістичної Республіки є українська мова. Українська </a:t>
            </a:r>
            <a:r>
              <a:rPr lang="de-DE" dirty="0"/>
              <a:t>PCP </a:t>
            </a:r>
            <a:r>
              <a:rPr lang="ru-RU" dirty="0"/>
              <a:t>забезпечує всебічний розвиток і функціонування української мови в усіх сферах життя</a:t>
            </a:r>
            <a:r>
              <a:rPr lang="ru-RU" dirty="0" smtClean="0"/>
              <a:t>". </a:t>
            </a:r>
            <a:r>
              <a:rPr lang="ru-RU" dirty="0"/>
              <a:t>Конституція України визначила українську мову державною мовою, наголосивши, що держава забезпечує всебічний розвиток як української мови у всіх сферах суспільного життя, так і вільний розвиток, використання і захист російської, інших мов національних меншин.</a:t>
            </a:r>
          </a:p>
          <a:p>
            <a:endParaRPr lang="ru-RU" dirty="0"/>
          </a:p>
          <a:p>
            <a:endParaRPr lang="uk-UA" dirty="0"/>
          </a:p>
        </p:txBody>
      </p:sp>
      <p:pic>
        <p:nvPicPr>
          <p:cNvPr id="6146" name="Picture 2" descr="Календарь Украины 2020 Производственный, с праздниками и выходны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8561" y="3352800"/>
            <a:ext cx="5033743" cy="328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38982251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93370" y="304800"/>
            <a:ext cx="2422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можно купить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3810"/>
            <a:ext cx="9143245" cy="167259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93370" y="1676400"/>
            <a:ext cx="869823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Суверенітет </a:t>
            </a:r>
            <a:r>
              <a:rPr lang="ru-RU" dirty="0">
                <a:solidFill>
                  <a:srgbClr val="000000"/>
                </a:solidFill>
              </a:rPr>
              <a:t>держави зовсім не означає права держави здійснювати на міжнародній арені будь-які дії, не враховуючи інтереси інших держав. Він завжди має певною мірою обмежений характер. Не може бути абсолютного, безмежного суверенітету, який би включав в себе право здійснювати сваволю в міжнародних відносинах. Реалізація «абсолютного суверенітету» протипоказана світовому співтовариству, вона здатна призвести до тяжких наслідків — воєнних сутичок, значних матеріальних і людських втрат. Внутрішній аспект суверенітету держави виявляється в її повній самостійності формувати соціально-політичну організацію суспільства в середині своєї країни.</a:t>
            </a:r>
            <a:endParaRPr lang="uk-UA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57200" y="304800"/>
            <a:ext cx="807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FF00"/>
                </a:solidFill>
              </a:rPr>
              <a:t>Розрізняють два аспекти суверенітету Української держави — внутрішній і зовнішній. </a:t>
            </a:r>
            <a:endParaRPr lang="uk-UA" sz="2400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6876" y="4114800"/>
            <a:ext cx="4551218" cy="2560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2015084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93370" y="304800"/>
            <a:ext cx="2422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можно купить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3810"/>
            <a:ext cx="9143245" cy="16725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29000" y="1676401"/>
            <a:ext cx="5410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700" dirty="0" smtClean="0"/>
              <a:t>Державний суверенітет означає верховенство, незалежність, повноту, загальність і винятковість влади держави, тобто державно організованої публічно-політичної влади. Як атрибут держави він є однією з підвалин забезпечення державної влади. Носієм суверенітету та єдиним джерелом влади в Україні є народ. Лише він може визначати і змінювати конституційний лад. Суверенітет надає можливість здійснювати через відповідні державні структури функції стосовно формування та реалізації внутрішньої політики держави. Внутрішній суверенітет виражає верховенство і повноту державної влади відносно до усіх інших організацій у політичній системі суспільства, її монопольне право на законодавство, управління і юрисдикцію усередині країни в межах усієї державної території. Внутрішній суверенітет називають ще законодавчим суверенітетом, оскільки він припускає право законодавчої влади видавати закони.</a:t>
            </a:r>
            <a:endParaRPr lang="uk-UA" sz="1700" dirty="0"/>
          </a:p>
        </p:txBody>
      </p:sp>
      <p:pic>
        <p:nvPicPr>
          <p:cNvPr id="6" name="Picture 6" descr="Тридцята річниця Декларації про державний суверенітет України | Донецька  Обласна Державна адміністрація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796" t="30494" r="35358" b="17796"/>
          <a:stretch/>
        </p:blipFill>
        <p:spPr bwMode="auto">
          <a:xfrm>
            <a:off x="293370" y="2012026"/>
            <a:ext cx="2773656" cy="40077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DE54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1185226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93370" y="304800"/>
            <a:ext cx="2422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можно купить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3810"/>
            <a:ext cx="9143245" cy="16725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3368" y="1676400"/>
            <a:ext cx="6640832" cy="2246769"/>
          </a:xfrm>
          <a:prstGeom prst="rect">
            <a:avLst/>
          </a:prstGeom>
          <a:noFill/>
          <a:ln>
            <a:solidFill>
              <a:srgbClr val="002060"/>
            </a:solidFill>
            <a:round/>
          </a:ln>
        </p:spPr>
        <p:txBody>
          <a:bodyPr wrap="square" rtlCol="0">
            <a:spAutoFit/>
          </a:bodyPr>
          <a:lstStyle/>
          <a:p>
            <a:r>
              <a:rPr lang="ru-RU" sz="2000" dirty="0"/>
              <a:t>Створення Української держави, як незалежної і суверенної, стало вираженням волі Українського народу, реалізацією ним свого права на самовизначення. В демократичній державі саме народ визнається носієм суверенітету і єдиним джерелом влади, яку він може здійснювати безпосередньо або через органи державної влади і місцевого самоврядування. </a:t>
            </a:r>
            <a:endParaRPr lang="uk-UA" sz="2000" dirty="0"/>
          </a:p>
        </p:txBody>
      </p:sp>
      <p:pic>
        <p:nvPicPr>
          <p:cNvPr id="8196" name="Picture 4" descr="Наклейка на авто Карта Украины, цена 18 грн., купить в Киеве — Prom.ua  (ID#48518090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104675"/>
            <a:ext cx="3810000" cy="25628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293368" y="4320313"/>
            <a:ext cx="3745231" cy="193899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Тому наявність суверенітету для державної влади є необхідною передумовою реалізації органами державної влади покладених на них завдань і функцій.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xmlns="" val="332031555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93370" y="304800"/>
            <a:ext cx="2422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можно купить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3810"/>
            <a:ext cx="9143245" cy="16725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0600" y="1828800"/>
            <a:ext cx="7391400" cy="424731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Отже, якісними рисами Української держави, що закріплені у Конституції є цілісна система основоположних принципів, які визначають демократичний вектор розвитку України і суспільства, їх суверенітет і незалежність</a:t>
            </a:r>
            <a:r>
              <a:rPr lang="ru-RU" dirty="0" smtClean="0"/>
              <a:t>.</a:t>
            </a:r>
          </a:p>
          <a:p>
            <a:r>
              <a:rPr lang="ru-RU" dirty="0"/>
              <a:t>Український народ політично самовизначився, створивши самостійну незалежну державу. Держава Україна сприяє консолідації і розвитку української нації, збереженню історичної пам´яті, традицій і культури, враховує етнічну, культурну, мовну і релігійну самобутність її корінних народів і національних меншин. </a:t>
            </a:r>
            <a:endParaRPr lang="en-US" dirty="0" smtClean="0"/>
          </a:p>
          <a:p>
            <a:r>
              <a:rPr lang="ru-RU" dirty="0" smtClean="0"/>
              <a:t>Таким </a:t>
            </a:r>
            <a:r>
              <a:rPr lang="ru-RU" dirty="0"/>
              <a:t>чином, Україна є суверенною </a:t>
            </a:r>
            <a:endParaRPr lang="en-US" dirty="0" smtClean="0"/>
          </a:p>
          <a:p>
            <a:r>
              <a:rPr lang="ru-RU" dirty="0" smtClean="0"/>
              <a:t>державою </a:t>
            </a:r>
            <a:r>
              <a:rPr lang="ru-RU" dirty="0"/>
              <a:t>для якої характерним є </a:t>
            </a:r>
            <a:endParaRPr lang="en-US" dirty="0" smtClean="0"/>
          </a:p>
          <a:p>
            <a:r>
              <a:rPr lang="ru-RU" dirty="0" smtClean="0"/>
              <a:t>незалежність </a:t>
            </a:r>
            <a:r>
              <a:rPr lang="ru-RU" dirty="0"/>
              <a:t>влади, тобто її право на </a:t>
            </a:r>
            <a:endParaRPr lang="en-US" dirty="0" smtClean="0"/>
          </a:p>
          <a:p>
            <a:r>
              <a:rPr lang="ru-RU" dirty="0" smtClean="0"/>
              <a:t>власний </a:t>
            </a:r>
            <a:r>
              <a:rPr lang="ru-RU" dirty="0"/>
              <a:t>розсуд розв´язувати свої </a:t>
            </a:r>
            <a:endParaRPr lang="en-US" dirty="0" smtClean="0"/>
          </a:p>
          <a:p>
            <a:r>
              <a:rPr lang="ru-RU" dirty="0" smtClean="0"/>
              <a:t>внутрішні </a:t>
            </a:r>
            <a:r>
              <a:rPr lang="ru-RU" dirty="0"/>
              <a:t>і зовнішні справи, без </a:t>
            </a:r>
            <a:endParaRPr lang="en-US" dirty="0" smtClean="0"/>
          </a:p>
          <a:p>
            <a:r>
              <a:rPr lang="ru-RU" dirty="0" smtClean="0"/>
              <a:t>втручання </a:t>
            </a:r>
            <a:r>
              <a:rPr lang="ru-RU" dirty="0"/>
              <a:t>в них будь-якої іншої влади.</a:t>
            </a:r>
            <a:endParaRPr lang="uk-UA" dirty="0"/>
          </a:p>
        </p:txBody>
      </p:sp>
      <p:pic>
        <p:nvPicPr>
          <p:cNvPr id="9218" name="Picture 2" descr="Лучан кличуть на виставку до Дня Конституції України - Волинь Onl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098852"/>
            <a:ext cx="3809623" cy="25417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6174020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04801"/>
            <a:ext cx="7391400" cy="375487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ПОНЯТТЯ ДЕРЖАВНОГО СУВЕРЕНІТЕТУ ТА ЙОГО ОЗНАКИ</a:t>
            </a:r>
          </a:p>
          <a:p>
            <a:pPr algn="ctr"/>
            <a:endParaRPr lang="uk-UA" sz="2000" b="1" dirty="0" smtClean="0">
              <a:solidFill>
                <a:schemeClr val="bg1"/>
              </a:solidFill>
            </a:endParaRPr>
          </a:p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Держава є складним і невід'ємним інститутом політичної влади у суспільстві.</a:t>
            </a:r>
          </a:p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Держава - це політико-територіальна суверенна організація політичної влади суспільства, що має спеціальний апарат управління та примусу, здатна за допомогою права робити свої веління загальнообов'язковими, здійснює керівництво й управління загальносуспільними справами і виступає як суб'єкт міжнародних відносин. Суверенітет є важливою ознакою держави і базовим елементом державотворення.</a:t>
            </a:r>
          </a:p>
          <a:p>
            <a:endParaRPr lang="uk-UA" dirty="0"/>
          </a:p>
        </p:txBody>
      </p:sp>
      <p:pic>
        <p:nvPicPr>
          <p:cNvPr id="4098" name="Picture 2" descr="Закарпатський обласний краєзнавчий музей імені Тиводара Легоцького: День  Незалежності України в діяльності музею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3174" y="4375345"/>
            <a:ext cx="4126950" cy="24826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687907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93370" y="304800"/>
            <a:ext cx="2422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можно купить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3810"/>
            <a:ext cx="9143245" cy="16725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3370" y="1676400"/>
            <a:ext cx="86220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000" dirty="0" smtClean="0"/>
              <a:t>Стаття 1 Конституції України визначає Українську державу як суверенну і незалежну. Суверенність є необхідною передумовою конституційного ладу в будь-якій державі. Держава здатна виражати волю своїх громадян тоді, коли вона є суверенною. Суверенітет як необхідний атрибут державної влади виступає якісною рисою держави і становить важливий принцип конституційного ладу України. </a:t>
            </a:r>
            <a:endParaRPr lang="uk-UA" sz="2000" dirty="0"/>
          </a:p>
        </p:txBody>
      </p:sp>
      <p:pic>
        <p:nvPicPr>
          <p:cNvPr id="5122" name="Picture 2" descr="Украина в международных рейтингах: где наше место - Новости на KP.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292" y="3505200"/>
            <a:ext cx="4452815" cy="29906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76274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93370" y="304800"/>
            <a:ext cx="2422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можно купить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3810"/>
            <a:ext cx="9143245" cy="167259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3400" y="1295400"/>
            <a:ext cx="8458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222222"/>
              </a:solidFill>
              <a:latin typeface="Georgia" panose="02040502050405020303" pitchFamily="18" charset="0"/>
            </a:endParaRPr>
          </a:p>
          <a:p>
            <a:endParaRPr lang="ru-RU" dirty="0">
              <a:solidFill>
                <a:srgbClr val="222222"/>
              </a:solidFill>
              <a:latin typeface="Georgia" panose="02040502050405020303" pitchFamily="18" charset="0"/>
            </a:endParaRPr>
          </a:p>
          <a:p>
            <a:endParaRPr lang="ru-RU" dirty="0" smtClean="0">
              <a:solidFill>
                <a:srgbClr val="222222"/>
              </a:solidFill>
              <a:latin typeface="Georgia" panose="02040502050405020303" pitchFamily="18" charset="0"/>
            </a:endParaRPr>
          </a:p>
          <a:p>
            <a:endParaRPr lang="ru-RU" dirty="0">
              <a:solidFill>
                <a:srgbClr val="222222"/>
              </a:solidFill>
              <a:latin typeface="Georgia" panose="02040502050405020303" pitchFamily="18" charset="0"/>
            </a:endParaRPr>
          </a:p>
          <a:p>
            <a:endParaRPr lang="ru-RU" dirty="0" smtClean="0">
              <a:solidFill>
                <a:srgbClr val="222222"/>
              </a:solidFill>
              <a:latin typeface="Georgia" panose="02040502050405020303" pitchFamily="18" charset="0"/>
            </a:endParaRPr>
          </a:p>
          <a:p>
            <a:endParaRPr lang="ru-RU" dirty="0">
              <a:solidFill>
                <a:srgbClr val="222222"/>
              </a:solidFill>
              <a:latin typeface="Georgia" panose="02040502050405020303" pitchFamily="18" charset="0"/>
            </a:endParaRPr>
          </a:p>
          <a:p>
            <a:endParaRPr lang="ru-RU" dirty="0" smtClean="0">
              <a:solidFill>
                <a:srgbClr val="222222"/>
              </a:solidFill>
              <a:latin typeface="Georgia" panose="02040502050405020303" pitchFamily="18" charset="0"/>
            </a:endParaRPr>
          </a:p>
          <a:p>
            <a:endParaRPr lang="ru-RU" dirty="0">
              <a:solidFill>
                <a:srgbClr val="222222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Суверенітет </a:t>
            </a:r>
            <a:r>
              <a:rPr lang="ru-RU" dirty="0">
                <a:solidFill>
                  <a:srgbClr val="222222"/>
                </a:solidFill>
                <a:latin typeface="Georgia" panose="02040502050405020303" pitchFamily="18" charset="0"/>
              </a:rPr>
              <a:t>держави (від франц. </a:t>
            </a:r>
            <a:r>
              <a:rPr lang="de-DE" dirty="0">
                <a:solidFill>
                  <a:srgbClr val="222222"/>
                </a:solidFill>
                <a:latin typeface="Georgia" panose="02040502050405020303" pitchFamily="18" charset="0"/>
              </a:rPr>
              <a:t>souverainete - </a:t>
            </a:r>
            <a:r>
              <a:rPr 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верховна</a:t>
            </a:r>
            <a:r>
              <a:rPr lang="ru-RU" dirty="0">
                <a:solidFill>
                  <a:srgbClr val="222222"/>
                </a:solidFill>
                <a:latin typeface="Georgia" panose="02040502050405020303" pitchFamily="18" charset="0"/>
              </a:rPr>
              <a:t> влада) - це верховенство, самостійність, повнота, єдність і неподільність державної влади всередині країни та її рівноправність у відносинах з іншими державами. Зміст державного суверенітету дістає своє вираження переважно у двох основних спрямуваннях: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42424"/>
                </a:solidFill>
                <a:latin typeface="Georgia" panose="02040502050405020303" pitchFamily="18" charset="0"/>
              </a:rPr>
              <a:t>1) верховенство, монопольність і неподільність державної влади всередині країни - держава не може існувати, не маючи реальної влади;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42424"/>
                </a:solidFill>
                <a:latin typeface="Georgia" panose="02040502050405020303" pitchFamily="18" charset="0"/>
              </a:rPr>
              <a:t>2) незалежність держави на міжнародній арені, рівноправне членство у міжнародних організаціях, неможливість втручання у внутрішні справи держави інших держав чи міжнародних організацій.</a:t>
            </a:r>
            <a:endParaRPr lang="ru-RU" b="0" i="0" dirty="0">
              <a:solidFill>
                <a:srgbClr val="242424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7170" name="Picture 2" descr="Що для мене Україна?”. На всеукраїнський конкурс малюнків подано до Дня  Незалежності України взяли участь 6 826 робіт | Громадський Простір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23113"/>
            <a:ext cx="3733800" cy="2800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7CE1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8560410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93370" y="304800"/>
            <a:ext cx="2422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можно купить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3810"/>
            <a:ext cx="9143245" cy="16725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4300" y="1676400"/>
            <a:ext cx="88773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dirty="0" smtClean="0">
                <a:solidFill>
                  <a:schemeClr val="tx2">
                    <a:lumMod val="50000"/>
                  </a:schemeClr>
                </a:solidFill>
              </a:rPr>
              <a:t>Згідно з конституційними положеннями, народ як носій суверенітету і єдине джерело влади може реалізувати своє право визначати конституційний лад в Україні шляхом прийняття Конституції України на всеукраїнському референдумі. Згідно з Декларацією про державний суверенітет України, прийнятою Верховною Радою Української РСР 16 липня 1990 року, державний суверенітет України це верховенство, самостійність, повнота і </a:t>
            </a:r>
          </a:p>
          <a:p>
            <a:r>
              <a:rPr lang="uk-UA" sz="2200" dirty="0" smtClean="0">
                <a:solidFill>
                  <a:schemeClr val="tx2">
                    <a:lumMod val="50000"/>
                  </a:schemeClr>
                </a:solidFill>
              </a:rPr>
              <a:t>неподільність влади держави в </a:t>
            </a:r>
          </a:p>
          <a:p>
            <a:r>
              <a:rPr lang="uk-UA" sz="2200" dirty="0" smtClean="0">
                <a:solidFill>
                  <a:schemeClr val="tx2">
                    <a:lumMod val="50000"/>
                  </a:schemeClr>
                </a:solidFill>
              </a:rPr>
              <a:t>межах її території та </a:t>
            </a:r>
          </a:p>
          <a:p>
            <a:r>
              <a:rPr lang="uk-UA" sz="2200" dirty="0" smtClean="0">
                <a:solidFill>
                  <a:schemeClr val="tx2">
                    <a:lumMod val="50000"/>
                  </a:schemeClr>
                </a:solidFill>
              </a:rPr>
              <a:t>незалежність і рівноправність</a:t>
            </a:r>
          </a:p>
          <a:p>
            <a:r>
              <a:rPr lang="uk-UA" sz="2200" dirty="0" smtClean="0">
                <a:solidFill>
                  <a:schemeClr val="tx2">
                    <a:lumMod val="50000"/>
                  </a:schemeClr>
                </a:solidFill>
              </a:rPr>
              <a:t>у зовнішніх зносинах.</a:t>
            </a:r>
            <a:endParaRPr lang="uk-UA" sz="2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122" name="Picture 2" descr="До Дня Конституції України | Посольство України в Фінляндській Республіці  та Республіці Iсландія (за сумісництвом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886200"/>
            <a:ext cx="4261757" cy="2762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9720535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93370" y="304800"/>
            <a:ext cx="2422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можно купить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3810"/>
            <a:ext cx="9143245" cy="16725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05000" y="2057400"/>
            <a:ext cx="7162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uk-UA" sz="3200" b="1" dirty="0" smtClean="0">
                <a:solidFill>
                  <a:schemeClr val="bg1"/>
                </a:solidFill>
              </a:rPr>
              <a:t>верховенство державної влади на всій території України;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uk-UA" sz="3200" b="1" dirty="0" smtClean="0">
                <a:solidFill>
                  <a:schemeClr val="bg1"/>
                </a:solidFill>
              </a:rPr>
              <a:t>повнота і неподільність державної влади;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uk-UA" sz="3200" b="1" dirty="0" smtClean="0">
                <a:solidFill>
                  <a:schemeClr val="bg1"/>
                </a:solidFill>
              </a:rPr>
              <a:t>незалежність і самостійність державної влади.</a:t>
            </a:r>
            <a:endParaRPr lang="en-US" sz="3200" b="1" dirty="0" smtClean="0">
              <a:solidFill>
                <a:schemeClr val="bg1"/>
              </a:solidFill>
            </a:endParaRPr>
          </a:p>
          <a:p>
            <a:pPr algn="ctr"/>
            <a:endParaRPr lang="uk-UA" sz="3200" b="1" dirty="0" smtClean="0">
              <a:solidFill>
                <a:schemeClr val="bg1"/>
              </a:solidFill>
            </a:endParaRPr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/>
          </a:p>
          <a:p>
            <a:endParaRPr lang="ru-RU" b="1" dirty="0"/>
          </a:p>
          <a:p>
            <a:endParaRPr lang="uk-UA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66800" y="304801"/>
            <a:ext cx="7239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solidFill>
                  <a:srgbClr val="FFFF00"/>
                </a:solidFill>
              </a:rPr>
              <a:t>Ознаками державного суверенітету України є:</a:t>
            </a:r>
            <a:endParaRPr lang="uk-UA" sz="3200" dirty="0">
              <a:solidFill>
                <a:srgbClr val="FFFF00"/>
              </a:solidFill>
            </a:endParaRPr>
          </a:p>
        </p:txBody>
      </p:sp>
      <p:pic>
        <p:nvPicPr>
          <p:cNvPr id="2054" name="Picture 6" descr="Держа́вний Герб Украї́н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370" y="1523999"/>
            <a:ext cx="1699260" cy="2370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4378965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828800"/>
            <a:ext cx="8458200" cy="4572000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Верховенство державної влади означає: по-перше, її необмеженість нічим і ніким, за винятком народного суверенітету (установчої влади народу України), Конституції України, громадянського суспільства, природного права і законів; по-друге, відсутність на території України будь-якої іншої конкуруючої влади, яка б могла видавати легітимні закони; по-третє, підпорядкованість державній владі всіх громадян, їх об’єднань, органів державної влади і органів місцевого самоврядування, їх посадових осіб.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Єдність державної влади полягає в наявності єдиної системи органів державної влади (законодавчої, виконавчої, судової), які мають єдині цілі та завдання діяльності, що забезпечує певну ступінь керованості суспільством.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Незалежність і самостійність державної влади означає, по-перше, те, що вона сама, без впливу інших сил, право спроможна приймати нормативні акти та забезпечувати їх виконання за допомогою засобів державного примусу; по-друге, відсутність залежності (політичної, фінансової, організаційної) органів державної влади.</a:t>
            </a:r>
          </a:p>
          <a:p>
            <a:endParaRPr lang="uk-UA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0"/>
            <a:ext cx="9143245" cy="1672590"/>
          </a:xfrm>
          <a:prstGeom prst="rect">
            <a:avLst/>
          </a:prstGeom>
        </p:spPr>
      </p:pic>
      <p:pic>
        <p:nvPicPr>
          <p:cNvPr id="1026" name="Picture 2" descr="Фон Прапор України - AVATAN PLU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31733"/>
            <a:ext cx="2458233" cy="14654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304267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93370" y="304800"/>
            <a:ext cx="2422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можно купить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3810"/>
            <a:ext cx="9143245" cy="16725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3370" y="1606808"/>
            <a:ext cx="86982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1) єдність і неподільність - суверенітет не може бути половинчастий, оскільки він є цілісним політико-правовим інститутом;</a:t>
            </a:r>
          </a:p>
          <a:p>
            <a:r>
              <a:rPr lang="uk-UA" sz="2400" dirty="0" smtClean="0"/>
              <a:t>2) постійність - його функціонування не обмежене певним часом;</a:t>
            </a:r>
          </a:p>
          <a:p>
            <a:r>
              <a:rPr lang="uk-UA" sz="2400" dirty="0" smtClean="0"/>
              <a:t>3) необмеженість - суверенітет не можна тимчасово передати, делегувати та ін</a:t>
            </a:r>
            <a:r>
              <a:rPr lang="uk-UA" sz="2400" dirty="0" smtClean="0"/>
              <a:t>.</a:t>
            </a:r>
            <a:endParaRPr lang="uk-UA" sz="2400" dirty="0" smtClean="0"/>
          </a:p>
          <a:p>
            <a:endParaRPr lang="uk-UA" dirty="0"/>
          </a:p>
        </p:txBody>
      </p:sp>
      <p:pic>
        <p:nvPicPr>
          <p:cNvPr id="6150" name="Picture 6" descr="Тридцята річниця Декларації про державний суверенітет України | Донецька  Обласна Державна адміністраці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4655" y="3810000"/>
            <a:ext cx="3830581" cy="287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Держа́вний Герб Украї́н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17544"/>
            <a:ext cx="1752600" cy="198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07762" y="228600"/>
            <a:ext cx="64456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FF00"/>
                </a:solidFill>
              </a:rPr>
              <a:t>Суверенітет ґрунтується на таких принципах:</a:t>
            </a:r>
          </a:p>
        </p:txBody>
      </p:sp>
    </p:spTree>
    <p:extLst>
      <p:ext uri="{BB962C8B-B14F-4D97-AF65-F5344CB8AC3E}">
        <p14:creationId xmlns:p14="http://schemas.microsoft.com/office/powerpoint/2010/main" xmlns="" val="230791535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93370" y="304800"/>
            <a:ext cx="2422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можно купить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3810"/>
            <a:ext cx="9143245" cy="16725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5800" y="1765756"/>
            <a:ext cx="8077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Отже, державний </a:t>
            </a:r>
            <a:r>
              <a:rPr lang="ru-RU" sz="2400" dirty="0"/>
              <a:t>суверенітет характеризує повноту законодавчої, виконавчої та судової влади держави на її території, що виключає наявність будь-якої конкуруючої влади, а також непідпорядкованість держави владі іноземної держави в сфері міжнародного спілкування.</a:t>
            </a:r>
          </a:p>
          <a:p>
            <a:endParaRPr lang="uk-UA" dirty="0"/>
          </a:p>
        </p:txBody>
      </p:sp>
      <p:pic>
        <p:nvPicPr>
          <p:cNvPr id="2050" name="Picture 2" descr="П'ятеро депутатів Івано-Франківської міської ради не прозвітували за роботу  у 2019 році – Ратуш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4298" y="3883357"/>
            <a:ext cx="3600390" cy="25634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Купить Стенд &quot;Государственный герб Украины&quot;. Цены от производителя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807" b="12347"/>
          <a:stretch/>
        </p:blipFill>
        <p:spPr bwMode="auto">
          <a:xfrm rot="20533493">
            <a:off x="528971" y="4119086"/>
            <a:ext cx="3507734" cy="2092019"/>
          </a:xfrm>
          <a:prstGeom prst="rect">
            <a:avLst/>
          </a:prstGeom>
          <a:solidFill>
            <a:schemeClr val="bg2"/>
          </a:solidFill>
        </p:spPr>
      </p:pic>
    </p:spTree>
    <p:extLst>
      <p:ext uri="{BB962C8B-B14F-4D97-AF65-F5344CB8AC3E}">
        <p14:creationId xmlns:p14="http://schemas.microsoft.com/office/powerpoint/2010/main" xmlns="" val="40642595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1416</Words>
  <Application>Microsoft Office PowerPoint</Application>
  <PresentationFormat>Экран (4:3)</PresentationFormat>
  <Paragraphs>94</Paragraphs>
  <Slides>17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Україна як суверенна та незалежна держава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Fairmont Raffles Hotels International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UKRAINE’S  POWERPOINT</dc:title>
  <dc:creator>pmarkasian</dc:creator>
  <cp:lastModifiedBy>Home</cp:lastModifiedBy>
  <cp:revision>37</cp:revision>
  <dcterms:created xsi:type="dcterms:W3CDTF">2014-05-20T14:53:19Z</dcterms:created>
  <dcterms:modified xsi:type="dcterms:W3CDTF">2021-10-17T20:00:21Z</dcterms:modified>
</cp:coreProperties>
</file>