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6"/>
  </p:notes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C9C18-776F-48CC-A4F4-B6D72637BF96}" type="datetimeFigureOut">
              <a:rPr lang="uk-UA" smtClean="0"/>
              <a:t>30.03.2020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96D86-F375-4A62-9EAF-31A247913C95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96D86-F375-4A62-9EAF-31A247913C95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8527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211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8512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973603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0548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26479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7820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61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213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692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3731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367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64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266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6930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6006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2848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54D5FFC-8742-453C-9E88-5EB6A3973A3A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BB2A516-16CA-4629-94B5-66F0F7449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72515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Загальна характеристика політичних прав громадян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038335" y="4250723"/>
            <a:ext cx="6153665" cy="1902941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Тема 18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161814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023" y="1173707"/>
            <a:ext cx="11273051" cy="1692323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dirty="0" smtClean="0"/>
              <a:t>Право вільно обирати і бути обраним до органів державної влади та органів місцевого самоврядування (ст. 38) – це гарантована громадянам України можливість брати участь формуванні органів публічної влади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023" y="4017417"/>
            <a:ext cx="3856528" cy="2550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8984" y="2866029"/>
            <a:ext cx="3071902" cy="2302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0284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263" y="1255594"/>
            <a:ext cx="11150222" cy="16786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400" dirty="0" smtClean="0"/>
              <a:t>Право рівного доступу до публічної служби в органах місцевого самоврядування (ст. </a:t>
            </a:r>
            <a:r>
              <a:rPr lang="uk-UA" sz="2400" dirty="0"/>
              <a:t>3</a:t>
            </a:r>
            <a:r>
              <a:rPr lang="uk-UA" sz="2400" dirty="0" smtClean="0"/>
              <a:t>8) – це гарантована громадянам України можливості зайняти посад в органах публічної влади відповідно до Закону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267" y="3084394"/>
            <a:ext cx="4223769" cy="3217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0732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1255594"/>
            <a:ext cx="11546006" cy="16240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dirty="0" smtClean="0"/>
              <a:t>Право громадян збиратися мирно, без зброї і проводити збори, мітинги, походи і демонстрації (ст. 39) – це форма спільного вираження громадянами України свого ставлення до важливих питань суспільного  державного життя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3804" y="3384645"/>
            <a:ext cx="4065540" cy="271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549684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1408" y="3906959"/>
            <a:ext cx="4762500" cy="291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320" y="1337481"/>
            <a:ext cx="11122925" cy="16104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dirty="0" smtClean="0"/>
              <a:t>Право на індивідуальні й колективні, письмові чи особисті звернення до органів публічної влади, їх посадових і службових осіб (ст. 40) – гарантована кожній людині можливості вільно звертатися до органів публічної влади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320" y="2947917"/>
            <a:ext cx="3372845" cy="241636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1473938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0580" y="3538111"/>
            <a:ext cx="4143375" cy="2238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0" y="633046"/>
            <a:ext cx="11586950" cy="37635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dirty="0" smtClean="0"/>
              <a:t>Свобода слова, друку та інформації (ст. 34) – це </a:t>
            </a:r>
            <a:r>
              <a:rPr lang="uk-UA" sz="2400" dirty="0" smtClean="0"/>
              <a:t>право </a:t>
            </a:r>
            <a:r>
              <a:rPr lang="uk-UA" sz="2400" dirty="0" smtClean="0"/>
              <a:t>традиційно відносять одночасно і до особистих, і до політичних прав і свобод, оскільки воно гарантує кожної людині можливості вільно, усно чи письмове виражати свої погляди і переконання, у тому числі </a:t>
            </a:r>
            <a:r>
              <a:rPr lang="uk-UA" sz="2400" dirty="0" smtClean="0"/>
              <a:t>й </a:t>
            </a:r>
            <a:r>
              <a:rPr lang="uk-UA" sz="2400" dirty="0" smtClean="0"/>
              <a:t>політичні, а також є передумовою свободи діяльності засобів масової інформації, які виступають інститутом </a:t>
            </a:r>
            <a:r>
              <a:rPr lang="uk-UA" sz="2400" dirty="0" smtClean="0"/>
              <a:t>громадського </a:t>
            </a:r>
            <a:r>
              <a:rPr lang="uk-UA" sz="2400" dirty="0" smtClean="0"/>
              <a:t>контролю за </a:t>
            </a:r>
            <a:r>
              <a:rPr lang="uk-UA" sz="2400" dirty="0" smtClean="0"/>
              <a:t>публічно-владною </a:t>
            </a:r>
            <a:r>
              <a:rPr lang="uk-UA" sz="2400" dirty="0" smtClean="0"/>
              <a:t>сферою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14031" y="4080680"/>
            <a:ext cx="3706528" cy="2396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32819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168812"/>
            <a:ext cx="8534401" cy="506437"/>
          </a:xfrm>
        </p:spPr>
        <p:txBody>
          <a:bodyPr>
            <a:normAutofit fontScale="90000"/>
          </a:bodyPr>
          <a:lstStyle/>
          <a:p>
            <a:pPr algn="ctr"/>
            <a:r>
              <a:rPr lang="uk-UA" smtClean="0"/>
              <a:t>Нормативні  джерела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3" y="787791"/>
            <a:ext cx="11245190" cy="5206609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AutoNum type="arabicPeriod"/>
            </a:pPr>
            <a:r>
              <a:rPr lang="uk-UA" b="1" dirty="0" smtClean="0"/>
              <a:t>Конституція України</a:t>
            </a:r>
          </a:p>
          <a:p>
            <a:pPr marL="342900" indent="-342900">
              <a:buAutoNum type="arabicPeriod"/>
            </a:pPr>
            <a:r>
              <a:rPr lang="uk-UA" b="1" dirty="0" smtClean="0"/>
              <a:t>Міжнародний пакт про громадянські і політичні права</a:t>
            </a:r>
          </a:p>
          <a:p>
            <a:pPr marL="342900" indent="-342900">
              <a:buAutoNum type="arabicPeriod"/>
            </a:pPr>
            <a:r>
              <a:rPr lang="uk-UA" b="1" dirty="0" smtClean="0"/>
              <a:t>Європейська конвенція про захист прав людини і основоположних свобод</a:t>
            </a:r>
          </a:p>
          <a:p>
            <a:pPr marL="342900" indent="-342900">
              <a:buAutoNum type="arabicPeriod"/>
            </a:pPr>
            <a:r>
              <a:rPr lang="uk-UA" b="1" dirty="0" smtClean="0"/>
              <a:t>ЗУ </a:t>
            </a:r>
            <a:r>
              <a:rPr lang="uk-UA" b="1" dirty="0" err="1" smtClean="0"/>
              <a:t>“Про</a:t>
            </a:r>
            <a:r>
              <a:rPr lang="uk-UA" b="1" dirty="0" smtClean="0"/>
              <a:t> політичні партії в </a:t>
            </a:r>
            <a:r>
              <a:rPr lang="uk-UA" b="1" dirty="0" err="1" smtClean="0"/>
              <a:t>Україні”</a:t>
            </a:r>
            <a:r>
              <a:rPr lang="uk-UA" b="1" dirty="0" smtClean="0"/>
              <a:t> / ред. від 13.02.2020 р.</a:t>
            </a:r>
          </a:p>
          <a:p>
            <a:pPr marL="342900" indent="-342900">
              <a:buFont typeface="Wingdings 3" panose="05040102010807070707" pitchFamily="18" charset="2"/>
              <a:buAutoNum type="arabicPeriod"/>
            </a:pPr>
            <a:r>
              <a:rPr lang="uk-UA" b="1" dirty="0" smtClean="0"/>
              <a:t>ЗУ </a:t>
            </a:r>
            <a:r>
              <a:rPr lang="uk-UA" b="1" dirty="0" err="1" smtClean="0"/>
              <a:t>“Про</a:t>
            </a:r>
            <a:r>
              <a:rPr lang="uk-UA" b="1" dirty="0" smtClean="0"/>
              <a:t> громадські </a:t>
            </a:r>
            <a:r>
              <a:rPr lang="uk-UA" b="1" dirty="0" err="1" smtClean="0"/>
              <a:t>об'єднання”</a:t>
            </a:r>
            <a:r>
              <a:rPr lang="uk-UA" b="1" dirty="0" smtClean="0"/>
              <a:t> / ред. від 13.02.2020 р.</a:t>
            </a:r>
          </a:p>
          <a:p>
            <a:pPr marL="342900" indent="-342900">
              <a:buFont typeface="Wingdings 3" panose="05040102010807070707" pitchFamily="18" charset="2"/>
              <a:buAutoNum type="arabicPeriod"/>
            </a:pPr>
            <a:r>
              <a:rPr lang="uk-UA" b="1" dirty="0" smtClean="0"/>
              <a:t>ЗУ “</a:t>
            </a:r>
            <a:r>
              <a:rPr lang="ru-RU" b="1" dirty="0" smtClean="0"/>
              <a:t>Про </a:t>
            </a:r>
            <a:r>
              <a:rPr lang="ru-RU" b="1" dirty="0" err="1" smtClean="0"/>
              <a:t>молодіжні</a:t>
            </a:r>
            <a:r>
              <a:rPr lang="ru-RU" b="1" dirty="0" smtClean="0"/>
              <a:t> та </a:t>
            </a:r>
            <a:r>
              <a:rPr lang="ru-RU" b="1" dirty="0" err="1" smtClean="0"/>
              <a:t>дитячі</a:t>
            </a:r>
            <a:r>
              <a:rPr lang="ru-RU" b="1" dirty="0" smtClean="0"/>
              <a:t> </a:t>
            </a:r>
            <a:r>
              <a:rPr lang="ru-RU" b="1" dirty="0" err="1" smtClean="0"/>
              <a:t>громадські</a:t>
            </a:r>
            <a:r>
              <a:rPr lang="ru-RU" b="1" dirty="0" smtClean="0"/>
              <a:t> </a:t>
            </a:r>
            <a:r>
              <a:rPr lang="ru-RU" b="1" dirty="0" err="1" smtClean="0"/>
              <a:t>організації</a:t>
            </a:r>
            <a:r>
              <a:rPr lang="uk-UA" b="1" dirty="0" smtClean="0"/>
              <a:t>” / ред. від 01.01.2016 р.</a:t>
            </a:r>
          </a:p>
          <a:p>
            <a:pPr marL="342900" indent="-342900">
              <a:buFont typeface="Wingdings 3" panose="05040102010807070707" pitchFamily="18" charset="2"/>
              <a:buAutoNum type="arabicPeriod"/>
            </a:pPr>
            <a:r>
              <a:rPr lang="uk-UA" b="1" dirty="0" smtClean="0"/>
              <a:t>ЗУ </a:t>
            </a:r>
            <a:r>
              <a:rPr lang="uk-UA" b="1" dirty="0" err="1" smtClean="0"/>
              <a:t>“Про</a:t>
            </a:r>
            <a:r>
              <a:rPr lang="uk-UA" b="1" dirty="0" smtClean="0"/>
              <a:t> державну </a:t>
            </a:r>
            <a:r>
              <a:rPr lang="uk-UA" b="1" dirty="0" err="1" smtClean="0"/>
              <a:t>службу”</a:t>
            </a:r>
            <a:r>
              <a:rPr lang="uk-UA" b="1" dirty="0" smtClean="0"/>
              <a:t> / ред. від 20.03.2020 р.</a:t>
            </a:r>
          </a:p>
          <a:p>
            <a:pPr marL="342900" indent="-342900">
              <a:buFont typeface="Wingdings 3" panose="05040102010807070707" pitchFamily="18" charset="2"/>
              <a:buAutoNum type="arabicPeriod"/>
            </a:pPr>
            <a:r>
              <a:rPr lang="uk-UA" b="1" dirty="0" smtClean="0"/>
              <a:t>ЗУ </a:t>
            </a:r>
            <a:r>
              <a:rPr lang="uk-UA" b="1" dirty="0" err="1" smtClean="0"/>
              <a:t>“Про</a:t>
            </a:r>
            <a:r>
              <a:rPr lang="uk-UA" b="1" dirty="0" smtClean="0"/>
              <a:t> звернення </a:t>
            </a:r>
            <a:r>
              <a:rPr lang="uk-UA" b="1" dirty="0" err="1" smtClean="0"/>
              <a:t>громадян”</a:t>
            </a:r>
            <a:r>
              <a:rPr lang="uk-UA" b="1" dirty="0" smtClean="0"/>
              <a:t> / ред. від 01.01.2020 р.</a:t>
            </a:r>
          </a:p>
          <a:p>
            <a:pPr marL="342900" indent="-342900" algn="just">
              <a:buFont typeface="Wingdings 3" panose="05040102010807070707" pitchFamily="18" charset="2"/>
              <a:buAutoNum type="arabicPeriod"/>
            </a:pPr>
            <a:r>
              <a:rPr lang="uk-UA" b="1" dirty="0" smtClean="0"/>
              <a:t>Рішення Конституційного Суду України (справа про молодіжні організації) від 13.12.2001 р.</a:t>
            </a:r>
          </a:p>
          <a:p>
            <a:pPr marL="342900" indent="-342900" algn="just">
              <a:buFont typeface="Wingdings 3" panose="05040102010807070707" pitchFamily="18" charset="2"/>
              <a:buAutoNum type="arabicPeriod"/>
            </a:pPr>
            <a:r>
              <a:rPr lang="uk-UA" b="1" dirty="0" smtClean="0"/>
              <a:t>Рішення Конституційного Суду України (справа про утворення політичних партій в Україні) від 12.06.2007 р.</a:t>
            </a:r>
          </a:p>
          <a:p>
            <a:pPr marL="342900" indent="-342900" algn="just">
              <a:buFont typeface="Wingdings 3" panose="05040102010807070707" pitchFamily="18" charset="2"/>
              <a:buAutoNum type="arabicPeriod"/>
            </a:pPr>
            <a:r>
              <a:rPr lang="uk-UA" b="1" dirty="0" smtClean="0"/>
              <a:t>Рішення Конституційного Суду України (справа про </a:t>
            </a:r>
            <a:r>
              <a:rPr lang="ru-RU" b="1" dirty="0" err="1" smtClean="0"/>
              <a:t>сумісництво</a:t>
            </a:r>
            <a:r>
              <a:rPr lang="ru-RU" b="1" dirty="0" smtClean="0"/>
              <a:t> посад народного депутата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міського</a:t>
            </a:r>
            <a:r>
              <a:rPr lang="ru-RU" b="1" dirty="0" smtClean="0"/>
              <a:t> </a:t>
            </a:r>
            <a:r>
              <a:rPr lang="ru-RU" b="1" dirty="0" err="1" smtClean="0"/>
              <a:t>голови</a:t>
            </a:r>
            <a:r>
              <a:rPr lang="uk-UA" b="1" dirty="0" smtClean="0"/>
              <a:t>) від 06.07.1999 р.</a:t>
            </a:r>
          </a:p>
          <a:p>
            <a:pPr marL="342900" indent="-342900" algn="just">
              <a:buFont typeface="Wingdings 3" panose="05040102010807070707" pitchFamily="18" charset="2"/>
              <a:buAutoNum type="arabicPeriod"/>
            </a:pPr>
            <a:r>
              <a:rPr lang="uk-UA" b="1" dirty="0" smtClean="0"/>
              <a:t>Рішення Конституційного Суду України (справа </a:t>
            </a:r>
            <a:r>
              <a:rPr lang="ru-RU" b="1" dirty="0" err="1" smtClean="0"/>
              <a:t>щодо</a:t>
            </a:r>
            <a:r>
              <a:rPr lang="ru-RU" b="1" dirty="0" smtClean="0"/>
              <a:t> </a:t>
            </a:r>
            <a:r>
              <a:rPr lang="ru-RU" b="1" dirty="0" err="1" smtClean="0"/>
              <a:t>завчасного</a:t>
            </a:r>
            <a:r>
              <a:rPr lang="ru-RU" b="1" dirty="0" smtClean="0"/>
              <a:t> </a:t>
            </a:r>
            <a:r>
              <a:rPr lang="ru-RU" b="1" dirty="0" err="1" smtClean="0"/>
              <a:t>сповіщення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про </a:t>
            </a:r>
            <a:r>
              <a:rPr lang="ru-RU" b="1" dirty="0" err="1" smtClean="0"/>
              <a:t>мирні</a:t>
            </a:r>
            <a:r>
              <a:rPr lang="ru-RU" b="1" dirty="0" smtClean="0"/>
              <a:t> </a:t>
            </a:r>
            <a:r>
              <a:rPr lang="ru-RU" b="1" dirty="0" err="1" smtClean="0"/>
              <a:t>зібрання</a:t>
            </a:r>
            <a:r>
              <a:rPr lang="uk-UA" b="1" dirty="0" smtClean="0"/>
              <a:t>) від 19.04.2001 р.</a:t>
            </a:r>
          </a:p>
          <a:p>
            <a:pPr marL="342900" indent="-342900">
              <a:buFont typeface="Wingdings 3" panose="05040102010807070707" pitchFamily="18" charset="2"/>
              <a:buAutoNum type="arabicPeriod"/>
            </a:pPr>
            <a:endParaRPr lang="uk-UA" b="1" dirty="0" smtClean="0"/>
          </a:p>
          <a:p>
            <a:pPr marL="342900" indent="-342900">
              <a:buFont typeface="Wingdings 3" panose="05040102010807070707" pitchFamily="18" charset="2"/>
              <a:buAutoNum type="arabicPeriod"/>
            </a:pPr>
            <a:endParaRPr lang="uk-UA" b="1" dirty="0" smtClean="0"/>
          </a:p>
          <a:p>
            <a:pPr marL="342900" indent="-342900">
              <a:buFont typeface="Wingdings 3" panose="05040102010807070707" pitchFamily="18" charset="2"/>
              <a:buAutoNum type="arabicPeriod"/>
            </a:pPr>
            <a:endParaRPr lang="ru-RU" b="1" dirty="0" smtClean="0"/>
          </a:p>
          <a:p>
            <a:pPr marL="342900" indent="-342900"/>
            <a:endParaRPr lang="ru-RU" b="1" dirty="0" smtClean="0"/>
          </a:p>
          <a:p>
            <a:pPr marL="342900" indent="-342900">
              <a:buFont typeface="Wingdings 3" panose="05040102010807070707" pitchFamily="18" charset="2"/>
              <a:buAutoNum type="arabicPeriod"/>
            </a:pPr>
            <a:endParaRPr lang="uk-UA" b="1" dirty="0" smtClean="0"/>
          </a:p>
          <a:p>
            <a:pPr marL="342900" indent="-342900">
              <a:buAutoNum type="arabicPeriod"/>
            </a:pPr>
            <a:endParaRPr lang="uk-UA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799" y="0"/>
            <a:ext cx="8534400" cy="1507067"/>
          </a:xfrm>
        </p:spPr>
        <p:txBody>
          <a:bodyPr/>
          <a:lstStyle/>
          <a:p>
            <a:pPr algn="ctr"/>
            <a:r>
              <a:rPr lang="uk-UA" dirty="0"/>
              <a:t>Політичні права та свободи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932" y="1280160"/>
            <a:ext cx="10809026" cy="18006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 smtClean="0"/>
              <a:t>Політичні права та свободи – </a:t>
            </a:r>
            <a:r>
              <a:rPr lang="ru-RU" sz="2800" dirty="0" err="1" smtClean="0"/>
              <a:t>це</a:t>
            </a:r>
            <a:r>
              <a:rPr lang="ru-RU" sz="2800" dirty="0" smtClean="0"/>
              <a:t> </a:t>
            </a:r>
            <a:r>
              <a:rPr lang="ru-RU" sz="2800" dirty="0" err="1" smtClean="0"/>
              <a:t>правові</a:t>
            </a:r>
            <a:r>
              <a:rPr lang="ru-RU" sz="2800" dirty="0" smtClean="0"/>
              <a:t> </a:t>
            </a:r>
            <a:r>
              <a:rPr lang="ru-RU" sz="2800" dirty="0" err="1" smtClean="0"/>
              <a:t>можливості</a:t>
            </a:r>
            <a:r>
              <a:rPr lang="ru-RU" sz="2800" dirty="0" smtClean="0"/>
              <a:t> </a:t>
            </a:r>
            <a:r>
              <a:rPr lang="ru-RU" sz="2800" dirty="0" err="1" smtClean="0"/>
              <a:t>участі</a:t>
            </a:r>
            <a:r>
              <a:rPr lang="ru-RU" sz="2800" dirty="0" smtClean="0"/>
              <a:t> в </a:t>
            </a:r>
            <a:r>
              <a:rPr lang="ru-RU" sz="2800" dirty="0" err="1" smtClean="0"/>
              <a:t>суспільно-політичному</a:t>
            </a:r>
            <a:r>
              <a:rPr lang="ru-RU" sz="2800" dirty="0" smtClean="0"/>
              <a:t> </a:t>
            </a:r>
            <a:r>
              <a:rPr lang="ru-RU" sz="2800" dirty="0" err="1" smtClean="0"/>
              <a:t>житті</a:t>
            </a:r>
            <a:r>
              <a:rPr lang="ru-RU" sz="2800" dirty="0" smtClean="0"/>
              <a:t> </a:t>
            </a:r>
            <a:r>
              <a:rPr lang="ru-RU" sz="2800" dirty="0" err="1" smtClean="0"/>
              <a:t>держави</a:t>
            </a:r>
            <a:r>
              <a:rPr lang="ru-RU" sz="2800" dirty="0" smtClean="0"/>
              <a:t> та </a:t>
            </a:r>
            <a:r>
              <a:rPr lang="ru-RU" sz="2800" dirty="0" err="1" smtClean="0"/>
              <a:t>здійсненні</a:t>
            </a:r>
            <a:r>
              <a:rPr lang="ru-RU" sz="2800" dirty="0" smtClean="0"/>
              <a:t> </a:t>
            </a:r>
            <a:r>
              <a:rPr lang="ru-RU" sz="2800" dirty="0" err="1" smtClean="0"/>
              <a:t>публічної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влади</a:t>
            </a:r>
            <a:r>
              <a:rPr lang="uk-UA" sz="2800" dirty="0" smtClean="0"/>
              <a:t>(статті 36–40 </a:t>
            </a:r>
            <a:r>
              <a:rPr lang="uk-UA" sz="2800" dirty="0" smtClean="0"/>
              <a:t>Конституції </a:t>
            </a:r>
            <a:r>
              <a:rPr lang="uk-UA" sz="2800" dirty="0" smtClean="0"/>
              <a:t>України)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2918" y="2932413"/>
            <a:ext cx="4012822" cy="39255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248314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109" y="225081"/>
            <a:ext cx="10918209" cy="26869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dirty="0" smtClean="0"/>
              <a:t>Політичні права </a:t>
            </a:r>
            <a:r>
              <a:rPr lang="uk-UA" sz="2400" dirty="0" smtClean="0"/>
              <a:t>належать до першого покоління прав людини, проте суттєво відрізняються від особистих (громадянських прав). Вони є </a:t>
            </a:r>
            <a:r>
              <a:rPr lang="uk-UA" sz="2400" b="1" i="1" dirty="0" smtClean="0"/>
              <a:t>правами громадянина</a:t>
            </a:r>
            <a:r>
              <a:rPr lang="uk-UA" sz="2400" i="1" dirty="0" smtClean="0"/>
              <a:t>.</a:t>
            </a:r>
            <a:endParaRPr lang="uk-UA" sz="2400" i="1" dirty="0" smtClean="0"/>
          </a:p>
          <a:p>
            <a:pPr marL="0" indent="0" algn="just">
              <a:buNone/>
            </a:pPr>
            <a:r>
              <a:rPr lang="uk-UA" sz="2400" dirty="0" smtClean="0"/>
              <a:t>Іноземці й особи без </a:t>
            </a:r>
            <a:r>
              <a:rPr lang="uk-UA" sz="2400" dirty="0" smtClean="0"/>
              <a:t>громадянства політичних </a:t>
            </a:r>
            <a:r>
              <a:rPr lang="uk-UA" sz="2400" dirty="0" smtClean="0"/>
              <a:t>прав не </a:t>
            </a:r>
            <a:r>
              <a:rPr lang="uk-UA" sz="2400" dirty="0" smtClean="0"/>
              <a:t>мають (</a:t>
            </a:r>
            <a:r>
              <a:rPr lang="uk-UA" sz="2400" b="1" i="1" dirty="0" smtClean="0"/>
              <a:t>винятки</a:t>
            </a:r>
            <a:r>
              <a:rPr lang="uk-UA" sz="2400" dirty="0" smtClean="0"/>
              <a:t>: право на об</a:t>
            </a:r>
            <a:r>
              <a:rPr lang="en-US" sz="2400" dirty="0" smtClean="0"/>
              <a:t>’</a:t>
            </a:r>
            <a:r>
              <a:rPr lang="uk-UA" sz="2400" dirty="0" smtClean="0"/>
              <a:t>єднання в громадські організації; право на звернення).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0496" y="3431141"/>
            <a:ext cx="4555130" cy="3426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55825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042" y="13648"/>
            <a:ext cx="8534400" cy="1507067"/>
          </a:xfrm>
        </p:spPr>
        <p:txBody>
          <a:bodyPr/>
          <a:lstStyle/>
          <a:p>
            <a:pPr algn="ctr"/>
            <a:r>
              <a:rPr lang="uk-UA" dirty="0" smtClean="0"/>
              <a:t>Особливості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408081"/>
            <a:ext cx="5322627" cy="894939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/>
              <a:t>Є </a:t>
            </a:r>
            <a:r>
              <a:rPr lang="uk-UA" dirty="0" smtClean="0"/>
              <a:t>формою </a:t>
            </a:r>
            <a:r>
              <a:rPr lang="uk-UA" dirty="0" smtClean="0"/>
              <a:t>реалізації народного суверенітету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86901" y="2501608"/>
            <a:ext cx="62097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В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имагають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настання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певного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віку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– як правило18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років+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2747" y="3922721"/>
            <a:ext cx="53317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solidFill>
                  <a:schemeClr val="bg2">
                    <a:lumMod val="50000"/>
                  </a:schemeClr>
                </a:solidFill>
              </a:rPr>
              <a:t>Належать виключно громадянам держави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86901" y="3922721"/>
            <a:ext cx="61050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Можуть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реалізовуватся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як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індивідуально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, так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і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</a:rPr>
              <a:t>колективно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15460" y="5343834"/>
            <a:ext cx="78515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solidFill>
                  <a:schemeClr val="bg2">
                    <a:lumMod val="50000"/>
                  </a:schemeClr>
                </a:solidFill>
              </a:rPr>
              <a:t>Вони гарантуються численними міжнародними документами в галузі прав людини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98543" y="261561"/>
            <a:ext cx="4285397" cy="103766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9" idx="2"/>
            <a:endCxn id="7" idx="0"/>
          </p:cNvCxnSpPr>
          <p:nvPr/>
        </p:nvCxnSpPr>
        <p:spPr>
          <a:xfrm flipH="1">
            <a:off x="5841241" y="1299227"/>
            <a:ext cx="1" cy="4044607"/>
          </a:xfrm>
          <a:prstGeom prst="straightConnector1">
            <a:avLst/>
          </a:prstGeom>
          <a:ln w="57150">
            <a:solidFill>
              <a:schemeClr val="accent1">
                <a:lumMod val="50000"/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4" idx="0"/>
          </p:cNvCxnSpPr>
          <p:nvPr/>
        </p:nvCxnSpPr>
        <p:spPr>
          <a:xfrm>
            <a:off x="5841243" y="1317737"/>
            <a:ext cx="3350524" cy="1183871"/>
          </a:xfrm>
          <a:prstGeom prst="curvedConnector2">
            <a:avLst/>
          </a:prstGeom>
          <a:ln w="57150">
            <a:solidFill>
              <a:schemeClr val="accent1">
                <a:lumMod val="50000"/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3" idx="0"/>
          </p:cNvCxnSpPr>
          <p:nvPr/>
        </p:nvCxnSpPr>
        <p:spPr>
          <a:xfrm rot="10800000" flipV="1">
            <a:off x="2661314" y="1317737"/>
            <a:ext cx="3152632" cy="1090344"/>
          </a:xfrm>
          <a:prstGeom prst="curvedConnector2">
            <a:avLst/>
          </a:prstGeom>
          <a:ln w="57150">
            <a:solidFill>
              <a:schemeClr val="accent1">
                <a:lumMod val="50000"/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198358" y="2501608"/>
            <a:ext cx="5993642" cy="80141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6158" y="2516712"/>
            <a:ext cx="5282821" cy="80141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6158" y="3962235"/>
            <a:ext cx="5282821" cy="80141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237939" y="3962235"/>
            <a:ext cx="5993642" cy="80141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661313" y="5343834"/>
            <a:ext cx="6530454" cy="80141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>
            <a:stCxn id="9" idx="2"/>
            <a:endCxn id="32" idx="1"/>
          </p:cNvCxnSpPr>
          <p:nvPr/>
        </p:nvCxnSpPr>
        <p:spPr>
          <a:xfrm rot="16200000" flipH="1">
            <a:off x="4507733" y="2632735"/>
            <a:ext cx="3063714" cy="396697"/>
          </a:xfrm>
          <a:prstGeom prst="curvedConnector2">
            <a:avLst/>
          </a:prstGeom>
          <a:ln w="57150">
            <a:solidFill>
              <a:schemeClr val="accent1">
                <a:lumMod val="50000"/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35"/>
          <p:cNvCxnSpPr>
            <a:stCxn id="9" idx="2"/>
            <a:endCxn id="31" idx="3"/>
          </p:cNvCxnSpPr>
          <p:nvPr/>
        </p:nvCxnSpPr>
        <p:spPr>
          <a:xfrm rot="5400000">
            <a:off x="4043254" y="2564953"/>
            <a:ext cx="3063714" cy="532263"/>
          </a:xfrm>
          <a:prstGeom prst="curvedConnector2">
            <a:avLst/>
          </a:prstGeom>
          <a:ln w="57150">
            <a:solidFill>
              <a:schemeClr val="accent1">
                <a:lumMod val="50000"/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895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0616" y="0"/>
            <a:ext cx="1583140" cy="1507067"/>
          </a:xfrm>
        </p:spPr>
        <p:txBody>
          <a:bodyPr/>
          <a:lstStyle/>
          <a:p>
            <a:r>
              <a:rPr lang="uk-UA" dirty="0" smtClean="0"/>
              <a:t>ВИДИ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76" y="1507068"/>
            <a:ext cx="11873553" cy="12907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400" dirty="0" smtClean="0"/>
              <a:t>Право брати участь в управлінні державними справами (ст. 38) – це право основоположним принципом взаємовідносин громадянина з державою, свідченням демократичності політичного режиму. Вона об'єднує усі політичні права 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8438" y="2811440"/>
            <a:ext cx="7547495" cy="3532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83476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32012" y="1493420"/>
            <a:ext cx="11614245" cy="10996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400" dirty="0" smtClean="0"/>
              <a:t>Право на свободу об'єднання у політичні партії (ст. 36) – це гарантована громадянам України можливість вільно об'єднати у політичні партії для спільної участі у здобуті й реалізації політичної влади, інших політичних заходах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104" y="2844548"/>
            <a:ext cx="4135556" cy="34325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54186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696036"/>
            <a:ext cx="11586948" cy="2414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dirty="0" smtClean="0"/>
              <a:t>Право на свободу об'єднання у громадянські організації (ст. 36) – це гарантована кожній людині можливості вільно об'єднатися у громадянські організації для спільного здійснення ї захисту своїх прав і свободи, задоволення законних інтересів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0949" y="2739477"/>
            <a:ext cx="5563737" cy="3705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2070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917" y="191069"/>
            <a:ext cx="11066510" cy="3615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dirty="0" smtClean="0"/>
              <a:t>Право брати участь у </a:t>
            </a:r>
            <a:r>
              <a:rPr lang="uk-UA" sz="2400" dirty="0" smtClean="0"/>
              <a:t>в</a:t>
            </a:r>
            <a:r>
              <a:rPr lang="uk-UA" sz="2400" dirty="0" smtClean="0"/>
              <a:t>сеукраїнському </a:t>
            </a:r>
            <a:r>
              <a:rPr lang="uk-UA" sz="2400" dirty="0" smtClean="0"/>
              <a:t>та місцевих референдумах (ст. 38) – це одна з головних форм прямої демократії, засіб вирішення безпосередньо народом найважливіших питань державного і місцевого значення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16438" y="3806336"/>
            <a:ext cx="3606989" cy="2705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3876" y="2934268"/>
            <a:ext cx="3322660" cy="2491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153245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175</TotalTime>
  <Words>608</Words>
  <Application>Microsoft Office PowerPoint</Application>
  <PresentationFormat>Произвольный</PresentationFormat>
  <Paragraphs>40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Сектор</vt:lpstr>
      <vt:lpstr>Загальна характеристика політичних прав громадян</vt:lpstr>
      <vt:lpstr>Нормативні  джерела</vt:lpstr>
      <vt:lpstr>Політичні права та свободи</vt:lpstr>
      <vt:lpstr>Слайд 4</vt:lpstr>
      <vt:lpstr>Особливості </vt:lpstr>
      <vt:lpstr>ВИДИ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Загальна характеристика політичних прав громадян</dc:title>
  <dc:creator>User</dc:creator>
  <cp:lastModifiedBy>Home</cp:lastModifiedBy>
  <cp:revision>40</cp:revision>
  <dcterms:created xsi:type="dcterms:W3CDTF">2015-05-16T21:06:03Z</dcterms:created>
  <dcterms:modified xsi:type="dcterms:W3CDTF">2020-03-29T21:42:32Z</dcterms:modified>
</cp:coreProperties>
</file>