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4.rada.gov.ua/laws/show/1170-18/paran30" TargetMode="External"/><Relationship Id="rId2" Type="http://schemas.openxmlformats.org/officeDocument/2006/relationships/hyperlink" Target="http://zakon4.rada.gov.ua/laws/show/2939-17/paran23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640960" cy="3384376"/>
          </a:xfrm>
        </p:spPr>
        <p:txBody>
          <a:bodyPr>
            <a:noAutofit/>
          </a:bodyPr>
          <a:lstStyle/>
          <a:p>
            <a:r>
              <a:rPr lang="uk-UA" sz="3600" dirty="0" smtClean="0"/>
              <a:t>Злочини у сфері охорони державної таємниці, недоторканності державних кордонів, забезпечення призову та мобілізації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933056"/>
            <a:ext cx="7560840" cy="2592288"/>
          </a:xfrm>
        </p:spPr>
        <p:txBody>
          <a:bodyPr/>
          <a:lstStyle/>
          <a:p>
            <a:pPr lvl="0"/>
            <a:r>
              <a:rPr lang="uk-UA" dirty="0" smtClean="0"/>
              <a:t>1. Поняття, загальна характеристика і види. </a:t>
            </a:r>
          </a:p>
          <a:p>
            <a:pPr lvl="0"/>
            <a:r>
              <a:rPr lang="uk-UA" dirty="0" smtClean="0"/>
              <a:t>2. Ст.ст. 328 та 329 КК України.</a:t>
            </a:r>
          </a:p>
          <a:p>
            <a:pPr lvl="0"/>
            <a:r>
              <a:rPr lang="uk-UA" dirty="0" smtClean="0"/>
              <a:t>3. Ст. 330 КК України.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Суб’єкт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4316288" cy="4929411"/>
          </a:xfrm>
        </p:spPr>
        <p:txBody>
          <a:bodyPr/>
          <a:lstStyle/>
          <a:p>
            <a:pPr marL="263525" indent="-263525"/>
            <a:r>
              <a:rPr lang="uk-UA" dirty="0" smtClean="0"/>
              <a:t>Спеціальний – особа, якій було довірено відомості, що становлять д.т. або стали відомі у зв’язку з виконанням службових обов’язків.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/>
          <a:lstStyle/>
          <a:p>
            <a:r>
              <a:rPr lang="uk-UA" dirty="0" smtClean="0"/>
              <a:t>Спеціальний – особа, якій було довірено відомості, що становлять д.т.</a:t>
            </a:r>
          </a:p>
          <a:p>
            <a:endParaRPr lang="uk-UA" dirty="0"/>
          </a:p>
        </p:txBody>
      </p:sp>
      <p:pic>
        <p:nvPicPr>
          <p:cNvPr id="4098" name="Picture 2" descr="D:\Таня\лекции\МОИ ЛЕКЦИИ\Ос.ч\ІІ семестр\картинки\preview_w698z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284984"/>
            <a:ext cx="6648450" cy="3397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714202"/>
          </a:xfrm>
        </p:spPr>
        <p:txBody>
          <a:bodyPr>
            <a:noAutofit/>
          </a:bodyPr>
          <a:lstStyle/>
          <a:p>
            <a:r>
              <a:rPr lang="uk-UA" sz="2650" dirty="0" smtClean="0"/>
              <a:t>Ст. 330. Передача або збирання відомостей, що становлять службову інформацію, зібрану у процесі оперативно-розшукової, контррозвідувальної діяльності, у сфері оборони країни</a:t>
            </a:r>
            <a:endParaRPr lang="uk-UA" sz="265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4725144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uk-UA" dirty="0" smtClean="0"/>
              <a:t>1. Передача або збирання з метою передачі іноземним підприємствам, установам, організаціям або їх представникам відомостей, що становлять службову інформацію, зібрану у процесі оперативно-розшукової, контррозвідувальної діяльності, у сфері оборони країни, особою, якій ці відомості були довірені або стали відомі у зв'язку з виконанням службових обов'язків, за відсутності ознак державної зради або шпигунства, -</a:t>
            </a:r>
          </a:p>
          <a:p>
            <a:pPr fontAlgn="base">
              <a:buNone/>
            </a:pPr>
            <a:r>
              <a:rPr lang="uk-UA" dirty="0" smtClean="0"/>
              <a:t>караються обмеженням волі на строк до 3 р. або позбавленням волі на строк від 2 до 5 р., з позбавленням права обіймати певні посади чи займатися певною діяльністю на строк до 3 р. або без такого.</a:t>
            </a:r>
          </a:p>
          <a:p>
            <a:pPr fontAlgn="base">
              <a:buNone/>
            </a:pPr>
            <a:r>
              <a:rPr lang="uk-UA" dirty="0" smtClean="0"/>
              <a:t>2. Ті самі дії, вчинені з корисливих мотивів, або такі, що спричинили тяжкі наслідки для інтересів держави, або вчинені повторно, або за попередньою змовою групою осіб, -</a:t>
            </a:r>
          </a:p>
          <a:p>
            <a:pPr fontAlgn="base">
              <a:buNone/>
            </a:pPr>
            <a:r>
              <a:rPr lang="uk-UA" dirty="0" smtClean="0"/>
              <a:t>караються позбавленням волі на строк від 4 до 8 р. з позбавленням права обіймати певні посади або займатися певною діяльністю на строк до 3 р.</a:t>
            </a:r>
          </a:p>
          <a:p>
            <a:pPr marL="0" indent="0" fontAlgn="base">
              <a:buNone/>
            </a:pPr>
            <a:r>
              <a:rPr lang="uk-UA" sz="2600" i="1" dirty="0" smtClean="0"/>
              <a:t>{Ст. 330 із змінами, внесеними згідно із Законами </a:t>
            </a:r>
            <a:r>
              <a:rPr lang="uk-UA" sz="2600" i="1" u="sng" dirty="0" smtClean="0">
                <a:hlinkClick r:id="rId2"/>
              </a:rPr>
              <a:t>№ 2939-</a:t>
            </a:r>
            <a:r>
              <a:rPr lang="en-US" sz="2600" i="1" u="sng" dirty="0" smtClean="0">
                <a:hlinkClick r:id="rId2"/>
              </a:rPr>
              <a:t>VI </a:t>
            </a:r>
            <a:r>
              <a:rPr lang="uk-UA" sz="2600" i="1" u="sng" dirty="0" smtClean="0">
                <a:hlinkClick r:id="rId2"/>
              </a:rPr>
              <a:t>від 13.01.2011</a:t>
            </a:r>
            <a:r>
              <a:rPr lang="uk-UA" sz="2600" i="1" dirty="0" smtClean="0"/>
              <a:t>, </a:t>
            </a:r>
            <a:r>
              <a:rPr lang="uk-UA" sz="2600" i="1" u="sng" dirty="0" smtClean="0">
                <a:hlinkClick r:id="rId3"/>
              </a:rPr>
              <a:t>№ 1170-</a:t>
            </a:r>
            <a:r>
              <a:rPr lang="en-US" sz="2600" i="1" u="sng" dirty="0" smtClean="0">
                <a:hlinkClick r:id="rId3"/>
              </a:rPr>
              <a:t>VII </a:t>
            </a:r>
            <a:r>
              <a:rPr lang="uk-UA" sz="2600" i="1" u="sng" dirty="0" smtClean="0">
                <a:hlinkClick r:id="rId3"/>
              </a:rPr>
              <a:t>від 27.03.2014</a:t>
            </a:r>
            <a:r>
              <a:rPr lang="uk-UA" sz="2600" i="1" dirty="0" smtClean="0"/>
              <a:t>}</a:t>
            </a:r>
            <a:endParaRPr lang="uk-UA" sz="26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 smtClean="0"/>
              <a:t>Предмет</a:t>
            </a:r>
            <a:r>
              <a:rPr lang="uk-UA" dirty="0" smtClean="0"/>
              <a:t> –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04060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відомості, що становлять службову інформацію, зібрану у процесі:</a:t>
            </a:r>
          </a:p>
          <a:p>
            <a:r>
              <a:rPr lang="uk-UA" dirty="0" smtClean="0"/>
              <a:t>оперативно-розшукової, </a:t>
            </a:r>
          </a:p>
          <a:p>
            <a:r>
              <a:rPr lang="uk-UA" dirty="0" smtClean="0"/>
              <a:t>контррозвідувальної діяльності, </a:t>
            </a:r>
          </a:p>
          <a:p>
            <a:r>
              <a:rPr lang="uk-UA" dirty="0" smtClean="0"/>
              <a:t>у сфері оборони країни.</a:t>
            </a:r>
          </a:p>
          <a:p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496c19d13eba8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61048"/>
            <a:ext cx="4296120" cy="2858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0" dirty="0" smtClean="0"/>
              <a:t>Інформація, зібрана у процесі оперативно-розшукової діяльності - </a:t>
            </a:r>
            <a:endParaRPr lang="uk-UA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це інформація, зібрана у процесі пошуку і фіксації фактичних даних про протиправні діяння окремих осіб та груп, відповідальність за які передбачена КК України, розвідувально-підривну діяльність спеціальних служб іноземних держав та організацій із метою припинення правопорушень та в інтересах кримінального судочинства, а також отримання інформації в інтересах безпеки громадян, суспільства і держави.</a:t>
            </a:r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0" dirty="0" smtClean="0"/>
              <a:t>Інформація, зібрана в процесі контррозвідувальної діяльності - </a:t>
            </a:r>
            <a:endParaRPr lang="uk-UA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інформація, яка була отримана:</a:t>
            </a:r>
          </a:p>
          <a:p>
            <a:pPr>
              <a:buNone/>
            </a:pPr>
            <a:r>
              <a:rPr lang="uk-UA" dirty="0" smtClean="0"/>
              <a:t>1)  у процесі добування, аналітичної обробки та використання інформації, що містить ознаки або факти розвідувальної, терористичної та іншої діяльності спеціальних служб іноземних держав, а також організацій, окремих груп та осіб на шкоду державній безпеці України; </a:t>
            </a:r>
          </a:p>
          <a:p>
            <a:pPr>
              <a:buNone/>
            </a:pPr>
            <a:r>
              <a:rPr lang="uk-UA" dirty="0" smtClean="0"/>
              <a:t>2) у процесі протидії розвідувальній, терористичній та іншій діяльності спеціальних служб іноземних держав, а також організацій, окремих груп та осіб на шкоду державній безпеці України; </a:t>
            </a:r>
          </a:p>
          <a:p>
            <a:pPr>
              <a:buNone/>
            </a:pPr>
            <a:r>
              <a:rPr lang="uk-UA" dirty="0" smtClean="0"/>
              <a:t>3) у процесі розроблення і реалізації заходів щодо запобігання, усунення та нейтралізації загроз інтересам держави, суспільства та правам громадян. </a:t>
            </a:r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Діяння: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1) передача будь-яким способом (повідомлення по телефону, у листі, на електронному носії тощо) предмету злочину;</a:t>
            </a:r>
          </a:p>
          <a:p>
            <a:r>
              <a:rPr lang="uk-UA" dirty="0" smtClean="0"/>
              <a:t>2) збирання з метою передачі іноземним підприємствам, установам, організаціям або їх представникам відомостей. </a:t>
            </a:r>
          </a:p>
          <a:p>
            <a:pPr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Формальний СЗ</a:t>
            </a:r>
          </a:p>
          <a:p>
            <a:pPr>
              <a:buNone/>
            </a:pPr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uk-UA" sz="4800" dirty="0" smtClean="0"/>
              <a:t>ССЗ</a:t>
            </a:r>
            <a:endParaRPr lang="uk-UA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00640"/>
          </a:xfrm>
        </p:spPr>
        <p:txBody>
          <a:bodyPr/>
          <a:lstStyle/>
          <a:p>
            <a:pPr algn="ctr"/>
            <a:r>
              <a:rPr lang="uk-UA" dirty="0" smtClean="0"/>
              <a:t>Прямий умисел</a:t>
            </a:r>
          </a:p>
          <a:p>
            <a:pPr algn="ctr"/>
            <a:endParaRPr lang="uk-UA" sz="600" dirty="0" smtClean="0"/>
          </a:p>
          <a:p>
            <a:pPr algn="ctr">
              <a:buNone/>
            </a:pPr>
            <a:r>
              <a:rPr lang="uk-UA" sz="4100" b="1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Суб’єкт –</a:t>
            </a:r>
            <a:r>
              <a:rPr lang="uk-UA" dirty="0" smtClean="0"/>
              <a:t> </a:t>
            </a:r>
            <a:r>
              <a:rPr lang="uk-UA" dirty="0" smtClean="0"/>
              <a:t>спеціальний </a:t>
            </a:r>
          </a:p>
          <a:p>
            <a:pPr marL="174625" indent="-38100" algn="ctr">
              <a:buNone/>
            </a:pPr>
            <a:r>
              <a:rPr lang="uk-UA" dirty="0" smtClean="0"/>
              <a:t>– особа, </a:t>
            </a:r>
            <a:r>
              <a:rPr lang="uk-UA" dirty="0" smtClean="0"/>
              <a:t>якій ці відомості були довірені або стали відомі у зв'язку з виконанням службових обов'язків</a:t>
            </a:r>
          </a:p>
          <a:p>
            <a:pPr algn="ctr"/>
            <a:endParaRPr lang="uk-UA" dirty="0"/>
          </a:p>
        </p:txBody>
      </p:sp>
      <p:pic>
        <p:nvPicPr>
          <p:cNvPr id="1026" name="Picture 2" descr="D:\Таня\лекции\МОИ ЛЕКЦИИ\Ос.ч\ІІ семестр\картинки\0604o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84984"/>
            <a:ext cx="6849401" cy="33907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184576"/>
          </a:xfrm>
        </p:spPr>
        <p:txBody>
          <a:bodyPr/>
          <a:lstStyle/>
          <a:p>
            <a:pPr lvl="0"/>
            <a:r>
              <a:rPr lang="uk-UA" dirty="0" smtClean="0"/>
              <a:t>ЗУ «Про державну таємницю» від 21.01.1994 № 3855-XII</a:t>
            </a:r>
          </a:p>
          <a:p>
            <a:pPr lvl="0"/>
            <a:r>
              <a:rPr lang="uk-UA" dirty="0" smtClean="0"/>
              <a:t>ЗУ «Про інформацію» від 2.10.1992 р.</a:t>
            </a:r>
          </a:p>
          <a:p>
            <a:pPr lvl="0"/>
            <a:r>
              <a:rPr lang="uk-UA" dirty="0" smtClean="0"/>
              <a:t>Звід відомостей, що становлять державну таємницю // затв. Наказом СБУ від 12.08.2005 р. № 440</a:t>
            </a:r>
          </a:p>
          <a:p>
            <a:pPr lvl="0"/>
            <a:r>
              <a:rPr lang="uk-UA" dirty="0" smtClean="0"/>
              <a:t>Про перелік відомостей, що не становлять комерційної таємниці // Постанова Кабінету Міністрів України; від 09.08.1993 р. № 611</a:t>
            </a: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Родовий об’єкт</a:t>
            </a:r>
            <a:r>
              <a:rPr lang="uk-UA" dirty="0" smtClean="0"/>
              <a:t> –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72608"/>
          </a:xfrm>
        </p:spPr>
        <p:txBody>
          <a:bodyPr>
            <a:normAutofit lnSpcReduction="10000"/>
          </a:bodyPr>
          <a:lstStyle/>
          <a:p>
            <a:pPr marL="87313" indent="49213">
              <a:buNone/>
              <a:tabLst>
                <a:tab pos="0" algn="l"/>
              </a:tabLst>
            </a:pPr>
            <a:r>
              <a:rPr lang="uk-UA" dirty="0" smtClean="0"/>
              <a:t>сукупність суспільних відносин, що забезпечують обороноздатність країни, її незалежність, територіальну цілісність та недоторка</a:t>
            </a:r>
            <a:r>
              <a:rPr lang="uk-UA" u="sng" dirty="0" smtClean="0"/>
              <a:t>нн</a:t>
            </a:r>
            <a:r>
              <a:rPr lang="uk-UA" dirty="0" smtClean="0"/>
              <a:t>ість.</a:t>
            </a:r>
          </a:p>
          <a:p>
            <a:pPr marL="87313" indent="49213">
              <a:buNone/>
              <a:tabLst>
                <a:tab pos="0" algn="l"/>
              </a:tabLst>
            </a:pPr>
            <a:endParaRPr lang="uk-UA" dirty="0" smtClean="0"/>
          </a:p>
          <a:p>
            <a:pPr marL="0" indent="136525" algn="ctr">
              <a:buNone/>
            </a:pPr>
            <a:r>
              <a:rPr lang="uk-UA" dirty="0" smtClean="0"/>
              <a:t>За безпосереднім об’єктом всі злочини в р. </a:t>
            </a:r>
            <a:r>
              <a:rPr lang="en-US" dirty="0" smtClean="0"/>
              <a:t>XIV </a:t>
            </a:r>
            <a:r>
              <a:rPr lang="uk-UA" dirty="0" smtClean="0"/>
              <a:t>Ос. ч. можна поділити на ті, що посягають на:</a:t>
            </a:r>
          </a:p>
          <a:p>
            <a:pPr lvl="0"/>
            <a:r>
              <a:rPr lang="uk-UA" dirty="0" smtClean="0"/>
              <a:t>відносини у сфері охорони державної таємниці або конфіденційної інформації (ст. 328, 329, 330 КК)</a:t>
            </a:r>
          </a:p>
          <a:p>
            <a:pPr lvl="0"/>
            <a:r>
              <a:rPr lang="uk-UA" dirty="0" smtClean="0"/>
              <a:t>недоторканність державного кордону України (ст. 332, 332-1, 332-2, 333, 334 КК)</a:t>
            </a:r>
          </a:p>
          <a:p>
            <a:pPr lvl="0"/>
            <a:r>
              <a:rPr lang="uk-UA" dirty="0" smtClean="0"/>
              <a:t>порядок комплектування Збройних сил України (ст. 335, 336, 336-1, 337 КК).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Безпосередній об’єкт (ст. 328 і 329 КК)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суспільні відносини у сфері охорони державної таємниці або конфіденційної інформації в різних сферах діяльності держави (відносини інформаційної безпеки).</a:t>
            </a:r>
          </a:p>
          <a:p>
            <a:pPr marL="0" indent="136525">
              <a:buNone/>
            </a:pPr>
            <a:endParaRPr lang="uk-UA" dirty="0"/>
          </a:p>
        </p:txBody>
      </p:sp>
      <p:pic>
        <p:nvPicPr>
          <p:cNvPr id="1026" name="Picture 2" descr="D:\Таня\лекции\МОИ ЛЕКЦИИ\Ос.ч\ІІ семестр\картинки\2f9c16271f7de39d28996fe2a26da11a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08920"/>
            <a:ext cx="5877272" cy="3918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Предмет злочину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908720"/>
            <a:ext cx="4316288" cy="576064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uk-UA" b="1" u="sng" dirty="0" smtClean="0"/>
              <a:t>Ст. 328 КК</a:t>
            </a:r>
          </a:p>
          <a:p>
            <a:r>
              <a:rPr lang="uk-UA" dirty="0" smtClean="0"/>
              <a:t>відомості, що становлять</a:t>
            </a:r>
            <a:r>
              <a:rPr lang="uk-UA" i="1" dirty="0" smtClean="0"/>
              <a:t> </a:t>
            </a:r>
            <a:r>
              <a:rPr lang="uk-UA" dirty="0" smtClean="0"/>
              <a:t>державну таємницю </a:t>
            </a:r>
          </a:p>
          <a:p>
            <a:pPr>
              <a:buNone/>
            </a:pPr>
            <a:endParaRPr lang="uk-UA" dirty="0" smtClean="0"/>
          </a:p>
          <a:p>
            <a:pPr marL="0" indent="136525">
              <a:buNone/>
            </a:pPr>
            <a:r>
              <a:rPr lang="uk-UA" u="sng" dirty="0" smtClean="0"/>
              <a:t>Державна таємниця </a:t>
            </a:r>
            <a:r>
              <a:rPr lang="uk-UA" dirty="0" smtClean="0"/>
              <a:t>– вид таємної інформації, що охоплює відомості у сфері оборони, економіки, науки і техніки, зовнішніх відносин, державної безпеки та охорони правопорядку, розголошення яких може завдати шкоди національній безпеці України та які визнані у порядку, встановленому цим Законом, державною таємницею і підлягають охороні державою (ст. 1 ЗУ «Про державну таємницю»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316288" cy="576064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uk-UA" b="1" u="sng" dirty="0" smtClean="0"/>
              <a:t>Ст. 329 КК</a:t>
            </a:r>
          </a:p>
          <a:p>
            <a:pPr lvl="0"/>
            <a:r>
              <a:rPr lang="uk-UA" dirty="0" smtClean="0"/>
              <a:t>документи, тобто письмові, з певними реквізитами акти, що містять відомості, які становлять д. таємницю</a:t>
            </a:r>
          </a:p>
          <a:p>
            <a:pPr lvl="0"/>
            <a:r>
              <a:rPr lang="uk-UA" dirty="0" smtClean="0"/>
              <a:t>Інші матеріальні носії секретної інформації </a:t>
            </a:r>
          </a:p>
          <a:p>
            <a:r>
              <a:rPr lang="uk-UA" dirty="0" smtClean="0"/>
              <a:t>Предмети, відомості про які є державною таємницею</a:t>
            </a: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>
            <a:noAutofit/>
          </a:bodyPr>
          <a:lstStyle/>
          <a:p>
            <a:r>
              <a:rPr lang="uk-UA" sz="3200" dirty="0" smtClean="0"/>
              <a:t>Інформація, що може бути віднесена до державної  таємниці: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</p:spPr>
        <p:txBody>
          <a:bodyPr>
            <a:noAutofit/>
          </a:bodyPr>
          <a:lstStyle/>
          <a:p>
            <a:pPr marL="651510" indent="-514350">
              <a:buNone/>
            </a:pPr>
            <a:r>
              <a:rPr lang="uk-UA" i="1" dirty="0" smtClean="0"/>
              <a:t>1) у сфері оборони</a:t>
            </a:r>
            <a:r>
              <a:rPr lang="uk-UA" dirty="0" smtClean="0"/>
              <a:t>;</a:t>
            </a:r>
          </a:p>
          <a:p>
            <a:pPr marL="651510" indent="-514350">
              <a:buNone/>
            </a:pPr>
            <a:r>
              <a:rPr lang="uk-UA" i="1" dirty="0" smtClean="0"/>
              <a:t>2) у сфері економіки, </a:t>
            </a:r>
          </a:p>
          <a:p>
            <a:pPr marL="651510" indent="-514350">
              <a:buNone/>
            </a:pPr>
            <a:r>
              <a:rPr lang="uk-UA" i="1" dirty="0" smtClean="0"/>
              <a:t>науки і техніки;</a:t>
            </a:r>
            <a:endParaRPr lang="uk-UA" dirty="0" smtClean="0"/>
          </a:p>
          <a:p>
            <a:pPr>
              <a:buNone/>
            </a:pPr>
            <a:r>
              <a:rPr lang="uk-UA" i="1" dirty="0" smtClean="0"/>
              <a:t>3) у сфері зовнішніх </a:t>
            </a:r>
          </a:p>
          <a:p>
            <a:pPr>
              <a:buNone/>
            </a:pPr>
            <a:r>
              <a:rPr lang="uk-UA" i="1" dirty="0" smtClean="0"/>
              <a:t>відносин</a:t>
            </a:r>
            <a:r>
              <a:rPr lang="uk-UA" dirty="0" smtClean="0"/>
              <a:t>;</a:t>
            </a:r>
          </a:p>
          <a:p>
            <a:pPr>
              <a:buNone/>
            </a:pPr>
            <a:r>
              <a:rPr lang="uk-UA" i="1" dirty="0" smtClean="0"/>
              <a:t>4) у сфері державної </a:t>
            </a:r>
          </a:p>
          <a:p>
            <a:pPr>
              <a:buNone/>
            </a:pPr>
            <a:r>
              <a:rPr lang="uk-UA" i="1" dirty="0" smtClean="0"/>
              <a:t>безпеки та охорони правопорядку</a:t>
            </a:r>
          </a:p>
        </p:txBody>
      </p:sp>
      <p:pic>
        <p:nvPicPr>
          <p:cNvPr id="1026" name="Picture 2" descr="D:\Таня\лекции\МОИ ЛЕКЦИИ\Ос.ч\ІІ семестр\картинки\91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052737"/>
            <a:ext cx="4788024" cy="3192016"/>
          </a:xfrm>
          <a:prstGeom prst="rect">
            <a:avLst/>
          </a:prstGeom>
          <a:noFill/>
        </p:spPr>
      </p:pic>
      <p:pic>
        <p:nvPicPr>
          <p:cNvPr id="1027" name="Picture 3" descr="D:\Таня\лекции\МОИ ЛЕКЦИИ\Ос.ч\ІІ семестр\картинки\1465474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25144"/>
            <a:ext cx="4215990" cy="1944216"/>
          </a:xfrm>
          <a:prstGeom prst="rect">
            <a:avLst/>
          </a:prstGeom>
          <a:noFill/>
        </p:spPr>
      </p:pic>
      <p:pic>
        <p:nvPicPr>
          <p:cNvPr id="1028" name="Picture 4" descr="D:\Таня\лекции\МОИ ЛЕКЦИИ\Ос.ч\ІІ семестр\картинки\8_m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713984"/>
            <a:ext cx="4096120" cy="1919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Не відноситься до державної таємниці інформація про</a:t>
            </a:r>
            <a:r>
              <a:rPr lang="uk-UA" dirty="0" smtClean="0"/>
              <a:t>: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00600"/>
          </a:xfrm>
        </p:spPr>
        <p:txBody>
          <a:bodyPr>
            <a:noAutofit/>
          </a:bodyPr>
          <a:lstStyle/>
          <a:p>
            <a:pPr marL="0" indent="450850" algn="just"/>
            <a:r>
              <a:rPr lang="uk-UA" sz="2300" dirty="0" smtClean="0"/>
              <a:t>стан довкілля, якість харчових продуктів, предметів побуту, вплив товару (роботи, послуги) на життя і здоров’я людини;  </a:t>
            </a:r>
          </a:p>
          <a:p>
            <a:pPr marL="0" indent="450850" algn="just"/>
            <a:r>
              <a:rPr lang="uk-UA" sz="2300" dirty="0" smtClean="0"/>
              <a:t>аварії, катастрофи, небезпечні природні явища, інші надзвичайні події, які сталися або можуть статися і загрожують безпеці громадян; </a:t>
            </a:r>
          </a:p>
          <a:p>
            <a:pPr marL="0" indent="450850" algn="just"/>
            <a:r>
              <a:rPr lang="uk-UA" sz="2300" dirty="0" smtClean="0"/>
              <a:t>стан здоров'я населення, його життєвий рівень, включаючи харчування, одяг, житло, медичне  обслуговування та соціальне забезпечення, соціально-демографічні показники, стан правопорядку, освіти і культури населення; </a:t>
            </a:r>
          </a:p>
          <a:p>
            <a:pPr marL="0" indent="450850" algn="just"/>
            <a:r>
              <a:rPr lang="uk-UA" sz="2300" dirty="0" smtClean="0"/>
              <a:t>факти порушень прав і свобод людини і громадянина; </a:t>
            </a:r>
          </a:p>
          <a:p>
            <a:pPr marL="0" indent="450850" algn="just"/>
            <a:r>
              <a:rPr lang="uk-UA" sz="2300" dirty="0" smtClean="0"/>
              <a:t>незаконні дії державних органів та органів місцевого самоврядування, їх посадових і службових осіб;</a:t>
            </a:r>
          </a:p>
          <a:p>
            <a:pPr marL="0" indent="450850" algn="just"/>
            <a:r>
              <a:rPr lang="uk-UA" sz="2300" dirty="0" smtClean="0"/>
              <a:t>   ін. інформація, доступ до якої відповідно до законів та міжнародних договорів, згода на обов’язковість яких надана ВРУ, не може бути обмежено.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ОСЗ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4040188" cy="750887"/>
          </a:xfrm>
        </p:spPr>
        <p:txBody>
          <a:bodyPr/>
          <a:lstStyle/>
          <a:p>
            <a:pPr algn="ctr"/>
            <a:r>
              <a:rPr lang="uk-UA" b="1" dirty="0" smtClean="0"/>
              <a:t>Ст. 328 КК</a:t>
            </a:r>
            <a:endParaRPr lang="uk-UA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16016" y="548680"/>
            <a:ext cx="4041775" cy="750887"/>
          </a:xfrm>
        </p:spPr>
        <p:txBody>
          <a:bodyPr/>
          <a:lstStyle/>
          <a:p>
            <a:pPr algn="ctr"/>
            <a:r>
              <a:rPr lang="uk-UA" b="1" dirty="0" smtClean="0"/>
              <a:t>СТ. 329 КК</a:t>
            </a:r>
            <a:endParaRPr lang="uk-UA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79512" y="1124744"/>
            <a:ext cx="3960440" cy="5544616"/>
          </a:xfrm>
        </p:spPr>
        <p:txBody>
          <a:bodyPr/>
          <a:lstStyle/>
          <a:p>
            <a:r>
              <a:rPr lang="uk-UA" dirty="0" smtClean="0"/>
              <a:t>Д → розголошення → дія чи бездіяльність, які призводять до того, що відомості, що містять д.т. стають надбанням сторонніх осіб. </a:t>
            </a:r>
          </a:p>
          <a:p>
            <a:r>
              <a:rPr lang="uk-UA" dirty="0" smtClean="0"/>
              <a:t>Формальний СЗ</a:t>
            </a:r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39953" y="1124744"/>
            <a:ext cx="4824536" cy="5544616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Д → порушення встановленого законом порядку поводження з документами, матеріальними носіями або предметами шляхом дії чи бездіяльності.</a:t>
            </a:r>
          </a:p>
          <a:p>
            <a:r>
              <a:rPr lang="uk-UA" dirty="0" smtClean="0"/>
              <a:t>СНН → втрата документа або предмета – вихід документів, предметів із володіння особи, якій вони були довірені, поза її волею</a:t>
            </a:r>
          </a:p>
          <a:p>
            <a:r>
              <a:rPr lang="uk-UA" dirty="0" smtClean="0"/>
              <a:t>ПЗ</a:t>
            </a:r>
          </a:p>
          <a:p>
            <a:r>
              <a:rPr lang="uk-UA" dirty="0" smtClean="0"/>
              <a:t>Закінчений СЗ – з моменту втрати, коли створена </a:t>
            </a:r>
            <a:r>
              <a:rPr lang="uk-UA" u="sng" dirty="0" smtClean="0"/>
              <a:t>реальна</a:t>
            </a:r>
            <a:r>
              <a:rPr lang="uk-UA" dirty="0" smtClean="0"/>
              <a:t> можливість ознайомлення з такими документами сторонніх осіб. </a:t>
            </a:r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unnamed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3854490" cy="2409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ССЗ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5400600"/>
          </a:xfrm>
        </p:spPr>
        <p:txBody>
          <a:bodyPr>
            <a:normAutofit/>
          </a:bodyPr>
          <a:lstStyle/>
          <a:p>
            <a:r>
              <a:rPr lang="uk-UA" dirty="0" smtClean="0"/>
              <a:t>Будь-яка форма вини</a:t>
            </a:r>
          </a:p>
          <a:p>
            <a:r>
              <a:rPr lang="uk-UA" dirty="0" smtClean="0"/>
              <a:t>Важливо, щоб особа усвідомлювала, що розголошує д.т.</a:t>
            </a:r>
          </a:p>
          <a:p>
            <a:r>
              <a:rPr lang="uk-UA" dirty="0" smtClean="0"/>
              <a:t>Мотиви на кваліфікацію не впливають, </a:t>
            </a:r>
            <a:r>
              <a:rPr lang="uk-UA" u="sng" dirty="0" smtClean="0"/>
              <a:t>але</a:t>
            </a:r>
            <a:r>
              <a:rPr lang="uk-UA" dirty="0" smtClean="0"/>
              <a:t> не може бути умисно спрямоване на спричинення шкоди основам національної  безпеки України (ст..111, 114 КК)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316288" cy="5328592"/>
          </a:xfrm>
        </p:spPr>
        <p:txBody>
          <a:bodyPr>
            <a:normAutofit/>
          </a:bodyPr>
          <a:lstStyle/>
          <a:p>
            <a:r>
              <a:rPr lang="uk-UA" dirty="0" smtClean="0"/>
              <a:t>Змішана форма вини або необережність</a:t>
            </a:r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dfda0acdebc000042b297479026609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460" y="3817640"/>
            <a:ext cx="4560540" cy="30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3E75"/>
      </a:dk1>
      <a:lt1>
        <a:sysClr val="window" lastClr="FFFFFF"/>
      </a:lt1>
      <a:dk2>
        <a:srgbClr val="007DEA"/>
      </a:dk2>
      <a:lt2>
        <a:srgbClr val="D6ECFF"/>
      </a:lt2>
      <a:accent1>
        <a:srgbClr val="FFFFFF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206</TotalTime>
  <Words>1138</Words>
  <Application>Microsoft Office PowerPoint</Application>
  <PresentationFormat>Экран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Злочини у сфері охорони державної таємниці, недоторканності державних кордонів, забезпечення призову та мобілізації</vt:lpstr>
      <vt:lpstr>Література:</vt:lpstr>
      <vt:lpstr>Родовий об’єкт – </vt:lpstr>
      <vt:lpstr>Безпосередній об’єкт (ст. 328 і 329 КК)</vt:lpstr>
      <vt:lpstr>Предмет злочину</vt:lpstr>
      <vt:lpstr>Інформація, що може бути віднесена до державної  таємниці:</vt:lpstr>
      <vt:lpstr>Не відноситься до державної таємниці інформація про: </vt:lpstr>
      <vt:lpstr>ОСЗ</vt:lpstr>
      <vt:lpstr>ССЗ</vt:lpstr>
      <vt:lpstr>Суб’єкт </vt:lpstr>
      <vt:lpstr>Ст. 330. Передача або збирання відомостей, що становлять службову інформацію, зібрану у процесі оперативно-розшукової, контррозвідувальної діяльності, у сфері оборони країни</vt:lpstr>
      <vt:lpstr>Предмет –</vt:lpstr>
      <vt:lpstr>Інформація, зібрана у процесі оперативно-розшукової діяльності - </vt:lpstr>
      <vt:lpstr>Інформація, зібрана в процесі контррозвідувальної діяльності - </vt:lpstr>
      <vt:lpstr>Діяння:</vt:lpstr>
      <vt:lpstr>ССЗ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у сфері охорони державної таємниці, недоторканності державних кордонів, забезпечення призову та мобілізації</dc:title>
  <dc:creator>Танюша</dc:creator>
  <cp:lastModifiedBy>RePack by SPecialiST</cp:lastModifiedBy>
  <cp:revision>22</cp:revision>
  <dcterms:created xsi:type="dcterms:W3CDTF">2017-03-23T11:16:34Z</dcterms:created>
  <dcterms:modified xsi:type="dcterms:W3CDTF">2020-03-23T07:24:30Z</dcterms:modified>
</cp:coreProperties>
</file>