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56" r:id="rId3"/>
    <p:sldId id="257" r:id="rId4"/>
    <p:sldId id="258" r:id="rId5"/>
    <p:sldId id="259" r:id="rId6"/>
    <p:sldId id="260" r:id="rId7"/>
    <p:sldId id="262" r:id="rId8"/>
    <p:sldId id="263" r:id="rId9"/>
    <p:sldId id="264" r:id="rId10"/>
    <p:sldId id="265" r:id="rId11"/>
    <p:sldId id="266" r:id="rId12"/>
    <p:sldId id="267" r:id="rId13"/>
    <p:sldId id="269" r:id="rId14"/>
    <p:sldId id="271" r:id="rId15"/>
    <p:sldId id="273" r:id="rId16"/>
    <p:sldId id="274" r:id="rId17"/>
    <p:sldId id="275" r:id="rId18"/>
    <p:sldId id="276" r:id="rId19"/>
    <p:sldId id="277" r:id="rId20"/>
    <p:sldId id="278" r:id="rId21"/>
    <p:sldId id="279" r:id="rId22"/>
    <p:sldId id="280" r:id="rId23"/>
    <p:sldId id="281" r:id="rId24"/>
    <p:sldId id="282" r:id="rId25"/>
    <p:sldId id="286"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D5CB8B8-5F90-49CD-A392-CEEF475DCDB4}" type="datetimeFigureOut">
              <a:rPr lang="ru-RU" smtClean="0"/>
              <a:t>16.03.2020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414852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D5CB8B8-5F90-49CD-A392-CEEF475DCDB4}" type="datetimeFigureOut">
              <a:rPr lang="ru-RU" smtClean="0"/>
              <a:t>16.03.2020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1592164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D5CB8B8-5F90-49CD-A392-CEEF475DCDB4}" type="datetimeFigureOut">
              <a:rPr lang="ru-RU" smtClean="0"/>
              <a:t>16.03.2020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80137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D5CB8B8-5F90-49CD-A392-CEEF475DCDB4}" type="datetimeFigureOut">
              <a:rPr lang="ru-RU" smtClean="0"/>
              <a:t>16.03.2020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1208317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D5CB8B8-5F90-49CD-A392-CEEF475DCDB4}" type="datetimeFigureOut">
              <a:rPr lang="ru-RU" smtClean="0"/>
              <a:t>16.03.2020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4066734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D5CB8B8-5F90-49CD-A392-CEEF475DCDB4}" type="datetimeFigureOut">
              <a:rPr lang="ru-RU" smtClean="0"/>
              <a:t>16.03.2020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435132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D5CB8B8-5F90-49CD-A392-CEEF475DCDB4}" type="datetimeFigureOut">
              <a:rPr lang="ru-RU" smtClean="0"/>
              <a:t>16.03.2020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1284300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D5CB8B8-5F90-49CD-A392-CEEF475DCDB4}" type="datetimeFigureOut">
              <a:rPr lang="ru-RU" smtClean="0"/>
              <a:t>16.03.2020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3513743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D5CB8B8-5F90-49CD-A392-CEEF475DCDB4}" type="datetimeFigureOut">
              <a:rPr lang="ru-RU" smtClean="0"/>
              <a:t>16.03.2020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1020252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D5CB8B8-5F90-49CD-A392-CEEF475DCDB4}" type="datetimeFigureOut">
              <a:rPr lang="ru-RU" smtClean="0"/>
              <a:t>16.03.2020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1100209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D5CB8B8-5F90-49CD-A392-CEEF475DCDB4}" type="datetimeFigureOut">
              <a:rPr lang="ru-RU" smtClean="0"/>
              <a:t>16.03.2020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4741A2-8BB5-4D45-917E-C8A375A61E81}" type="slidenum">
              <a:rPr lang="ru-RU" smtClean="0"/>
              <a:t>‹#›</a:t>
            </a:fld>
            <a:endParaRPr lang="ru-RU"/>
          </a:p>
        </p:txBody>
      </p:sp>
    </p:spTree>
    <p:extLst>
      <p:ext uri="{BB962C8B-B14F-4D97-AF65-F5344CB8AC3E}">
        <p14:creationId xmlns:p14="http://schemas.microsoft.com/office/powerpoint/2010/main" val="3170875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CB8B8-5F90-49CD-A392-CEEF475DCDB4}" type="datetimeFigureOut">
              <a:rPr lang="ru-RU" smtClean="0"/>
              <a:t>16.03.2020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741A2-8BB5-4D45-917E-C8A375A61E81}" type="slidenum">
              <a:rPr lang="ru-RU" smtClean="0"/>
              <a:t>‹#›</a:t>
            </a:fld>
            <a:endParaRPr lang="ru-RU"/>
          </a:p>
        </p:txBody>
      </p:sp>
    </p:spTree>
    <p:extLst>
      <p:ext uri="{BB962C8B-B14F-4D97-AF65-F5344CB8AC3E}">
        <p14:creationId xmlns:p14="http://schemas.microsoft.com/office/powerpoint/2010/main" val="3755335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zakon3.rada.gov.ua/laws/show/2947-14/page2#n539" TargetMode="External"/><Relationship Id="rId2" Type="http://schemas.openxmlformats.org/officeDocument/2006/relationships/hyperlink" Target="http://zakon3.rada.gov.ua/laws/show/2947-14/page2#n534"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zakon3.rada.gov.ua/laws/show/2947-14/paran524#n524"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01003" y="655091"/>
            <a:ext cx="8989227" cy="4468787"/>
          </a:xfrm>
          <a:prstGeom prst="rect">
            <a:avLst/>
          </a:prstGeom>
        </p:spPr>
        <p:txBody>
          <a:bodyPr wrap="square">
            <a:spAutoFit/>
          </a:bodyPr>
          <a:lstStyle/>
          <a:p>
            <a:pPr algn="ctr">
              <a:lnSpc>
                <a:spcPct val="107000"/>
              </a:lnSpc>
              <a:spcAft>
                <a:spcPts val="800"/>
              </a:spcAft>
            </a:pPr>
            <a:endParaRPr lang="uk-UA" sz="8800" i="1" dirty="0" smtClean="0">
              <a:latin typeface="Cambria" panose="02040503050406030204" pitchFamily="18" charset="0"/>
              <a:ea typeface="Calibri" panose="020F0502020204030204" pitchFamily="34" charset="0"/>
              <a:cs typeface="Cambria" panose="02040503050406030204" pitchFamily="18" charset="0"/>
            </a:endParaRPr>
          </a:p>
          <a:p>
            <a:pPr algn="ctr">
              <a:lnSpc>
                <a:spcPct val="107000"/>
              </a:lnSpc>
              <a:spcAft>
                <a:spcPts val="800"/>
              </a:spcAft>
            </a:pPr>
            <a:r>
              <a:rPr lang="uk-UA" sz="8800" i="1" dirty="0" smtClean="0">
                <a:latin typeface="Cambria" panose="02040503050406030204" pitchFamily="18" charset="0"/>
                <a:ea typeface="Calibri" panose="020F0502020204030204" pitchFamily="34" charset="0"/>
                <a:cs typeface="Cambria" panose="02040503050406030204" pitchFamily="18" charset="0"/>
              </a:rPr>
              <a:t>ПРИПИНЕННЯ</a:t>
            </a:r>
            <a:r>
              <a:rPr lang="uk-UA" sz="8800" i="1" dirty="0" smtClean="0">
                <a:latin typeface="Castellar" panose="020A0402060406010301" pitchFamily="18" charset="0"/>
                <a:ea typeface="Calibri" panose="020F0502020204030204" pitchFamily="34" charset="0"/>
                <a:cs typeface="Times New Roman" panose="02020603050405020304" pitchFamily="18" charset="0"/>
              </a:rPr>
              <a:t> </a:t>
            </a:r>
            <a:r>
              <a:rPr lang="uk-UA" sz="8800" i="1" dirty="0">
                <a:latin typeface="Cambria" panose="02040503050406030204" pitchFamily="18" charset="0"/>
                <a:ea typeface="Calibri" panose="020F0502020204030204" pitchFamily="34" charset="0"/>
                <a:cs typeface="Cambria" panose="02040503050406030204" pitchFamily="18" charset="0"/>
              </a:rPr>
              <a:t>ШЛЮБУ</a:t>
            </a:r>
            <a:endParaRPr lang="ru-RU" sz="8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86578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6035" y="791569"/>
            <a:ext cx="10877265" cy="4985980"/>
          </a:xfrm>
          <a:prstGeom prst="rect">
            <a:avLst/>
          </a:prstGeom>
        </p:spPr>
        <p:txBody>
          <a:bodyPr wrap="square">
            <a:spAutoFit/>
          </a:bodyPr>
          <a:lstStyle/>
          <a:p>
            <a:pPr indent="285750" algn="ctr" fontAlgn="base">
              <a:lnSpc>
                <a:spcPct val="150000"/>
              </a:lnSpc>
              <a:spcAft>
                <a:spcPts val="0"/>
              </a:spcAft>
            </a:pPr>
            <a:r>
              <a:rPr lang="ru-RU" sz="2400" b="1" dirty="0" smtClean="0">
                <a:solidFill>
                  <a:srgbClr val="000000"/>
                </a:solidFill>
                <a:effectLst/>
                <a:latin typeface="Times New Roman" panose="02020603050405020304" pitchFamily="18" charset="0"/>
                <a:ea typeface="Times New Roman" panose="02020603050405020304" pitchFamily="18" charset="0"/>
              </a:rPr>
              <a:t>Право на </a:t>
            </a:r>
            <a:r>
              <a:rPr lang="ru-RU" sz="2400" b="1" dirty="0" err="1" smtClean="0">
                <a:solidFill>
                  <a:srgbClr val="000000"/>
                </a:solidFill>
                <a:effectLst/>
                <a:latin typeface="Times New Roman" panose="02020603050405020304" pitchFamily="18" charset="0"/>
                <a:ea typeface="Times New Roman" panose="02020603050405020304" pitchFamily="18" charset="0"/>
              </a:rPr>
              <a:t>вибір</a:t>
            </a:r>
            <a:r>
              <a:rPr lang="ru-RU" sz="2400" b="1" dirty="0" smtClean="0">
                <a:solidFill>
                  <a:srgbClr val="000000"/>
                </a:solidFill>
                <a:effectLst/>
                <a:latin typeface="Times New Roman" panose="02020603050405020304" pitchFamily="18" charset="0"/>
                <a:ea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rPr>
              <a:t>прізвища</a:t>
            </a:r>
            <a:r>
              <a:rPr lang="ru-RU" sz="2400" b="1" dirty="0" smtClean="0">
                <a:solidFill>
                  <a:srgbClr val="000000"/>
                </a:solidFill>
                <a:effectLst/>
                <a:latin typeface="Times New Roman" panose="02020603050405020304" pitchFamily="18" charset="0"/>
                <a:ea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rPr>
              <a:t>після</a:t>
            </a:r>
            <a:r>
              <a:rPr lang="ru-RU" sz="2400" b="1" dirty="0" smtClean="0">
                <a:solidFill>
                  <a:srgbClr val="000000"/>
                </a:solidFill>
                <a:effectLst/>
                <a:latin typeface="Times New Roman" panose="02020603050405020304" pitchFamily="18" charset="0"/>
                <a:ea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rPr>
              <a:t>розірвання</a:t>
            </a:r>
            <a:r>
              <a:rPr lang="ru-RU" sz="2400" b="1" dirty="0" smtClean="0">
                <a:solidFill>
                  <a:srgbClr val="000000"/>
                </a:solidFill>
                <a:effectLst/>
                <a:latin typeface="Times New Roman" panose="02020603050405020304" pitchFamily="18" charset="0"/>
                <a:ea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rPr>
              <a:t>шлюбу</a:t>
            </a:r>
            <a:endParaRPr lang="ru-RU" sz="2400" b="1" dirty="0" smtClean="0">
              <a:effectLst/>
              <a:latin typeface="Times New Roman" panose="02020603050405020304" pitchFamily="18" charset="0"/>
              <a:ea typeface="Times New Roman" panose="02020603050405020304" pitchFamily="18" charset="0"/>
            </a:endParaRPr>
          </a:p>
          <a:p>
            <a:pPr algn="just" fontAlgn="base">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rPr>
              <a:t>	</a:t>
            </a:r>
          </a:p>
          <a:p>
            <a:pPr algn="just" fontAlgn="base">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rPr>
              <a:t>	</a:t>
            </a:r>
            <a:r>
              <a:rPr lang="ru-RU" sz="2400" dirty="0" smtClean="0">
                <a:solidFill>
                  <a:srgbClr val="000000"/>
                </a:solidFill>
                <a:effectLst/>
                <a:latin typeface="Times New Roman" panose="02020603050405020304" pitchFamily="18" charset="0"/>
                <a:ea typeface="Times New Roman" panose="02020603050405020304" pitchFamily="18" charset="0"/>
              </a:rPr>
              <a:t>Особа, яка </a:t>
            </a:r>
            <a:r>
              <a:rPr lang="ru-RU" sz="2400" dirty="0" err="1" smtClean="0">
                <a:solidFill>
                  <a:srgbClr val="000000"/>
                </a:solidFill>
                <a:effectLst/>
                <a:latin typeface="Times New Roman" panose="02020603050405020304" pitchFamily="18" charset="0"/>
                <a:ea typeface="Times New Roman" panose="02020603050405020304" pitchFamily="18" charset="0"/>
              </a:rPr>
              <a:t>змінила</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своє</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прізвище</a:t>
            </a:r>
            <a:r>
              <a:rPr lang="ru-RU" sz="2400" dirty="0" smtClean="0">
                <a:solidFill>
                  <a:srgbClr val="000000"/>
                </a:solidFill>
                <a:effectLst/>
                <a:latin typeface="Times New Roman" panose="02020603050405020304" pitchFamily="18" charset="0"/>
                <a:ea typeface="Times New Roman" panose="02020603050405020304" pitchFamily="18" charset="0"/>
              </a:rPr>
              <a:t> у </a:t>
            </a:r>
            <a:r>
              <a:rPr lang="ru-RU" sz="2400" dirty="0" err="1" smtClean="0">
                <a:solidFill>
                  <a:srgbClr val="000000"/>
                </a:solidFill>
                <a:effectLst/>
                <a:latin typeface="Times New Roman" panose="02020603050405020304" pitchFamily="18" charset="0"/>
                <a:ea typeface="Times New Roman" panose="02020603050405020304" pitchFamily="18" charset="0"/>
              </a:rPr>
              <a:t>зв'язку</a:t>
            </a:r>
            <a:r>
              <a:rPr lang="ru-RU" sz="2400" dirty="0" smtClean="0">
                <a:solidFill>
                  <a:srgbClr val="000000"/>
                </a:solidFill>
                <a:effectLst/>
                <a:latin typeface="Times New Roman" panose="02020603050405020304" pitchFamily="18" charset="0"/>
                <a:ea typeface="Times New Roman" panose="02020603050405020304" pitchFamily="18" charset="0"/>
              </a:rPr>
              <a:t> з </a:t>
            </a:r>
            <a:r>
              <a:rPr lang="ru-RU" sz="2400" dirty="0" err="1" smtClean="0">
                <a:solidFill>
                  <a:srgbClr val="000000"/>
                </a:solidFill>
                <a:effectLst/>
                <a:latin typeface="Times New Roman" panose="02020603050405020304" pitchFamily="18" charset="0"/>
                <a:ea typeface="Times New Roman" panose="02020603050405020304" pitchFamily="18" charset="0"/>
              </a:rPr>
              <a:t>реєстрацією</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шлюбу</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має</a:t>
            </a:r>
            <a:r>
              <a:rPr lang="ru-RU" sz="2400" dirty="0" smtClean="0">
                <a:solidFill>
                  <a:srgbClr val="000000"/>
                </a:solidFill>
                <a:effectLst/>
                <a:latin typeface="Times New Roman" panose="02020603050405020304" pitchFamily="18" charset="0"/>
                <a:ea typeface="Times New Roman" panose="02020603050405020304" pitchFamily="18" charset="0"/>
              </a:rPr>
              <a:t> право </a:t>
            </a:r>
            <a:r>
              <a:rPr lang="ru-RU" sz="2400" dirty="0" err="1" smtClean="0">
                <a:solidFill>
                  <a:srgbClr val="000000"/>
                </a:solidFill>
                <a:effectLst/>
                <a:latin typeface="Times New Roman" panose="02020603050405020304" pitchFamily="18" charset="0"/>
                <a:ea typeface="Times New Roman" panose="02020603050405020304" pitchFamily="18" charset="0"/>
              </a:rPr>
              <a:t>після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розірвання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шлюбу</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надалі</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іменуватися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цим</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прізвищем</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або</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відновити</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своє</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дошлюбне</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прізвище</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000" dirty="0" smtClean="0">
                <a:solidFill>
                  <a:srgbClr val="000000"/>
                </a:solidFill>
                <a:effectLst/>
                <a:latin typeface="Times New Roman" panose="02020603050405020304" pitchFamily="18" charset="0"/>
                <a:ea typeface="Times New Roman" panose="02020603050405020304" pitchFamily="18" charset="0"/>
              </a:rPr>
              <a:t>(ч. 1ст. 113 СК </a:t>
            </a:r>
            <a:r>
              <a:rPr lang="ru-RU" sz="2000" dirty="0" err="1" smtClean="0">
                <a:solidFill>
                  <a:srgbClr val="000000"/>
                </a:solidFill>
                <a:effectLst/>
                <a:latin typeface="Times New Roman" panose="02020603050405020304" pitchFamily="18" charset="0"/>
                <a:ea typeface="Times New Roman" panose="02020603050405020304" pitchFamily="18" charset="0"/>
              </a:rPr>
              <a:t>України</a:t>
            </a:r>
            <a:r>
              <a:rPr lang="ru-RU" sz="2000" dirty="0" smtClean="0">
                <a:solidFill>
                  <a:srgbClr val="000000"/>
                </a:solidFill>
                <a:effectLst/>
                <a:latin typeface="Times New Roman" panose="02020603050405020304" pitchFamily="18" charset="0"/>
                <a:ea typeface="Times New Roman" panose="02020603050405020304" pitchFamily="18" charset="0"/>
              </a:rPr>
              <a:t>).</a:t>
            </a:r>
          </a:p>
          <a:p>
            <a:pPr indent="342900" algn="just">
              <a:lnSpc>
                <a:spcPct val="150000"/>
              </a:lnSpc>
              <a:spcAft>
                <a:spcPts val="0"/>
              </a:spcAft>
            </a:pPr>
            <a:r>
              <a:rPr lang="uk-UA"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Той із подружжя, який бажає відновити своє дошлюбне прізвище, повинен письмово заявити про це у відділі державної реєстрації актів цивільного стану під час державної реєстрації розірвання шлюбу </a:t>
            </a:r>
            <a:r>
              <a:rPr lang="uk-UA"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(пункт 22 Правил реєстрації актів громадянського стану).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82013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9166" y="286603"/>
            <a:ext cx="4550933" cy="6337741"/>
          </a:xfrm>
          <a:prstGeom prst="rect">
            <a:avLst/>
          </a:prstGeom>
        </p:spPr>
      </p:pic>
      <p:sp>
        <p:nvSpPr>
          <p:cNvPr id="2" name="Прямоугольник 1"/>
          <p:cNvSpPr/>
          <p:nvPr/>
        </p:nvSpPr>
        <p:spPr>
          <a:xfrm>
            <a:off x="409433" y="491317"/>
            <a:ext cx="6059606" cy="3901196"/>
          </a:xfrm>
          <a:prstGeom prst="rect">
            <a:avLst/>
          </a:prstGeom>
        </p:spPr>
        <p:txBody>
          <a:bodyPr wrap="square">
            <a:spAutoFit/>
          </a:bodyPr>
          <a:lstStyle/>
          <a:p>
            <a:pPr indent="342900" algn="just">
              <a:lnSpc>
                <a:spcPct val="150000"/>
              </a:lnSpc>
              <a:spcAft>
                <a:spcPts val="0"/>
              </a:spcAft>
            </a:pP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 шлюбу, здійснене органами державної реєстрації актів цивільного стану, засвідчується Свідоцтвом про розірвання шлюбу, зразок якого затверджує Кабінет Міністрів України.</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7763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36979" y="491318"/>
            <a:ext cx="11054687" cy="4335802"/>
          </a:xfrm>
          <a:prstGeom prst="rect">
            <a:avLst/>
          </a:prstGeom>
        </p:spPr>
        <p:txBody>
          <a:bodyPr wrap="square">
            <a:spAutoFit/>
          </a:bodyPr>
          <a:lstStyle/>
          <a:p>
            <a:pPr indent="342900" algn="ctr">
              <a:lnSpc>
                <a:spcPct val="150000"/>
              </a:lnSpc>
              <a:spcAft>
                <a:spcPts val="0"/>
              </a:spcAft>
            </a:pPr>
            <a:r>
              <a:rPr lang="uk-UA" sz="36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РОЗІРВАННЯ ШЛЮБУ СУДОМ</a:t>
            </a:r>
            <a:endParaRPr lang="ru-RU"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50000"/>
              </a:lnSpc>
              <a:spcAft>
                <a:spcPts val="0"/>
              </a:spcAft>
            </a:pP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07000"/>
              </a:lnSpc>
              <a:spcAft>
                <a:spcPts val="0"/>
              </a:spcAft>
            </a:pPr>
            <a:r>
              <a:rPr lang="uk-UA" sz="28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Випадки розірвання шлюбу в судовому порядку (ч. 2, 3 ст. 105 СК України):</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07000"/>
              </a:lnSpc>
              <a:spcAft>
                <a:spcPts val="0"/>
              </a:spcAft>
            </a:pPr>
            <a:r>
              <a:rPr lang="uk-UA" sz="28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розірвання шлюбу </a:t>
            </a:r>
            <a:r>
              <a:rPr lang="uk-UA" sz="28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 спільною заявою подружжя</a:t>
            </a: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відповідно до</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u="sng" dirty="0" smtClean="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статті 109</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 України.</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07000"/>
              </a:lnSpc>
              <a:spcAft>
                <a:spcPts val="0"/>
              </a:spcAft>
            </a:pPr>
            <a:r>
              <a:rPr lang="uk-UA"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 </a:t>
            </a:r>
            <a:r>
              <a:rPr lang="ru-RU" sz="28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 </a:t>
            </a:r>
            <a:r>
              <a:rPr lang="ru-RU" sz="2800" b="1"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позовом</a:t>
            </a:r>
            <a:r>
              <a:rPr lang="ru-RU" sz="28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одного з </a:t>
            </a:r>
            <a:r>
              <a:rPr lang="ru-RU" sz="2800" b="1"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відповідно</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до </a:t>
            </a:r>
            <a:r>
              <a:rPr lang="ru-RU" sz="2800" u="sng" dirty="0" err="1" smtClean="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статті</a:t>
            </a:r>
            <a:r>
              <a:rPr lang="ru-RU" sz="2800" u="sng" dirty="0" smtClean="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 110</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 України.</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18591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6240" y="426721"/>
            <a:ext cx="11521440" cy="6001643"/>
          </a:xfrm>
          <a:prstGeom prst="rect">
            <a:avLst/>
          </a:prstGeom>
        </p:spPr>
        <p:txBody>
          <a:bodyPr wrap="square">
            <a:spAutoFit/>
          </a:bodyPr>
          <a:lstStyle/>
          <a:p>
            <a:pPr indent="285750" algn="ctr" fontAlgn="base">
              <a:spcAft>
                <a:spcPts val="0"/>
              </a:spcAft>
            </a:pPr>
            <a:r>
              <a:rPr lang="ru-RU" sz="2400" b="1" dirty="0" err="1" smtClean="0">
                <a:solidFill>
                  <a:srgbClr val="000000"/>
                </a:solidFill>
                <a:effectLst/>
                <a:latin typeface="Times New Roman" panose="02020603050405020304" pitchFamily="18" charset="0"/>
                <a:ea typeface="Times New Roman" panose="02020603050405020304" pitchFamily="18" charset="0"/>
              </a:rPr>
              <a:t>Стаття</a:t>
            </a:r>
            <a:r>
              <a:rPr lang="ru-RU" sz="2400" b="1" dirty="0" smtClean="0">
                <a:solidFill>
                  <a:srgbClr val="000000"/>
                </a:solidFill>
                <a:effectLst/>
                <a:latin typeface="Times New Roman" panose="02020603050405020304" pitchFamily="18" charset="0"/>
                <a:ea typeface="Times New Roman" panose="02020603050405020304" pitchFamily="18" charset="0"/>
              </a:rPr>
              <a:t> 109 СК </a:t>
            </a:r>
            <a:r>
              <a:rPr lang="ru-RU" sz="2400" b="1" dirty="0" err="1" smtClean="0">
                <a:solidFill>
                  <a:srgbClr val="000000"/>
                </a:solidFill>
                <a:effectLst/>
                <a:latin typeface="Times New Roman" panose="02020603050405020304" pitchFamily="18" charset="0"/>
                <a:ea typeface="Times New Roman" panose="02020603050405020304" pitchFamily="18" charset="0"/>
              </a:rPr>
              <a:t>України</a:t>
            </a:r>
            <a:r>
              <a:rPr lang="ru-RU" sz="2400" b="1" dirty="0" smtClean="0">
                <a:solidFill>
                  <a:srgbClr val="000000"/>
                </a:solidFill>
                <a:effectLst/>
                <a:latin typeface="Times New Roman" panose="02020603050405020304" pitchFamily="18" charset="0"/>
                <a:ea typeface="Times New Roman" panose="02020603050405020304" pitchFamily="18" charset="0"/>
              </a:rPr>
              <a:t>.</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rPr>
              <a:t>Розірвання</a:t>
            </a:r>
            <a:r>
              <a:rPr lang="ru-RU" sz="2400" b="1" dirty="0" smtClean="0">
                <a:solidFill>
                  <a:srgbClr val="000000"/>
                </a:solidFill>
                <a:effectLst/>
                <a:latin typeface="Times New Roman" panose="02020603050405020304" pitchFamily="18" charset="0"/>
                <a:ea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rPr>
              <a:t>шлюбу</a:t>
            </a:r>
            <a:r>
              <a:rPr lang="ru-RU" sz="2400" b="1" dirty="0" smtClean="0">
                <a:solidFill>
                  <a:srgbClr val="000000"/>
                </a:solidFill>
                <a:effectLst/>
                <a:latin typeface="Times New Roman" panose="02020603050405020304" pitchFamily="18" charset="0"/>
                <a:ea typeface="Times New Roman" panose="02020603050405020304" pitchFamily="18" charset="0"/>
              </a:rPr>
              <a:t> за </a:t>
            </a:r>
            <a:r>
              <a:rPr lang="ru-RU" sz="2400" b="1" dirty="0" err="1" smtClean="0">
                <a:solidFill>
                  <a:srgbClr val="000000"/>
                </a:solidFill>
                <a:effectLst/>
                <a:latin typeface="Times New Roman" panose="02020603050405020304" pitchFamily="18" charset="0"/>
                <a:ea typeface="Times New Roman" panose="02020603050405020304" pitchFamily="18" charset="0"/>
              </a:rPr>
              <a:t>рішенням</a:t>
            </a:r>
            <a:r>
              <a:rPr lang="ru-RU" sz="2400" b="1" dirty="0" smtClean="0">
                <a:solidFill>
                  <a:srgbClr val="000000"/>
                </a:solidFill>
                <a:effectLst/>
                <a:latin typeface="Times New Roman" panose="02020603050405020304" pitchFamily="18" charset="0"/>
                <a:ea typeface="Times New Roman" panose="02020603050405020304" pitchFamily="18" charset="0"/>
              </a:rPr>
              <a:t> суду за </a:t>
            </a:r>
            <a:r>
              <a:rPr lang="ru-RU" sz="2400" b="1" dirty="0" err="1" smtClean="0">
                <a:solidFill>
                  <a:srgbClr val="000000"/>
                </a:solidFill>
                <a:effectLst/>
                <a:latin typeface="Times New Roman" panose="02020603050405020304" pitchFamily="18" charset="0"/>
                <a:ea typeface="Times New Roman" panose="02020603050405020304" pitchFamily="18" charset="0"/>
              </a:rPr>
              <a:t>спільною</a:t>
            </a:r>
            <a:r>
              <a:rPr lang="ru-RU" sz="2400" b="1" dirty="0" smtClean="0">
                <a:solidFill>
                  <a:srgbClr val="000000"/>
                </a:solidFill>
                <a:effectLst/>
                <a:latin typeface="Times New Roman" panose="02020603050405020304" pitchFamily="18" charset="0"/>
                <a:ea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rPr>
              <a:t>заявою</a:t>
            </a:r>
            <a:r>
              <a:rPr lang="ru-RU" sz="2400" b="1" dirty="0" smtClean="0">
                <a:solidFill>
                  <a:srgbClr val="000000"/>
                </a:solidFill>
                <a:effectLst/>
                <a:latin typeface="Times New Roman" panose="02020603050405020304" pitchFamily="18" charset="0"/>
                <a:ea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rPr>
              <a:t>подружжя</a:t>
            </a:r>
            <a:r>
              <a:rPr lang="ru-RU" sz="2400" b="1" dirty="0" smtClean="0">
                <a:solidFill>
                  <a:srgbClr val="000000"/>
                </a:solidFill>
                <a:effectLst/>
                <a:latin typeface="Times New Roman" panose="02020603050405020304" pitchFamily="18" charset="0"/>
                <a:ea typeface="Times New Roman" panose="02020603050405020304" pitchFamily="18" charset="0"/>
              </a:rPr>
              <a:t>, яке </a:t>
            </a:r>
            <a:r>
              <a:rPr lang="ru-RU" sz="2400" b="1" dirty="0" err="1" smtClean="0">
                <a:solidFill>
                  <a:srgbClr val="000000"/>
                </a:solidFill>
                <a:effectLst/>
                <a:latin typeface="Times New Roman" panose="02020603050405020304" pitchFamily="18" charset="0"/>
                <a:ea typeface="Times New Roman" panose="02020603050405020304" pitchFamily="18" charset="0"/>
              </a:rPr>
              <a:t>має</a:t>
            </a:r>
            <a:r>
              <a:rPr lang="ru-RU" sz="2400" b="1" dirty="0" smtClean="0">
                <a:solidFill>
                  <a:srgbClr val="000000"/>
                </a:solidFill>
                <a:effectLst/>
                <a:latin typeface="Times New Roman" panose="02020603050405020304" pitchFamily="18" charset="0"/>
                <a:ea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rPr>
              <a:t>дітей</a:t>
            </a:r>
            <a:endParaRPr lang="ru-RU" sz="2400" b="1" dirty="0" smtClean="0">
              <a:solidFill>
                <a:srgbClr val="000000"/>
              </a:solidFill>
              <a:effectLst/>
              <a:latin typeface="Times New Roman" panose="02020603050405020304" pitchFamily="18" charset="0"/>
              <a:ea typeface="Times New Roman" panose="02020603050405020304" pitchFamily="18" charset="0"/>
            </a:endParaRPr>
          </a:p>
          <a:p>
            <a:pPr indent="285750" algn="just" fontAlgn="base">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rPr>
              <a:t>1. </a:t>
            </a:r>
            <a:r>
              <a:rPr lang="ru-RU" sz="2400" dirty="0" err="1" smtClean="0">
                <a:solidFill>
                  <a:srgbClr val="000000"/>
                </a:solidFill>
                <a:effectLst/>
                <a:latin typeface="Times New Roman" panose="02020603050405020304" pitchFamily="18" charset="0"/>
                <a:ea typeface="Times New Roman" panose="02020603050405020304" pitchFamily="18" charset="0"/>
              </a:rPr>
              <a:t>Подружжя</a:t>
            </a:r>
            <a:r>
              <a:rPr lang="ru-RU" sz="2400" dirty="0" smtClean="0">
                <a:solidFill>
                  <a:srgbClr val="000000"/>
                </a:solidFill>
                <a:effectLst/>
                <a:latin typeface="Times New Roman" panose="02020603050405020304" pitchFamily="18" charset="0"/>
                <a:ea typeface="Times New Roman" panose="02020603050405020304" pitchFamily="18" charset="0"/>
              </a:rPr>
              <a:t>, яке </a:t>
            </a:r>
            <a:r>
              <a:rPr lang="ru-RU" sz="2400" dirty="0" err="1" smtClean="0">
                <a:solidFill>
                  <a:srgbClr val="000000"/>
                </a:solidFill>
                <a:effectLst/>
                <a:latin typeface="Times New Roman" panose="02020603050405020304" pitchFamily="18" charset="0"/>
                <a:ea typeface="Times New Roman" panose="02020603050405020304" pitchFamily="18" charset="0"/>
              </a:rPr>
              <a:t>має</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дітей</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має</a:t>
            </a:r>
            <a:r>
              <a:rPr lang="ru-RU" sz="2400" dirty="0" smtClean="0">
                <a:solidFill>
                  <a:srgbClr val="000000"/>
                </a:solidFill>
                <a:effectLst/>
                <a:latin typeface="Times New Roman" panose="02020603050405020304" pitchFamily="18" charset="0"/>
                <a:ea typeface="Times New Roman" panose="02020603050405020304" pitchFamily="18" charset="0"/>
              </a:rPr>
              <a:t> право подати до суду </a:t>
            </a:r>
            <a:r>
              <a:rPr lang="ru-RU" sz="2400" dirty="0" err="1" smtClean="0">
                <a:solidFill>
                  <a:srgbClr val="000000"/>
                </a:solidFill>
                <a:effectLst/>
                <a:latin typeface="Times New Roman" panose="02020603050405020304" pitchFamily="18" charset="0"/>
                <a:ea typeface="Times New Roman" panose="02020603050405020304" pitchFamily="18" charset="0"/>
              </a:rPr>
              <a:t>заяву</a:t>
            </a:r>
            <a:r>
              <a:rPr lang="ru-RU" sz="2400" dirty="0" smtClean="0">
                <a:solidFill>
                  <a:srgbClr val="000000"/>
                </a:solidFill>
                <a:effectLst/>
                <a:latin typeface="Times New Roman" panose="02020603050405020304" pitchFamily="18" charset="0"/>
                <a:ea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rPr>
              <a:t>розірвання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шлюбу</a:t>
            </a:r>
            <a:r>
              <a:rPr lang="ru-RU" sz="2400" dirty="0" smtClean="0">
                <a:solidFill>
                  <a:srgbClr val="000000"/>
                </a:solidFill>
                <a:effectLst/>
                <a:latin typeface="Times New Roman" panose="02020603050405020304" pitchFamily="18" charset="0"/>
                <a:ea typeface="Times New Roman" panose="02020603050405020304" pitchFamily="18" charset="0"/>
              </a:rPr>
              <a:t> разом </a:t>
            </a:r>
            <a:r>
              <a:rPr lang="ru-RU" sz="2400" dirty="0" err="1" smtClean="0">
                <a:solidFill>
                  <a:srgbClr val="000000"/>
                </a:solidFill>
                <a:effectLst/>
                <a:latin typeface="Times New Roman" panose="02020603050405020304" pitchFamily="18" charset="0"/>
                <a:ea typeface="Times New Roman" panose="02020603050405020304" pitchFamily="18" charset="0"/>
              </a:rPr>
              <a:t>із</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письмовим</a:t>
            </a:r>
            <a:r>
              <a:rPr lang="ru-RU" sz="2400" dirty="0" smtClean="0">
                <a:solidFill>
                  <a:srgbClr val="000000"/>
                </a:solidFill>
                <a:effectLst/>
                <a:latin typeface="Times New Roman" panose="02020603050405020304" pitchFamily="18" charset="0"/>
                <a:ea typeface="Times New Roman" panose="02020603050405020304" pitchFamily="18" charset="0"/>
              </a:rPr>
              <a:t> договором про те, з ким </a:t>
            </a:r>
            <a:r>
              <a:rPr lang="ru-RU" sz="2400" dirty="0" err="1" smtClean="0">
                <a:solidFill>
                  <a:srgbClr val="000000"/>
                </a:solidFill>
                <a:effectLst/>
                <a:latin typeface="Times New Roman" panose="02020603050405020304" pitchFamily="18" charset="0"/>
                <a:ea typeface="Times New Roman" panose="02020603050405020304" pitchFamily="18" charset="0"/>
              </a:rPr>
              <a:t>із</a:t>
            </a:r>
            <a:r>
              <a:rPr lang="ru-RU" sz="2400" dirty="0" smtClean="0">
                <a:solidFill>
                  <a:srgbClr val="000000"/>
                </a:solidFill>
                <a:effectLst/>
                <a:latin typeface="Times New Roman" panose="02020603050405020304" pitchFamily="18" charset="0"/>
                <a:ea typeface="Times New Roman" panose="02020603050405020304" pitchFamily="18" charset="0"/>
              </a:rPr>
              <a:t> них </a:t>
            </a:r>
            <a:r>
              <a:rPr lang="ru-RU" sz="2400" dirty="0" err="1" smtClean="0">
                <a:solidFill>
                  <a:srgbClr val="000000"/>
                </a:solidFill>
                <a:effectLst/>
                <a:latin typeface="Times New Roman" panose="02020603050405020304" pitchFamily="18" charset="0"/>
                <a:ea typeface="Times New Roman" panose="02020603050405020304" pitchFamily="18" charset="0"/>
              </a:rPr>
              <a:t>будуть</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проживати</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діти</a:t>
            </a:r>
            <a:r>
              <a:rPr lang="ru-RU" sz="2400" dirty="0" smtClean="0">
                <a:solidFill>
                  <a:srgbClr val="000000"/>
                </a:solidFill>
                <a:effectLst/>
                <a:latin typeface="Times New Roman" panose="02020603050405020304" pitchFamily="18" charset="0"/>
                <a:ea typeface="Times New Roman" panose="02020603050405020304" pitchFamily="18" charset="0"/>
              </a:rPr>
              <a:t>, яку участь у </a:t>
            </a:r>
            <a:r>
              <a:rPr lang="ru-RU" sz="2400" dirty="0" err="1" smtClean="0">
                <a:solidFill>
                  <a:srgbClr val="000000"/>
                </a:solidFill>
                <a:effectLst/>
                <a:latin typeface="Times New Roman" panose="02020603050405020304" pitchFamily="18" charset="0"/>
                <a:ea typeface="Times New Roman" panose="02020603050405020304" pitchFamily="18" charset="0"/>
              </a:rPr>
              <a:t>забезпеченні</a:t>
            </a:r>
            <a:r>
              <a:rPr lang="ru-RU" sz="2400" dirty="0" smtClean="0">
                <a:solidFill>
                  <a:srgbClr val="000000"/>
                </a:solidFill>
                <a:effectLst/>
                <a:latin typeface="Times New Roman" panose="02020603050405020304" pitchFamily="18" charset="0"/>
                <a:ea typeface="Times New Roman" panose="02020603050405020304" pitchFamily="18" charset="0"/>
              </a:rPr>
              <a:t> умов </a:t>
            </a:r>
            <a:r>
              <a:rPr lang="ru-RU" sz="2400" dirty="0" err="1" smtClean="0">
                <a:solidFill>
                  <a:srgbClr val="000000"/>
                </a:solidFill>
                <a:effectLst/>
                <a:latin typeface="Times New Roman" panose="02020603050405020304" pitchFamily="18" charset="0"/>
                <a:ea typeface="Times New Roman" panose="02020603050405020304" pitchFamily="18" charset="0"/>
              </a:rPr>
              <a:t>їхнього</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життя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братиме</a:t>
            </a:r>
            <a:r>
              <a:rPr lang="ru-RU" sz="2400" dirty="0" smtClean="0">
                <a:solidFill>
                  <a:srgbClr val="000000"/>
                </a:solidFill>
                <a:effectLst/>
                <a:latin typeface="Times New Roman" panose="02020603050405020304" pitchFamily="18" charset="0"/>
                <a:ea typeface="Times New Roman" panose="02020603050405020304" pitchFamily="18" charset="0"/>
              </a:rPr>
              <a:t> той з </a:t>
            </a:r>
            <a:r>
              <a:rPr lang="ru-RU" sz="2400" dirty="0" err="1" smtClean="0">
                <a:solidFill>
                  <a:srgbClr val="000000"/>
                </a:solidFill>
                <a:effectLst/>
                <a:latin typeface="Times New Roman" panose="02020603050405020304" pitchFamily="18" charset="0"/>
                <a:ea typeface="Times New Roman" panose="02020603050405020304" pitchFamily="18" charset="0"/>
              </a:rPr>
              <a:t>батьків</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хто</a:t>
            </a:r>
            <a:r>
              <a:rPr lang="ru-RU" sz="2400" dirty="0" smtClean="0">
                <a:solidFill>
                  <a:srgbClr val="000000"/>
                </a:solidFill>
                <a:effectLst/>
                <a:latin typeface="Times New Roman" panose="02020603050405020304" pitchFamily="18" charset="0"/>
                <a:ea typeface="Times New Roman" panose="02020603050405020304" pitchFamily="18" charset="0"/>
              </a:rPr>
              <a:t> буде </a:t>
            </a:r>
            <a:r>
              <a:rPr lang="ru-RU" sz="2400" dirty="0" err="1" smtClean="0">
                <a:solidFill>
                  <a:srgbClr val="000000"/>
                </a:solidFill>
                <a:effectLst/>
                <a:latin typeface="Times New Roman" panose="02020603050405020304" pitchFamily="18" charset="0"/>
                <a:ea typeface="Times New Roman" panose="02020603050405020304" pitchFamily="18" charset="0"/>
              </a:rPr>
              <a:t>проживати</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окремо</a:t>
            </a:r>
            <a:r>
              <a:rPr lang="ru-RU" sz="2400" dirty="0" smtClean="0">
                <a:solidFill>
                  <a:srgbClr val="000000"/>
                </a:solidFill>
                <a:effectLst/>
                <a:latin typeface="Times New Roman" panose="02020603050405020304" pitchFamily="18" charset="0"/>
                <a:ea typeface="Times New Roman" panose="02020603050405020304" pitchFamily="18" charset="0"/>
              </a:rPr>
              <a:t>, а </a:t>
            </a:r>
            <a:r>
              <a:rPr lang="ru-RU" sz="2400" dirty="0" err="1" smtClean="0">
                <a:solidFill>
                  <a:srgbClr val="000000"/>
                </a:solidFill>
                <a:effectLst/>
                <a:latin typeface="Times New Roman" panose="02020603050405020304" pitchFamily="18" charset="0"/>
                <a:ea typeface="Times New Roman" panose="02020603050405020304" pitchFamily="18" charset="0"/>
              </a:rPr>
              <a:t>також</a:t>
            </a:r>
            <a:r>
              <a:rPr lang="ru-RU" sz="2400" dirty="0" smtClean="0">
                <a:solidFill>
                  <a:srgbClr val="000000"/>
                </a:solidFill>
                <a:effectLst/>
                <a:latin typeface="Times New Roman" panose="02020603050405020304" pitchFamily="18" charset="0"/>
                <a:ea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rPr>
              <a:t>умови</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здійснення</a:t>
            </a:r>
            <a:r>
              <a:rPr lang="ru-RU" sz="2400" dirty="0" smtClean="0">
                <a:solidFill>
                  <a:srgbClr val="000000"/>
                </a:solidFill>
                <a:effectLst/>
                <a:latin typeface="Times New Roman" panose="02020603050405020304" pitchFamily="18" charset="0"/>
                <a:ea typeface="Times New Roman" panose="02020603050405020304" pitchFamily="18" charset="0"/>
              </a:rPr>
              <a:t> ним права на </a:t>
            </a:r>
            <a:r>
              <a:rPr lang="ru-RU" sz="2400" dirty="0" err="1" smtClean="0">
                <a:solidFill>
                  <a:srgbClr val="000000"/>
                </a:solidFill>
                <a:effectLst/>
                <a:latin typeface="Times New Roman" panose="02020603050405020304" pitchFamily="18" charset="0"/>
                <a:ea typeface="Times New Roman" panose="02020603050405020304" pitchFamily="18" charset="0"/>
              </a:rPr>
              <a:t>особисте</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виховання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дітей</a:t>
            </a:r>
            <a:r>
              <a:rPr lang="ru-RU" sz="2400" dirty="0" smtClean="0">
                <a:solidFill>
                  <a:srgbClr val="000000"/>
                </a:solidFill>
                <a:effectLst/>
                <a:latin typeface="Times New Roman" panose="02020603050405020304" pitchFamily="18" charset="0"/>
                <a:ea typeface="Times New Roman" panose="02020603050405020304" pitchFamily="18" charset="0"/>
              </a:rPr>
              <a:t>.</a:t>
            </a:r>
            <a:endParaRPr lang="ru-RU" sz="2400" dirty="0" smtClean="0">
              <a:effectLst/>
              <a:latin typeface="Times New Roman" panose="02020603050405020304" pitchFamily="18" charset="0"/>
              <a:ea typeface="Times New Roman" panose="02020603050405020304" pitchFamily="18" charset="0"/>
            </a:endParaRPr>
          </a:p>
          <a:p>
            <a:pPr indent="285750" algn="just" fontAlgn="base">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rPr>
              <a:t>2. </a:t>
            </a:r>
            <a:r>
              <a:rPr lang="ru-RU" sz="2400" dirty="0" err="1" smtClean="0">
                <a:solidFill>
                  <a:srgbClr val="000000"/>
                </a:solidFill>
                <a:effectLst/>
                <a:latin typeface="Times New Roman" panose="02020603050405020304" pitchFamily="18" charset="0"/>
                <a:ea typeface="Times New Roman" panose="02020603050405020304" pitchFamily="18" charset="0"/>
              </a:rPr>
              <a:t>Договір</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між</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подружжям</a:t>
            </a:r>
            <a:r>
              <a:rPr lang="ru-RU" sz="2400" dirty="0" smtClean="0">
                <a:solidFill>
                  <a:srgbClr val="000000"/>
                </a:solidFill>
                <a:effectLst/>
                <a:latin typeface="Times New Roman" panose="02020603050405020304" pitchFamily="18" charset="0"/>
                <a:ea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rPr>
              <a:t>розмір</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аліментів</a:t>
            </a:r>
            <a:r>
              <a:rPr lang="ru-RU" sz="2400" dirty="0" smtClean="0">
                <a:solidFill>
                  <a:srgbClr val="000000"/>
                </a:solidFill>
                <a:effectLst/>
                <a:latin typeface="Times New Roman" panose="02020603050405020304" pitchFamily="18" charset="0"/>
                <a:ea typeface="Times New Roman" panose="02020603050405020304" pitchFamily="18" charset="0"/>
              </a:rPr>
              <a:t> на </a:t>
            </a:r>
            <a:r>
              <a:rPr lang="ru-RU" sz="2400" dirty="0" err="1" smtClean="0">
                <a:solidFill>
                  <a:srgbClr val="000000"/>
                </a:solidFill>
                <a:effectLst/>
                <a:latin typeface="Times New Roman" panose="02020603050405020304" pitchFamily="18" charset="0"/>
                <a:ea typeface="Times New Roman" panose="02020603050405020304" pitchFamily="18" charset="0"/>
              </a:rPr>
              <a:t>дитину</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має</a:t>
            </a:r>
            <a:r>
              <a:rPr lang="ru-RU" sz="2400" dirty="0" smtClean="0">
                <a:solidFill>
                  <a:srgbClr val="000000"/>
                </a:solidFill>
                <a:effectLst/>
                <a:latin typeface="Times New Roman" panose="02020603050405020304" pitchFamily="18" charset="0"/>
                <a:ea typeface="Times New Roman" panose="02020603050405020304" pitchFamily="18" charset="0"/>
              </a:rPr>
              <a:t> бути </a:t>
            </a:r>
            <a:r>
              <a:rPr lang="ru-RU" sz="2400" dirty="0" err="1" smtClean="0">
                <a:solidFill>
                  <a:srgbClr val="000000"/>
                </a:solidFill>
                <a:effectLst/>
                <a:latin typeface="Times New Roman" panose="02020603050405020304" pitchFamily="18" charset="0"/>
                <a:ea typeface="Times New Roman" panose="02020603050405020304" pitchFamily="18" charset="0"/>
              </a:rPr>
              <a:t>нотаріально</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посвідчений</a:t>
            </a:r>
            <a:r>
              <a:rPr lang="ru-RU" sz="2400" dirty="0" smtClean="0">
                <a:solidFill>
                  <a:srgbClr val="000000"/>
                </a:solidFill>
                <a:effectLst/>
                <a:latin typeface="Times New Roman" panose="02020603050405020304" pitchFamily="18" charset="0"/>
                <a:ea typeface="Times New Roman" panose="02020603050405020304" pitchFamily="18" charset="0"/>
              </a:rPr>
              <a:t>. У </a:t>
            </a:r>
            <a:r>
              <a:rPr lang="ru-RU" sz="2400" dirty="0" err="1" smtClean="0">
                <a:solidFill>
                  <a:srgbClr val="000000"/>
                </a:solidFill>
                <a:effectLst/>
                <a:latin typeface="Times New Roman" panose="02020603050405020304" pitchFamily="18" charset="0"/>
                <a:ea typeface="Times New Roman" panose="02020603050405020304" pitchFamily="18" charset="0"/>
              </a:rPr>
              <a:t>разі</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невиконання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цього</a:t>
            </a:r>
            <a:r>
              <a:rPr lang="ru-RU" sz="2400" dirty="0" smtClean="0">
                <a:solidFill>
                  <a:srgbClr val="000000"/>
                </a:solidFill>
                <a:effectLst/>
                <a:latin typeface="Times New Roman" panose="02020603050405020304" pitchFamily="18" charset="0"/>
                <a:ea typeface="Times New Roman" panose="02020603050405020304" pitchFamily="18" charset="0"/>
              </a:rPr>
              <a:t> договору </a:t>
            </a:r>
            <a:r>
              <a:rPr lang="ru-RU" sz="2400" dirty="0" err="1" smtClean="0">
                <a:solidFill>
                  <a:srgbClr val="000000"/>
                </a:solidFill>
                <a:effectLst/>
                <a:latin typeface="Times New Roman" panose="02020603050405020304" pitchFamily="18" charset="0"/>
                <a:ea typeface="Times New Roman" panose="02020603050405020304" pitchFamily="18" charset="0"/>
              </a:rPr>
              <a:t>аліменти</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можуть</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стягуватися</a:t>
            </a:r>
            <a:r>
              <a:rPr lang="ru-RU" sz="2400" dirty="0" smtClean="0">
                <a:solidFill>
                  <a:srgbClr val="000000"/>
                </a:solidFill>
                <a:effectLst/>
                <a:latin typeface="Times New Roman" panose="02020603050405020304" pitchFamily="18" charset="0"/>
                <a:ea typeface="Times New Roman" panose="02020603050405020304" pitchFamily="18" charset="0"/>
              </a:rPr>
              <a:t> на </a:t>
            </a:r>
            <a:r>
              <a:rPr lang="ru-RU" sz="2400" dirty="0" err="1" smtClean="0">
                <a:solidFill>
                  <a:srgbClr val="000000"/>
                </a:solidFill>
                <a:effectLst/>
                <a:latin typeface="Times New Roman" panose="02020603050405020304" pitchFamily="18" charset="0"/>
                <a:ea typeface="Times New Roman" panose="02020603050405020304" pitchFamily="18" charset="0"/>
              </a:rPr>
              <a:t>підставі</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виконавчого</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напису</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нотаріуса</a:t>
            </a:r>
            <a:r>
              <a:rPr lang="ru-RU" sz="2400" dirty="0" smtClean="0">
                <a:solidFill>
                  <a:srgbClr val="000000"/>
                </a:solidFill>
                <a:effectLst/>
                <a:latin typeface="Times New Roman" panose="02020603050405020304" pitchFamily="18" charset="0"/>
                <a:ea typeface="Times New Roman" panose="02020603050405020304" pitchFamily="18" charset="0"/>
              </a:rPr>
              <a:t>.</a:t>
            </a:r>
            <a:endParaRPr lang="ru-RU" sz="2400" dirty="0" smtClean="0">
              <a:effectLst/>
              <a:latin typeface="Times New Roman" panose="02020603050405020304" pitchFamily="18" charset="0"/>
              <a:ea typeface="Times New Roman" panose="02020603050405020304" pitchFamily="18" charset="0"/>
            </a:endParaRPr>
          </a:p>
          <a:p>
            <a:pPr indent="285750" algn="just" fontAlgn="base">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rPr>
              <a:t>3. Суд </a:t>
            </a:r>
            <a:r>
              <a:rPr lang="ru-RU" sz="2400" dirty="0" err="1" smtClean="0">
                <a:solidFill>
                  <a:srgbClr val="000000"/>
                </a:solidFill>
                <a:effectLst/>
                <a:latin typeface="Times New Roman" panose="02020603050405020304" pitchFamily="18" charset="0"/>
                <a:ea typeface="Times New Roman" panose="02020603050405020304" pitchFamily="18" charset="0"/>
              </a:rPr>
              <a:t>постановляє</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рішення</a:t>
            </a:r>
            <a:r>
              <a:rPr lang="ru-RU" sz="2400" dirty="0" smtClean="0">
                <a:solidFill>
                  <a:srgbClr val="000000"/>
                </a:solidFill>
                <a:effectLst/>
                <a:latin typeface="Times New Roman" panose="02020603050405020304" pitchFamily="18" charset="0"/>
                <a:ea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rPr>
              <a:t>розірвання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шлюбу</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якщо</a:t>
            </a:r>
            <a:r>
              <a:rPr lang="ru-RU" sz="2400" dirty="0" smtClean="0">
                <a:solidFill>
                  <a:srgbClr val="000000"/>
                </a:solidFill>
                <a:effectLst/>
                <a:latin typeface="Times New Roman" panose="02020603050405020304" pitchFamily="18" charset="0"/>
                <a:ea typeface="Times New Roman" panose="02020603050405020304" pitchFamily="18" charset="0"/>
              </a:rPr>
              <a:t> буде </a:t>
            </a:r>
            <a:r>
              <a:rPr lang="ru-RU" sz="2400" dirty="0" err="1" smtClean="0">
                <a:solidFill>
                  <a:srgbClr val="000000"/>
                </a:solidFill>
                <a:effectLst/>
                <a:latin typeface="Times New Roman" panose="02020603050405020304" pitchFamily="18" charset="0"/>
                <a:ea typeface="Times New Roman" panose="02020603050405020304" pitchFamily="18" charset="0"/>
              </a:rPr>
              <a:t>встановлено</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що</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заява</a:t>
            </a:r>
            <a:r>
              <a:rPr lang="ru-RU" sz="2400" dirty="0" smtClean="0">
                <a:solidFill>
                  <a:srgbClr val="000000"/>
                </a:solidFill>
                <a:effectLst/>
                <a:latin typeface="Times New Roman" panose="02020603050405020304" pitchFamily="18" charset="0"/>
                <a:ea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rPr>
              <a:t>розірвання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шлюбу</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відповідає</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дійсній</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волі</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дружини</a:t>
            </a:r>
            <a:r>
              <a:rPr lang="ru-RU" sz="2400" dirty="0" smtClean="0">
                <a:solidFill>
                  <a:srgbClr val="000000"/>
                </a:solidFill>
                <a:effectLst/>
                <a:latin typeface="Times New Roman" panose="02020603050405020304" pitchFamily="18" charset="0"/>
                <a:ea typeface="Times New Roman" panose="02020603050405020304" pitchFamily="18" charset="0"/>
              </a:rPr>
              <a:t> та </a:t>
            </a:r>
            <a:r>
              <a:rPr lang="ru-RU" sz="2400" dirty="0" err="1" smtClean="0">
                <a:solidFill>
                  <a:srgbClr val="000000"/>
                </a:solidFill>
                <a:effectLst/>
                <a:latin typeface="Times New Roman" panose="02020603050405020304" pitchFamily="18" charset="0"/>
                <a:ea typeface="Times New Roman" panose="02020603050405020304" pitchFamily="18" charset="0"/>
              </a:rPr>
              <a:t>чоловіка</a:t>
            </a:r>
            <a:r>
              <a:rPr lang="ru-RU" sz="2400" dirty="0" smtClean="0">
                <a:solidFill>
                  <a:srgbClr val="000000"/>
                </a:solidFill>
                <a:effectLst/>
                <a:latin typeface="Times New Roman" panose="02020603050405020304" pitchFamily="18" charset="0"/>
                <a:ea typeface="Times New Roman" panose="02020603050405020304" pitchFamily="18" charset="0"/>
              </a:rPr>
              <a:t> і </a:t>
            </a:r>
            <a:r>
              <a:rPr lang="ru-RU" sz="2400" dirty="0" err="1" smtClean="0">
                <a:solidFill>
                  <a:srgbClr val="000000"/>
                </a:solidFill>
                <a:effectLst/>
                <a:latin typeface="Times New Roman" panose="02020603050405020304" pitchFamily="18" charset="0"/>
                <a:ea typeface="Times New Roman" panose="02020603050405020304" pitchFamily="18" charset="0"/>
              </a:rPr>
              <a:t>що</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після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розірвання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шлюбу</a:t>
            </a:r>
            <a:r>
              <a:rPr lang="ru-RU" sz="2400" dirty="0" smtClean="0">
                <a:solidFill>
                  <a:srgbClr val="000000"/>
                </a:solidFill>
                <a:effectLst/>
                <a:latin typeface="Times New Roman" panose="02020603050405020304" pitchFamily="18" charset="0"/>
                <a:ea typeface="Times New Roman" panose="02020603050405020304" pitchFamily="18" charset="0"/>
              </a:rPr>
              <a:t> не </a:t>
            </a:r>
            <a:r>
              <a:rPr lang="ru-RU" sz="2400" dirty="0" err="1" smtClean="0">
                <a:solidFill>
                  <a:srgbClr val="000000"/>
                </a:solidFill>
                <a:effectLst/>
                <a:latin typeface="Times New Roman" panose="02020603050405020304" pitchFamily="18" charset="0"/>
                <a:ea typeface="Times New Roman" panose="02020603050405020304" pitchFamily="18" charset="0"/>
              </a:rPr>
              <a:t>будуть</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порушені</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їхні</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особисті</a:t>
            </a:r>
            <a:r>
              <a:rPr lang="ru-RU" sz="2400" dirty="0" smtClean="0">
                <a:solidFill>
                  <a:srgbClr val="000000"/>
                </a:solidFill>
                <a:effectLst/>
                <a:latin typeface="Times New Roman" panose="02020603050405020304" pitchFamily="18" charset="0"/>
                <a:ea typeface="Times New Roman" panose="02020603050405020304" pitchFamily="18" charset="0"/>
              </a:rPr>
              <a:t> та </a:t>
            </a:r>
            <a:r>
              <a:rPr lang="ru-RU" sz="2400" dirty="0" err="1" smtClean="0">
                <a:solidFill>
                  <a:srgbClr val="000000"/>
                </a:solidFill>
                <a:effectLst/>
                <a:latin typeface="Times New Roman" panose="02020603050405020304" pitchFamily="18" charset="0"/>
                <a:ea typeface="Times New Roman" panose="02020603050405020304" pitchFamily="18" charset="0"/>
              </a:rPr>
              <a:t>майнові</a:t>
            </a:r>
            <a:r>
              <a:rPr lang="ru-RU" sz="2400" dirty="0" smtClean="0">
                <a:solidFill>
                  <a:srgbClr val="000000"/>
                </a:solidFill>
                <a:effectLst/>
                <a:latin typeface="Times New Roman" panose="02020603050405020304" pitchFamily="18" charset="0"/>
                <a:ea typeface="Times New Roman" panose="02020603050405020304" pitchFamily="18" charset="0"/>
              </a:rPr>
              <a:t> права, а </a:t>
            </a:r>
            <a:r>
              <a:rPr lang="ru-RU" sz="2400" dirty="0" err="1" smtClean="0">
                <a:solidFill>
                  <a:srgbClr val="000000"/>
                </a:solidFill>
                <a:effectLst/>
                <a:latin typeface="Times New Roman" panose="02020603050405020304" pitchFamily="18" charset="0"/>
                <a:ea typeface="Times New Roman" panose="02020603050405020304" pitchFamily="18" charset="0"/>
              </a:rPr>
              <a:t>також</a:t>
            </a:r>
            <a:r>
              <a:rPr lang="ru-RU" sz="2400" dirty="0" smtClean="0">
                <a:solidFill>
                  <a:srgbClr val="000000"/>
                </a:solidFill>
                <a:effectLst/>
                <a:latin typeface="Times New Roman" panose="02020603050405020304" pitchFamily="18" charset="0"/>
                <a:ea typeface="Times New Roman" panose="02020603050405020304" pitchFamily="18" charset="0"/>
              </a:rPr>
              <a:t> права </a:t>
            </a:r>
            <a:r>
              <a:rPr lang="ru-RU" sz="2400" dirty="0" err="1" smtClean="0">
                <a:solidFill>
                  <a:srgbClr val="000000"/>
                </a:solidFill>
                <a:effectLst/>
                <a:latin typeface="Times New Roman" panose="02020603050405020304" pitchFamily="18" charset="0"/>
                <a:ea typeface="Times New Roman" panose="02020603050405020304" pitchFamily="18" charset="0"/>
              </a:rPr>
              <a:t>їхніх</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дітей</a:t>
            </a:r>
            <a:r>
              <a:rPr lang="ru-RU" sz="2400" dirty="0" smtClean="0">
                <a:solidFill>
                  <a:srgbClr val="000000"/>
                </a:solidFill>
                <a:effectLst/>
                <a:latin typeface="Times New Roman" panose="02020603050405020304" pitchFamily="18" charset="0"/>
                <a:ea typeface="Times New Roman" panose="02020603050405020304" pitchFamily="18" charset="0"/>
              </a:rPr>
              <a:t>.</a:t>
            </a:r>
            <a:endParaRPr lang="ru-RU" sz="2400" dirty="0" smtClean="0">
              <a:effectLst/>
              <a:latin typeface="Times New Roman" panose="02020603050405020304" pitchFamily="18" charset="0"/>
              <a:ea typeface="Times New Roman" panose="02020603050405020304" pitchFamily="18" charset="0"/>
            </a:endParaRPr>
          </a:p>
          <a:p>
            <a:pPr indent="285750" algn="just" fontAlgn="base">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rPr>
              <a:t>4. Суд </a:t>
            </a:r>
            <a:r>
              <a:rPr lang="ru-RU" sz="2400" dirty="0" err="1" smtClean="0">
                <a:solidFill>
                  <a:srgbClr val="000000"/>
                </a:solidFill>
                <a:effectLst/>
                <a:latin typeface="Times New Roman" panose="02020603050405020304" pitchFamily="18" charset="0"/>
                <a:ea typeface="Times New Roman" panose="02020603050405020304" pitchFamily="18" charset="0"/>
              </a:rPr>
              <a:t>постановляє</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рішення</a:t>
            </a:r>
            <a:r>
              <a:rPr lang="ru-RU" sz="2400" dirty="0" smtClean="0">
                <a:solidFill>
                  <a:srgbClr val="000000"/>
                </a:solidFill>
                <a:effectLst/>
                <a:latin typeface="Times New Roman" panose="02020603050405020304" pitchFamily="18" charset="0"/>
                <a:ea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rPr>
              <a:t>розірвання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шлюбу</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після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спливу</a:t>
            </a:r>
            <a:r>
              <a:rPr lang="ru-RU" sz="2400" dirty="0" smtClean="0">
                <a:solidFill>
                  <a:srgbClr val="000000"/>
                </a:solidFill>
                <a:effectLst/>
                <a:latin typeface="Times New Roman" panose="02020603050405020304" pitchFamily="18" charset="0"/>
                <a:ea typeface="Times New Roman" panose="02020603050405020304" pitchFamily="18" charset="0"/>
              </a:rPr>
              <a:t> одного </a:t>
            </a:r>
            <a:r>
              <a:rPr lang="ru-RU" sz="2400" dirty="0" err="1" smtClean="0">
                <a:solidFill>
                  <a:srgbClr val="000000"/>
                </a:solidFill>
                <a:effectLst/>
                <a:latin typeface="Times New Roman" panose="02020603050405020304" pitchFamily="18" charset="0"/>
                <a:ea typeface="Times New Roman" panose="02020603050405020304" pitchFamily="18" charset="0"/>
              </a:rPr>
              <a:t>місяця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від</a:t>
            </a:r>
            <a:r>
              <a:rPr lang="ru-RU" sz="2400" dirty="0" smtClean="0">
                <a:solidFill>
                  <a:srgbClr val="000000"/>
                </a:solidFill>
                <a:effectLst/>
                <a:latin typeface="Times New Roman" panose="02020603050405020304" pitchFamily="18" charset="0"/>
                <a:ea typeface="Times New Roman" panose="02020603050405020304" pitchFamily="18" charset="0"/>
              </a:rPr>
              <a:t> дня </a:t>
            </a:r>
            <a:r>
              <a:rPr lang="ru-RU" sz="2400" dirty="0" err="1" smtClean="0">
                <a:solidFill>
                  <a:srgbClr val="000000"/>
                </a:solidFill>
                <a:effectLst/>
                <a:latin typeface="Times New Roman" panose="02020603050405020304" pitchFamily="18" charset="0"/>
                <a:ea typeface="Times New Roman" panose="02020603050405020304" pitchFamily="18" charset="0"/>
              </a:rPr>
              <a:t>подання</a:t>
            </a:r>
            <a:r>
              <a:rPr lang="ru-RU" sz="2400" dirty="0" smtClean="0">
                <a:solidFill>
                  <a:srgbClr val="000000"/>
                </a:solidFill>
                <a:effectLst/>
                <a:latin typeface="Times New Roman" panose="02020603050405020304" pitchFamily="18" charset="0"/>
                <a:ea typeface="Times New Roman" panose="02020603050405020304" pitchFamily="18" charset="0"/>
              </a:rPr>
              <a:t> заяви. До </a:t>
            </a:r>
            <a:r>
              <a:rPr lang="ru-RU" sz="2400" dirty="0" err="1" smtClean="0">
                <a:solidFill>
                  <a:srgbClr val="000000"/>
                </a:solidFill>
                <a:effectLst/>
                <a:latin typeface="Times New Roman" panose="02020603050405020304" pitchFamily="18" charset="0"/>
                <a:ea typeface="Times New Roman" panose="02020603050405020304" pitchFamily="18" charset="0"/>
              </a:rPr>
              <a:t>закінчення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цього</a:t>
            </a:r>
            <a:r>
              <a:rPr lang="ru-RU" sz="2400" dirty="0" smtClean="0">
                <a:solidFill>
                  <a:srgbClr val="000000"/>
                </a:solidFill>
                <a:effectLst/>
                <a:latin typeface="Times New Roman" panose="02020603050405020304" pitchFamily="18" charset="0"/>
                <a:ea typeface="Times New Roman" panose="02020603050405020304" pitchFamily="18" charset="0"/>
              </a:rPr>
              <a:t> строку дружина і </a:t>
            </a:r>
            <a:r>
              <a:rPr lang="ru-RU" sz="2400" dirty="0" err="1" smtClean="0">
                <a:solidFill>
                  <a:srgbClr val="000000"/>
                </a:solidFill>
                <a:effectLst/>
                <a:latin typeface="Times New Roman" panose="02020603050405020304" pitchFamily="18" charset="0"/>
                <a:ea typeface="Times New Roman" panose="02020603050405020304" pitchFamily="18" charset="0"/>
              </a:rPr>
              <a:t>чоловік</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мають</a:t>
            </a:r>
            <a:r>
              <a:rPr lang="ru-RU" sz="2400" dirty="0" smtClean="0">
                <a:solidFill>
                  <a:srgbClr val="000000"/>
                </a:solidFill>
                <a:effectLst/>
                <a:latin typeface="Times New Roman" panose="02020603050405020304" pitchFamily="18" charset="0"/>
                <a:ea typeface="Times New Roman" panose="02020603050405020304" pitchFamily="18" charset="0"/>
              </a:rPr>
              <a:t> право </a:t>
            </a:r>
            <a:r>
              <a:rPr lang="ru-RU" sz="2400" dirty="0" err="1" smtClean="0">
                <a:solidFill>
                  <a:srgbClr val="000000"/>
                </a:solidFill>
                <a:effectLst/>
                <a:latin typeface="Times New Roman" panose="02020603050405020304" pitchFamily="18" charset="0"/>
                <a:ea typeface="Times New Roman" panose="02020603050405020304" pitchFamily="18" charset="0"/>
              </a:rPr>
              <a:t>відкликати</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заяву</a:t>
            </a:r>
            <a:r>
              <a:rPr lang="ru-RU" sz="2400" dirty="0" smtClean="0">
                <a:solidFill>
                  <a:srgbClr val="000000"/>
                </a:solidFill>
                <a:effectLst/>
                <a:latin typeface="Times New Roman" panose="02020603050405020304" pitchFamily="18" charset="0"/>
                <a:ea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rPr>
              <a:t>розірвання</a:t>
            </a:r>
            <a:r>
              <a:rPr lang="ru-RU" sz="2400" dirty="0" smtClean="0">
                <a:solidFill>
                  <a:srgbClr val="000000"/>
                </a:solidFill>
                <a:effectLst/>
                <a:latin typeface="Times New Roman" panose="02020603050405020304" pitchFamily="18" charset="0"/>
                <a:ea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rPr>
              <a:t>шлюбу</a:t>
            </a:r>
            <a:r>
              <a:rPr lang="ru-RU" sz="2400" dirty="0" smtClean="0">
                <a:solidFill>
                  <a:srgbClr val="000000"/>
                </a:solidFill>
                <a:effectLst/>
                <a:latin typeface="Times New Roman" panose="02020603050405020304" pitchFamily="18" charset="0"/>
                <a:ea typeface="Times New Roman" panose="02020603050405020304" pitchFamily="18" charset="0"/>
              </a:rPr>
              <a:t>.</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503680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472440"/>
            <a:ext cx="11460480" cy="5163593"/>
          </a:xfrm>
          <a:prstGeom prst="rect">
            <a:avLst/>
          </a:prstGeom>
        </p:spPr>
        <p:txBody>
          <a:bodyPr wrap="square">
            <a:spAutoFit/>
          </a:bodyPr>
          <a:lstStyle/>
          <a:p>
            <a:pPr algn="ctr"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800" b="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Особливості судової процедури </a:t>
            </a:r>
            <a:r>
              <a:rPr lang="uk-UA" sz="2800" b="1"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розірвання шлюбу </a:t>
            </a:r>
            <a:r>
              <a:rPr lang="uk-UA" sz="2800" b="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в порядку окремого провадження:</a:t>
            </a:r>
          </a:p>
          <a:p>
            <a:pPr algn="ctr"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800"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суд не з</a:t>
            </a:r>
            <a:r>
              <a:rPr lang="en-US" sz="2800"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a:t>
            </a:r>
            <a:r>
              <a:rPr lang="uk-UA" sz="2800"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ясовує</a:t>
            </a:r>
            <a:r>
              <a:rPr lang="uk-UA" sz="2800"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причини розлучення;</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800"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суд не вживає заходів щодо примирення подружжя;</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800"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суд перевіряє відповідність умов договору інтересам дитини;</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800"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суд постановляє рішення після спливу одного місяця від дня подання заяви;</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0"/>
              </a:spcAft>
              <a:buFont typeface="+mj-l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800"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у випадку відмови від розірвання шлюбу або відкликання заяви одним із подружжя, суд відмовляє у розірванні шлюбу в окремому провадженні.</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9968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7796" y="95534"/>
            <a:ext cx="11213683" cy="6415089"/>
          </a:xfrm>
          <a:prstGeom prst="rect">
            <a:avLst/>
          </a:prstGeom>
        </p:spPr>
        <p:txBody>
          <a:bodyPr wrap="square">
            <a:spAutoFit/>
          </a:bodyPr>
          <a:lstStyle/>
          <a:p>
            <a:pPr indent="285750" algn="ctr" fontAlgn="base">
              <a:lnSpc>
                <a:spcPct val="107000"/>
              </a:lnSpc>
              <a:spcAft>
                <a:spcPts val="0"/>
              </a:spcAft>
            </a:pPr>
            <a:r>
              <a:rPr lang="uk-UA"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 шлюбу за позовом одного із подружжя</a:t>
            </a:r>
            <a:endPar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85750" algn="just" fontAlgn="base">
              <a:lnSpc>
                <a:spcPct val="107000"/>
              </a:lnSpc>
              <a:spcAft>
                <a:spcPts val="0"/>
              </a:spcAft>
            </a:pP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Позов</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може</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бути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пред'явлений</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одним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із</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uk-UA"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 1 ст. 110 СК України)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07000"/>
              </a:lnSpc>
              <a:spcAft>
                <a:spcPts val="0"/>
              </a:spcAft>
            </a:pPr>
            <a:r>
              <a:rPr lang="uk-UA" sz="2400" b="1"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Винятки:</a:t>
            </a:r>
            <a:endParaRPr lang="ru-RU" sz="2400" b="1" i="1" u="sng"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07000"/>
              </a:lnSpc>
              <a:spcAft>
                <a:spcPts val="0"/>
              </a:spcAft>
            </a:pPr>
            <a:r>
              <a:rPr lang="uk-UA"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п</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озов</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не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може</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бути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пред'явлений</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протягом</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вагітності</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дружини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та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протягом</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одного року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після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народження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дитини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крім</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випадків</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коли один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із</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вчинив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протиправну</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поведінку</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яка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містить</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ознаки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кримінального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правопорушення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щодо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другого з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або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дитини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 2 ст. 110 СК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07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uk-UA"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позов може бути </a:t>
            </a:r>
            <a:r>
              <a:rPr lang="uk-UA"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пред</a:t>
            </a:r>
            <a:r>
              <a:rPr lang="en-US"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явлений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протягом</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вагітності</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дружини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якщо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батьківство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зачатої</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дитини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визнане</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іншою</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особою (ч. 3, ст. 110 СК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07000"/>
              </a:lnSpc>
              <a:spcAft>
                <a:spcPts val="0"/>
              </a:spcAft>
            </a:pPr>
            <a:r>
              <a:rPr lang="uk-UA"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позов може бути </a:t>
            </a:r>
            <a:r>
              <a:rPr lang="uk-UA"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пред</a:t>
            </a:r>
            <a:r>
              <a:rPr lang="en-US"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явлений</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до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досягнення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дитиною</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одного року,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якщо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батьківство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щодо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неї</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визнане</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іншою</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особою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або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рішенням</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суду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відомості</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чоловіка</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як батька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дитини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виключено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із</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актового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запису</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народження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дитини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 4, ст. 110 СК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07000"/>
              </a:lnSpc>
              <a:spcAft>
                <a:spcPts val="0"/>
              </a:spcAft>
            </a:pP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Опікун</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має</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право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пред'явити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позов</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якщо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цього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вимагають</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інтереси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того з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хто</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визнаний</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недієздатним</a:t>
            </a:r>
            <a:r>
              <a:rPr lang="uk-UA"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 5 ст. 110 СК України)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39109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0520" y="165223"/>
            <a:ext cx="11475720" cy="6158609"/>
          </a:xfrm>
          <a:prstGeom prst="rect">
            <a:avLst/>
          </a:prstGeom>
        </p:spPr>
        <p:txBody>
          <a:bodyPr wrap="square">
            <a:spAutoFit/>
          </a:bodyPr>
          <a:lstStyle/>
          <a:p>
            <a:pPr indent="285750" algn="just" fontAlgn="base">
              <a:spcAft>
                <a:spcPts val="0"/>
              </a:spcAft>
            </a:pPr>
            <a:endParaRPr lang="ru-RU" sz="1600" b="1" dirty="0" smtClean="0">
              <a:solidFill>
                <a:srgbClr val="000000"/>
              </a:solidFill>
              <a:effectLst/>
              <a:latin typeface="Times New Roman" panose="02020603050405020304" pitchFamily="18" charset="0"/>
              <a:ea typeface="Times New Roman" panose="02020603050405020304" pitchFamily="18" charset="0"/>
            </a:endParaRPr>
          </a:p>
          <a:p>
            <a:pPr algn="just" fontAlgn="base">
              <a:spcAft>
                <a:spcPts val="0"/>
              </a:spcAft>
            </a:pPr>
            <a:r>
              <a:rPr lang="ru-RU" sz="2000" b="1" dirty="0">
                <a:latin typeface="Times New Roman" panose="02020603050405020304" pitchFamily="18" charset="0"/>
                <a:ea typeface="Times New Roman" panose="02020603050405020304" pitchFamily="18" charset="0"/>
              </a:rPr>
              <a:t>	</a:t>
            </a:r>
            <a:r>
              <a:rPr lang="ru-RU" sz="2000" dirty="0" smtClean="0">
                <a:solidFill>
                  <a:srgbClr val="000000"/>
                </a:solidFill>
                <a:latin typeface="Times New Roman" panose="02020603050405020304" pitchFamily="18" charset="0"/>
                <a:ea typeface="Times New Roman" panose="02020603050405020304" pitchFamily="18" charset="0"/>
              </a:rPr>
              <a:t>Суд </a:t>
            </a:r>
            <a:r>
              <a:rPr lang="ru-RU" sz="2000" dirty="0" err="1">
                <a:solidFill>
                  <a:srgbClr val="000000"/>
                </a:solidFill>
                <a:latin typeface="Times New Roman" panose="02020603050405020304" pitchFamily="18" charset="0"/>
                <a:ea typeface="Times New Roman" panose="02020603050405020304" pitchFamily="18" charset="0"/>
              </a:rPr>
              <a:t>з'ясовує</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фактичні</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взаємини</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подружжя</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дійсні</a:t>
            </a:r>
            <a:r>
              <a:rPr lang="ru-RU" sz="2000" dirty="0">
                <a:solidFill>
                  <a:srgbClr val="000000"/>
                </a:solidFill>
                <a:latin typeface="Times New Roman" panose="02020603050405020304" pitchFamily="18" charset="0"/>
                <a:ea typeface="Times New Roman" panose="02020603050405020304" pitchFamily="18" charset="0"/>
              </a:rPr>
              <a:t> причини позову про </a:t>
            </a:r>
            <a:r>
              <a:rPr lang="ru-RU" sz="2000" dirty="0" err="1">
                <a:solidFill>
                  <a:srgbClr val="000000"/>
                </a:solidFill>
                <a:latin typeface="Times New Roman" panose="02020603050405020304" pitchFamily="18" charset="0"/>
                <a:ea typeface="Times New Roman" panose="02020603050405020304" pitchFamily="18" charset="0"/>
              </a:rPr>
              <a:t>розірвання</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шлюбу</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бере</a:t>
            </a:r>
            <a:r>
              <a:rPr lang="ru-RU" sz="2000" dirty="0">
                <a:solidFill>
                  <a:srgbClr val="000000"/>
                </a:solidFill>
                <a:latin typeface="Times New Roman" panose="02020603050405020304" pitchFamily="18" charset="0"/>
                <a:ea typeface="Times New Roman" panose="02020603050405020304" pitchFamily="18" charset="0"/>
              </a:rPr>
              <a:t> до </a:t>
            </a:r>
            <a:r>
              <a:rPr lang="ru-RU" sz="2000" dirty="0" err="1">
                <a:solidFill>
                  <a:srgbClr val="000000"/>
                </a:solidFill>
                <a:latin typeface="Times New Roman" panose="02020603050405020304" pitchFamily="18" charset="0"/>
                <a:ea typeface="Times New Roman" panose="02020603050405020304" pitchFamily="18" charset="0"/>
              </a:rPr>
              <a:t>уваги</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наявність</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малолітньої</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дитини</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дитини-інваліда</a:t>
            </a:r>
            <a:r>
              <a:rPr lang="ru-RU" sz="2000" dirty="0">
                <a:solidFill>
                  <a:srgbClr val="000000"/>
                </a:solidFill>
                <a:latin typeface="Times New Roman" panose="02020603050405020304" pitchFamily="18" charset="0"/>
                <a:ea typeface="Times New Roman" panose="02020603050405020304" pitchFamily="18" charset="0"/>
              </a:rPr>
              <a:t> та </a:t>
            </a:r>
            <a:r>
              <a:rPr lang="ru-RU" sz="2000" dirty="0" err="1">
                <a:solidFill>
                  <a:srgbClr val="000000"/>
                </a:solidFill>
                <a:latin typeface="Times New Roman" panose="02020603050405020304" pitchFamily="18" charset="0"/>
                <a:ea typeface="Times New Roman" panose="02020603050405020304" pitchFamily="18" charset="0"/>
              </a:rPr>
              <a:t>інші</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обставини</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життя</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smtClean="0">
                <a:solidFill>
                  <a:srgbClr val="000000"/>
                </a:solidFill>
                <a:latin typeface="Times New Roman" panose="02020603050405020304" pitchFamily="18" charset="0"/>
                <a:ea typeface="Times New Roman" panose="02020603050405020304" pitchFamily="18" charset="0"/>
              </a:rPr>
              <a:t>подружжя</a:t>
            </a:r>
            <a:r>
              <a:rPr lang="ru-RU" sz="2000" dirty="0" smtClean="0">
                <a:solidFill>
                  <a:srgbClr val="000000"/>
                </a:solidFill>
                <a:latin typeface="Times New Roman" panose="02020603050405020304" pitchFamily="18" charset="0"/>
                <a:ea typeface="Times New Roman" panose="02020603050405020304" pitchFamily="18" charset="0"/>
              </a:rPr>
              <a:t> (ч.1 ст. 112 СК </a:t>
            </a:r>
            <a:r>
              <a:rPr lang="ru-RU" sz="2000" dirty="0" err="1" smtClean="0">
                <a:solidFill>
                  <a:srgbClr val="000000"/>
                </a:solidFill>
                <a:latin typeface="Times New Roman" panose="02020603050405020304" pitchFamily="18" charset="0"/>
                <a:ea typeface="Times New Roman" panose="02020603050405020304" pitchFamily="18" charset="0"/>
              </a:rPr>
              <a:t>України</a:t>
            </a:r>
            <a:r>
              <a:rPr lang="ru-RU" sz="2000" dirty="0" smtClean="0">
                <a:solidFill>
                  <a:srgbClr val="000000"/>
                </a:solidFill>
                <a:latin typeface="Times New Roman" panose="02020603050405020304" pitchFamily="18" charset="0"/>
                <a:ea typeface="Times New Roman" panose="02020603050405020304" pitchFamily="18" charset="0"/>
              </a:rPr>
              <a:t>).</a:t>
            </a:r>
            <a:endParaRPr lang="ru-RU" sz="2000" dirty="0">
              <a:solidFill>
                <a:srgbClr val="000000"/>
              </a:solidFill>
              <a:latin typeface="Times New Roman" panose="02020603050405020304" pitchFamily="18" charset="0"/>
              <a:ea typeface="Times New Roman" panose="02020603050405020304" pitchFamily="18" charset="0"/>
            </a:endParaRPr>
          </a:p>
          <a:p>
            <a:pPr indent="285750" algn="just" fontAlgn="base">
              <a:spcAft>
                <a:spcPts val="0"/>
              </a:spcAft>
            </a:pPr>
            <a:r>
              <a:rPr lang="ru-RU" sz="2000" dirty="0" smtClean="0">
                <a:solidFill>
                  <a:srgbClr val="000000"/>
                </a:solidFill>
                <a:effectLst/>
                <a:latin typeface="Times New Roman" panose="02020603050405020304" pitchFamily="18" charset="0"/>
                <a:ea typeface="Times New Roman" panose="02020603050405020304" pitchFamily="18" charset="0"/>
              </a:rPr>
              <a:t>Суд </a:t>
            </a:r>
            <a:r>
              <a:rPr lang="ru-RU" sz="2000" dirty="0" err="1" smtClean="0">
                <a:solidFill>
                  <a:srgbClr val="000000"/>
                </a:solidFill>
                <a:effectLst/>
                <a:latin typeface="Times New Roman" panose="02020603050405020304" pitchFamily="18" charset="0"/>
                <a:ea typeface="Times New Roman" panose="02020603050405020304" pitchFamily="18" charset="0"/>
              </a:rPr>
              <a:t>вживає</a:t>
            </a:r>
            <a:r>
              <a:rPr lang="ru-RU" sz="2000" dirty="0" smtClean="0">
                <a:solidFill>
                  <a:srgbClr val="000000"/>
                </a:solidFill>
                <a:effectLst/>
                <a:latin typeface="Times New Roman" panose="02020603050405020304" pitchFamily="18" charset="0"/>
                <a:ea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rPr>
              <a:t>заходів</a:t>
            </a:r>
            <a:r>
              <a:rPr lang="ru-RU" sz="2000" dirty="0" smtClean="0">
                <a:solidFill>
                  <a:srgbClr val="000000"/>
                </a:solidFill>
                <a:effectLst/>
                <a:latin typeface="Times New Roman" panose="02020603050405020304" pitchFamily="18" charset="0"/>
                <a:ea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rPr>
              <a:t>щодо</a:t>
            </a:r>
            <a:r>
              <a:rPr lang="ru-RU" sz="2000" dirty="0" smtClean="0">
                <a:solidFill>
                  <a:srgbClr val="000000"/>
                </a:solidFill>
                <a:effectLst/>
                <a:latin typeface="Times New Roman" panose="02020603050405020304" pitchFamily="18" charset="0"/>
                <a:ea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rPr>
              <a:t>примирення</a:t>
            </a:r>
            <a:r>
              <a:rPr lang="ru-RU" sz="2000" dirty="0" smtClean="0">
                <a:solidFill>
                  <a:srgbClr val="000000"/>
                </a:solidFill>
                <a:effectLst/>
                <a:latin typeface="Times New Roman" panose="02020603050405020304" pitchFamily="18" charset="0"/>
                <a:ea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rPr>
              <a:t>подружжя</a:t>
            </a:r>
            <a:r>
              <a:rPr lang="ru-RU" sz="2000" dirty="0" smtClean="0">
                <a:solidFill>
                  <a:srgbClr val="000000"/>
                </a:solidFill>
                <a:effectLst/>
                <a:latin typeface="Times New Roman" panose="02020603050405020304" pitchFamily="18" charset="0"/>
                <a:ea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rPr>
              <a:t>якщо</a:t>
            </a:r>
            <a:r>
              <a:rPr lang="ru-RU" sz="2000" dirty="0" smtClean="0">
                <a:solidFill>
                  <a:srgbClr val="000000"/>
                </a:solidFill>
                <a:effectLst/>
                <a:latin typeface="Times New Roman" panose="02020603050405020304" pitchFamily="18" charset="0"/>
                <a:ea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rPr>
              <a:t>це</a:t>
            </a:r>
            <a:r>
              <a:rPr lang="ru-RU" sz="2000" dirty="0" smtClean="0">
                <a:solidFill>
                  <a:srgbClr val="000000"/>
                </a:solidFill>
                <a:effectLst/>
                <a:latin typeface="Times New Roman" panose="02020603050405020304" pitchFamily="18" charset="0"/>
                <a:ea typeface="Times New Roman" panose="02020603050405020304" pitchFamily="18" charset="0"/>
              </a:rPr>
              <a:t> не </a:t>
            </a:r>
            <a:r>
              <a:rPr lang="ru-RU" sz="2000" dirty="0" err="1" smtClean="0">
                <a:solidFill>
                  <a:srgbClr val="000000"/>
                </a:solidFill>
                <a:effectLst/>
                <a:latin typeface="Times New Roman" panose="02020603050405020304" pitchFamily="18" charset="0"/>
                <a:ea typeface="Times New Roman" panose="02020603050405020304" pitchFamily="18" charset="0"/>
              </a:rPr>
              <a:t>суперечить</a:t>
            </a:r>
            <a:r>
              <a:rPr lang="ru-RU" sz="2000" dirty="0" smtClean="0">
                <a:solidFill>
                  <a:srgbClr val="000000"/>
                </a:solidFill>
                <a:effectLst/>
                <a:latin typeface="Times New Roman" panose="02020603050405020304" pitchFamily="18" charset="0"/>
                <a:ea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rPr>
              <a:t>моральним</a:t>
            </a:r>
            <a:r>
              <a:rPr lang="ru-RU" sz="2000" dirty="0" smtClean="0">
                <a:solidFill>
                  <a:srgbClr val="000000"/>
                </a:solidFill>
                <a:effectLst/>
                <a:latin typeface="Times New Roman" panose="02020603050405020304" pitchFamily="18" charset="0"/>
                <a:ea typeface="Times New Roman" panose="02020603050405020304" pitchFamily="18" charset="0"/>
              </a:rPr>
              <a:t> засадам </a:t>
            </a:r>
            <a:r>
              <a:rPr lang="ru-RU" sz="2000" dirty="0" err="1" smtClean="0">
                <a:solidFill>
                  <a:srgbClr val="000000"/>
                </a:solidFill>
                <a:effectLst/>
                <a:latin typeface="Times New Roman" panose="02020603050405020304" pitchFamily="18" charset="0"/>
                <a:ea typeface="Times New Roman" panose="02020603050405020304" pitchFamily="18" charset="0"/>
              </a:rPr>
              <a:t>суспільства</a:t>
            </a:r>
            <a:r>
              <a:rPr lang="ru-RU" sz="2000" dirty="0" smtClean="0">
                <a:solidFill>
                  <a:srgbClr val="000000"/>
                </a:solidFill>
                <a:effectLst/>
                <a:latin typeface="Times New Roman" panose="02020603050405020304" pitchFamily="18" charset="0"/>
                <a:ea typeface="Times New Roman" panose="02020603050405020304" pitchFamily="18" charset="0"/>
              </a:rPr>
              <a:t> (ч. 1 ст. 111 СК </a:t>
            </a:r>
            <a:r>
              <a:rPr lang="ru-RU" sz="2000" dirty="0" err="1" smtClean="0">
                <a:solidFill>
                  <a:srgbClr val="000000"/>
                </a:solidFill>
                <a:effectLst/>
                <a:latin typeface="Times New Roman" panose="02020603050405020304" pitchFamily="18" charset="0"/>
                <a:ea typeface="Times New Roman" panose="02020603050405020304" pitchFamily="18" charset="0"/>
              </a:rPr>
              <a:t>України</a:t>
            </a:r>
            <a:r>
              <a:rPr lang="ru-RU" sz="2000" dirty="0" smtClean="0">
                <a:solidFill>
                  <a:srgbClr val="000000"/>
                </a:solidFill>
                <a:effectLst/>
                <a:latin typeface="Times New Roman" panose="02020603050405020304" pitchFamily="18" charset="0"/>
                <a:ea typeface="Times New Roman" panose="02020603050405020304" pitchFamily="18" charset="0"/>
              </a:rPr>
              <a:t>).</a:t>
            </a:r>
            <a:endParaRPr lang="ru-RU" sz="2000" dirty="0" smtClean="0">
              <a:effectLst/>
              <a:latin typeface="Times New Roman" panose="02020603050405020304" pitchFamily="18" charset="0"/>
              <a:ea typeface="Times New Roman" panose="02020603050405020304" pitchFamily="18" charset="0"/>
            </a:endParaRPr>
          </a:p>
          <a:p>
            <a:pPr algn="just"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000"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uk-UA"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Передбачене ч.  1 ст. 111 СК вжиття судом заходів щодо примирення  подружжя  застосовується  у  випадку  відсутності згоди  одного  з  них на розірвання шлюбу за ініціативою однієї зі сторін або суду у формі відкладення розгляду справи  слуханням  та </a:t>
            </a:r>
            <a:br>
              <a:rPr lang="uk-UA"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br>
            <a:r>
              <a:rPr lang="uk-UA"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надання сторонам   строку   на  </a:t>
            </a:r>
            <a:r>
              <a:rPr lang="uk-UA"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примирення.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Судам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слід</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використовувати</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надану</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законом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можливість</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відкласти</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розгляд</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справи</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для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примирення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подружжя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особливо за </a:t>
            </a:r>
            <a:b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b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наявності</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неповнолітніх</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дітей</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При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визначенні</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строку  на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примирення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суд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заслуховує</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думку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сторін</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та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враховує</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конкретні</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обставини</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справи</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Ухвала суду  про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відкладення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розгляду</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справи</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слуханням</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та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надання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сторонам строку на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примирення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не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підлягає</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оскарженню</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в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апеляційному</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та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касаційному</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порядку.</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Якщо</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після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закінчення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призначеного</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судом строку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примирення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подружжя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не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відбулося</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і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хоча</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б один з них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наполягає</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на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припиненні</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шлюбу</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суд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вирішує</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справу по </a:t>
            </a:r>
            <a:r>
              <a:rPr lang="ru-RU" sz="20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суті</a:t>
            </a:r>
            <a:r>
              <a:rPr lang="ru-RU" sz="20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b="1"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(п. 10 Постанови Пленуму ВСУ).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5450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07720" y="426720"/>
            <a:ext cx="11033760" cy="4343497"/>
          </a:xfrm>
          <a:prstGeom prst="rect">
            <a:avLst/>
          </a:prstGeom>
        </p:spPr>
        <p:txBody>
          <a:bodyPr wrap="square">
            <a:spAutoFit/>
          </a:bodyPr>
          <a:lstStyle/>
          <a:p>
            <a:pPr indent="285750" algn="just" fontAlgn="base">
              <a:lnSpc>
                <a:spcPct val="150000"/>
              </a:lnSpc>
              <a:spcAft>
                <a:spcPts val="0"/>
              </a:spcAft>
            </a:pPr>
            <a:endParaRPr lang="ru-RU" sz="2800" b="1" dirty="0">
              <a:latin typeface="Times New Roman" panose="02020603050405020304" pitchFamily="18" charset="0"/>
              <a:ea typeface="Times New Roman" panose="02020603050405020304" pitchFamily="18" charset="0"/>
            </a:endParaRPr>
          </a:p>
          <a:p>
            <a:pPr indent="285750" algn="just" fontAlgn="base">
              <a:lnSpc>
                <a:spcPct val="150000"/>
              </a:lnSpc>
              <a:spcAft>
                <a:spcPts val="0"/>
              </a:spcAft>
            </a:pPr>
            <a:r>
              <a:rPr lang="ru-RU" sz="2800" b="1" dirty="0" smtClean="0">
                <a:solidFill>
                  <a:srgbClr val="000000"/>
                </a:solidFill>
                <a:effectLst/>
                <a:latin typeface="Times New Roman" panose="02020603050405020304" pitchFamily="18" charset="0"/>
                <a:ea typeface="Times New Roman" panose="02020603050405020304" pitchFamily="18" charset="0"/>
              </a:rPr>
              <a:t>	</a:t>
            </a:r>
            <a:r>
              <a:rPr lang="ru-RU" sz="3200" dirty="0" smtClean="0">
                <a:solidFill>
                  <a:srgbClr val="000000"/>
                </a:solidFill>
                <a:effectLst/>
                <a:latin typeface="Times New Roman" panose="02020603050405020304" pitchFamily="18" charset="0"/>
                <a:ea typeface="Times New Roman" panose="02020603050405020304" pitchFamily="18" charset="0"/>
              </a:rPr>
              <a:t>Суд </a:t>
            </a:r>
            <a:r>
              <a:rPr lang="ru-RU" sz="3200" dirty="0" err="1" smtClean="0">
                <a:solidFill>
                  <a:srgbClr val="000000"/>
                </a:solidFill>
                <a:effectLst/>
                <a:latin typeface="Times New Roman" panose="02020603050405020304" pitchFamily="18" charset="0"/>
                <a:ea typeface="Times New Roman" panose="02020603050405020304" pitchFamily="18" charset="0"/>
              </a:rPr>
              <a:t>постановляє</a:t>
            </a:r>
            <a:r>
              <a:rPr lang="ru-RU" sz="3200" dirty="0" smtClean="0">
                <a:solidFill>
                  <a:srgbClr val="000000"/>
                </a:solidFill>
                <a:effectLst/>
                <a:latin typeface="Times New Roman" panose="02020603050405020304" pitchFamily="18" charset="0"/>
                <a:ea typeface="Times New Roman" panose="02020603050405020304" pitchFamily="18" charset="0"/>
              </a:rPr>
              <a:t> </a:t>
            </a:r>
            <a:r>
              <a:rPr lang="ru-RU" sz="3200" dirty="0" err="1" smtClean="0">
                <a:solidFill>
                  <a:srgbClr val="000000"/>
                </a:solidFill>
                <a:effectLst/>
                <a:latin typeface="Times New Roman" panose="02020603050405020304" pitchFamily="18" charset="0"/>
                <a:ea typeface="Times New Roman" panose="02020603050405020304" pitchFamily="18" charset="0"/>
              </a:rPr>
              <a:t>рішення</a:t>
            </a:r>
            <a:r>
              <a:rPr lang="ru-RU" sz="3200" dirty="0" smtClean="0">
                <a:solidFill>
                  <a:srgbClr val="000000"/>
                </a:solidFill>
                <a:effectLst/>
                <a:latin typeface="Times New Roman" panose="02020603050405020304" pitchFamily="18" charset="0"/>
                <a:ea typeface="Times New Roman" panose="02020603050405020304" pitchFamily="18" charset="0"/>
              </a:rPr>
              <a:t> про </a:t>
            </a:r>
            <a:r>
              <a:rPr lang="ru-RU" sz="3200" dirty="0" err="1" smtClean="0">
                <a:solidFill>
                  <a:srgbClr val="000000"/>
                </a:solidFill>
                <a:effectLst/>
                <a:latin typeface="Times New Roman" panose="02020603050405020304" pitchFamily="18" charset="0"/>
                <a:ea typeface="Times New Roman" panose="02020603050405020304" pitchFamily="18" charset="0"/>
              </a:rPr>
              <a:t>розірвання</a:t>
            </a:r>
            <a:r>
              <a:rPr lang="ru-RU" sz="3200" dirty="0" smtClean="0">
                <a:solidFill>
                  <a:srgbClr val="000000"/>
                </a:solidFill>
                <a:effectLst/>
                <a:latin typeface="Times New Roman" panose="02020603050405020304" pitchFamily="18" charset="0"/>
                <a:ea typeface="Times New Roman" panose="02020603050405020304" pitchFamily="18" charset="0"/>
              </a:rPr>
              <a:t> </a:t>
            </a:r>
            <a:r>
              <a:rPr lang="ru-RU" sz="3200" dirty="0" err="1" smtClean="0">
                <a:solidFill>
                  <a:srgbClr val="000000"/>
                </a:solidFill>
                <a:effectLst/>
                <a:latin typeface="Times New Roman" panose="02020603050405020304" pitchFamily="18" charset="0"/>
                <a:ea typeface="Times New Roman" panose="02020603050405020304" pitchFamily="18" charset="0"/>
              </a:rPr>
              <a:t>шлюбу</a:t>
            </a:r>
            <a:r>
              <a:rPr lang="ru-RU" sz="3200"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якщо</a:t>
            </a:r>
            <a:r>
              <a:rPr lang="ru-RU" sz="3200" b="1" i="1" dirty="0" smtClean="0">
                <a:solidFill>
                  <a:srgbClr val="000000"/>
                </a:solidFill>
                <a:effectLst/>
                <a:latin typeface="Times New Roman" panose="02020603050405020304" pitchFamily="18" charset="0"/>
                <a:ea typeface="Times New Roman" panose="02020603050405020304" pitchFamily="18" charset="0"/>
              </a:rPr>
              <a:t> буде </a:t>
            </a:r>
            <a:r>
              <a:rPr lang="ru-RU" sz="3200" b="1" i="1" dirty="0" err="1" smtClean="0">
                <a:solidFill>
                  <a:srgbClr val="000000"/>
                </a:solidFill>
                <a:effectLst/>
                <a:latin typeface="Times New Roman" panose="02020603050405020304" pitchFamily="18" charset="0"/>
                <a:ea typeface="Times New Roman" panose="02020603050405020304" pitchFamily="18" charset="0"/>
              </a:rPr>
              <a:t>встановлено</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що</a:t>
            </a:r>
            <a:r>
              <a:rPr lang="ru-RU" sz="3200" b="1" i="1" dirty="0" smtClean="0">
                <a:solidFill>
                  <a:srgbClr val="000000"/>
                </a:solidFill>
                <a:effectLst/>
                <a:latin typeface="Times New Roman" panose="02020603050405020304" pitchFamily="18" charset="0"/>
                <a:ea typeface="Times New Roman" panose="02020603050405020304" pitchFamily="18" charset="0"/>
              </a:rPr>
              <a:t> подальше </a:t>
            </a:r>
            <a:r>
              <a:rPr lang="ru-RU" sz="3200" b="1" i="1" dirty="0" err="1" smtClean="0">
                <a:solidFill>
                  <a:srgbClr val="000000"/>
                </a:solidFill>
                <a:effectLst/>
                <a:latin typeface="Times New Roman" panose="02020603050405020304" pitchFamily="18" charset="0"/>
                <a:ea typeface="Times New Roman" panose="02020603050405020304" pitchFamily="18" charset="0"/>
              </a:rPr>
              <a:t>спільне</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життя</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подружжя</a:t>
            </a:r>
            <a:r>
              <a:rPr lang="ru-RU" sz="3200" b="1" i="1" dirty="0" smtClean="0">
                <a:solidFill>
                  <a:srgbClr val="000000"/>
                </a:solidFill>
                <a:effectLst/>
                <a:latin typeface="Times New Roman" panose="02020603050405020304" pitchFamily="18" charset="0"/>
                <a:ea typeface="Times New Roman" panose="02020603050405020304" pitchFamily="18" charset="0"/>
              </a:rPr>
              <a:t> і </a:t>
            </a:r>
            <a:r>
              <a:rPr lang="ru-RU" sz="3200" b="1" i="1" dirty="0" err="1" smtClean="0">
                <a:solidFill>
                  <a:srgbClr val="000000"/>
                </a:solidFill>
                <a:effectLst/>
                <a:latin typeface="Times New Roman" panose="02020603050405020304" pitchFamily="18" charset="0"/>
                <a:ea typeface="Times New Roman" panose="02020603050405020304" pitchFamily="18" charset="0"/>
              </a:rPr>
              <a:t>збереження</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шлюбу</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суперечило</a:t>
            </a:r>
            <a:r>
              <a:rPr lang="ru-RU" sz="3200" b="1" i="1" dirty="0" smtClean="0">
                <a:solidFill>
                  <a:srgbClr val="000000"/>
                </a:solidFill>
                <a:effectLst/>
                <a:latin typeface="Times New Roman" panose="02020603050405020304" pitchFamily="18" charset="0"/>
                <a:ea typeface="Times New Roman" panose="02020603050405020304" pitchFamily="18" charset="0"/>
              </a:rPr>
              <a:t> б </a:t>
            </a:r>
            <a:r>
              <a:rPr lang="ru-RU" sz="3200" b="1" i="1" dirty="0" err="1" smtClean="0">
                <a:solidFill>
                  <a:srgbClr val="000000"/>
                </a:solidFill>
                <a:effectLst/>
                <a:latin typeface="Times New Roman" panose="02020603050405020304" pitchFamily="18" charset="0"/>
                <a:ea typeface="Times New Roman" panose="02020603050405020304" pitchFamily="18" charset="0"/>
              </a:rPr>
              <a:t>інтересам</a:t>
            </a:r>
            <a:r>
              <a:rPr lang="ru-RU" sz="3200" b="1" i="1" dirty="0" smtClean="0">
                <a:solidFill>
                  <a:srgbClr val="000000"/>
                </a:solidFill>
                <a:effectLst/>
                <a:latin typeface="Times New Roman" panose="02020603050405020304" pitchFamily="18" charset="0"/>
                <a:ea typeface="Times New Roman" panose="02020603050405020304" pitchFamily="18" charset="0"/>
              </a:rPr>
              <a:t> одного з них, </a:t>
            </a:r>
            <a:r>
              <a:rPr lang="ru-RU" sz="3200" b="1" i="1" dirty="0" err="1" smtClean="0">
                <a:solidFill>
                  <a:srgbClr val="000000"/>
                </a:solidFill>
                <a:effectLst/>
                <a:latin typeface="Times New Roman" panose="02020603050405020304" pitchFamily="18" charset="0"/>
                <a:ea typeface="Times New Roman" panose="02020603050405020304" pitchFamily="18" charset="0"/>
              </a:rPr>
              <a:t>інтересам</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їхніх</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дітей</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що</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мають</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істотне</a:t>
            </a:r>
            <a:r>
              <a:rPr lang="ru-RU" sz="3200" b="1" i="1" dirty="0" smtClean="0">
                <a:solidFill>
                  <a:srgbClr val="000000"/>
                </a:solidFill>
                <a:effectLst/>
                <a:latin typeface="Times New Roman" panose="02020603050405020304" pitchFamily="18" charset="0"/>
                <a:ea typeface="Times New Roman" panose="02020603050405020304" pitchFamily="18" charset="0"/>
              </a:rPr>
              <a:t> </a:t>
            </a:r>
            <a:r>
              <a:rPr lang="ru-RU" sz="3200" b="1" i="1" dirty="0" err="1" smtClean="0">
                <a:solidFill>
                  <a:srgbClr val="000000"/>
                </a:solidFill>
                <a:effectLst/>
                <a:latin typeface="Times New Roman" panose="02020603050405020304" pitchFamily="18" charset="0"/>
                <a:ea typeface="Times New Roman" panose="02020603050405020304" pitchFamily="18" charset="0"/>
              </a:rPr>
              <a:t>значення</a:t>
            </a:r>
            <a:r>
              <a:rPr lang="ru-RU" sz="3200" b="1" i="1" dirty="0" smtClean="0">
                <a:solidFill>
                  <a:srgbClr val="000000"/>
                </a:solidFill>
                <a:effectLst/>
                <a:latin typeface="Times New Roman" panose="02020603050405020304" pitchFamily="18" charset="0"/>
                <a:ea typeface="Times New Roman" panose="02020603050405020304" pitchFamily="18" charset="0"/>
              </a:rPr>
              <a:t> (ч. 2 ст. 112 СК </a:t>
            </a:r>
            <a:r>
              <a:rPr lang="ru-RU" sz="3200" b="1" i="1" dirty="0" err="1" smtClean="0">
                <a:solidFill>
                  <a:srgbClr val="000000"/>
                </a:solidFill>
                <a:effectLst/>
                <a:latin typeface="Times New Roman" panose="02020603050405020304" pitchFamily="18" charset="0"/>
                <a:ea typeface="Times New Roman" panose="02020603050405020304" pitchFamily="18" charset="0"/>
              </a:rPr>
              <a:t>України</a:t>
            </a:r>
            <a:r>
              <a:rPr lang="ru-RU" sz="3200" b="1" i="1" dirty="0" smtClean="0">
                <a:solidFill>
                  <a:srgbClr val="000000"/>
                </a:solidFill>
                <a:effectLst/>
                <a:latin typeface="Times New Roman" panose="02020603050405020304" pitchFamily="18" charset="0"/>
                <a:ea typeface="Times New Roman" panose="02020603050405020304" pitchFamily="18" charset="0"/>
              </a:rPr>
              <a:t>).</a:t>
            </a:r>
            <a:endParaRPr lang="ru-RU" sz="3200" b="1"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73781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8640" y="426720"/>
            <a:ext cx="11262360" cy="5262979"/>
          </a:xfrm>
          <a:prstGeom prst="rect">
            <a:avLst/>
          </a:prstGeom>
        </p:spPr>
        <p:txBody>
          <a:bodyPr wrap="square">
            <a:spAutoFit/>
          </a:bodyPr>
          <a:lstStyle/>
          <a:p>
            <a:pPr indent="285750" algn="ctr" fontAlgn="base">
              <a:spcAft>
                <a:spcPts val="0"/>
              </a:spcAft>
            </a:pPr>
            <a:r>
              <a:rPr lang="uk-UA" sz="2800" b="1" dirty="0" smtClean="0">
                <a:solidFill>
                  <a:srgbClr val="000000"/>
                </a:solidFill>
                <a:effectLst/>
                <a:latin typeface="Times New Roman" panose="02020603050405020304" pitchFamily="18" charset="0"/>
                <a:ea typeface="Times New Roman" panose="02020603050405020304" pitchFamily="18" charset="0"/>
              </a:rPr>
              <a:t>Причини подання позову про розірвання шлюбу можна поділити на такі групи:</a:t>
            </a:r>
            <a:endParaRPr lang="ru-RU" sz="2800" dirty="0" smtClean="0">
              <a:effectLst/>
              <a:latin typeface="Times New Roman" panose="02020603050405020304" pitchFamily="18" charset="0"/>
              <a:ea typeface="Times New Roman" panose="02020603050405020304" pitchFamily="18" charset="0"/>
            </a:endParaRPr>
          </a:p>
          <a:p>
            <a:pPr marL="342900" lvl="0" indent="-342900" algn="just" fontAlgn="base">
              <a:spcAft>
                <a:spcPts val="0"/>
              </a:spcAft>
              <a:buFont typeface="+mj-lt"/>
              <a:buAutoNum type="arabicParenR"/>
            </a:pPr>
            <a:r>
              <a:rPr lang="uk-UA" sz="2800" b="1" i="1" dirty="0" smtClean="0">
                <a:solidFill>
                  <a:srgbClr val="000000"/>
                </a:solidFill>
                <a:effectLst/>
                <a:latin typeface="Times New Roman" panose="02020603050405020304" pitchFamily="18" charset="0"/>
                <a:ea typeface="Times New Roman" panose="02020603050405020304" pitchFamily="18" charset="0"/>
              </a:rPr>
              <a:t>Психологічні:</a:t>
            </a:r>
            <a:r>
              <a:rPr lang="uk-UA" sz="2800" dirty="0" smtClean="0">
                <a:solidFill>
                  <a:srgbClr val="000000"/>
                </a:solidFill>
                <a:effectLst/>
                <a:latin typeface="Times New Roman" panose="02020603050405020304" pitchFamily="18" charset="0"/>
                <a:ea typeface="Times New Roman" panose="02020603050405020304" pitchFamily="18" charset="0"/>
              </a:rPr>
              <a:t> невідповідність характерів, відсутність спільних поглядів та інтересів, легковажне ставлення до шлюбу, небажання мати дітей;</a:t>
            </a:r>
            <a:endParaRPr lang="ru-RU" sz="2800" dirty="0" smtClean="0">
              <a:effectLst/>
              <a:latin typeface="Times New Roman" panose="02020603050405020304" pitchFamily="18" charset="0"/>
              <a:ea typeface="Times New Roman" panose="02020603050405020304" pitchFamily="18" charset="0"/>
            </a:endParaRPr>
          </a:p>
          <a:p>
            <a:pPr marL="342900" lvl="0" indent="-342900" algn="just" fontAlgn="base">
              <a:spcAft>
                <a:spcPts val="0"/>
              </a:spcAft>
              <a:buFont typeface="+mj-lt"/>
              <a:buAutoNum type="arabicParenR"/>
            </a:pPr>
            <a:r>
              <a:rPr lang="uk-UA" sz="2800" b="1" i="1" dirty="0" smtClean="0">
                <a:solidFill>
                  <a:srgbClr val="000000"/>
                </a:solidFill>
                <a:effectLst/>
                <a:latin typeface="Times New Roman" panose="02020603050405020304" pitchFamily="18" charset="0"/>
                <a:ea typeface="Times New Roman" panose="02020603050405020304" pitchFamily="18" charset="0"/>
              </a:rPr>
              <a:t>Соціальні:</a:t>
            </a:r>
            <a:r>
              <a:rPr lang="uk-UA" sz="2800" dirty="0" smtClean="0">
                <a:solidFill>
                  <a:srgbClr val="000000"/>
                </a:solidFill>
                <a:effectLst/>
                <a:latin typeface="Times New Roman" panose="02020603050405020304" pitchFamily="18" charset="0"/>
                <a:ea typeface="Times New Roman" panose="02020603050405020304" pitchFamily="18" charset="0"/>
              </a:rPr>
              <a:t> незадовільні відносини з батьками та втручання третіх осіб, пияцтво, подружня зрада, сварки, аморальна поведінка одного з подружжя;</a:t>
            </a:r>
            <a:endParaRPr lang="ru-RU" sz="2800" dirty="0" smtClean="0">
              <a:effectLst/>
              <a:latin typeface="Times New Roman" panose="02020603050405020304" pitchFamily="18" charset="0"/>
              <a:ea typeface="Times New Roman" panose="02020603050405020304" pitchFamily="18" charset="0"/>
            </a:endParaRPr>
          </a:p>
          <a:p>
            <a:pPr marL="342900" lvl="0" indent="-342900" algn="just" fontAlgn="base">
              <a:spcAft>
                <a:spcPts val="0"/>
              </a:spcAft>
              <a:buFont typeface="+mj-lt"/>
              <a:buAutoNum type="arabicParenR"/>
            </a:pPr>
            <a:r>
              <a:rPr lang="uk-UA" sz="2800" b="1" i="1" dirty="0" smtClean="0">
                <a:solidFill>
                  <a:srgbClr val="000000"/>
                </a:solidFill>
                <a:effectLst/>
                <a:latin typeface="Times New Roman" panose="02020603050405020304" pitchFamily="18" charset="0"/>
                <a:ea typeface="Times New Roman" panose="02020603050405020304" pitchFamily="18" charset="0"/>
              </a:rPr>
              <a:t>Економічні: </a:t>
            </a:r>
            <a:r>
              <a:rPr lang="uk-UA" sz="2800" dirty="0" smtClean="0">
                <a:solidFill>
                  <a:srgbClr val="000000"/>
                </a:solidFill>
                <a:effectLst/>
                <a:latin typeface="Times New Roman" panose="02020603050405020304" pitchFamily="18" charset="0"/>
                <a:ea typeface="Times New Roman" panose="02020603050405020304" pitchFamily="18" charset="0"/>
              </a:rPr>
              <a:t>незадовільні житлові умови, погане матеріальне становище одного з подружжя, низький заробіток;</a:t>
            </a:r>
            <a:endParaRPr lang="ru-RU" sz="2800" dirty="0" smtClean="0">
              <a:effectLst/>
              <a:latin typeface="Times New Roman" panose="02020603050405020304" pitchFamily="18" charset="0"/>
              <a:ea typeface="Times New Roman" panose="02020603050405020304" pitchFamily="18" charset="0"/>
            </a:endParaRPr>
          </a:p>
          <a:p>
            <a:pPr marL="342900" lvl="0" indent="-342900" algn="just" fontAlgn="base">
              <a:spcAft>
                <a:spcPts val="0"/>
              </a:spcAft>
              <a:buFont typeface="+mj-lt"/>
              <a:buAutoNum type="arabicParenR"/>
            </a:pPr>
            <a:r>
              <a:rPr lang="uk-UA" sz="2800" b="1" i="1" dirty="0" smtClean="0">
                <a:solidFill>
                  <a:srgbClr val="000000"/>
                </a:solidFill>
                <a:effectLst/>
                <a:latin typeface="Times New Roman" panose="02020603050405020304" pitchFamily="18" charset="0"/>
                <a:ea typeface="Times New Roman" panose="02020603050405020304" pitchFamily="18" charset="0"/>
              </a:rPr>
              <a:t>Фізіологічні: </a:t>
            </a:r>
            <a:r>
              <a:rPr lang="uk-UA" sz="2800" dirty="0" smtClean="0">
                <a:solidFill>
                  <a:srgbClr val="000000"/>
                </a:solidFill>
                <a:effectLst/>
                <a:latin typeface="Times New Roman" panose="02020603050405020304" pitchFamily="18" charset="0"/>
                <a:ea typeface="Times New Roman" panose="02020603050405020304" pitchFamily="18" charset="0"/>
              </a:rPr>
              <a:t>бездітність, хвороба одного з подружжя, фізіологічна несумісність.</a:t>
            </a:r>
            <a:endParaRPr lang="ru-RU" sz="2800" dirty="0" smtClean="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46892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0376" y="286604"/>
            <a:ext cx="11528264" cy="5490734"/>
          </a:xfrm>
          <a:prstGeom prst="rect">
            <a:avLst/>
          </a:prstGeom>
        </p:spPr>
        <p:txBody>
          <a:bodyPr wrap="square">
            <a:spAutoFit/>
          </a:bodyPr>
          <a:lstStyle/>
          <a:p>
            <a:pPr marL="514350" algn="ctr" fontAlgn="base">
              <a:spcAft>
                <a:spcPts val="0"/>
              </a:spcAft>
            </a:pPr>
            <a:r>
              <a:rPr lang="uk-UA" sz="2000" b="1" dirty="0" smtClean="0">
                <a:solidFill>
                  <a:srgbClr val="000000"/>
                </a:solidFill>
                <a:effectLst/>
                <a:latin typeface="Times New Roman" panose="02020603050405020304" pitchFamily="18" charset="0"/>
                <a:ea typeface="Times New Roman" panose="02020603050405020304" pitchFamily="18" charset="0"/>
              </a:rPr>
              <a:t>Особливості процедури в порядку позовного провадження:</a:t>
            </a:r>
          </a:p>
          <a:p>
            <a:pPr marL="514350" algn="ctr" fontAlgn="base">
              <a:spcAft>
                <a:spcPts val="0"/>
              </a:spcAft>
            </a:pPr>
            <a:r>
              <a:rPr lang="uk-UA" sz="2400" dirty="0" smtClean="0">
                <a:solidFill>
                  <a:srgbClr val="000000"/>
                </a:solidFill>
                <a:effectLst/>
                <a:latin typeface="Times New Roman" panose="02020603050405020304" pitchFamily="18" charset="0"/>
                <a:ea typeface="Times New Roman" panose="02020603050405020304" pitchFamily="18" charset="0"/>
              </a:rPr>
              <a:t> </a:t>
            </a:r>
            <a:endParaRPr lang="ru-RU" sz="2400" dirty="0" smtClean="0">
              <a:effectLst/>
              <a:latin typeface="Times New Roman" panose="02020603050405020304" pitchFamily="18" charset="0"/>
              <a:ea typeface="Times New Roman" panose="02020603050405020304" pitchFamily="18" charset="0"/>
            </a:endParaRPr>
          </a:p>
          <a:p>
            <a:pPr marL="342900" lvl="0" indent="-342900" algn="just" fontAlgn="base">
              <a:spcAft>
                <a:spcPts val="0"/>
              </a:spcAft>
              <a:buFont typeface="+mj-lt"/>
              <a:buAutoNum type="arabicParenR"/>
            </a:pPr>
            <a:r>
              <a:rPr lang="uk-UA" sz="2000" dirty="0" smtClean="0">
                <a:solidFill>
                  <a:srgbClr val="000000"/>
                </a:solidFill>
                <a:effectLst/>
                <a:latin typeface="Times New Roman" panose="02020603050405020304" pitchFamily="18" charset="0"/>
                <a:ea typeface="Times New Roman" panose="02020603050405020304" pitchFamily="18" charset="0"/>
              </a:rPr>
              <a:t>суд з</a:t>
            </a:r>
            <a:r>
              <a:rPr lang="en-US" sz="2000" dirty="0" smtClean="0">
                <a:solidFill>
                  <a:srgbClr val="000000"/>
                </a:solidFill>
                <a:effectLst/>
                <a:latin typeface="Times New Roman" panose="02020603050405020304" pitchFamily="18" charset="0"/>
                <a:ea typeface="Times New Roman" panose="02020603050405020304" pitchFamily="18" charset="0"/>
              </a:rPr>
              <a:t>’</a:t>
            </a:r>
            <a:r>
              <a:rPr lang="uk-UA" sz="2000" dirty="0" err="1" smtClean="0">
                <a:solidFill>
                  <a:srgbClr val="000000"/>
                </a:solidFill>
                <a:effectLst/>
                <a:latin typeface="Times New Roman" panose="02020603050405020304" pitchFamily="18" charset="0"/>
                <a:ea typeface="Times New Roman" panose="02020603050405020304" pitchFamily="18" charset="0"/>
              </a:rPr>
              <a:t>ясовує</a:t>
            </a:r>
            <a:r>
              <a:rPr lang="uk-UA" sz="2000" dirty="0" smtClean="0">
                <a:solidFill>
                  <a:srgbClr val="000000"/>
                </a:solidFill>
                <a:effectLst/>
                <a:latin typeface="Times New Roman" panose="02020603050405020304" pitchFamily="18" charset="0"/>
                <a:ea typeface="Times New Roman" panose="02020603050405020304" pitchFamily="18" charset="0"/>
              </a:rPr>
              <a:t> фактичні взаємини подружжя;</a:t>
            </a:r>
            <a:endParaRPr lang="ru-RU" sz="2000" dirty="0" smtClean="0">
              <a:effectLst/>
              <a:latin typeface="Times New Roman" panose="02020603050405020304" pitchFamily="18" charset="0"/>
              <a:ea typeface="Times New Roman" panose="02020603050405020304" pitchFamily="18" charset="0"/>
            </a:endParaRPr>
          </a:p>
          <a:p>
            <a:pPr marL="342900" lvl="0" indent="-342900" algn="just" fontAlgn="base">
              <a:spcAft>
                <a:spcPts val="0"/>
              </a:spcAft>
              <a:buFont typeface="+mj-lt"/>
              <a:buAutoNum type="arabicParenR"/>
            </a:pPr>
            <a:r>
              <a:rPr lang="en-US" sz="2000" dirty="0" smtClean="0">
                <a:solidFill>
                  <a:srgbClr val="000000"/>
                </a:solidFill>
                <a:effectLst/>
                <a:latin typeface="Times New Roman" panose="02020603050405020304" pitchFamily="18" charset="0"/>
                <a:ea typeface="Times New Roman" panose="02020603050405020304" pitchFamily="18" charset="0"/>
              </a:rPr>
              <a:t>c</a:t>
            </a:r>
            <a:r>
              <a:rPr lang="uk-UA" sz="2000" dirty="0" err="1" smtClean="0">
                <a:solidFill>
                  <a:srgbClr val="000000"/>
                </a:solidFill>
                <a:effectLst/>
                <a:latin typeface="Times New Roman" panose="02020603050405020304" pitchFamily="18" charset="0"/>
                <a:ea typeface="Times New Roman" panose="02020603050405020304" pitchFamily="18" charset="0"/>
              </a:rPr>
              <a:t>уд</a:t>
            </a:r>
            <a:r>
              <a:rPr lang="uk-UA" sz="2000" dirty="0" smtClean="0">
                <a:solidFill>
                  <a:srgbClr val="000000"/>
                </a:solidFill>
                <a:effectLst/>
                <a:latin typeface="Times New Roman" panose="02020603050405020304" pitchFamily="18" charset="0"/>
                <a:ea typeface="Times New Roman" panose="02020603050405020304" pitchFamily="18" charset="0"/>
              </a:rPr>
              <a:t> з</a:t>
            </a:r>
            <a:r>
              <a:rPr lang="en-US" sz="2000" dirty="0" smtClean="0">
                <a:solidFill>
                  <a:srgbClr val="000000"/>
                </a:solidFill>
                <a:effectLst/>
                <a:latin typeface="Times New Roman" panose="02020603050405020304" pitchFamily="18" charset="0"/>
                <a:ea typeface="Times New Roman" panose="02020603050405020304" pitchFamily="18" charset="0"/>
              </a:rPr>
              <a:t>’</a:t>
            </a:r>
            <a:r>
              <a:rPr lang="uk-UA" sz="2000" dirty="0" err="1" smtClean="0">
                <a:solidFill>
                  <a:srgbClr val="000000"/>
                </a:solidFill>
                <a:effectLst/>
                <a:latin typeface="Times New Roman" panose="02020603050405020304" pitchFamily="18" charset="0"/>
                <a:ea typeface="Times New Roman" panose="02020603050405020304" pitchFamily="18" charset="0"/>
              </a:rPr>
              <a:t>ясовує</a:t>
            </a:r>
            <a:r>
              <a:rPr lang="uk-UA" sz="2000" dirty="0" smtClean="0">
                <a:solidFill>
                  <a:srgbClr val="000000"/>
                </a:solidFill>
                <a:effectLst/>
                <a:latin typeface="Times New Roman" panose="02020603050405020304" pitchFamily="18" charset="0"/>
                <a:ea typeface="Times New Roman" panose="02020603050405020304" pitchFamily="18" charset="0"/>
              </a:rPr>
              <a:t> справжні причини позову про розірвання шлюбу;</a:t>
            </a:r>
            <a:endParaRPr lang="ru-RU" sz="2000" dirty="0" smtClean="0">
              <a:effectLst/>
              <a:latin typeface="Times New Roman" panose="02020603050405020304" pitchFamily="18" charset="0"/>
              <a:ea typeface="Times New Roman" panose="02020603050405020304" pitchFamily="18" charset="0"/>
            </a:endParaRPr>
          </a:p>
          <a:p>
            <a:pPr marL="342900" lvl="0" indent="-342900" algn="just" fontAlgn="base">
              <a:spcAft>
                <a:spcPts val="0"/>
              </a:spcAft>
              <a:buFont typeface="+mj-lt"/>
              <a:buAutoNum type="arabicParenR"/>
            </a:pPr>
            <a:r>
              <a:rPr lang="en-US" sz="2000" dirty="0" smtClean="0">
                <a:solidFill>
                  <a:srgbClr val="000000"/>
                </a:solidFill>
                <a:effectLst/>
                <a:latin typeface="Times New Roman" panose="02020603050405020304" pitchFamily="18" charset="0"/>
                <a:ea typeface="Times New Roman" panose="02020603050405020304" pitchFamily="18" charset="0"/>
              </a:rPr>
              <a:t>c</a:t>
            </a:r>
            <a:r>
              <a:rPr lang="uk-UA" sz="2000" dirty="0" err="1" smtClean="0">
                <a:solidFill>
                  <a:srgbClr val="000000"/>
                </a:solidFill>
                <a:effectLst/>
                <a:latin typeface="Times New Roman" panose="02020603050405020304" pitchFamily="18" charset="0"/>
                <a:ea typeface="Times New Roman" panose="02020603050405020304" pitchFamily="18" charset="0"/>
              </a:rPr>
              <a:t>уд</a:t>
            </a:r>
            <a:r>
              <a:rPr lang="uk-UA" sz="2000" dirty="0" smtClean="0">
                <a:solidFill>
                  <a:srgbClr val="000000"/>
                </a:solidFill>
                <a:effectLst/>
                <a:latin typeface="Times New Roman" panose="02020603050405020304" pitchFamily="18" charset="0"/>
                <a:ea typeface="Times New Roman" panose="02020603050405020304" pitchFamily="18" charset="0"/>
              </a:rPr>
              <a:t> вживає заходів щодо примирення п</a:t>
            </a:r>
            <a:r>
              <a:rPr lang="uk-UA" sz="2000" dirty="0">
                <a:solidFill>
                  <a:srgbClr val="000000"/>
                </a:solidFill>
                <a:latin typeface="Times New Roman" panose="02020603050405020304" pitchFamily="18" charset="0"/>
                <a:ea typeface="Times New Roman" panose="02020603050405020304" pitchFamily="18" charset="0"/>
              </a:rPr>
              <a:t>о</a:t>
            </a:r>
            <a:r>
              <a:rPr lang="uk-UA" sz="2000" dirty="0" smtClean="0">
                <a:solidFill>
                  <a:srgbClr val="000000"/>
                </a:solidFill>
                <a:effectLst/>
                <a:latin typeface="Times New Roman" panose="02020603050405020304" pitchFamily="18" charset="0"/>
                <a:ea typeface="Times New Roman" panose="02020603050405020304" pitchFamily="18" charset="0"/>
              </a:rPr>
              <a:t>дружжя, якщо це не суперечить моральним засадам суспільства;</a:t>
            </a:r>
            <a:endParaRPr lang="ru-RU" sz="2000" dirty="0" smtClean="0">
              <a:effectLst/>
              <a:latin typeface="Times New Roman" panose="02020603050405020304" pitchFamily="18" charset="0"/>
              <a:ea typeface="Times New Roman" panose="02020603050405020304" pitchFamily="18" charset="0"/>
            </a:endParaRPr>
          </a:p>
          <a:p>
            <a:pPr marL="342900" lvl="0" indent="-342900" algn="just" fontAlgn="base">
              <a:spcAft>
                <a:spcPts val="0"/>
              </a:spcAft>
              <a:buFont typeface="+mj-lt"/>
              <a:buAutoNum type="arabicParenR"/>
            </a:pPr>
            <a:r>
              <a:rPr lang="en-US" sz="2000" dirty="0">
                <a:solidFill>
                  <a:srgbClr val="000000"/>
                </a:solidFill>
                <a:latin typeface="Times New Roman" panose="02020603050405020304" pitchFamily="18" charset="0"/>
                <a:ea typeface="Times New Roman" panose="02020603050405020304" pitchFamily="18" charset="0"/>
              </a:rPr>
              <a:t>c</a:t>
            </a:r>
            <a:r>
              <a:rPr lang="uk-UA" sz="2000" dirty="0" err="1" smtClean="0">
                <a:solidFill>
                  <a:srgbClr val="000000"/>
                </a:solidFill>
                <a:effectLst/>
                <a:latin typeface="Times New Roman" panose="02020603050405020304" pitchFamily="18" charset="0"/>
                <a:ea typeface="Times New Roman" panose="02020603050405020304" pitchFamily="18" charset="0"/>
              </a:rPr>
              <a:t>уд</a:t>
            </a:r>
            <a:r>
              <a:rPr lang="uk-UA" sz="2000" dirty="0" smtClean="0">
                <a:solidFill>
                  <a:srgbClr val="000000"/>
                </a:solidFill>
                <a:effectLst/>
                <a:latin typeface="Times New Roman" panose="02020603050405020304" pitchFamily="18" charset="0"/>
                <a:ea typeface="Times New Roman" panose="02020603050405020304" pitchFamily="18" charset="0"/>
              </a:rPr>
              <a:t>, постановивши, що підстав для розірвання шлюбу немає, постановляє рішення про відмову у позові про розірвання шлюбу, і навп</a:t>
            </a:r>
            <a:r>
              <a:rPr lang="uk-UA" sz="2000" dirty="0">
                <a:solidFill>
                  <a:srgbClr val="000000"/>
                </a:solidFill>
                <a:latin typeface="Times New Roman" panose="02020603050405020304" pitchFamily="18" charset="0"/>
                <a:ea typeface="Times New Roman" panose="02020603050405020304" pitchFamily="18" charset="0"/>
              </a:rPr>
              <a:t>а</a:t>
            </a:r>
            <a:r>
              <a:rPr lang="uk-UA" sz="2000" dirty="0" smtClean="0">
                <a:solidFill>
                  <a:srgbClr val="000000"/>
                </a:solidFill>
                <a:effectLst/>
                <a:latin typeface="Times New Roman" panose="02020603050405020304" pitchFamily="18" charset="0"/>
                <a:ea typeface="Times New Roman" panose="02020603050405020304" pitchFamily="18" charset="0"/>
              </a:rPr>
              <a:t>ки, за наявності таких підстав – розриває шлюб;</a:t>
            </a:r>
            <a:endParaRPr lang="ru-RU" sz="2000" dirty="0" smtClean="0">
              <a:effectLst/>
              <a:latin typeface="Times New Roman" panose="02020603050405020304" pitchFamily="18" charset="0"/>
              <a:ea typeface="Times New Roman" panose="02020603050405020304" pitchFamily="18" charset="0"/>
            </a:endParaRPr>
          </a:p>
          <a:p>
            <a:pPr marL="342900" lvl="0" indent="-342900" algn="just" fontAlgn="base">
              <a:spcAft>
                <a:spcPts val="0"/>
              </a:spcAft>
              <a:buFont typeface="+mj-lt"/>
              <a:buAutoNum type="arabicParenR"/>
            </a:pPr>
            <a:r>
              <a:rPr lang="uk-UA" sz="2000" dirty="0" smtClean="0">
                <a:solidFill>
                  <a:srgbClr val="000000"/>
                </a:solidFill>
                <a:effectLst/>
                <a:latin typeface="Times New Roman" panose="02020603050405020304" pitchFamily="18" charset="0"/>
                <a:ea typeface="Times New Roman" panose="02020603050405020304" pitchFamily="18" charset="0"/>
              </a:rPr>
              <a:t>суд розглядає справу протягом розумного строку, але не більше ніж два місяці з дня відкриття провадження у справі.</a:t>
            </a:r>
            <a:endParaRPr lang="ru-RU" sz="2000" dirty="0">
              <a:latin typeface="Times New Roman" panose="02020603050405020304" pitchFamily="18" charset="0"/>
              <a:ea typeface="Times New Roman" panose="02020603050405020304" pitchFamily="18" charset="0"/>
            </a:endParaRPr>
          </a:p>
          <a:p>
            <a:pPr lvl="0" algn="just" fontAlgn="base">
              <a:spcAft>
                <a:spcPts val="0"/>
              </a:spcAft>
            </a:pPr>
            <a:r>
              <a:rPr lang="uk-UA" sz="2000"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 </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lvl="0" algn="just" fontAlgn="base">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Рішення</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суду про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після</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набрання</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ним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законної</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сили</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надсилається</a:t>
            </a:r>
            <a:r>
              <a:rPr lang="ru-RU" sz="2000" b="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судом до органу </a:t>
            </a:r>
            <a:r>
              <a:rPr lang="ru-RU" sz="2000" b="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державної</a:t>
            </a:r>
            <a:r>
              <a:rPr lang="ru-RU" sz="2000" b="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реєстрації</a:t>
            </a:r>
            <a:r>
              <a:rPr lang="ru-RU" sz="2000" b="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актів</a:t>
            </a:r>
            <a:r>
              <a:rPr lang="ru-RU" sz="2000" b="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цивільного</a:t>
            </a:r>
            <a:r>
              <a:rPr lang="ru-RU" sz="2000" b="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стану за </a:t>
            </a:r>
            <a:r>
              <a:rPr lang="ru-RU" sz="2000" b="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місцем</a:t>
            </a:r>
            <a:r>
              <a:rPr lang="ru-RU" sz="2000" b="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ухвалення</a:t>
            </a:r>
            <a:r>
              <a:rPr lang="ru-RU" sz="2000" b="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рішення</a:t>
            </a:r>
            <a:r>
              <a:rPr lang="ru-RU" sz="2000" b="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внесення</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відомостей</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до Державного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реєстру</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актів</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цивільного</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стану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громадян</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та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проставлення</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відмітки</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 актовому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записі</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a:t>
            </a: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 2 ст. 115 СК України)</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07000"/>
              </a:lnSpc>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Документом,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що</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засвідчує</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факт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судом, є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рішення</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суду про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яке набрало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законної</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сили</a:t>
            </a: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 3 ст. 115 СК України)</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26220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9809" y="655093"/>
            <a:ext cx="10290412" cy="4293483"/>
          </a:xfrm>
          <a:prstGeom prst="rect">
            <a:avLst/>
          </a:prstGeom>
        </p:spPr>
        <p:txBody>
          <a:bodyPr wrap="square">
            <a:spAutoFit/>
          </a:bodyPr>
          <a:lstStyle/>
          <a:p>
            <a:pPr algn="ctr">
              <a:lnSpc>
                <a:spcPct val="107000"/>
              </a:lnSpc>
              <a:spcAft>
                <a:spcPts val="800"/>
              </a:spcAft>
            </a:pPr>
            <a:r>
              <a:rPr lang="ru-RU" sz="2800" b="1" dirty="0" smtClean="0">
                <a:effectLst/>
                <a:latin typeface="Times New Roman" panose="02020603050405020304" pitchFamily="18" charset="0"/>
                <a:ea typeface="Calibri" panose="020F0502020204030204" pitchFamily="34" charset="0"/>
                <a:cs typeface="Times New Roman" panose="02020603050405020304" pitchFamily="18" charset="0"/>
              </a:rPr>
              <a:t>План.</a:t>
            </a:r>
            <a:r>
              <a:rPr lang="uk-UA"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1.    </a:t>
            </a:r>
            <a:r>
              <a:rPr lang="uk-UA" sz="2800" dirty="0" smtClean="0">
                <a:effectLst/>
                <a:latin typeface="Times New Roman" panose="02020603050405020304" pitchFamily="18" charset="0"/>
                <a:ea typeface="Calibri" panose="020F0502020204030204" pitchFamily="34" charset="0"/>
                <a:cs typeface="Times New Roman" panose="02020603050405020304" pitchFamily="18" charset="0"/>
              </a:rPr>
              <a:t>Поняття та п</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ідстави</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припинення</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шлюбу</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2.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Розірвання</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шлюбу</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органом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державної</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реєстрації</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актів</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цивільного</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стану.</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3.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Розірвання</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шлюбу</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судом.</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4.   </a:t>
            </a:r>
            <a:r>
              <a:rPr lang="uk-UA" sz="2800" dirty="0" smtClean="0">
                <a:effectLst/>
                <a:latin typeface="Times New Roman" panose="02020603050405020304" pitchFamily="18" charset="0"/>
                <a:ea typeface="Calibri" panose="020F0502020204030204" pitchFamily="34" charset="0"/>
                <a:cs typeface="Times New Roman" panose="02020603050405020304" pitchFamily="18" charset="0"/>
              </a:rPr>
              <a:t>Правові наслідки припинення шлюбу.</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5.  Режим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окремого</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проживання</a:t>
            </a:r>
            <a:r>
              <a:rPr lang="uk-UA" sz="2800" dirty="0" smtClean="0">
                <a:effectLst/>
                <a:latin typeface="Times New Roman" panose="02020603050405020304" pitchFamily="18" charset="0"/>
                <a:ea typeface="Calibri" panose="020F0502020204030204" pitchFamily="34" charset="0"/>
                <a:cs typeface="Times New Roman" panose="02020603050405020304" pitchFamily="18" charset="0"/>
              </a:rPr>
              <a:t> подружжя</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підстави</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та </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правові</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на</a:t>
            </a:r>
            <a:r>
              <a:rPr lang="uk-UA" sz="2800" dirty="0" smtClean="0">
                <a:effectLst/>
                <a:latin typeface="Times New Roman" panose="02020603050405020304" pitchFamily="18" charset="0"/>
                <a:ea typeface="Calibri" panose="020F0502020204030204" pitchFamily="34" charset="0"/>
                <a:cs typeface="Times New Roman" panose="02020603050405020304" pitchFamily="18" charset="0"/>
              </a:rPr>
              <a:t>с</a:t>
            </a:r>
            <a:r>
              <a:rPr lang="ru-RU" sz="2800" dirty="0" err="1" smtClean="0">
                <a:effectLst/>
                <a:latin typeface="Times New Roman" panose="02020603050405020304" pitchFamily="18" charset="0"/>
                <a:ea typeface="Calibri" panose="020F0502020204030204" pitchFamily="34" charset="0"/>
                <a:cs typeface="Times New Roman" panose="02020603050405020304" pitchFamily="18" charset="0"/>
              </a:rPr>
              <a:t>лідки</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78638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96241"/>
            <a:ext cx="11536680" cy="5724644"/>
          </a:xfrm>
          <a:prstGeom prst="rect">
            <a:avLst/>
          </a:prstGeom>
        </p:spPr>
        <p:txBody>
          <a:bodyPr wrap="square">
            <a:spAutoFit/>
          </a:bodyPr>
          <a:lstStyle/>
          <a:p>
            <a:pPr indent="254000" algn="ctr">
              <a:lnSpc>
                <a:spcPct val="150000"/>
              </a:lnSpc>
              <a:spcAft>
                <a:spcPts val="0"/>
              </a:spcAft>
            </a:pPr>
            <a:r>
              <a:rPr lang="uk-UA"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uk-UA"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Правові наслідки припинення шлюбу:</a:t>
            </a:r>
          </a:p>
          <a:p>
            <a:pPr indent="254000" algn="just">
              <a:lnSpc>
                <a:spcPct val="150000"/>
              </a:lnSpc>
              <a:spcAft>
                <a:spcPts val="0"/>
              </a:spcAft>
            </a:pPr>
            <a:endPar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54000" algn="just">
              <a:lnSpc>
                <a:spcPct val="150000"/>
              </a:lnSpc>
              <a:spcAft>
                <a:spcPts val="0"/>
              </a:spcAft>
            </a:pP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між подружжям припиняються особисті немайнові права та обов'язки; </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54000" algn="just">
              <a:lnSpc>
                <a:spcPct val="150000"/>
              </a:lnSpc>
              <a:spcAft>
                <a:spcPts val="0"/>
              </a:spcAft>
            </a:pP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о</a:t>
            </a:r>
            <a:r>
              <a:rPr lang="uk-UA"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соба, яка змінила своє прізвище у зв'язку з реєстрацією шлюбу, має право після розірвання шлюбу надалі іменуватися цим прізвищем або відновити своє дошлюбне прізвище (ст.113 СК України);</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54000" algn="just">
              <a:lnSpc>
                <a:spcPct val="150000"/>
              </a:lnSpc>
              <a:spcAft>
                <a:spcPts val="0"/>
              </a:spcAft>
            </a:pP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п</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ісля</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розірвання</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шлюбу</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та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одержання</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Свідоцтва</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про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розірвання</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шлюбу</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або</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рішення</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суду, яке набрало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законної</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сили</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особа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має</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право на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повторний</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шлюб</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 116 СК України;</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54000" algn="just">
              <a:lnSpc>
                <a:spcPct val="150000"/>
              </a:lnSpc>
              <a:spcAft>
                <a:spcPts val="0"/>
              </a:spcAft>
            </a:pP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дитина, народжена після спливу  десяти місяців після припинення шлюбу не вважається такою, що походить від подружжя (ч. 2 ст. 122 СК України);</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79400" algn="just">
              <a:lnSpc>
                <a:spcPct val="150000"/>
              </a:lnSpc>
              <a:spcAft>
                <a:spcPts val="0"/>
              </a:spcAft>
            </a:pP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з припиненням шлюбу закон пов'язує також виникнення у подружжя права на утримання (ч. 2 ст. 76 СК України).</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79400" algn="just">
              <a:lnSpc>
                <a:spcPct val="150000"/>
              </a:lnSpc>
              <a:spcAft>
                <a:spcPts val="0"/>
              </a:spcAft>
            </a:pP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припиняється режим спільної сумісної власності подружжя, крім майна,  набутого за час шлюбу.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36614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1480" y="411480"/>
            <a:ext cx="11369040" cy="4675767"/>
          </a:xfrm>
          <a:prstGeom prst="rect">
            <a:avLst/>
          </a:prstGeom>
        </p:spPr>
        <p:txBody>
          <a:bodyPr wrap="square">
            <a:spAutoFit/>
          </a:bodyPr>
          <a:lstStyle/>
          <a:p>
            <a:pPr indent="266700" algn="ctr">
              <a:lnSpc>
                <a:spcPct val="150000"/>
              </a:lnSpc>
              <a:spcAft>
                <a:spcPts val="1035"/>
              </a:spcAft>
            </a:pPr>
            <a:r>
              <a:rPr lang="uk-UA" sz="28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Режим окремого проживання подружжя (сепарація)</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66700" algn="just">
              <a:lnSpc>
                <a:spcPct val="150000"/>
              </a:lnSpc>
              <a:spcAft>
                <a:spcPts val="0"/>
              </a:spcAft>
            </a:pP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Режим окремого проживання подружжя може бути встановлено судом (ч.1 ст. 119 СК України):</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66700" algn="just">
              <a:lnSpc>
                <a:spcPct val="150000"/>
              </a:lnSpc>
              <a:spcAft>
                <a:spcPts val="0"/>
              </a:spcAft>
            </a:pP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a:t>
            </a:r>
            <a:r>
              <a:rPr lang="uk-UA" sz="28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 заявою подружжя</a:t>
            </a: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у разі неможливості чи небажання дружини і (або) чоловіка проживати спільно;</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66700" algn="just">
              <a:lnSpc>
                <a:spcPct val="150000"/>
              </a:lnSpc>
              <a:spcAft>
                <a:spcPts val="0"/>
              </a:spcAft>
            </a:pP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 </a:t>
            </a:r>
            <a:r>
              <a:rPr lang="uk-UA" sz="28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 позовом одного з подружжя </a:t>
            </a:r>
            <a:r>
              <a:rPr lang="ru-RU"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у </a:t>
            </a:r>
            <a:r>
              <a:rPr lang="ru-RU"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разі</a:t>
            </a:r>
            <a:r>
              <a:rPr lang="ru-RU"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неможливості</a:t>
            </a:r>
            <a:r>
              <a:rPr lang="ru-RU"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чи</a:t>
            </a:r>
            <a:r>
              <a:rPr lang="ru-RU"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небажання</a:t>
            </a:r>
            <a:r>
              <a:rPr lang="ru-RU"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дружини</a:t>
            </a:r>
            <a:r>
              <a:rPr lang="ru-RU"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і (</a:t>
            </a:r>
            <a:r>
              <a:rPr lang="ru-RU"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або</a:t>
            </a:r>
            <a:r>
              <a:rPr lang="ru-RU"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чоловіка</a:t>
            </a:r>
            <a:r>
              <a:rPr lang="ru-RU"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проживати</a:t>
            </a:r>
            <a:r>
              <a:rPr lang="ru-RU"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спільно</a:t>
            </a:r>
            <a:r>
              <a:rPr lang="ru-RU"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0115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3880" y="396240"/>
            <a:ext cx="10988040" cy="5842625"/>
          </a:xfrm>
          <a:prstGeom prst="rect">
            <a:avLst/>
          </a:prstGeom>
        </p:spPr>
        <p:txBody>
          <a:bodyPr wrap="square">
            <a:spAutoFit/>
          </a:bodyPr>
          <a:lstStyle/>
          <a:p>
            <a:pPr indent="266700" algn="ctr">
              <a:spcAft>
                <a:spcPts val="800"/>
              </a:spcAft>
            </a:pPr>
            <a:endParaRPr lang="uk-UA" sz="20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266700" algn="ctr">
              <a:spcAft>
                <a:spcPts val="800"/>
              </a:spcAft>
            </a:pPr>
            <a:r>
              <a:rPr lang="uk-UA" sz="2000" b="1" dirty="0" smtClean="0">
                <a:effectLst/>
                <a:latin typeface="Times New Roman" panose="02020603050405020304" pitchFamily="18" charset="0"/>
                <a:ea typeface="Calibri" panose="020F0502020204030204" pitchFamily="34" charset="0"/>
                <a:cs typeface="Times New Roman" panose="02020603050405020304" pitchFamily="18" charset="0"/>
              </a:rPr>
              <a:t>Правові наслідки </a:t>
            </a:r>
            <a:r>
              <a:rPr lang="ru-RU" sz="2000" b="1" dirty="0" err="1" smtClean="0">
                <a:effectLst/>
                <a:latin typeface="Times New Roman" panose="02020603050405020304" pitchFamily="18" charset="0"/>
                <a:ea typeface="Calibri" panose="020F0502020204030204" pitchFamily="34" charset="0"/>
                <a:cs typeface="Times New Roman" panose="02020603050405020304" pitchFamily="18" charset="0"/>
              </a:rPr>
              <a:t>встановлення</a:t>
            </a: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 режиму </a:t>
            </a:r>
            <a:r>
              <a:rPr lang="ru-RU" sz="2000" b="1" dirty="0" err="1" smtClean="0">
                <a:effectLst/>
                <a:latin typeface="Times New Roman" panose="02020603050405020304" pitchFamily="18" charset="0"/>
                <a:ea typeface="Calibri" panose="020F0502020204030204" pitchFamily="34" charset="0"/>
                <a:cs typeface="Times New Roman" panose="02020603050405020304" pitchFamily="18" charset="0"/>
              </a:rPr>
              <a:t>окремо­го</a:t>
            </a: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b="1" dirty="0" err="1" smtClean="0">
                <a:effectLst/>
                <a:latin typeface="Times New Roman" panose="02020603050405020304" pitchFamily="18" charset="0"/>
                <a:ea typeface="Calibri" panose="020F0502020204030204" pitchFamily="34" charset="0"/>
                <a:cs typeface="Times New Roman" panose="02020603050405020304" pitchFamily="18" charset="0"/>
              </a:rPr>
              <a:t>проживання</a:t>
            </a:r>
            <a:endPar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266700" algn="ctr">
              <a:spcAft>
                <a:spcPts val="800"/>
              </a:spcAft>
            </a:pPr>
            <a:r>
              <a:rPr lang="uk-UA" sz="2000" dirty="0" smtClean="0">
                <a:effectLst/>
                <a:latin typeface="Times New Roman" panose="02020603050405020304" pitchFamily="18" charset="0"/>
                <a:ea typeface="Calibri" panose="020F0502020204030204" pitchFamily="34" charset="0"/>
                <a:cs typeface="Times New Roman" panose="02020603050405020304" pitchFamily="18" charset="0"/>
              </a:rPr>
              <a:t>(ч. 2 ст. 120 СК України)</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p>
          <a:p>
            <a:pPr indent="266700" algn="just">
              <a:lnSpc>
                <a:spcPct val="150000"/>
              </a:lnSpc>
              <a:spcAft>
                <a:spcPts val="800"/>
              </a:spcAft>
            </a:pPr>
            <a:r>
              <a:rPr lang="uk-UA" sz="2000" dirty="0" smtClean="0">
                <a:effectLst/>
                <a:latin typeface="Times New Roman" panose="02020603050405020304" pitchFamily="18" charset="0"/>
                <a:ea typeface="Calibri" panose="020F0502020204030204" pitchFamily="34" charset="0"/>
                <a:cs typeface="Times New Roman" panose="02020603050405020304" pitchFamily="18" charset="0"/>
              </a:rPr>
              <a:t>1</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майно</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набуте</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в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майбут</a:t>
            </a: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ньому дружиною та чоловіком, не вважатиметься набутим у шлюбі;</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66700" algn="just">
              <a:lnSpc>
                <a:spcPct val="150000"/>
              </a:lnSpc>
              <a:spcAft>
                <a:spcPts val="800"/>
              </a:spcAft>
            </a:pP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дитина, народжена дружиною після спливу десяти місяців, не вважатиметься такою, що походить від її чоловіка.</a:t>
            </a:r>
            <a:endParaRPr lang="ru-RU" sz="2000" dirty="0">
              <a:latin typeface="Calibri" panose="020F0502020204030204" pitchFamily="34" charset="0"/>
              <a:ea typeface="Times New Roman" panose="02020603050405020304" pitchFamily="18" charset="0"/>
              <a:cs typeface="Times New Roman" panose="02020603050405020304" pitchFamily="18" charset="0"/>
            </a:endParaRPr>
          </a:p>
          <a:p>
            <a:pPr indent="266700" algn="just">
              <a:lnSpc>
                <a:spcPct val="150000"/>
              </a:lnSpc>
              <a:spcAft>
                <a:spcPts val="800"/>
              </a:spcAft>
            </a:pPr>
            <a:r>
              <a:rPr lang="ru-RU" sz="20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Встановлення</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режиму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окремого</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проживання</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не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припиняє</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прав та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обов'язків</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подружжя</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які</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встановлені</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цим</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Кодексом і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які</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дружина та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чоловік</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мали</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до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встановлення</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цього</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режиму, а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також</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прав та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обов'язків</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які</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встановлені</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шлюбним</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договором</a:t>
            </a:r>
            <a:r>
              <a:rPr lang="uk-UA"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(ч. 1 ст. 120 СК України)</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indent="266700" algn="just">
              <a:lnSpc>
                <a:spcPct val="150000"/>
              </a:lnSpc>
              <a:spcAft>
                <a:spcPts val="800"/>
              </a:spcAft>
            </a:pPr>
            <a:r>
              <a:rPr lang="uk-UA" sz="2000" dirty="0" smtClean="0">
                <a:latin typeface="Times New Roman" panose="02020603050405020304" pitchFamily="18" charset="0"/>
              </a:rPr>
              <a:t>	Режим </a:t>
            </a:r>
            <a:r>
              <a:rPr lang="uk-UA" sz="2000" dirty="0">
                <a:latin typeface="Times New Roman" panose="02020603050405020304" pitchFamily="18" charset="0"/>
              </a:rPr>
              <a:t>окремого проживання припиняється у разі </a:t>
            </a:r>
            <a:r>
              <a:rPr lang="uk-UA" sz="2000" dirty="0" smtClean="0">
                <a:latin typeface="Times New Roman" panose="02020603050405020304" pitchFamily="18" charset="0"/>
              </a:rPr>
              <a:t>поновлення </a:t>
            </a:r>
            <a:r>
              <a:rPr lang="uk-UA" sz="2000" dirty="0">
                <a:latin typeface="Times New Roman" panose="02020603050405020304" pitchFamily="18" charset="0"/>
              </a:rPr>
              <a:t>сімейних відносин або за рішенням суду на </a:t>
            </a:r>
            <a:r>
              <a:rPr lang="uk-UA" sz="2000" dirty="0" smtClean="0">
                <a:latin typeface="Times New Roman" panose="02020603050405020304" pitchFamily="18" charset="0"/>
              </a:rPr>
              <a:t>підставі </a:t>
            </a:r>
            <a:r>
              <a:rPr lang="uk-UA" sz="2000" dirty="0">
                <a:latin typeface="Times New Roman" panose="02020603050405020304" pitchFamily="18" charset="0"/>
              </a:rPr>
              <a:t>заяви одного з подружжя</a:t>
            </a:r>
            <a:r>
              <a:rPr lang="uk-UA" sz="2000" dirty="0" smtClean="0">
                <a:latin typeface="Times New Roman" panose="02020603050405020304" pitchFamily="18" charset="0"/>
              </a:rPr>
              <a:t>. (Ч. 2 ст. 119 СК України).</a:t>
            </a:r>
            <a:endParaRPr lang="ru-RU" sz="2000" dirty="0">
              <a:latin typeface="Times New Roman" panose="02020603050405020304" pitchFamily="18" charset="0"/>
            </a:endParaRPr>
          </a:p>
          <a:p>
            <a:pPr indent="266700" algn="just">
              <a:lnSpc>
                <a:spcPct val="150000"/>
              </a:lnSpc>
              <a:spcAft>
                <a:spcPts val="800"/>
              </a:spcAft>
            </a:pP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91518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9120" y="1524000"/>
            <a:ext cx="11384280" cy="2701060"/>
          </a:xfrm>
          <a:prstGeom prst="rect">
            <a:avLst/>
          </a:prstGeom>
        </p:spPr>
        <p:txBody>
          <a:bodyPr wrap="square">
            <a:spAutoFit/>
          </a:bodyPr>
          <a:lstStyle/>
          <a:p>
            <a:pPr algn="just"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32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З.В. </a:t>
            </a:r>
            <a:r>
              <a:rPr lang="uk-UA" sz="3200" i="1" dirty="0" err="1"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Ромовська</a:t>
            </a:r>
            <a:r>
              <a:rPr lang="uk-UA" sz="3200" i="1"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 </a:t>
            </a:r>
            <a:r>
              <a:rPr lang="uk-UA" sz="3200" i="1" dirty="0" smtClean="0">
                <a:solidFill>
                  <a:srgbClr val="000000"/>
                </a:solidFill>
                <a:effectLst/>
                <a:latin typeface="Times New Roman" panose="02020603050405020304" pitchFamily="18" charset="0"/>
                <a:ea typeface="Times New Roman" panose="02020603050405020304" pitchFamily="18" charset="0"/>
                <a:cs typeface="Courier New" panose="02070309020205020404" pitchFamily="49" charset="0"/>
              </a:rPr>
              <a:t>«Сепарація – це санкціоноване рішенням суду окреме проживання, це переддень можливого розлучення, але ще не саме розлучення… Плавність припинення шлюбних правовідносин не завдає такого болю, якого може завдати розірвання шлюбу»</a:t>
            </a:r>
            <a:endParaRPr lang="ru-RU" sz="32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49135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3206" y="518615"/>
            <a:ext cx="11313994" cy="6217664"/>
          </a:xfrm>
          <a:prstGeom prst="rect">
            <a:avLst/>
          </a:prstGeom>
        </p:spPr>
        <p:txBody>
          <a:bodyPr wrap="square">
            <a:spAutoFit/>
          </a:bodyPr>
          <a:lstStyle/>
          <a:p>
            <a:pPr algn="ctr"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000" b="1"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Проблеми правового регулювання встановлення режиму окремого проживання подружжя:</a:t>
            </a:r>
            <a:r>
              <a:rPr lang="uk-UA" sz="2000"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 </a:t>
            </a:r>
          </a:p>
          <a:p>
            <a:pPr algn="ctr"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uk-UA" sz="2000"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endParaRPr>
          </a:p>
          <a:p>
            <a:pPr marL="342900" indent="-342900" algn="just" fontAlgn="base">
              <a:lnSpc>
                <a:spcPct val="107000"/>
              </a:lnSpc>
              <a:spcAft>
                <a:spcPts val="0"/>
              </a:spcAf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000"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закон не досить конкретно визначає вид цивільного судочинства, в якому відбувається встановлення режиму окремого проживання (позовне або окреме провадження);</a:t>
            </a:r>
          </a:p>
          <a:p>
            <a:pPr marL="342900" indent="-342900" algn="just" fontAlgn="base">
              <a:lnSpc>
                <a:spcPct val="107000"/>
              </a:lnSpc>
              <a:spcAft>
                <a:spcPts val="0"/>
              </a:spcAf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000"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при встановленні режиму сепарації невирішеними залишаються питання щодо дітей, а саме, з ким із батьків вони будуть проживати, яким буде їх порядок утримання, яку участь у їхньому вихованні буде брати той з батьків, хто проживатиме окремо, яким способом та в якому порядку відбуватиметься користування спільним майном тощо; </a:t>
            </a:r>
          </a:p>
          <a:p>
            <a:pPr marL="342900" indent="-342900" algn="just" fontAlgn="base">
              <a:lnSpc>
                <a:spcPct val="107000"/>
              </a:lnSpc>
              <a:spcAft>
                <a:spcPts val="0"/>
              </a:spcAf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000"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закон визначає два </a:t>
            </a:r>
            <a:r>
              <a:rPr lang="uk-UA" sz="2000" dirty="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порядки припинення </a:t>
            </a:r>
            <a:r>
              <a:rPr lang="uk-UA" sz="2000"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режиму окремого проживання: автоматичний </a:t>
            </a:r>
            <a:r>
              <a:rPr lang="uk-UA" sz="2000" dirty="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(у разі поновлення сімейних </a:t>
            </a:r>
            <a:r>
              <a:rPr lang="uk-UA" sz="2000"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відносин</a:t>
            </a:r>
            <a:r>
              <a:rPr lang="uk-UA" sz="2000" dirty="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 і судовий (за рішенням суду на підставі заяви одного з </a:t>
            </a:r>
            <a:r>
              <a:rPr lang="uk-UA" sz="2000"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подружжя). Однак, як довести «автоматичне припинення» режиму окремого проживання, якщо є рішення суду про його встановлення?  Крім того, вимога про припинення режиму окремого проживання має бути спільною, адже повинна відповідати волі обох з подружжя;</a:t>
            </a:r>
          </a:p>
          <a:p>
            <a:pPr algn="just"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000" dirty="0" smtClean="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4)  з метою удосконалення законодавства щодо встановлення та припинення режиму сепарації слід законодавчо надати можливість сторонам встановлювати такий режим нотаріально посвідченим договором, тобто надати подружжю можливість самостійно вирішувати питання свого сімейного життя під час сепарації</a:t>
            </a:r>
          </a:p>
          <a:p>
            <a:pPr marL="342900" indent="-342900" algn="just" fontAlgn="base">
              <a:lnSpc>
                <a:spcPct val="107000"/>
              </a:lnSpc>
              <a:spcAft>
                <a:spcPts val="0"/>
              </a:spcAft>
              <a:buAutoNum type="arabi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dirty="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58562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29553" y="2074460"/>
            <a:ext cx="7178722" cy="1594604"/>
          </a:xfrm>
          <a:prstGeom prst="rect">
            <a:avLst/>
          </a:prstGeom>
        </p:spPr>
        <p:txBody>
          <a:bodyPr wrap="square">
            <a:spAutoFit/>
          </a:bodyPr>
          <a:lstStyle/>
          <a:p>
            <a:pPr algn="ctr" fontAlgn="base">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6600" i="1" dirty="0">
                <a:solidFill>
                  <a:srgbClr val="000000"/>
                </a:solidFill>
                <a:latin typeface="Times New Roman" panose="02020603050405020304" pitchFamily="18" charset="0"/>
                <a:ea typeface="Times New Roman" panose="02020603050405020304" pitchFamily="18" charset="0"/>
                <a:cs typeface="Courier New" panose="02070309020205020404" pitchFamily="49" charset="0"/>
              </a:rPr>
              <a:t>Дякую за увагу!</a:t>
            </a:r>
            <a:endParaRPr lang="ru-RU" sz="6600" i="1" dirty="0">
              <a:latin typeface="Calibri" panose="020F0502020204030204" pitchFamily="34" charset="0"/>
              <a:ea typeface="Calibri" panose="020F0502020204030204" pitchFamily="34" charset="0"/>
              <a:cs typeface="Times New Roman" panose="02020603050405020304" pitchFamily="18" charset="0"/>
            </a:endParaRPr>
          </a:p>
          <a:p>
            <a:pPr indent="266700" algn="just">
              <a:lnSpc>
                <a:spcPct val="150000"/>
              </a:lnSpc>
              <a:spcAft>
                <a:spcPts val="800"/>
              </a:spcAft>
            </a:pPr>
            <a:r>
              <a:rPr lang="uk-UA"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00040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6036" y="559558"/>
            <a:ext cx="10754436" cy="4834400"/>
          </a:xfrm>
          <a:prstGeom prst="rect">
            <a:avLst/>
          </a:prstGeom>
        </p:spPr>
        <p:txBody>
          <a:bodyPr wrap="square">
            <a:spAutoFit/>
          </a:bodyPr>
          <a:lstStyle/>
          <a:p>
            <a:pPr lvl="0" algn="ctr">
              <a:lnSpc>
                <a:spcPct val="107000"/>
              </a:lnSpc>
              <a:spcAft>
                <a:spcPts val="0"/>
              </a:spcAft>
            </a:pPr>
            <a:r>
              <a:rPr lang="uk-UA" sz="2400" b="1" dirty="0" smtClean="0">
                <a:effectLst/>
                <a:latin typeface="Times New Roman" panose="02020603050405020304" pitchFamily="18" charset="0"/>
                <a:ea typeface="Calibri" panose="020F0502020204030204" pitchFamily="34" charset="0"/>
                <a:cs typeface="Times New Roman" panose="02020603050405020304" pitchFamily="18" charset="0"/>
              </a:rPr>
              <a:t>Нормативно-правове регулювання:</a:t>
            </a:r>
          </a:p>
          <a:p>
            <a:pPr lvl="0" algn="ctr">
              <a:lnSpc>
                <a:spcPct val="107000"/>
              </a:lnSpc>
              <a:spcAft>
                <a:spcPts val="0"/>
              </a:spcAft>
            </a:pP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Сімейний кодекс України від 10.01.2002 року </a:t>
            </a:r>
            <a:r>
              <a:rPr lang="ru-RU"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2947-III </a:t>
            </a: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(глава 11);</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Закон України «Про державну реєстрацію актів цивільного стану» від 01.07.2010 року №</a:t>
            </a:r>
            <a:r>
              <a:rPr lang="ru-RU"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2398-</a:t>
            </a:r>
            <a:r>
              <a:rPr lang="ru-RU"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 (</a:t>
            </a:r>
            <a:r>
              <a:rPr lang="ru-RU" sz="24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стаття</a:t>
            </a:r>
            <a:r>
              <a:rPr lang="ru-RU"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15)</a:t>
            </a: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Правила державної реєстрації актів цивільного стану в Україні, затверджені наказом Міністерства юстиції України від 18 жовтня 2000 року № 52/5 (зареєстровано в Міністерстві</a:t>
            </a:r>
            <a:r>
              <a:rPr lang="ru-RU"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юстиції України</a:t>
            </a:r>
            <a:r>
              <a:rPr lang="ru-RU"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18 жовтня 2000 р.</a:t>
            </a:r>
            <a:r>
              <a:rPr lang="ru-RU"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за № 719/4940);</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uk-UA"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Постанова Пленуму Верховного Суду України № 11 від 21.12.2007 року «Про практику застосування судами законодавства при розгляді справ про право на шлюб, розірвання шлюбу, визнання його недійсним та поділ спільного майна подружжя»</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9593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0877" y="545910"/>
            <a:ext cx="10754436" cy="4719241"/>
          </a:xfrm>
          <a:prstGeom prst="rect">
            <a:avLst/>
          </a:prstGeom>
        </p:spPr>
        <p:txBody>
          <a:bodyPr wrap="square">
            <a:spAutoFit/>
          </a:bodyPr>
          <a:lstStyle/>
          <a:p>
            <a:pPr lvl="0">
              <a:lnSpc>
                <a:spcPct val="150000"/>
              </a:lnSpc>
              <a:spcAft>
                <a:spcPts val="800"/>
              </a:spcAft>
            </a:pPr>
            <a:r>
              <a:rPr lang="uk-UA"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Шлюб ґрунтується на </a:t>
            </a:r>
            <a:r>
              <a:rPr lang="uk-UA" sz="2800" i="1" u="sng"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вільній згоді жінки і чолов</a:t>
            </a:r>
            <a:r>
              <a:rPr lang="uk-UA" sz="2800" u="sng"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іка</a:t>
            </a:r>
            <a:r>
              <a:rPr lang="uk-UA"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28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(ч.1 ст. 51 Конституції України). </a:t>
            </a:r>
            <a:endParaRPr lang="ru-RU" sz="2800" b="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50000"/>
              </a:lnSpc>
              <a:spcAft>
                <a:spcPts val="0"/>
              </a:spcAft>
            </a:pP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Дружина та чоловік мають право вживати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заходів</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які</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не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заборонені</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законом і не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суперечать</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моральним</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засадам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суспільства</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щодо</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підтримання</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шлюбних</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відносин</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50000"/>
              </a:lnSpc>
              <a:spcAft>
                <a:spcPts val="0"/>
              </a:spcAft>
            </a:pPr>
            <a:r>
              <a:rPr lang="uk-UA"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жен з </a:t>
            </a:r>
            <a:r>
              <a:rPr lang="ru-RU"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i="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має</a:t>
            </a:r>
            <a:r>
              <a:rPr lang="ru-RU" sz="2800"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право </a:t>
            </a:r>
            <a:r>
              <a:rPr lang="ru-RU" sz="2800" i="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припинити</a:t>
            </a:r>
            <a:r>
              <a:rPr lang="ru-RU" sz="2800"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i="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шлюбні</a:t>
            </a:r>
            <a:r>
              <a:rPr lang="ru-RU" sz="2800"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i="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відносини</a:t>
            </a:r>
            <a:r>
              <a:rPr lang="uk-UA" sz="28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8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 2, 3 ст. 56 Сімейного кодексу України)</a:t>
            </a:r>
            <a:r>
              <a:rPr lang="ru-RU" sz="28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88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2263" y="327546"/>
            <a:ext cx="11341289" cy="5642570"/>
          </a:xfrm>
          <a:prstGeom prst="rect">
            <a:avLst/>
          </a:prstGeom>
        </p:spPr>
        <p:txBody>
          <a:bodyPr wrap="square">
            <a:spAutoFit/>
          </a:bodyPr>
          <a:lstStyle/>
          <a:p>
            <a:pPr lvl="0" algn="just">
              <a:lnSpc>
                <a:spcPct val="150000"/>
              </a:lnSpc>
              <a:spcAft>
                <a:spcPts val="800"/>
              </a:spcAft>
            </a:pPr>
            <a:r>
              <a:rPr lang="uk-UA" sz="2400" b="1" dirty="0" smtClean="0">
                <a:effectLst/>
                <a:latin typeface="Times New Roman" panose="02020603050405020304" pitchFamily="18" charset="0"/>
                <a:ea typeface="Calibri" panose="020F0502020204030204" pitchFamily="34" charset="0"/>
                <a:cs typeface="Times New Roman" panose="02020603050405020304" pitchFamily="18" charset="0"/>
              </a:rPr>
              <a:t>	Під припиненням шлюбу</a:t>
            </a:r>
            <a:r>
              <a:rPr lang="uk-UA" sz="2400" dirty="0" smtClean="0">
                <a:effectLst/>
                <a:latin typeface="Times New Roman" panose="02020603050405020304" pitchFamily="18" charset="0"/>
                <a:ea typeface="Calibri" panose="020F0502020204030204" pitchFamily="34" charset="0"/>
                <a:cs typeface="Times New Roman" panose="02020603050405020304" pitchFamily="18" charset="0"/>
              </a:rPr>
              <a:t> розуміють зумовлене певними юридичними фактами припинення на майбутнє правовідносин між подружжям, що виникли із зареєстрованого дійсного шлюбу. </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66700" algn="just">
              <a:lnSpc>
                <a:spcPct val="150000"/>
              </a:lnSpc>
              <a:spcBef>
                <a:spcPts val="900"/>
              </a:spcBef>
              <a:spcAft>
                <a:spcPts val="0"/>
              </a:spcAft>
            </a:pPr>
            <a:r>
              <a:rPr lang="uk-UA" sz="2400" b="1" i="1" dirty="0" smtClean="0">
                <a:solidFill>
                  <a:srgbClr val="000000"/>
                </a:solidFill>
                <a:effectLst/>
                <a:latin typeface="Times New Roman" panose="02020603050405020304" pitchFamily="18" charset="0"/>
                <a:ea typeface="Times New Roman" panose="02020603050405020304" pitchFamily="18" charset="0"/>
              </a:rPr>
              <a:t>		</a:t>
            </a:r>
            <a:r>
              <a:rPr lang="uk-UA" sz="2400" b="1" i="1" u="sng" dirty="0" smtClean="0">
                <a:solidFill>
                  <a:srgbClr val="000000"/>
                </a:solidFill>
                <a:effectLst/>
                <a:latin typeface="Times New Roman" panose="02020603050405020304" pitchFamily="18" charset="0"/>
                <a:ea typeface="Times New Roman" panose="02020603050405020304" pitchFamily="18" charset="0"/>
              </a:rPr>
              <a:t>Підставами припинення шлюбу</a:t>
            </a:r>
            <a:r>
              <a:rPr lang="uk-UA" sz="2400" u="sng" dirty="0" smtClean="0">
                <a:solidFill>
                  <a:srgbClr val="000000"/>
                </a:solidFill>
                <a:effectLst/>
                <a:latin typeface="Times New Roman" panose="02020603050405020304" pitchFamily="18" charset="0"/>
                <a:ea typeface="Times New Roman" panose="02020603050405020304" pitchFamily="18" charset="0"/>
              </a:rPr>
              <a:t> </a:t>
            </a:r>
            <a:r>
              <a:rPr lang="uk-UA" sz="2400" b="1" i="1" u="sng" dirty="0" smtClean="0">
                <a:solidFill>
                  <a:srgbClr val="000000"/>
                </a:solidFill>
                <a:effectLst/>
                <a:latin typeface="Times New Roman" panose="02020603050405020304" pitchFamily="18" charset="0"/>
                <a:ea typeface="Times New Roman" panose="02020603050405020304" pitchFamily="18" charset="0"/>
              </a:rPr>
              <a:t>є</a:t>
            </a:r>
            <a:r>
              <a:rPr lang="uk-UA" sz="2400" u="sng" dirty="0" smtClean="0">
                <a:solidFill>
                  <a:srgbClr val="000000"/>
                </a:solidFill>
                <a:effectLst/>
                <a:latin typeface="Times New Roman" panose="02020603050405020304" pitchFamily="18" charset="0"/>
                <a:ea typeface="Times New Roman" panose="02020603050405020304" pitchFamily="18" charset="0"/>
              </a:rPr>
              <a:t> </a:t>
            </a:r>
            <a:r>
              <a:rPr lang="uk-UA" sz="2400" dirty="0" smtClean="0">
                <a:solidFill>
                  <a:srgbClr val="000000"/>
                </a:solidFill>
                <a:effectLst/>
                <a:latin typeface="Times New Roman" panose="02020603050405020304" pitchFamily="18" charset="0"/>
                <a:ea typeface="Times New Roman" panose="02020603050405020304" pitchFamily="18" charset="0"/>
              </a:rPr>
              <a:t>(ст. 104 СК України):</a:t>
            </a:r>
            <a:endParaRPr lang="ru-RU" sz="2400" dirty="0" smtClean="0">
              <a:effectLst/>
              <a:latin typeface="Times New Roman" panose="02020603050405020304" pitchFamily="18" charset="0"/>
              <a:ea typeface="Times New Roman" panose="02020603050405020304" pitchFamily="18" charset="0"/>
            </a:endParaRPr>
          </a:p>
          <a:p>
            <a:pPr indent="266700" algn="just">
              <a:lnSpc>
                <a:spcPct val="150000"/>
              </a:lnSpc>
              <a:spcBef>
                <a:spcPts val="900"/>
              </a:spcBef>
              <a:spcAft>
                <a:spcPts val="0"/>
              </a:spcAft>
            </a:pPr>
            <a:r>
              <a:rPr lang="uk-UA" sz="2400" dirty="0" smtClean="0">
                <a:solidFill>
                  <a:srgbClr val="000000"/>
                </a:solidFill>
                <a:effectLst/>
                <a:latin typeface="Times New Roman" panose="02020603050405020304" pitchFamily="18" charset="0"/>
                <a:ea typeface="Times New Roman" panose="02020603050405020304" pitchFamily="18" charset="0"/>
              </a:rPr>
              <a:t>1) смерть одного з подружжя або оголо­шення його померлим;</a:t>
            </a:r>
            <a:endParaRPr lang="ru-RU" sz="2400" dirty="0" smtClean="0">
              <a:effectLst/>
              <a:latin typeface="Times New Roman" panose="02020603050405020304" pitchFamily="18" charset="0"/>
              <a:ea typeface="Times New Roman" panose="02020603050405020304" pitchFamily="18" charset="0"/>
            </a:endParaRPr>
          </a:p>
          <a:p>
            <a:pPr indent="255905" algn="just">
              <a:lnSpc>
                <a:spcPct val="150000"/>
              </a:lnSpc>
              <a:spcBef>
                <a:spcPts val="900"/>
              </a:spcBef>
              <a:spcAft>
                <a:spcPts val="0"/>
              </a:spcAft>
            </a:pPr>
            <a:r>
              <a:rPr lang="uk-UA" sz="2400" dirty="0" smtClean="0">
                <a:solidFill>
                  <a:srgbClr val="000000"/>
                </a:solidFill>
                <a:effectLst/>
                <a:latin typeface="Times New Roman" panose="02020603050405020304" pitchFamily="18" charset="0"/>
                <a:ea typeface="Times New Roman" panose="02020603050405020304" pitchFamily="18" charset="0"/>
              </a:rPr>
              <a:t>2) розірвання шлюбу. </a:t>
            </a:r>
            <a:endParaRPr lang="ru-RU" sz="2400" dirty="0" smtClean="0">
              <a:effectLst/>
              <a:latin typeface="Times New Roman" panose="02020603050405020304" pitchFamily="18" charset="0"/>
              <a:ea typeface="Times New Roman" panose="02020603050405020304" pitchFamily="18" charset="0"/>
            </a:endParaRPr>
          </a:p>
          <a:p>
            <a:pPr indent="255905" algn="just">
              <a:lnSpc>
                <a:spcPct val="150000"/>
              </a:lnSpc>
              <a:spcBef>
                <a:spcPts val="900"/>
              </a:spcBef>
              <a:spcAft>
                <a:spcPts val="0"/>
              </a:spcAft>
            </a:pPr>
            <a:r>
              <a:rPr lang="uk-UA" sz="2400" b="1" dirty="0" smtClean="0">
                <a:solidFill>
                  <a:srgbClr val="000000"/>
                </a:solidFill>
                <a:effectLst/>
                <a:latin typeface="Times New Roman" panose="02020603050405020304" pitchFamily="18" charset="0"/>
                <a:ea typeface="Times New Roman" panose="02020603050405020304" pitchFamily="18" charset="0"/>
              </a:rPr>
              <a:t>	Розірвання шлюбу</a:t>
            </a:r>
            <a:r>
              <a:rPr lang="uk-UA" sz="2400" dirty="0" smtClean="0">
                <a:solidFill>
                  <a:srgbClr val="000000"/>
                </a:solidFill>
                <a:effectLst/>
                <a:latin typeface="Times New Roman" panose="02020603050405020304" pitchFamily="18" charset="0"/>
                <a:ea typeface="Times New Roman" panose="02020603050405020304" pitchFamily="18" charset="0"/>
              </a:rPr>
              <a:t> – це результат вольових дій подружжя або одного з них, спрямований на припинення подружніх відносин у випадках, передбачених законом, і здійснюється в судовому або адміністративному порядку (органом ДРАЦС).</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79010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3206" y="272957"/>
            <a:ext cx="10959153" cy="6542817"/>
          </a:xfrm>
          <a:prstGeom prst="rect">
            <a:avLst/>
          </a:prstGeom>
        </p:spPr>
        <p:txBody>
          <a:bodyPr wrap="square">
            <a:spAutoFit/>
          </a:bodyPr>
          <a:lstStyle/>
          <a:p>
            <a:pPr lvl="0" algn="just" fontAlgn="base">
              <a:lnSpc>
                <a:spcPct val="150000"/>
              </a:lnSpc>
              <a:spcAft>
                <a:spcPts val="0"/>
              </a:spcAft>
            </a:pPr>
            <a:r>
              <a:rPr lang="uk-UA" sz="2400" b="1" dirty="0" smtClean="0">
                <a:solidFill>
                  <a:srgbClr val="000000"/>
                </a:solidFill>
                <a:effectLst/>
                <a:latin typeface="Times New Roman" panose="02020603050405020304" pitchFamily="18" charset="0"/>
                <a:ea typeface="Times New Roman" panose="02020603050405020304" pitchFamily="18" charset="0"/>
              </a:rPr>
              <a:t>	</a:t>
            </a:r>
          </a:p>
          <a:p>
            <a:pPr lvl="0" algn="ctr" fontAlgn="base">
              <a:lnSpc>
                <a:spcPct val="150000"/>
              </a:lnSpc>
              <a:spcAft>
                <a:spcPts val="0"/>
              </a:spcAft>
            </a:pPr>
            <a:r>
              <a:rPr lang="uk-UA" sz="2000" b="1" dirty="0" smtClean="0">
                <a:solidFill>
                  <a:srgbClr val="000000"/>
                </a:solidFill>
                <a:effectLst/>
                <a:latin typeface="Times New Roman" panose="02020603050405020304" pitchFamily="18" charset="0"/>
                <a:ea typeface="Times New Roman" panose="02020603050405020304" pitchFamily="18" charset="0"/>
              </a:rPr>
              <a:t>	</a:t>
            </a:r>
            <a:r>
              <a:rPr lang="uk-UA" sz="2400" b="1" u="sng" dirty="0" smtClean="0">
                <a:solidFill>
                  <a:srgbClr val="000000"/>
                </a:solidFill>
                <a:effectLst/>
                <a:latin typeface="Times New Roman" panose="02020603050405020304" pitchFamily="18" charset="0"/>
                <a:ea typeface="Times New Roman" panose="02020603050405020304" pitchFamily="18" charset="0"/>
              </a:rPr>
              <a:t>Момент припинення шлюбу</a:t>
            </a:r>
          </a:p>
          <a:p>
            <a:pPr lvl="0" algn="just" fontAlgn="base">
              <a:lnSpc>
                <a:spcPct val="150000"/>
              </a:lnSpc>
              <a:spcAft>
                <a:spcPts val="0"/>
              </a:spcAft>
            </a:pPr>
            <a:r>
              <a:rPr lang="uk-UA" sz="2000" b="1" dirty="0" smtClean="0">
                <a:solidFill>
                  <a:srgbClr val="000000"/>
                </a:solidFill>
                <a:effectLst/>
                <a:latin typeface="Times New Roman" panose="02020603050405020304" pitchFamily="18" charset="0"/>
                <a:ea typeface="Times New Roman" panose="02020603050405020304" pitchFamily="18" charset="0"/>
              </a:rPr>
              <a:t>	У разі розірвання шлюбу органом державної реєстрації актів цивільного стану </a:t>
            </a:r>
            <a:r>
              <a:rPr lang="uk-UA" sz="2000" dirty="0" smtClean="0">
                <a:solidFill>
                  <a:srgbClr val="000000"/>
                </a:solidFill>
                <a:effectLst/>
                <a:latin typeface="Times New Roman" panose="02020603050405020304" pitchFamily="18" charset="0"/>
                <a:ea typeface="Times New Roman" panose="02020603050405020304" pitchFamily="18" charset="0"/>
              </a:rPr>
              <a:t>шлюб припиняється у день державної реєстрації розірвання шлюбу (ч. 1 ст. 114 СК України).</a:t>
            </a:r>
            <a:r>
              <a:rPr lang="ru-RU" sz="2000" dirty="0">
                <a:latin typeface="Times New Roman" panose="02020603050405020304" pitchFamily="18" charset="0"/>
                <a:ea typeface="Times New Roman" panose="02020603050405020304" pitchFamily="18" charset="0"/>
              </a:rPr>
              <a:t>	</a:t>
            </a:r>
            <a:endParaRPr lang="ru-RU" sz="2000" dirty="0" smtClean="0">
              <a:latin typeface="Times New Roman" panose="02020603050405020304" pitchFamily="18" charset="0"/>
              <a:ea typeface="Times New Roman" panose="02020603050405020304" pitchFamily="18" charset="0"/>
            </a:endParaRPr>
          </a:p>
          <a:p>
            <a:pPr lvl="0" algn="just" fontAlgn="base">
              <a:lnSpc>
                <a:spcPct val="150000"/>
              </a:lnSpc>
              <a:spcAft>
                <a:spcPts val="0"/>
              </a:spcAft>
            </a:pPr>
            <a:r>
              <a:rPr lang="ru-RU" sz="2000" b="1" dirty="0">
                <a:solidFill>
                  <a:srgbClr val="000000"/>
                </a:solidFill>
                <a:effectLst/>
                <a:latin typeface="Times New Roman" panose="02020603050405020304" pitchFamily="18" charset="0"/>
                <a:ea typeface="Times New Roman" panose="02020603050405020304" pitchFamily="18" charset="0"/>
              </a:rPr>
              <a:t>	</a:t>
            </a:r>
            <a:r>
              <a:rPr lang="uk-UA" sz="2000" b="1" dirty="0" smtClean="0">
                <a:solidFill>
                  <a:srgbClr val="000000"/>
                </a:solidFill>
                <a:effectLst/>
                <a:latin typeface="Times New Roman" panose="02020603050405020304" pitchFamily="18" charset="0"/>
                <a:ea typeface="Times New Roman" panose="02020603050405020304" pitchFamily="18" charset="0"/>
              </a:rPr>
              <a:t>У разі розірвання шлюбу судом </a:t>
            </a:r>
            <a:r>
              <a:rPr lang="uk-UA" sz="2000" dirty="0" smtClean="0">
                <a:solidFill>
                  <a:srgbClr val="000000"/>
                </a:solidFill>
                <a:effectLst/>
                <a:latin typeface="Times New Roman" panose="02020603050405020304" pitchFamily="18" charset="0"/>
                <a:ea typeface="Times New Roman" panose="02020603050405020304" pitchFamily="18" charset="0"/>
              </a:rPr>
              <a:t>шлюб припиняється у день набрання чинності рішенням суду про розірвання шлюбу (ч. 2 ст. 114 СК України).</a:t>
            </a:r>
          </a:p>
          <a:p>
            <a:pPr lvl="0" algn="just" fontAlgn="base">
              <a:lnSpc>
                <a:spcPct val="150000"/>
              </a:lnSpc>
              <a:spcAft>
                <a:spcPts val="0"/>
              </a:spcAft>
            </a:pPr>
            <a:endParaRPr lang="uk-UA" sz="2000" dirty="0" smtClean="0">
              <a:solidFill>
                <a:srgbClr val="000000"/>
              </a:solidFill>
              <a:effectLst/>
              <a:latin typeface="Times New Roman" panose="02020603050405020304" pitchFamily="18" charset="0"/>
              <a:ea typeface="Times New Roman" panose="02020603050405020304" pitchFamily="18" charset="0"/>
            </a:endParaRPr>
          </a:p>
          <a:p>
            <a:pPr lvl="0" algn="just">
              <a:lnSpc>
                <a:spcPct val="150000"/>
              </a:lnSpc>
            </a:pPr>
            <a:r>
              <a:rPr lang="uk-UA" sz="2000" dirty="0" smtClean="0">
                <a:latin typeface="Times New Roman" panose="02020603050405020304" pitchFamily="18" charset="0"/>
              </a:rPr>
              <a:t>	Якщо </a:t>
            </a:r>
            <a:r>
              <a:rPr lang="uk-UA" sz="2000" dirty="0">
                <a:latin typeface="Times New Roman" panose="02020603050405020304" pitchFamily="18" charset="0"/>
              </a:rPr>
              <a:t>один із подружжя помер до на­брання чинності рішенням суду про розірвання шлюбу, вважається, що шлюб припинився внаслідок його смерті (ч. 3 ст. 104 СК України).</a:t>
            </a:r>
            <a:endParaRPr lang="ru-RU" sz="2000" dirty="0">
              <a:latin typeface="Times New Roman" panose="02020603050405020304" pitchFamily="18" charset="0"/>
            </a:endParaRPr>
          </a:p>
          <a:p>
            <a:pPr algn="just">
              <a:lnSpc>
                <a:spcPct val="150000"/>
              </a:lnSpc>
            </a:pPr>
            <a:r>
              <a:rPr lang="uk-UA" sz="2000" dirty="0" smtClean="0">
                <a:latin typeface="Times New Roman" panose="02020603050405020304" pitchFamily="18" charset="0"/>
              </a:rPr>
              <a:t>	Якщо </a:t>
            </a:r>
            <a:r>
              <a:rPr lang="uk-UA" sz="2000" dirty="0">
                <a:latin typeface="Times New Roman" panose="02020603050405020304" pitchFamily="18" charset="0"/>
              </a:rPr>
              <a:t>у день набрання чинності рішенням суду про розірвання шлюбу один із по­дружжя помер, вважається, що шлюб припинився внаслідок його розірвання (ч. 4 ст. 104 СК України).</a:t>
            </a:r>
            <a:endParaRPr lang="ru-RU" sz="2000" dirty="0">
              <a:latin typeface="Times New Roman" panose="02020603050405020304" pitchFamily="18" charset="0"/>
            </a:endParaRPr>
          </a:p>
          <a:p>
            <a:pPr indent="285750" algn="just" fontAlgn="base">
              <a:lnSpc>
                <a:spcPct val="150000"/>
              </a:lnSpc>
              <a:spcAft>
                <a:spcPts val="750"/>
              </a:spcAft>
            </a:pPr>
            <a:endParaRPr lang="ru-RU" sz="2400" dirty="0" smtClean="0">
              <a:effectLst/>
              <a:latin typeface="Times New Roman" panose="02020603050405020304" pitchFamily="18" charset="0"/>
              <a:ea typeface="Times New Roman" panose="02020603050405020304" pitchFamily="18" charset="0"/>
            </a:endParaRPr>
          </a:p>
          <a:p>
            <a:pPr indent="255905" algn="just">
              <a:lnSpc>
                <a:spcPct val="150000"/>
              </a:lnSpc>
              <a:spcBef>
                <a:spcPts val="900"/>
              </a:spcBef>
              <a:spcAft>
                <a:spcPts val="0"/>
              </a:spcAft>
            </a:pPr>
            <a:r>
              <a:rPr lang="uk-UA" i="1" dirty="0" smtClean="0">
                <a:effectLst/>
                <a:latin typeface="Times New Roman" panose="02020603050405020304" pitchFamily="18" charset="0"/>
                <a:ea typeface="Times New Roman" panose="02020603050405020304" pitchFamily="18" charset="0"/>
              </a:rPr>
              <a:t> </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491792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6036" y="436728"/>
            <a:ext cx="10972800" cy="4893647"/>
          </a:xfrm>
          <a:prstGeom prst="rect">
            <a:avLst/>
          </a:prstGeom>
        </p:spPr>
        <p:txBody>
          <a:bodyPr wrap="square">
            <a:spAutoFit/>
          </a:bodyPr>
          <a:lstStyle/>
          <a:p>
            <a:pPr indent="285750" algn="ctr" fontAlgn="base">
              <a:lnSpc>
                <a:spcPct val="150000"/>
              </a:lnSpc>
              <a:spcAft>
                <a:spcPts val="0"/>
              </a:spcAft>
            </a:pP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органом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державної</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реєстрації</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актів</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цивільного</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стану за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заявою</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яке не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має</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дітей</a:t>
            </a:r>
            <a:r>
              <a:rPr lang="uk-UA"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 106 СК України)</a:t>
            </a:r>
          </a:p>
          <a:p>
            <a:pPr indent="285750" algn="just" fontAlgn="base">
              <a:lnSpc>
                <a:spcPct val="150000"/>
              </a:lnSpc>
              <a:spcAft>
                <a:spcPts val="0"/>
              </a:spcAft>
            </a:pP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яке не </a:t>
            </a:r>
            <a:r>
              <a:rPr lang="ru-RU" sz="2000" i="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має</a:t>
            </a:r>
            <a:r>
              <a:rPr lang="ru-RU" sz="2000"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дітей</a:t>
            </a:r>
            <a:r>
              <a:rPr lang="ru-RU" sz="2000"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має</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право подати до органу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державної</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реєстрації</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актів</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цивільного</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стану </a:t>
            </a:r>
            <a:r>
              <a:rPr lang="ru-RU" sz="2000" i="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заяву</a:t>
            </a:r>
            <a:r>
              <a:rPr lang="ru-RU" sz="2000"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 </a:t>
            </a:r>
            <a:r>
              <a:rPr lang="ru-RU" sz="2000" i="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000"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000" i="1"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i="1" u="sng"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50000"/>
              </a:lnSpc>
              <a:spcAft>
                <a:spcPts val="0"/>
              </a:spcAft>
            </a:pP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Якщо</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один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із</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через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поважну</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причину не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може</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особисто</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подати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заяву</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до органу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державної</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реєстрації</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актів</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цивільного</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стану,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таку</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заяву</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нотаріально</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засвідчену</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або</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прирівняну</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до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неї</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його</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імені</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може</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подати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другий</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50000"/>
              </a:lnSpc>
              <a:spcAft>
                <a:spcPts val="0"/>
              </a:spcAft>
            </a:pP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Орган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державної</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реєстрації</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актів</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цивільного</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стану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складає</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актовий</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запис</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після</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спливу</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одного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місяця</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дня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подання</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такої</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заяви,</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якщо</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вона не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була</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відкликана</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lnSpc>
                <a:spcPct val="150000"/>
              </a:lnSpc>
              <a:spcAft>
                <a:spcPts val="0"/>
              </a:spcAft>
            </a:pP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розривається</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незалежно</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наявності</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між</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подружжям</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майнового</a:t>
            </a:r>
            <a:r>
              <a:rPr lang="ru-RU" sz="20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спору.</a:t>
            </a:r>
            <a:endParaRPr lang="ru-RU" sz="20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3833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8990" y="559558"/>
            <a:ext cx="10577015" cy="5632311"/>
          </a:xfrm>
          <a:prstGeom prst="rect">
            <a:avLst/>
          </a:prstGeom>
        </p:spPr>
        <p:txBody>
          <a:bodyPr wrap="square">
            <a:spAutoFit/>
          </a:bodyPr>
          <a:lstStyle/>
          <a:p>
            <a:pPr indent="285750" algn="just" fontAlgn="base">
              <a:lnSpc>
                <a:spcPct val="150000"/>
              </a:lnSpc>
              <a:spcAft>
                <a:spcPts val="0"/>
              </a:spcAft>
            </a:pP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Якщо</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один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із</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через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поважну</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причину не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може</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з'явитись</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для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державної</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реєстрації</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він</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може</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під</a:t>
            </a:r>
            <a:r>
              <a:rPr lang="ru-RU" sz="24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час </a:t>
            </a:r>
            <a:r>
              <a:rPr lang="ru-RU" sz="24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подачі</a:t>
            </a:r>
            <a:r>
              <a:rPr lang="ru-RU" sz="24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заяви про </a:t>
            </a:r>
            <a:r>
              <a:rPr lang="ru-RU" sz="24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4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4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яке не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має</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дітей</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або</a:t>
            </a:r>
            <a:r>
              <a:rPr lang="ru-RU" sz="24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впродовж</a:t>
            </a:r>
            <a:r>
              <a:rPr lang="ru-RU" sz="24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місяця</a:t>
            </a:r>
            <a:r>
              <a:rPr lang="ru-RU" sz="24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письмово</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повідомити</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орган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державної</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реєстрації</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актів</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цивільного</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стану про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згоду</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реєстрації</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його</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відсутності</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та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зазначити</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місцезнаходження</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органу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державної</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реєстрації</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актів</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цивільного</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стану, до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якого</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слід</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надіслати</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свідоцтво</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шлюбу</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У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разі</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надсилання</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письмового</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повідомлення</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підпис</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на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ньому</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того з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подружжя</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який</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не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може</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з'явитися</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повинен бути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нотаріально</a:t>
            </a: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u="sng"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засвідченим</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 16 Правил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державної</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реєстрації</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актів</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цивільного</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стану).</a:t>
            </a:r>
            <a:endParaRPr lang="ru-RU"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04804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2514" y="491320"/>
            <a:ext cx="10822674" cy="4893647"/>
          </a:xfrm>
          <a:prstGeom prst="rect">
            <a:avLst/>
          </a:prstGeom>
        </p:spPr>
        <p:txBody>
          <a:bodyPr wrap="square">
            <a:spAutoFit/>
          </a:bodyPr>
          <a:lstStyle/>
          <a:p>
            <a:pPr indent="342900" algn="ctr">
              <a:lnSpc>
                <a:spcPct val="150000"/>
              </a:lnSpc>
              <a:spcAft>
                <a:spcPts val="0"/>
              </a:spcAft>
            </a:pPr>
            <a:r>
              <a:rPr lang="uk-UA"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Розірвання шлюбу органом </a:t>
            </a:r>
            <a:r>
              <a:rPr lang="uk-UA" sz="24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ДРАЦСу</a:t>
            </a:r>
            <a:r>
              <a:rPr lang="uk-UA"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 заявою одного з подружжя</a:t>
            </a:r>
          </a:p>
          <a:p>
            <a:pPr indent="342900" algn="ctr">
              <a:lnSpc>
                <a:spcPct val="150000"/>
              </a:lnSpc>
              <a:spcAft>
                <a:spcPts val="0"/>
              </a:spcAft>
            </a:pPr>
            <a:r>
              <a:rPr lang="uk-UA" sz="24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 107 СК України).</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50000"/>
              </a:lnSpc>
              <a:spcAft>
                <a:spcPts val="0"/>
              </a:spcAft>
            </a:pPr>
            <a:endPar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342900" algn="just">
              <a:lnSpc>
                <a:spcPct val="150000"/>
              </a:lnSpc>
              <a:spcAft>
                <a:spcPts val="0"/>
              </a:spcAft>
            </a:pP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Шлюб розривається за заявою одного з подружжя, якщо другий із подружжя (ч. 1 ст. 107 СК):</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50000"/>
              </a:lnSpc>
              <a:spcAft>
                <a:spcPts val="0"/>
              </a:spcAft>
            </a:pP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визнаний безвісно відсутнім;</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50000"/>
              </a:lnSpc>
              <a:spcAft>
                <a:spcPts val="0"/>
              </a:spcAft>
            </a:pPr>
            <a:r>
              <a:rPr lang="uk-UA"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 визнаний недієздатним.</a:t>
            </a:r>
          </a:p>
          <a:p>
            <a:pPr indent="342900" algn="just">
              <a:lnSpc>
                <a:spcPct val="150000"/>
              </a:lnSpc>
              <a:spcAft>
                <a:spcPts val="0"/>
              </a:spcAft>
            </a:pPr>
            <a:r>
              <a:rPr lang="uk-UA"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До заяви про розірвання шлюбу відповідно до</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2000" dirty="0" smtClean="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hlinkClick r:id="rId2"/>
              </a:rPr>
              <a:t>статті 107 Сімейного кодексу України</a:t>
            </a:r>
            <a:r>
              <a:rPr lang="ru-RU"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ініціатором розірвання шлюбу, крім того, </a:t>
            </a:r>
            <a:r>
              <a:rPr lang="uk-UA"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додається копія рішення суду (витяг з рішення суду)</a:t>
            </a:r>
            <a:r>
              <a:rPr lang="uk-UA"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про визнання другого з подружжя безвісно відсутнім чи недієздатним (п. 20 Правил реєстрації актів цивільного стану).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883016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TotalTime>
  <Words>1154</Words>
  <Application>Microsoft Office PowerPoint</Application>
  <PresentationFormat>Широкоэкранный</PresentationFormat>
  <Paragraphs>127</Paragraphs>
  <Slides>25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25</vt:i4>
      </vt:variant>
    </vt:vector>
  </HeadingPairs>
  <TitlesOfParts>
    <vt:vector size="33" baseType="lpstr">
      <vt:lpstr>Arial</vt:lpstr>
      <vt:lpstr>Calibri</vt:lpstr>
      <vt:lpstr>Calibri Light</vt:lpstr>
      <vt:lpstr>Cambria</vt:lpstr>
      <vt:lpstr>Castellar</vt:lpstr>
      <vt:lpstr>Courier New</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Olha</dc:creator>
  <cp:lastModifiedBy>Olha</cp:lastModifiedBy>
  <cp:revision>28</cp:revision>
  <dcterms:created xsi:type="dcterms:W3CDTF">2017-03-10T09:29:01Z</dcterms:created>
  <dcterms:modified xsi:type="dcterms:W3CDTF">2020-03-16T08:59:52Z</dcterms:modified>
</cp:coreProperties>
</file>