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370" r:id="rId2"/>
    <p:sldId id="352" r:id="rId3"/>
    <p:sldId id="427" r:id="rId4"/>
    <p:sldId id="439" r:id="rId5"/>
    <p:sldId id="436" r:id="rId6"/>
    <p:sldId id="428" r:id="rId7"/>
    <p:sldId id="437" r:id="rId8"/>
    <p:sldId id="418" r:id="rId9"/>
    <p:sldId id="415" r:id="rId10"/>
    <p:sldId id="438" r:id="rId11"/>
    <p:sldId id="435" r:id="rId12"/>
    <p:sldId id="429" r:id="rId13"/>
    <p:sldId id="440" r:id="rId14"/>
    <p:sldId id="441" r:id="rId15"/>
    <p:sldId id="442" r:id="rId16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488" autoAdjust="0"/>
    <p:restoredTop sz="94660"/>
  </p:normalViewPr>
  <p:slideViewPr>
    <p:cSldViewPr>
      <p:cViewPr varScale="1">
        <p:scale>
          <a:sx n="108" d="100"/>
          <a:sy n="108" d="100"/>
        </p:scale>
        <p:origin x="1482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CoverOverlay.png">
            <a:extLst>
              <a:ext uri="{FF2B5EF4-FFF2-40B4-BE49-F238E27FC236}">
                <a16:creationId xmlns:a16="http://schemas.microsoft.com/office/drawing/2014/main" id="{471C7626-4B79-4876-B384-38835395BB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oup 7">
            <a:extLst>
              <a:ext uri="{FF2B5EF4-FFF2-40B4-BE49-F238E27FC236}">
                <a16:creationId xmlns:a16="http://schemas.microsoft.com/office/drawing/2014/main" id="{598A9D82-C582-44C4-B89B-67523BD1E871}"/>
              </a:ext>
            </a:extLst>
          </p:cNvPr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E53EBC43-847E-43E0-8370-7A8186969664}"/>
                </a:ext>
              </a:extLst>
            </p:cNvPr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5400" dirty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  <a:cs typeface="+mn-cs"/>
                </a:rPr>
                <a:t></a:t>
              </a:r>
            </a:p>
          </p:txBody>
        </p:sp>
        <p:cxnSp>
          <p:nvCxnSpPr>
            <p:cNvPr id="7" name="Straight Connector 9">
              <a:extLst>
                <a:ext uri="{FF2B5EF4-FFF2-40B4-BE49-F238E27FC236}">
                  <a16:creationId xmlns:a16="http://schemas.microsoft.com/office/drawing/2014/main" id="{97DEA6AB-79C3-47C8-94AA-E6D0147F4F44}"/>
                </a:ext>
              </a:extLst>
            </p:cNvPr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10">
              <a:extLst>
                <a:ext uri="{FF2B5EF4-FFF2-40B4-BE49-F238E27FC236}">
                  <a16:creationId xmlns:a16="http://schemas.microsoft.com/office/drawing/2014/main" id="{6A12F1C0-E6D4-4384-B6EC-1BC70CFF8BDC}"/>
                </a:ext>
              </a:extLst>
            </p:cNvPr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95723840-959C-4F64-A480-AD066C4650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86D2A144-C2D7-4C80-8804-E74B655D6A46}" type="datetimeFigureOut">
              <a:rPr lang="ru-RU"/>
              <a:pPr>
                <a:defRPr/>
              </a:pPr>
              <a:t>16.05.2022</a:t>
            </a:fld>
            <a:endParaRPr lang="ru-RU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4972FB85-64F3-40DA-9BA2-3D64AB558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E5C284F9-BDE1-44AD-9ABD-B9EE43739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0FBB09-27EE-484E-882C-562DDF403271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25066618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0">
            <a:extLst>
              <a:ext uri="{FF2B5EF4-FFF2-40B4-BE49-F238E27FC236}">
                <a16:creationId xmlns:a16="http://schemas.microsoft.com/office/drawing/2014/main" id="{A692EF0F-574C-4C84-A68A-30F3FD196DEE}"/>
              </a:ext>
            </a:extLst>
          </p:cNvPr>
          <p:cNvGrpSpPr>
            <a:grpSpLocks/>
          </p:cNvGrpSpPr>
          <p:nvPr/>
        </p:nvGrpSpPr>
        <p:grpSpPr bwMode="auto">
          <a:xfrm>
            <a:off x="1173163" y="1392238"/>
            <a:ext cx="6778625" cy="923925"/>
            <a:chOff x="1172584" y="1381459"/>
            <a:chExt cx="6779110" cy="923330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56BAEF6-F756-41F4-BC47-440AC6D1A16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47772" y="1381459"/>
              <a:ext cx="876363" cy="923330"/>
            </a:xfrm>
            <a:prstGeom prst="rect">
              <a:avLst/>
            </a:prstGeom>
            <a:noFill/>
            <a:ln>
              <a:noFill/>
            </a:ln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r>
                <a:rPr lang="en-US" altLang="uk-UA" sz="5400">
                  <a:solidFill>
                    <a:srgbClr val="A7AA95"/>
                  </a:solidFill>
                  <a:latin typeface="Wingdings" panose="05000000000000000000" pitchFamily="2" charset="2"/>
                </a:rPr>
                <a:t></a:t>
              </a:r>
            </a:p>
          </p:txBody>
        </p:sp>
        <p:cxnSp>
          <p:nvCxnSpPr>
            <p:cNvPr id="6" name="Straight Connector 15">
              <a:extLst>
                <a:ext uri="{FF2B5EF4-FFF2-40B4-BE49-F238E27FC236}">
                  <a16:creationId xmlns:a16="http://schemas.microsoft.com/office/drawing/2014/main" id="{2E991D7C-9BEA-42EB-9498-EF23A1C7FAB8}"/>
                </a:ext>
              </a:extLst>
            </p:cNvPr>
            <p:cNvCxnSpPr/>
            <p:nvPr/>
          </p:nvCxnSpPr>
          <p:spPr>
            <a:xfrm rot="10800000">
              <a:off x="1172584" y="1925620"/>
              <a:ext cx="3119660" cy="1587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16">
              <a:extLst>
                <a:ext uri="{FF2B5EF4-FFF2-40B4-BE49-F238E27FC236}">
                  <a16:creationId xmlns:a16="http://schemas.microsoft.com/office/drawing/2014/main" id="{757C6EA1-FC29-48AE-8325-B84FB7D4A782}"/>
                </a:ext>
              </a:extLst>
            </p:cNvPr>
            <p:cNvCxnSpPr/>
            <p:nvPr/>
          </p:nvCxnSpPr>
          <p:spPr>
            <a:xfrm rot="10800000">
              <a:off x="4832033" y="1922447"/>
              <a:ext cx="3119661" cy="1587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0F0A8453-8D4C-45E9-BA6E-3EA4B42D45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8B9DAB-C06A-4A04-A6D2-7C4E102FA229}" type="datetimeFigureOut">
              <a:rPr lang="ru-RU"/>
              <a:pPr>
                <a:defRPr/>
              </a:pPr>
              <a:t>16.05.2022</a:t>
            </a:fld>
            <a:endParaRPr lang="ru-RU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94F033E0-5DC7-4F03-9FA2-6920F4ACB1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777EA08C-5F94-429D-897F-F2B88E2999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D39B3E-69AA-491C-BA79-E15312D81207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7438036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0">
            <a:extLst>
              <a:ext uri="{FF2B5EF4-FFF2-40B4-BE49-F238E27FC236}">
                <a16:creationId xmlns:a16="http://schemas.microsoft.com/office/drawing/2014/main" id="{8700165A-89AB-4709-A48B-B342D584973A}"/>
              </a:ext>
            </a:extLst>
          </p:cNvPr>
          <p:cNvGrpSpPr>
            <a:grpSpLocks/>
          </p:cNvGrpSpPr>
          <p:nvPr/>
        </p:nvGrpSpPr>
        <p:grpSpPr bwMode="auto">
          <a:xfrm rot="5400000">
            <a:off x="3908425" y="2881313"/>
            <a:ext cx="5481637" cy="922338"/>
            <a:chOff x="1815339" y="1381459"/>
            <a:chExt cx="5480154" cy="923330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B06DA66-CD76-4BAF-B55D-7275EAD893F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46745" y="1381458"/>
              <a:ext cx="877650" cy="923330"/>
            </a:xfrm>
            <a:prstGeom prst="rect">
              <a:avLst/>
            </a:prstGeom>
            <a:noFill/>
            <a:ln>
              <a:noFill/>
            </a:ln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r>
                <a:rPr lang="en-US" altLang="uk-UA" sz="5400">
                  <a:solidFill>
                    <a:srgbClr val="A7AA95"/>
                  </a:solidFill>
                  <a:latin typeface="Wingdings" panose="05000000000000000000" pitchFamily="2" charset="2"/>
                </a:rPr>
                <a:t></a:t>
              </a:r>
            </a:p>
          </p:txBody>
        </p:sp>
        <p:cxnSp>
          <p:nvCxnSpPr>
            <p:cNvPr id="6" name="Straight Connector 12">
              <a:extLst>
                <a:ext uri="{FF2B5EF4-FFF2-40B4-BE49-F238E27FC236}">
                  <a16:creationId xmlns:a16="http://schemas.microsoft.com/office/drawing/2014/main" id="{4EDECDCB-8BC4-42A3-8FD4-2E68A6E6F66E}"/>
                </a:ext>
              </a:extLst>
            </p:cNvPr>
            <p:cNvCxnSpPr/>
            <p:nvPr/>
          </p:nvCxnSpPr>
          <p:spPr>
            <a:xfrm flipH="1" flipV="1">
              <a:off x="1815339" y="1924967"/>
              <a:ext cx="2469482" cy="1590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13">
              <a:extLst>
                <a:ext uri="{FF2B5EF4-FFF2-40B4-BE49-F238E27FC236}">
                  <a16:creationId xmlns:a16="http://schemas.microsoft.com/office/drawing/2014/main" id="{0AD7DB35-B6B0-4AC0-B289-9410B318D87C}"/>
                </a:ext>
              </a:extLst>
            </p:cNvPr>
            <p:cNvCxnSpPr/>
            <p:nvPr/>
          </p:nvCxnSpPr>
          <p:spPr>
            <a:xfrm rot="10800000">
              <a:off x="4826011" y="1928146"/>
              <a:ext cx="2469482" cy="1590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D3728230-4364-4FBB-8CDD-F18987E35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CB2282-5B22-4CF4-9C96-0F91DCB3C5D9}" type="datetimeFigureOut">
              <a:rPr lang="ru-RU"/>
              <a:pPr>
                <a:defRPr/>
              </a:pPr>
              <a:t>16.05.2022</a:t>
            </a:fld>
            <a:endParaRPr lang="ru-RU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91A303E9-2782-48C0-B344-D181496C71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7DD473C9-1480-49F9-AA41-9C15807DD7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5FF4CF-153F-484F-A8E2-938A24827DA7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6715978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1">
            <a:extLst>
              <a:ext uri="{FF2B5EF4-FFF2-40B4-BE49-F238E27FC236}">
                <a16:creationId xmlns:a16="http://schemas.microsoft.com/office/drawing/2014/main" id="{E9DD135C-FE3D-4253-9E50-12D1FE62C9FC}"/>
              </a:ext>
            </a:extLst>
          </p:cNvPr>
          <p:cNvGrpSpPr>
            <a:grpSpLocks/>
          </p:cNvGrpSpPr>
          <p:nvPr/>
        </p:nvGrpSpPr>
        <p:grpSpPr bwMode="auto">
          <a:xfrm>
            <a:off x="1173163" y="1392238"/>
            <a:ext cx="6778625" cy="923925"/>
            <a:chOff x="1172584" y="1381459"/>
            <a:chExt cx="6779110" cy="923330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03B85C2-2C7E-4B58-8BE6-126D6B561EC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47772" y="1381459"/>
              <a:ext cx="876363" cy="923330"/>
            </a:xfrm>
            <a:prstGeom prst="rect">
              <a:avLst/>
            </a:prstGeom>
            <a:noFill/>
            <a:ln>
              <a:noFill/>
            </a:ln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r>
                <a:rPr lang="en-US" altLang="uk-UA" sz="5400">
                  <a:solidFill>
                    <a:srgbClr val="A7AA95"/>
                  </a:solidFill>
                  <a:latin typeface="Wingdings" panose="05000000000000000000" pitchFamily="2" charset="2"/>
                </a:rPr>
                <a:t></a:t>
              </a:r>
            </a:p>
          </p:txBody>
        </p:sp>
        <p:cxnSp>
          <p:nvCxnSpPr>
            <p:cNvPr id="6" name="Straight Connector 13">
              <a:extLst>
                <a:ext uri="{FF2B5EF4-FFF2-40B4-BE49-F238E27FC236}">
                  <a16:creationId xmlns:a16="http://schemas.microsoft.com/office/drawing/2014/main" id="{1D00CACC-90E7-41E0-BFFD-80C2BD31064E}"/>
                </a:ext>
              </a:extLst>
            </p:cNvPr>
            <p:cNvCxnSpPr/>
            <p:nvPr/>
          </p:nvCxnSpPr>
          <p:spPr>
            <a:xfrm rot="10800000">
              <a:off x="1172584" y="1925620"/>
              <a:ext cx="3119660" cy="1587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14">
              <a:extLst>
                <a:ext uri="{FF2B5EF4-FFF2-40B4-BE49-F238E27FC236}">
                  <a16:creationId xmlns:a16="http://schemas.microsoft.com/office/drawing/2014/main" id="{6457BE35-09AD-40B0-8616-A16157DD4E36}"/>
                </a:ext>
              </a:extLst>
            </p:cNvPr>
            <p:cNvCxnSpPr/>
            <p:nvPr/>
          </p:nvCxnSpPr>
          <p:spPr>
            <a:xfrm rot="10800000">
              <a:off x="4832033" y="1922447"/>
              <a:ext cx="3119661" cy="1587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333C25D9-4162-4028-B4CB-76E70E26A2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0419BD-BC1F-4012-85F1-524D6AA0AB69}" type="datetimeFigureOut">
              <a:rPr lang="ru-RU"/>
              <a:pPr>
                <a:defRPr/>
              </a:pPr>
              <a:t>16.05.2022</a:t>
            </a:fld>
            <a:endParaRPr lang="ru-RU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183D67B7-3642-48F2-8B88-3C8AA32A86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6DDA2B7A-C614-4C5B-A9FA-05E0028B6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7968EF-1C5B-4682-9088-901EBB5B57EB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34115474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 descr="CoverOverlay.png">
            <a:extLst>
              <a:ext uri="{FF2B5EF4-FFF2-40B4-BE49-F238E27FC236}">
                <a16:creationId xmlns:a16="http://schemas.microsoft.com/office/drawing/2014/main" id="{CA24B18C-567F-49EB-854B-3192C45083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oup 7">
            <a:extLst>
              <a:ext uri="{FF2B5EF4-FFF2-40B4-BE49-F238E27FC236}">
                <a16:creationId xmlns:a16="http://schemas.microsoft.com/office/drawing/2014/main" id="{94620774-1A26-422D-BF75-2460E034E633}"/>
              </a:ext>
            </a:extLst>
          </p:cNvPr>
          <p:cNvGrpSpPr>
            <a:grpSpLocks/>
          </p:cNvGrpSpPr>
          <p:nvPr/>
        </p:nvGrpSpPr>
        <p:grpSpPr bwMode="auto">
          <a:xfrm>
            <a:off x="1173163" y="2887663"/>
            <a:ext cx="6778625" cy="923925"/>
            <a:chOff x="1172584" y="1381459"/>
            <a:chExt cx="6779110" cy="923330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9AD47B9A-C83D-465F-B1F5-8ECED817C4C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47772" y="1381459"/>
              <a:ext cx="876363" cy="923330"/>
            </a:xfrm>
            <a:prstGeom prst="rect">
              <a:avLst/>
            </a:prstGeom>
            <a:noFill/>
            <a:ln>
              <a:noFill/>
            </a:ln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r>
                <a:rPr lang="en-US" altLang="uk-UA" sz="5400">
                  <a:solidFill>
                    <a:srgbClr val="A7AA95"/>
                  </a:solidFill>
                  <a:latin typeface="Wingdings" panose="05000000000000000000" pitchFamily="2" charset="2"/>
                </a:rPr>
                <a:t></a:t>
              </a:r>
            </a:p>
          </p:txBody>
        </p:sp>
        <p:cxnSp>
          <p:nvCxnSpPr>
            <p:cNvPr id="7" name="Straight Connector 9">
              <a:extLst>
                <a:ext uri="{FF2B5EF4-FFF2-40B4-BE49-F238E27FC236}">
                  <a16:creationId xmlns:a16="http://schemas.microsoft.com/office/drawing/2014/main" id="{9244ACD0-3E2B-4818-B844-EE823E87635C}"/>
                </a:ext>
              </a:extLst>
            </p:cNvPr>
            <p:cNvCxnSpPr/>
            <p:nvPr/>
          </p:nvCxnSpPr>
          <p:spPr>
            <a:xfrm rot="10800000">
              <a:off x="1172584" y="1925620"/>
              <a:ext cx="3119660" cy="1587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10">
              <a:extLst>
                <a:ext uri="{FF2B5EF4-FFF2-40B4-BE49-F238E27FC236}">
                  <a16:creationId xmlns:a16="http://schemas.microsoft.com/office/drawing/2014/main" id="{A078CDE5-6574-4E83-B187-F7CEF761FE52}"/>
                </a:ext>
              </a:extLst>
            </p:cNvPr>
            <p:cNvCxnSpPr/>
            <p:nvPr/>
          </p:nvCxnSpPr>
          <p:spPr>
            <a:xfrm rot="10800000">
              <a:off x="4832033" y="1927207"/>
              <a:ext cx="3119661" cy="1586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B9C2635E-1717-44B6-994F-019DA8C392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3596B7-AF82-4B71-9A45-4D6DA697AB5B}" type="datetimeFigureOut">
              <a:rPr lang="ru-RU"/>
              <a:pPr>
                <a:defRPr/>
              </a:pPr>
              <a:t>16.05.2022</a:t>
            </a:fld>
            <a:endParaRPr lang="ru-RU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384D1A5A-AEBC-404D-89DC-DDABDDBDAA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8A72CA78-CDC3-4972-94CF-0C0B1FFD60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EA09F8-D9DF-429F-AAC0-336613E1E50C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7824779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12">
            <a:extLst>
              <a:ext uri="{FF2B5EF4-FFF2-40B4-BE49-F238E27FC236}">
                <a16:creationId xmlns:a16="http://schemas.microsoft.com/office/drawing/2014/main" id="{5A5078AE-CC88-4E95-9578-1F9BD57E1FBD}"/>
              </a:ext>
            </a:extLst>
          </p:cNvPr>
          <p:cNvGrpSpPr>
            <a:grpSpLocks/>
          </p:cNvGrpSpPr>
          <p:nvPr/>
        </p:nvGrpSpPr>
        <p:grpSpPr bwMode="auto">
          <a:xfrm>
            <a:off x="1173163" y="1392238"/>
            <a:ext cx="6778625" cy="923925"/>
            <a:chOff x="1172584" y="1381459"/>
            <a:chExt cx="6779110" cy="923330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99809D7F-5787-4F38-9E08-D38DA14F1D1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47772" y="1381459"/>
              <a:ext cx="876363" cy="923330"/>
            </a:xfrm>
            <a:prstGeom prst="rect">
              <a:avLst/>
            </a:prstGeom>
            <a:noFill/>
            <a:ln>
              <a:noFill/>
            </a:ln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r>
                <a:rPr lang="en-US" altLang="uk-UA" sz="5400">
                  <a:solidFill>
                    <a:srgbClr val="A7AA95"/>
                  </a:solidFill>
                  <a:latin typeface="Wingdings" panose="05000000000000000000" pitchFamily="2" charset="2"/>
                </a:rPr>
                <a:t></a:t>
              </a:r>
            </a:p>
          </p:txBody>
        </p:sp>
        <p:cxnSp>
          <p:nvCxnSpPr>
            <p:cNvPr id="7" name="Straight Connector 14">
              <a:extLst>
                <a:ext uri="{FF2B5EF4-FFF2-40B4-BE49-F238E27FC236}">
                  <a16:creationId xmlns:a16="http://schemas.microsoft.com/office/drawing/2014/main" id="{9D61954D-701F-4240-9076-5FB1192A7BC8}"/>
                </a:ext>
              </a:extLst>
            </p:cNvPr>
            <p:cNvCxnSpPr/>
            <p:nvPr/>
          </p:nvCxnSpPr>
          <p:spPr>
            <a:xfrm rot="10800000">
              <a:off x="1172584" y="1925620"/>
              <a:ext cx="3119660" cy="1587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15">
              <a:extLst>
                <a:ext uri="{FF2B5EF4-FFF2-40B4-BE49-F238E27FC236}">
                  <a16:creationId xmlns:a16="http://schemas.microsoft.com/office/drawing/2014/main" id="{C70F0184-D409-48F5-A7B6-CE0AABDEFD82}"/>
                </a:ext>
              </a:extLst>
            </p:cNvPr>
            <p:cNvCxnSpPr/>
            <p:nvPr/>
          </p:nvCxnSpPr>
          <p:spPr>
            <a:xfrm rot="10800000">
              <a:off x="4832033" y="1922447"/>
              <a:ext cx="3119661" cy="1587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Date Placeholder 4">
            <a:extLst>
              <a:ext uri="{FF2B5EF4-FFF2-40B4-BE49-F238E27FC236}">
                <a16:creationId xmlns:a16="http://schemas.microsoft.com/office/drawing/2014/main" id="{0BEB7F51-0FE9-465B-895D-A604606139A8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837105-3DF3-463F-B420-F36DFC99027B}" type="datetimeFigureOut">
              <a:rPr lang="ru-RU"/>
              <a:pPr>
                <a:defRPr/>
              </a:pPr>
              <a:t>16.05.2022</a:t>
            </a:fld>
            <a:endParaRPr lang="ru-RU"/>
          </a:p>
        </p:txBody>
      </p:sp>
      <p:sp>
        <p:nvSpPr>
          <p:cNvPr id="13" name="Footer Placeholder 5">
            <a:extLst>
              <a:ext uri="{FF2B5EF4-FFF2-40B4-BE49-F238E27FC236}">
                <a16:creationId xmlns:a16="http://schemas.microsoft.com/office/drawing/2014/main" id="{FA8D22ED-AC42-4BEC-8EE0-2589B148440F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CE74735F-EC7E-451D-AE5B-957AFE776ABB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187385-3448-479D-961B-A90716BD4119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10305879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3">
            <a:extLst>
              <a:ext uri="{FF2B5EF4-FFF2-40B4-BE49-F238E27FC236}">
                <a16:creationId xmlns:a16="http://schemas.microsoft.com/office/drawing/2014/main" id="{044C526A-97C1-40C1-B7D2-AF0A49DC3818}"/>
              </a:ext>
            </a:extLst>
          </p:cNvPr>
          <p:cNvGrpSpPr>
            <a:grpSpLocks/>
          </p:cNvGrpSpPr>
          <p:nvPr/>
        </p:nvGrpSpPr>
        <p:grpSpPr bwMode="auto">
          <a:xfrm>
            <a:off x="1173163" y="1392238"/>
            <a:ext cx="6778625" cy="923925"/>
            <a:chOff x="1172584" y="1381459"/>
            <a:chExt cx="6779110" cy="92333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3274A6C-EC5D-4423-B4DC-02937A8CE24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47772" y="1381459"/>
              <a:ext cx="876363" cy="923330"/>
            </a:xfrm>
            <a:prstGeom prst="rect">
              <a:avLst/>
            </a:prstGeom>
            <a:noFill/>
            <a:ln>
              <a:noFill/>
            </a:ln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r>
                <a:rPr lang="en-US" altLang="uk-UA" sz="5400">
                  <a:solidFill>
                    <a:srgbClr val="A7AA95"/>
                  </a:solidFill>
                  <a:latin typeface="Wingdings" panose="05000000000000000000" pitchFamily="2" charset="2"/>
                </a:rPr>
                <a:t></a:t>
              </a:r>
            </a:p>
          </p:txBody>
        </p:sp>
        <p:cxnSp>
          <p:nvCxnSpPr>
            <p:cNvPr id="9" name="Straight Connector 16">
              <a:extLst>
                <a:ext uri="{FF2B5EF4-FFF2-40B4-BE49-F238E27FC236}">
                  <a16:creationId xmlns:a16="http://schemas.microsoft.com/office/drawing/2014/main" id="{1F5CA5D4-B31C-442D-8258-605F097EEC15}"/>
                </a:ext>
              </a:extLst>
            </p:cNvPr>
            <p:cNvCxnSpPr/>
            <p:nvPr/>
          </p:nvCxnSpPr>
          <p:spPr>
            <a:xfrm rot="10800000">
              <a:off x="1172584" y="1925620"/>
              <a:ext cx="3119660" cy="1587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17">
              <a:extLst>
                <a:ext uri="{FF2B5EF4-FFF2-40B4-BE49-F238E27FC236}">
                  <a16:creationId xmlns:a16="http://schemas.microsoft.com/office/drawing/2014/main" id="{9D4AA080-6697-40D4-AAF9-48AA31AE0133}"/>
                </a:ext>
              </a:extLst>
            </p:cNvPr>
            <p:cNvCxnSpPr/>
            <p:nvPr/>
          </p:nvCxnSpPr>
          <p:spPr>
            <a:xfrm rot="10800000">
              <a:off x="4832033" y="1922447"/>
              <a:ext cx="3119661" cy="1587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Date Placeholder 6">
            <a:extLst>
              <a:ext uri="{FF2B5EF4-FFF2-40B4-BE49-F238E27FC236}">
                <a16:creationId xmlns:a16="http://schemas.microsoft.com/office/drawing/2014/main" id="{3CE96384-0E79-45CC-8CB3-D2605280B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13DDB7-ED8F-4125-AB99-FD5B10CD2739}" type="datetimeFigureOut">
              <a:rPr lang="ru-RU"/>
              <a:pPr>
                <a:defRPr/>
              </a:pPr>
              <a:t>16.05.2022</a:t>
            </a:fld>
            <a:endParaRPr lang="ru-RU"/>
          </a:p>
        </p:txBody>
      </p:sp>
      <p:sp>
        <p:nvSpPr>
          <p:cNvPr id="12" name="Footer Placeholder 7">
            <a:extLst>
              <a:ext uri="{FF2B5EF4-FFF2-40B4-BE49-F238E27FC236}">
                <a16:creationId xmlns:a16="http://schemas.microsoft.com/office/drawing/2014/main" id="{C0A35327-9FAE-472B-8AC4-0DB27F3FA0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Slide Number Placeholder 8">
            <a:extLst>
              <a:ext uri="{FF2B5EF4-FFF2-40B4-BE49-F238E27FC236}">
                <a16:creationId xmlns:a16="http://schemas.microsoft.com/office/drawing/2014/main" id="{9712C003-64C5-4FF1-B693-B08EC4D98C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6A3544-0DE9-4A45-8E86-B06AEDBB23E0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19163885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9">
            <a:extLst>
              <a:ext uri="{FF2B5EF4-FFF2-40B4-BE49-F238E27FC236}">
                <a16:creationId xmlns:a16="http://schemas.microsoft.com/office/drawing/2014/main" id="{C4631E0D-A295-4F95-A110-D87F24356F1B}"/>
              </a:ext>
            </a:extLst>
          </p:cNvPr>
          <p:cNvGrpSpPr>
            <a:grpSpLocks/>
          </p:cNvGrpSpPr>
          <p:nvPr/>
        </p:nvGrpSpPr>
        <p:grpSpPr bwMode="auto">
          <a:xfrm>
            <a:off x="1173163" y="1392238"/>
            <a:ext cx="6778625" cy="923925"/>
            <a:chOff x="1172584" y="1381459"/>
            <a:chExt cx="6779110" cy="923330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D12C52C5-C724-4535-9A3B-D04DFF12D80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47772" y="1381459"/>
              <a:ext cx="876363" cy="923330"/>
            </a:xfrm>
            <a:prstGeom prst="rect">
              <a:avLst/>
            </a:prstGeom>
            <a:noFill/>
            <a:ln>
              <a:noFill/>
            </a:ln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r>
                <a:rPr lang="en-US" altLang="uk-UA" sz="5400">
                  <a:solidFill>
                    <a:srgbClr val="A7AA95"/>
                  </a:solidFill>
                  <a:latin typeface="Wingdings" panose="05000000000000000000" pitchFamily="2" charset="2"/>
                </a:rPr>
                <a:t></a:t>
              </a:r>
            </a:p>
          </p:txBody>
        </p:sp>
        <p:cxnSp>
          <p:nvCxnSpPr>
            <p:cNvPr id="5" name="Straight Connector 14">
              <a:extLst>
                <a:ext uri="{FF2B5EF4-FFF2-40B4-BE49-F238E27FC236}">
                  <a16:creationId xmlns:a16="http://schemas.microsoft.com/office/drawing/2014/main" id="{125BE5D3-25FA-4BBF-AAF3-0A1AA62114C7}"/>
                </a:ext>
              </a:extLst>
            </p:cNvPr>
            <p:cNvCxnSpPr/>
            <p:nvPr/>
          </p:nvCxnSpPr>
          <p:spPr>
            <a:xfrm rot="10800000">
              <a:off x="1172584" y="1925620"/>
              <a:ext cx="3119660" cy="1587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15">
              <a:extLst>
                <a:ext uri="{FF2B5EF4-FFF2-40B4-BE49-F238E27FC236}">
                  <a16:creationId xmlns:a16="http://schemas.microsoft.com/office/drawing/2014/main" id="{E81B7585-BDD9-4159-9FDE-E6E2ADC3C7A6}"/>
                </a:ext>
              </a:extLst>
            </p:cNvPr>
            <p:cNvCxnSpPr/>
            <p:nvPr/>
          </p:nvCxnSpPr>
          <p:spPr>
            <a:xfrm rot="10800000">
              <a:off x="4832033" y="1922447"/>
              <a:ext cx="3119661" cy="1587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>
            <a:extLst>
              <a:ext uri="{FF2B5EF4-FFF2-40B4-BE49-F238E27FC236}">
                <a16:creationId xmlns:a16="http://schemas.microsoft.com/office/drawing/2014/main" id="{67C7F64C-650F-46A1-9231-EE9910B9B1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1EAAEF-B518-446D-A2FE-66587CBEDB0C}" type="datetimeFigureOut">
              <a:rPr lang="ru-RU"/>
              <a:pPr>
                <a:defRPr/>
              </a:pPr>
              <a:t>16.05.2022</a:t>
            </a:fld>
            <a:endParaRPr lang="ru-RU"/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62FD6EDD-6F3A-4C5F-9D08-D124EF2399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CF7CE3A2-A28D-414F-8E96-72BCDCB410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1637C3-7652-4AEA-B5AC-584F94039246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38140637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503436C0-FBF9-46F1-9F59-2D8F939010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57DE45-759D-4DC5-8122-400FE5E3A201}" type="datetimeFigureOut">
              <a:rPr lang="ru-RU"/>
              <a:pPr>
                <a:defRPr/>
              </a:pPr>
              <a:t>16.05.2022</a:t>
            </a:fld>
            <a:endParaRPr lang="ru-RU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AD6EC8CB-1D55-4CEF-A34F-33EDAE9519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FCB6F38A-63AA-49AD-9FB2-21602BF000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392DFC-E0C6-4B35-AE7F-686244709026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41050908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6EE8228-E978-4763-A75A-3660D31DE9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27DDBB-6085-413B-99E3-EC602E4071F2}" type="datetimeFigureOut">
              <a:rPr lang="ru-RU"/>
              <a:pPr>
                <a:defRPr/>
              </a:pPr>
              <a:t>16.05.2022</a:t>
            </a:fld>
            <a:endParaRPr lang="ru-RU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92F805C-AB84-46EF-B2D9-95B23145C5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C0A6CD4-53C5-4853-B1E9-B35C5C78B1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A810CC-D481-4B95-8CB6-58DA416521FF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34818204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6C3C5ACE-923B-4ADA-A9BD-05C072D193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A6D11D-A2C0-4501-B837-3DCD9F874241}" type="datetimeFigureOut">
              <a:rPr lang="ru-RU"/>
              <a:pPr>
                <a:defRPr/>
              </a:pPr>
              <a:t>16.05.2022</a:t>
            </a:fld>
            <a:endParaRPr lang="ru-RU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5BEC018-DA53-4180-84DE-CDFB28F817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B831347-F2F2-4B99-A86D-A9A579DA49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1D4F3F-3FCB-4862-837E-A118B5A7195A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38337275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D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B7407B1-23ED-406E-944F-87FD90B3A9C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29" name="Title Placeholder 1">
            <a:extLst>
              <a:ext uri="{FF2B5EF4-FFF2-40B4-BE49-F238E27FC236}">
                <a16:creationId xmlns:a16="http://schemas.microsoft.com/office/drawing/2014/main" id="{C2CE2D2D-B93E-4CC7-B463-04ECBFB9114C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88975" y="569913"/>
            <a:ext cx="7756525" cy="105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uk-UA"/>
              <a:t>Образец заголовка</a:t>
            </a:r>
            <a:endParaRPr lang="en-US" altLang="uk-UA"/>
          </a:p>
        </p:txBody>
      </p:sp>
      <p:sp>
        <p:nvSpPr>
          <p:cNvPr id="1030" name="Text Placeholder 2">
            <a:extLst>
              <a:ext uri="{FF2B5EF4-FFF2-40B4-BE49-F238E27FC236}">
                <a16:creationId xmlns:a16="http://schemas.microsoft.com/office/drawing/2014/main" id="{7F9E024F-FE15-46E9-BED0-2945D2ECBE0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98500" y="2247900"/>
            <a:ext cx="7747000" cy="3878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uk-UA"/>
              <a:t>Образец текста</a:t>
            </a:r>
          </a:p>
          <a:p>
            <a:pPr lvl="1"/>
            <a:r>
              <a:rPr lang="ru-RU" altLang="uk-UA"/>
              <a:t>Второй уровень</a:t>
            </a:r>
          </a:p>
          <a:p>
            <a:pPr lvl="2"/>
            <a:r>
              <a:rPr lang="ru-RU" altLang="uk-UA"/>
              <a:t>Третий уровень</a:t>
            </a:r>
          </a:p>
          <a:p>
            <a:pPr lvl="3"/>
            <a:r>
              <a:rPr lang="ru-RU" altLang="uk-UA"/>
              <a:t>Четвертый уровень</a:t>
            </a:r>
          </a:p>
          <a:p>
            <a:pPr lvl="4"/>
            <a:r>
              <a:rPr lang="ru-RU" altLang="uk-UA"/>
              <a:t>Пятый уровень</a:t>
            </a:r>
            <a:endParaRPr lang="en-US" altLang="uk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F09B7E-2B50-4263-8E36-A3970B3CE78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60363" y="61610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81E4031-AF3E-482C-9376-62E55CF5A458}" type="datetimeFigureOut">
              <a:rPr lang="ru-RU"/>
              <a:pPr>
                <a:defRPr/>
              </a:pPr>
              <a:t>16.05.2022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9D3064-4F82-412C-B67B-8BB0278DFB3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161088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A331B4-59BE-4EFE-B35E-4C407EAB4D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638925" y="6161088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F46D2825-FB4D-410C-B062-EB998EBA589F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61" r:id="rId1"/>
    <p:sldLayoutId id="2147484062" r:id="rId2"/>
    <p:sldLayoutId id="2147484063" r:id="rId3"/>
    <p:sldLayoutId id="2147484064" r:id="rId4"/>
    <p:sldLayoutId id="2147484065" r:id="rId5"/>
    <p:sldLayoutId id="2147484066" r:id="rId6"/>
    <p:sldLayoutId id="2147484058" r:id="rId7"/>
    <p:sldLayoutId id="2147484059" r:id="rId8"/>
    <p:sldLayoutId id="2147484060" r:id="rId9"/>
    <p:sldLayoutId id="2147484067" r:id="rId10"/>
    <p:sldLayoutId id="2147484068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Times New Roman" panose="02020603050405020304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Times New Roman" panose="02020603050405020304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Times New Roman" panose="02020603050405020304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Times New Roman" panose="02020603050405020304" pitchFamily="18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125" indent="-3651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"/>
        <a:defRPr sz="2400" kern="1200">
          <a:solidFill>
            <a:srgbClr val="262626"/>
          </a:solidFill>
          <a:latin typeface="+mn-lt"/>
          <a:ea typeface="+mn-ea"/>
          <a:cs typeface="+mn-cs"/>
        </a:defRPr>
      </a:lvl1pPr>
      <a:lvl2pPr marL="776288" indent="-3651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"/>
        <a:defRPr sz="2200" kern="1200">
          <a:solidFill>
            <a:srgbClr val="262626"/>
          </a:solidFill>
          <a:latin typeface="+mn-lt"/>
          <a:ea typeface="+mn-ea"/>
          <a:cs typeface="+mn-cs"/>
        </a:defRPr>
      </a:lvl2pPr>
      <a:lvl3pPr marL="1143000" indent="-3651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"/>
        <a:defRPr sz="2000" kern="1200">
          <a:solidFill>
            <a:srgbClr val="262626"/>
          </a:solidFill>
          <a:latin typeface="+mn-lt"/>
          <a:ea typeface="+mn-ea"/>
          <a:cs typeface="+mn-cs"/>
        </a:defRPr>
      </a:lvl3pPr>
      <a:lvl4pPr marL="1508125" indent="-3190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"/>
        <a:defRPr kern="1200">
          <a:solidFill>
            <a:srgbClr val="262626"/>
          </a:solidFill>
          <a:latin typeface="+mn-lt"/>
          <a:ea typeface="+mn-ea"/>
          <a:cs typeface="+mn-cs"/>
        </a:defRPr>
      </a:lvl4pPr>
      <a:lvl5pPr marL="1828800" indent="-3190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"/>
        <a:defRPr sz="1600" kern="1200">
          <a:solidFill>
            <a:srgbClr val="262626"/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5" Type="http://schemas.openxmlformats.org/officeDocument/2006/relationships/image" Target="../media/image4.png"/><Relationship Id="rId4" Type="http://schemas.openxmlformats.org/officeDocument/2006/relationships/hyperlink" Target="https://zakon.rada.gov.ua/laws/show/4651-17#n4329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yur-gazeta.com/publications/practice/kriminalne-pravo-ta-proces/yak-zahistiti-prava-dotrimuyuchis-zakonnoyi-proceduri.html" TargetMode="External"/><Relationship Id="rId2" Type="http://schemas.openxmlformats.org/officeDocument/2006/relationships/hyperlink" Target="https://zib.com.ua/ua/print/132990-z_yakih_pidstav_suddi_vidmovlyayut_u_zadovolenni_klopotan_sl.html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femida.ua/advices/videodokazy-u-kryminalnomu-sudochynstvi-poglyad-verhovnogo-sudu/" TargetMode="External"/><Relationship Id="rId4" Type="http://schemas.openxmlformats.org/officeDocument/2006/relationships/hyperlink" Target="https://vkp.ua/publication/otrimannya-dostupu-do-rechey-i-dokumentiv-u-svitli-praktiki-iespl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Объект 2">
            <a:extLst>
              <a:ext uri="{FF2B5EF4-FFF2-40B4-BE49-F238E27FC236}">
                <a16:creationId xmlns:a16="http://schemas.microsoft.com/office/drawing/2014/main" id="{B958AEBD-4275-46D8-BCB7-F7F6D79EE5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8500" y="765175"/>
            <a:ext cx="7747000" cy="3960813"/>
          </a:xfrm>
        </p:spPr>
        <p:txBody>
          <a:bodyPr/>
          <a:lstStyle/>
          <a:p>
            <a:pPr marL="90488" indent="0" algn="ctr" eaLnBrk="1" hangingPunct="1">
              <a:lnSpc>
                <a:spcPct val="115000"/>
              </a:lnSpc>
              <a:buFont typeface="Wingdings" panose="05000000000000000000" pitchFamily="2" charset="2"/>
              <a:buNone/>
            </a:pPr>
            <a:endParaRPr lang="ru-RU" altLang="ru-UA" sz="5400" b="1"/>
          </a:p>
          <a:p>
            <a:pPr marL="90488" indent="0" algn="ctr" eaLnBrk="1" hangingPunct="1">
              <a:lnSpc>
                <a:spcPct val="115000"/>
              </a:lnSpc>
              <a:buFont typeface="Wingdings" panose="05000000000000000000" pitchFamily="2" charset="2"/>
              <a:buNone/>
            </a:pPr>
            <a:r>
              <a:rPr lang="ru-RU" altLang="ru-UA" sz="5400" b="1">
                <a:solidFill>
                  <a:srgbClr val="C00000"/>
                </a:solidFill>
              </a:rPr>
              <a:t>Тимчасовий доступ до речей і документів</a:t>
            </a:r>
          </a:p>
        </p:txBody>
      </p:sp>
      <p:pic>
        <p:nvPicPr>
          <p:cNvPr id="2" name="Записанный звук">
            <a:hlinkClick r:id="" action="ppaction://media"/>
            <a:extLst>
              <a:ext uri="{FF2B5EF4-FFF2-40B4-BE49-F238E27FC236}">
                <a16:creationId xmlns:a16="http://schemas.microsoft.com/office/drawing/2014/main" id="{2F1909F9-CB90-4B48-9E57-2E12F0F0B5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948"/>
    </mc:Choice>
    <mc:Fallback xmlns="">
      <p:transition spd="slow" advTm="89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9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>
            <a:extLst>
              <a:ext uri="{FF2B5EF4-FFF2-40B4-BE49-F238E27FC236}">
                <a16:creationId xmlns:a16="http://schemas.microsoft.com/office/drawing/2014/main" id="{6734D683-4B3D-433C-B098-0DF38BED6F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975" y="404813"/>
            <a:ext cx="7756525" cy="1054100"/>
          </a:xfrm>
        </p:spPr>
        <p:txBody>
          <a:bodyPr/>
          <a:lstStyle/>
          <a:p>
            <a:pPr eaLnBrk="1" hangingPunct="1"/>
            <a:r>
              <a:rPr lang="ru-RU" altLang="ru-UA" sz="2800" b="1">
                <a:solidFill>
                  <a:srgbClr val="002060"/>
                </a:solidFill>
              </a:rPr>
              <a:t>Підстави надання тимчасового доступу до речей і документів, які містять охоронювану законом таємницю</a:t>
            </a:r>
            <a:endParaRPr lang="uk-UA" altLang="uk-UA" sz="2800" b="1">
              <a:solidFill>
                <a:srgbClr val="002060"/>
              </a:solidFill>
            </a:endParaRPr>
          </a:p>
        </p:txBody>
      </p:sp>
      <p:sp>
        <p:nvSpPr>
          <p:cNvPr id="18435" name="Объект 2">
            <a:extLst>
              <a:ext uri="{FF2B5EF4-FFF2-40B4-BE49-F238E27FC236}">
                <a16:creationId xmlns:a16="http://schemas.microsoft.com/office/drawing/2014/main" id="{6EEBE770-2821-4870-B7E8-58725F5554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8025" y="2276475"/>
            <a:ext cx="7747000" cy="4105275"/>
          </a:xfrm>
        </p:spPr>
        <p:txBody>
          <a:bodyPr/>
          <a:lstStyle/>
          <a:p>
            <a:pPr marL="0" indent="0" algn="just">
              <a:buFont typeface="Wingdings" panose="05000000000000000000" pitchFamily="2" charset="2"/>
              <a:buNone/>
            </a:pPr>
            <a:r>
              <a:rPr lang="ru-RU" altLang="ru-UA" sz="2000" b="1"/>
              <a:t>Доведення у клопотанні наявності достатніх підстав вважати, що ці речі або документи:</a:t>
            </a:r>
          </a:p>
          <a:p>
            <a:pPr marL="0" indent="0" algn="just">
              <a:buFont typeface="Wingdings" panose="05000000000000000000" pitchFamily="2" charset="2"/>
              <a:buNone/>
            </a:pPr>
            <a:r>
              <a:rPr lang="ru-RU" altLang="ru-UA" sz="2000" b="1"/>
              <a:t>- </a:t>
            </a:r>
            <a:r>
              <a:rPr lang="ru-RU" altLang="ru-UA" sz="2000"/>
              <a:t>перебувають або можуть перебувати у володінні відповідної фізичної чи юридичної особи;</a:t>
            </a:r>
          </a:p>
          <a:p>
            <a:pPr marL="0" indent="0" algn="just">
              <a:buFont typeface="Wingdings" panose="05000000000000000000" pitchFamily="2" charset="2"/>
              <a:buNone/>
            </a:pPr>
            <a:r>
              <a:rPr lang="ru-RU" altLang="ru-UA" sz="2000"/>
              <a:t>  -  самі по собі або разом з іншими речами й документами кримінального провадження мають суттєве значення для встановлення важливих обставин у провадженні;</a:t>
            </a:r>
          </a:p>
          <a:p>
            <a:pPr marL="0" indent="0" algn="just">
              <a:buFont typeface="Wingdings" panose="05000000000000000000" pitchFamily="2" charset="2"/>
              <a:buNone/>
            </a:pPr>
            <a:r>
              <a:rPr lang="ru-RU" altLang="ru-UA" sz="2000"/>
              <a:t> - сторона кримінального провадження підтвердить можливість використання відповідних відомостей як доказів і неможливість довести необхідні обставини іншими способами.</a:t>
            </a:r>
          </a:p>
        </p:txBody>
      </p:sp>
      <p:pic>
        <p:nvPicPr>
          <p:cNvPr id="2" name="Записанный звук">
            <a:hlinkClick r:id="" action="ppaction://media"/>
            <a:extLst>
              <a:ext uri="{FF2B5EF4-FFF2-40B4-BE49-F238E27FC236}">
                <a16:creationId xmlns:a16="http://schemas.microsoft.com/office/drawing/2014/main" id="{382C45F4-29A6-4280-9612-081C9988033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5882"/>
    </mc:Choice>
    <mc:Fallback xmlns="">
      <p:transition spd="slow" advTm="5588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88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>
            <a:extLst>
              <a:ext uri="{FF2B5EF4-FFF2-40B4-BE49-F238E27FC236}">
                <a16:creationId xmlns:a16="http://schemas.microsoft.com/office/drawing/2014/main" id="{EB82B645-968C-417B-B239-8E3317AB24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1200" y="404813"/>
            <a:ext cx="7756525" cy="1054100"/>
          </a:xfrm>
        </p:spPr>
        <p:txBody>
          <a:bodyPr/>
          <a:lstStyle/>
          <a:p>
            <a:pPr eaLnBrk="1" hangingPunct="1"/>
            <a:r>
              <a:rPr lang="ru-RU" altLang="uk-UA" sz="2800" b="1" dirty="0">
                <a:solidFill>
                  <a:srgbClr val="002060"/>
                </a:solidFill>
              </a:rPr>
              <a:t>Порядок </a:t>
            </a:r>
            <a:r>
              <a:rPr lang="uk-UA" altLang="uk-UA" sz="2800" b="1" dirty="0">
                <a:solidFill>
                  <a:srgbClr val="002060"/>
                </a:solidFill>
              </a:rPr>
              <a:t>розгляду</a:t>
            </a:r>
            <a:r>
              <a:rPr lang="en-US" altLang="uk-UA" sz="2800" b="1" dirty="0">
                <a:solidFill>
                  <a:srgbClr val="002060"/>
                </a:solidFill>
              </a:rPr>
              <a:t> </a:t>
            </a:r>
            <a:r>
              <a:rPr lang="ru-RU" sz="2800" b="1" dirty="0" err="1">
                <a:solidFill>
                  <a:srgbClr val="002060"/>
                </a:solidFill>
              </a:rPr>
              <a:t>клопотання</a:t>
            </a:r>
            <a:r>
              <a:rPr lang="ru-RU" sz="2800" b="1" dirty="0">
                <a:solidFill>
                  <a:srgbClr val="002060"/>
                </a:solidFill>
              </a:rPr>
              <a:t> про </a:t>
            </a:r>
            <a:r>
              <a:rPr lang="ru-RU" sz="2800" b="1" dirty="0" err="1">
                <a:solidFill>
                  <a:srgbClr val="002060"/>
                </a:solidFill>
              </a:rPr>
              <a:t>тимчасовий</a:t>
            </a:r>
            <a:r>
              <a:rPr lang="ru-RU" sz="2800" b="1" dirty="0">
                <a:solidFill>
                  <a:srgbClr val="002060"/>
                </a:solidFill>
              </a:rPr>
              <a:t> доступ до речей і </a:t>
            </a:r>
            <a:r>
              <a:rPr lang="ru-RU" sz="2800" b="1" dirty="0" err="1">
                <a:solidFill>
                  <a:srgbClr val="002060"/>
                </a:solidFill>
              </a:rPr>
              <a:t>документів</a:t>
            </a:r>
            <a:endParaRPr lang="uk-UA" altLang="uk-UA" sz="2800" b="1" dirty="0">
              <a:solidFill>
                <a:srgbClr val="002060"/>
              </a:solidFill>
            </a:endParaRPr>
          </a:p>
        </p:txBody>
      </p:sp>
      <p:sp>
        <p:nvSpPr>
          <p:cNvPr id="13315" name="Объект 2">
            <a:extLst>
              <a:ext uri="{FF2B5EF4-FFF2-40B4-BE49-F238E27FC236}">
                <a16:creationId xmlns:a16="http://schemas.microsoft.com/office/drawing/2014/main" id="{D88D0056-B1F7-47D2-ABC7-2D326665D1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8975" y="2205038"/>
            <a:ext cx="7747000" cy="4248150"/>
          </a:xfrm>
        </p:spPr>
        <p:txBody>
          <a:bodyPr/>
          <a:lstStyle/>
          <a:p>
            <a:pPr marL="376238" indent="-285750" algn="just" eaLnBrk="1" hangingPunct="1">
              <a:lnSpc>
                <a:spcPct val="115000"/>
              </a:lnSpc>
              <a:buFontTx/>
              <a:buChar char="-"/>
            </a:pPr>
            <a:r>
              <a:rPr lang="ru-RU" altLang="uk-UA" sz="1800" b="1" dirty="0">
                <a:solidFill>
                  <a:schemeClr val="tx1"/>
                </a:solidFill>
              </a:rPr>
              <a:t>з </a:t>
            </a:r>
            <a:r>
              <a:rPr lang="ru-RU" altLang="uk-UA" sz="1800" b="1" dirty="0" err="1">
                <a:solidFill>
                  <a:schemeClr val="tx1"/>
                </a:solidFill>
              </a:rPr>
              <a:t>дотриманням</a:t>
            </a:r>
            <a:r>
              <a:rPr lang="ru-RU" altLang="uk-UA" sz="1800" b="1" dirty="0">
                <a:solidFill>
                  <a:schemeClr val="tx1"/>
                </a:solidFill>
              </a:rPr>
              <a:t> засад </a:t>
            </a:r>
            <a:r>
              <a:rPr lang="ru-RU" altLang="uk-UA" sz="1800" b="1" dirty="0" err="1">
                <a:solidFill>
                  <a:schemeClr val="tx1"/>
                </a:solidFill>
              </a:rPr>
              <a:t>змагальності</a:t>
            </a:r>
            <a:r>
              <a:rPr lang="ru-RU" altLang="uk-UA" sz="1800" b="1" dirty="0">
                <a:solidFill>
                  <a:schemeClr val="tx1"/>
                </a:solidFill>
              </a:rPr>
              <a:t> </a:t>
            </a:r>
          </a:p>
          <a:p>
            <a:pPr marL="90488" indent="0" algn="just" eaLnBrk="1" hangingPunct="1">
              <a:lnSpc>
                <a:spcPct val="115000"/>
              </a:lnSpc>
              <a:buNone/>
            </a:pPr>
            <a:r>
              <a:rPr lang="ru-RU" altLang="uk-UA" sz="1800" b="1" dirty="0">
                <a:solidFill>
                  <a:schemeClr val="tx1"/>
                </a:solidFill>
              </a:rPr>
              <a:t>(</a:t>
            </a:r>
            <a:r>
              <a:rPr lang="ru-RU" altLang="uk-UA" sz="1800" b="1" dirty="0" err="1">
                <a:solidFill>
                  <a:schemeClr val="tx1"/>
                </a:solidFill>
              </a:rPr>
              <a:t>виключення</a:t>
            </a:r>
            <a:r>
              <a:rPr lang="ru-RU" altLang="uk-UA" sz="1800" b="1" dirty="0">
                <a:solidFill>
                  <a:schemeClr val="tx1"/>
                </a:solidFill>
              </a:rPr>
              <a:t> </a:t>
            </a:r>
            <a:r>
              <a:rPr lang="ru-RU" altLang="uk-UA" sz="1800" b="1" dirty="0" err="1">
                <a:solidFill>
                  <a:schemeClr val="tx1"/>
                </a:solidFill>
              </a:rPr>
              <a:t>стосується</a:t>
            </a:r>
            <a:r>
              <a:rPr lang="ru-RU" altLang="uk-UA" sz="1800" b="1" dirty="0">
                <a:solidFill>
                  <a:schemeClr val="tx1"/>
                </a:solidFill>
              </a:rPr>
              <a:t> </a:t>
            </a:r>
            <a:r>
              <a:rPr lang="ru-RU" altLang="uk-UA" sz="1800" b="1" dirty="0" err="1">
                <a:solidFill>
                  <a:schemeClr val="tx1"/>
                </a:solidFill>
              </a:rPr>
              <a:t>випадків</a:t>
            </a:r>
            <a:r>
              <a:rPr lang="ru-RU" altLang="uk-UA" sz="1800" b="1" dirty="0">
                <a:solidFill>
                  <a:schemeClr val="tx1"/>
                </a:solidFill>
              </a:rPr>
              <a:t> </a:t>
            </a:r>
            <a:r>
              <a:rPr lang="ru-RU" altLang="uk-UA" sz="1800" b="1" dirty="0" err="1">
                <a:solidFill>
                  <a:schemeClr val="tx1"/>
                </a:solidFill>
              </a:rPr>
              <a:t>необхідності</a:t>
            </a:r>
            <a:r>
              <a:rPr lang="ru-RU" altLang="uk-UA" sz="1800" b="1" dirty="0">
                <a:solidFill>
                  <a:schemeClr val="tx1"/>
                </a:solidFill>
              </a:rPr>
              <a:t> </a:t>
            </a:r>
            <a:r>
              <a:rPr lang="ru-RU" altLang="uk-UA" sz="1800" b="1" dirty="0" err="1">
                <a:solidFill>
                  <a:schemeClr val="tx1"/>
                </a:solidFill>
              </a:rPr>
              <a:t>убезпечення</a:t>
            </a:r>
            <a:r>
              <a:rPr lang="ru-RU" altLang="uk-UA" sz="1800" b="1" dirty="0">
                <a:solidFill>
                  <a:schemeClr val="tx1"/>
                </a:solidFill>
              </a:rPr>
              <a:t> </a:t>
            </a:r>
            <a:r>
              <a:rPr lang="ru-RU" altLang="uk-UA" sz="1800" b="1" dirty="0" err="1">
                <a:solidFill>
                  <a:schemeClr val="tx1"/>
                </a:solidFill>
              </a:rPr>
              <a:t>від</a:t>
            </a:r>
            <a:r>
              <a:rPr lang="ru-RU" altLang="uk-UA" sz="1800" b="1" dirty="0">
                <a:solidFill>
                  <a:schemeClr val="tx1"/>
                </a:solidFill>
              </a:rPr>
              <a:t> </a:t>
            </a:r>
            <a:r>
              <a:rPr lang="ru-RU" altLang="uk-UA" sz="1800" b="1" dirty="0" err="1">
                <a:solidFill>
                  <a:schemeClr val="tx1"/>
                </a:solidFill>
              </a:rPr>
              <a:t>їх</a:t>
            </a:r>
            <a:r>
              <a:rPr lang="ru-RU" altLang="uk-UA" sz="1800" b="1" dirty="0">
                <a:solidFill>
                  <a:schemeClr val="tx1"/>
                </a:solidFill>
              </a:rPr>
              <a:t> </a:t>
            </a:r>
            <a:r>
              <a:rPr lang="ru-RU" altLang="uk-UA" sz="1800" b="1" dirty="0" err="1">
                <a:solidFill>
                  <a:schemeClr val="tx1"/>
                </a:solidFill>
              </a:rPr>
              <a:t>зміни</a:t>
            </a:r>
            <a:r>
              <a:rPr lang="ru-RU" altLang="uk-UA" sz="1800" b="1" dirty="0">
                <a:solidFill>
                  <a:schemeClr val="tx1"/>
                </a:solidFill>
              </a:rPr>
              <a:t> </a:t>
            </a:r>
            <a:r>
              <a:rPr lang="ru-RU" altLang="uk-UA" sz="1800" b="1" dirty="0" err="1">
                <a:solidFill>
                  <a:schemeClr val="tx1"/>
                </a:solidFill>
              </a:rPr>
              <a:t>чи</a:t>
            </a:r>
            <a:r>
              <a:rPr lang="ru-RU" altLang="uk-UA" sz="1800" b="1" dirty="0">
                <a:solidFill>
                  <a:schemeClr val="tx1"/>
                </a:solidFill>
              </a:rPr>
              <a:t> </a:t>
            </a:r>
            <a:r>
              <a:rPr lang="ru-RU" altLang="uk-UA" sz="1800" b="1" dirty="0" err="1">
                <a:solidFill>
                  <a:schemeClr val="tx1"/>
                </a:solidFill>
              </a:rPr>
              <a:t>знищення</a:t>
            </a:r>
            <a:r>
              <a:rPr lang="ru-RU" altLang="uk-UA" sz="1800" b="1" dirty="0">
                <a:solidFill>
                  <a:schemeClr val="tx1"/>
                </a:solidFill>
              </a:rPr>
              <a:t>);</a:t>
            </a:r>
          </a:p>
          <a:p>
            <a:pPr marL="90488" indent="0" algn="just" eaLnBrk="1" hangingPunct="1">
              <a:lnSpc>
                <a:spcPct val="115000"/>
              </a:lnSpc>
              <a:buNone/>
            </a:pPr>
            <a:r>
              <a:rPr lang="ru-RU" altLang="uk-UA" sz="1800" b="1" dirty="0">
                <a:solidFill>
                  <a:schemeClr val="tx1"/>
                </a:solidFill>
              </a:rPr>
              <a:t>- </a:t>
            </a:r>
            <a:r>
              <a:rPr lang="ru-RU" altLang="uk-UA" sz="1800" b="1" dirty="0" err="1">
                <a:solidFill>
                  <a:schemeClr val="tx1"/>
                </a:solidFill>
              </a:rPr>
              <a:t>обв’язок</a:t>
            </a:r>
            <a:r>
              <a:rPr lang="ru-RU" altLang="uk-UA" sz="1800" b="1" dirty="0">
                <a:solidFill>
                  <a:schemeClr val="tx1"/>
                </a:solidFill>
              </a:rPr>
              <a:t> </a:t>
            </a:r>
            <a:r>
              <a:rPr lang="ru-RU" altLang="uk-UA" sz="1800" b="1" dirty="0" err="1">
                <a:solidFill>
                  <a:schemeClr val="tx1"/>
                </a:solidFill>
              </a:rPr>
              <a:t>доведення</a:t>
            </a:r>
            <a:r>
              <a:rPr lang="ru-RU" altLang="uk-UA" sz="1800" b="1" dirty="0">
                <a:solidFill>
                  <a:schemeClr val="tx1"/>
                </a:solidFill>
              </a:rPr>
              <a:t> </a:t>
            </a:r>
            <a:r>
              <a:rPr lang="ru-RU" altLang="uk-UA" sz="1800" b="1" dirty="0" err="1">
                <a:solidFill>
                  <a:schemeClr val="tx1"/>
                </a:solidFill>
              </a:rPr>
              <a:t>необхідності</a:t>
            </a:r>
            <a:r>
              <a:rPr lang="ru-RU" altLang="uk-UA" sz="1800" b="1" dirty="0">
                <a:solidFill>
                  <a:schemeClr val="tx1"/>
                </a:solidFill>
              </a:rPr>
              <a:t> </a:t>
            </a:r>
            <a:r>
              <a:rPr lang="ru-RU" altLang="uk-UA" sz="1800" b="1" dirty="0" err="1">
                <a:solidFill>
                  <a:schemeClr val="tx1"/>
                </a:solidFill>
              </a:rPr>
              <a:t>вилучення</a:t>
            </a:r>
            <a:r>
              <a:rPr lang="ru-RU" altLang="uk-UA" sz="1800" b="1" dirty="0">
                <a:solidFill>
                  <a:schemeClr val="tx1"/>
                </a:solidFill>
              </a:rPr>
              <a:t> </a:t>
            </a:r>
            <a:r>
              <a:rPr lang="ru-RU" altLang="uk-UA" sz="1800" b="1" dirty="0" err="1">
                <a:solidFill>
                  <a:schemeClr val="tx1"/>
                </a:solidFill>
              </a:rPr>
              <a:t>покладено</a:t>
            </a:r>
            <a:r>
              <a:rPr lang="ru-RU" altLang="uk-UA" sz="1800" b="1" dirty="0">
                <a:solidFill>
                  <a:schemeClr val="tx1"/>
                </a:solidFill>
              </a:rPr>
              <a:t> на </a:t>
            </a:r>
            <a:r>
              <a:rPr lang="ru-RU" altLang="uk-UA" sz="1800" b="1" dirty="0" err="1">
                <a:solidFill>
                  <a:schemeClr val="tx1"/>
                </a:solidFill>
              </a:rPr>
              <a:t>ініціатора</a:t>
            </a:r>
            <a:r>
              <a:rPr lang="ru-RU" altLang="uk-UA" sz="1800" b="1" dirty="0">
                <a:solidFill>
                  <a:schemeClr val="tx1"/>
                </a:solidFill>
              </a:rPr>
              <a:t> </a:t>
            </a:r>
            <a:r>
              <a:rPr lang="ru-RU" altLang="uk-UA" sz="1800" b="1" dirty="0" err="1">
                <a:solidFill>
                  <a:schemeClr val="tx1"/>
                </a:solidFill>
              </a:rPr>
              <a:t>цього</a:t>
            </a:r>
            <a:r>
              <a:rPr lang="ru-RU" altLang="uk-UA" sz="1800" b="1" dirty="0">
                <a:solidFill>
                  <a:schemeClr val="tx1"/>
                </a:solidFill>
              </a:rPr>
              <a:t> </a:t>
            </a:r>
            <a:r>
              <a:rPr lang="ru-RU" altLang="uk-UA" sz="1800" b="1" dirty="0" err="1">
                <a:solidFill>
                  <a:schemeClr val="tx1"/>
                </a:solidFill>
              </a:rPr>
              <a:t>ззкп</a:t>
            </a:r>
            <a:endParaRPr lang="ru-RU" altLang="uk-UA" sz="1800" b="1" dirty="0">
              <a:solidFill>
                <a:schemeClr val="tx1"/>
              </a:solidFill>
            </a:endParaRPr>
          </a:p>
        </p:txBody>
      </p:sp>
      <p:pic>
        <p:nvPicPr>
          <p:cNvPr id="3" name="Записанный звук">
            <a:hlinkClick r:id="" action="ppaction://media"/>
            <a:extLst>
              <a:ext uri="{FF2B5EF4-FFF2-40B4-BE49-F238E27FC236}">
                <a16:creationId xmlns:a16="http://schemas.microsoft.com/office/drawing/2014/main" id="{DA368948-E5A8-4A05-B4A2-A55F3DB85E7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3054"/>
    </mc:Choice>
    <mc:Fallback xmlns="">
      <p:transition spd="slow" advTm="22305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305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>
            <a:extLst>
              <a:ext uri="{FF2B5EF4-FFF2-40B4-BE49-F238E27FC236}">
                <a16:creationId xmlns:a16="http://schemas.microsoft.com/office/drawing/2014/main" id="{3319059A-783C-4DAD-A12D-32956B53E5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975" y="404813"/>
            <a:ext cx="7756525" cy="1054100"/>
          </a:xfrm>
        </p:spPr>
        <p:txBody>
          <a:bodyPr/>
          <a:lstStyle/>
          <a:p>
            <a:pPr eaLnBrk="1" hangingPunct="1"/>
            <a:r>
              <a:rPr lang="ru-RU" altLang="ru-UA" sz="3600" b="1">
                <a:solidFill>
                  <a:srgbClr val="002060"/>
                </a:solidFill>
              </a:rPr>
              <a:t>Ухвала про тимчасовий доступ до речей і документів повинна містити такі відомості:</a:t>
            </a:r>
            <a:endParaRPr lang="uk-UA" altLang="uk-UA" sz="3600" b="1">
              <a:solidFill>
                <a:srgbClr val="002060"/>
              </a:solidFill>
            </a:endParaRPr>
          </a:p>
        </p:txBody>
      </p:sp>
      <p:sp>
        <p:nvSpPr>
          <p:cNvPr id="20483" name="Объект 2">
            <a:extLst>
              <a:ext uri="{FF2B5EF4-FFF2-40B4-BE49-F238E27FC236}">
                <a16:creationId xmlns:a16="http://schemas.microsoft.com/office/drawing/2014/main" id="{0F626FEB-9341-4A3B-A47A-3D905DEE9E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8025" y="2276475"/>
            <a:ext cx="7747000" cy="4105275"/>
          </a:xfrm>
        </p:spPr>
        <p:txBody>
          <a:bodyPr/>
          <a:lstStyle/>
          <a:p>
            <a:pPr marL="0" indent="0" algn="just">
              <a:buFont typeface="Wingdings" panose="05000000000000000000" pitchFamily="2" charset="2"/>
              <a:buNone/>
            </a:pPr>
            <a:r>
              <a:rPr lang="ru-RU" altLang="ru-UA" sz="2000" b="1" dirty="0"/>
              <a:t> </a:t>
            </a:r>
            <a:r>
              <a:rPr lang="ru-RU" altLang="ru-UA" sz="1600" b="1" dirty="0"/>
              <a:t>- </a:t>
            </a:r>
            <a:r>
              <a:rPr lang="ru-RU" altLang="ru-UA" sz="1600" dirty="0" err="1"/>
              <a:t>прізвище</a:t>
            </a:r>
            <a:r>
              <a:rPr lang="ru-RU" altLang="ru-UA" sz="1600" dirty="0"/>
              <a:t>, </a:t>
            </a:r>
            <a:r>
              <a:rPr lang="ru-RU" altLang="ru-UA" sz="1600" dirty="0" err="1"/>
              <a:t>ім’я</a:t>
            </a:r>
            <a:r>
              <a:rPr lang="ru-RU" altLang="ru-UA" sz="1600" dirty="0"/>
              <a:t> та по </a:t>
            </a:r>
            <a:r>
              <a:rPr lang="ru-RU" altLang="ru-UA" sz="1600" dirty="0" err="1"/>
              <a:t>батькові</a:t>
            </a:r>
            <a:r>
              <a:rPr lang="ru-RU" altLang="ru-UA" sz="1600" dirty="0"/>
              <a:t> особи, </a:t>
            </a:r>
            <a:r>
              <a:rPr lang="ru-RU" altLang="ru-UA" sz="1600" dirty="0" err="1"/>
              <a:t>якій</a:t>
            </a:r>
            <a:r>
              <a:rPr lang="ru-RU" altLang="ru-UA" sz="1600" dirty="0"/>
              <a:t> </a:t>
            </a:r>
            <a:r>
              <a:rPr lang="ru-RU" altLang="ru-UA" sz="1600" dirty="0" err="1"/>
              <a:t>надано</a:t>
            </a:r>
            <a:r>
              <a:rPr lang="ru-RU" altLang="ru-UA" sz="1600" dirty="0"/>
              <a:t> право </a:t>
            </a:r>
            <a:r>
              <a:rPr lang="ru-RU" altLang="ru-UA" sz="1600" dirty="0" err="1"/>
              <a:t>тимчасового</a:t>
            </a:r>
            <a:r>
              <a:rPr lang="ru-RU" altLang="ru-UA" sz="1600" dirty="0"/>
              <a:t> доступу до речей і </a:t>
            </a:r>
            <a:r>
              <a:rPr lang="ru-RU" altLang="ru-UA" sz="1600" dirty="0" err="1"/>
              <a:t>документів</a:t>
            </a:r>
            <a:r>
              <a:rPr lang="ru-RU" altLang="ru-UA" sz="1600" dirty="0"/>
              <a:t>;</a:t>
            </a:r>
          </a:p>
          <a:p>
            <a:pPr marL="0" indent="0" algn="just">
              <a:buFont typeface="Wingdings" panose="05000000000000000000" pitchFamily="2" charset="2"/>
              <a:buNone/>
            </a:pPr>
            <a:r>
              <a:rPr lang="ru-RU" altLang="ru-UA" sz="1600" dirty="0"/>
              <a:t>  -  дату </a:t>
            </a:r>
            <a:r>
              <a:rPr lang="ru-RU" altLang="ru-UA" sz="1600" dirty="0" err="1"/>
              <a:t>винесення</a:t>
            </a:r>
            <a:r>
              <a:rPr lang="ru-RU" altLang="ru-UA" sz="1600" dirty="0"/>
              <a:t> </a:t>
            </a:r>
            <a:r>
              <a:rPr lang="ru-RU" altLang="ru-UA" sz="1600" dirty="0" err="1"/>
              <a:t>ухвали</a:t>
            </a:r>
            <a:r>
              <a:rPr lang="ru-RU" altLang="ru-UA" sz="1600" dirty="0"/>
              <a:t>;</a:t>
            </a:r>
          </a:p>
          <a:p>
            <a:pPr marL="0" indent="0" algn="just">
              <a:buFont typeface="Wingdings" panose="05000000000000000000" pitchFamily="2" charset="2"/>
              <a:buNone/>
            </a:pPr>
            <a:r>
              <a:rPr lang="ru-RU" altLang="ru-UA" sz="1600" dirty="0"/>
              <a:t>   - </a:t>
            </a:r>
            <a:r>
              <a:rPr lang="ru-RU" altLang="ru-UA" sz="1600" dirty="0" err="1"/>
              <a:t>положення</a:t>
            </a:r>
            <a:r>
              <a:rPr lang="ru-RU" altLang="ru-UA" sz="1600" dirty="0"/>
              <a:t> закону, на </a:t>
            </a:r>
            <a:r>
              <a:rPr lang="ru-RU" altLang="ru-UA" sz="1600" dirty="0" err="1"/>
              <a:t>підставі</a:t>
            </a:r>
            <a:r>
              <a:rPr lang="ru-RU" altLang="ru-UA" sz="1600" dirty="0"/>
              <a:t> </a:t>
            </a:r>
            <a:r>
              <a:rPr lang="ru-RU" altLang="ru-UA" sz="1600" dirty="0" err="1"/>
              <a:t>якого</a:t>
            </a:r>
            <a:r>
              <a:rPr lang="ru-RU" altLang="ru-UA" sz="1600" dirty="0"/>
              <a:t> </a:t>
            </a:r>
            <a:r>
              <a:rPr lang="ru-RU" altLang="ru-UA" sz="1600" dirty="0" err="1"/>
              <a:t>винесено</a:t>
            </a:r>
            <a:r>
              <a:rPr lang="ru-RU" altLang="ru-UA" sz="1600" dirty="0"/>
              <a:t> </a:t>
            </a:r>
            <a:r>
              <a:rPr lang="ru-RU" altLang="ru-UA" sz="1600" dirty="0" err="1"/>
              <a:t>ухвалу</a:t>
            </a:r>
            <a:r>
              <a:rPr lang="ru-RU" altLang="ru-UA" sz="1600" dirty="0"/>
              <a:t>;</a:t>
            </a:r>
          </a:p>
          <a:p>
            <a:pPr marL="0" indent="0" algn="just">
              <a:buFont typeface="Wingdings" panose="05000000000000000000" pitchFamily="2" charset="2"/>
              <a:buNone/>
            </a:pPr>
            <a:r>
              <a:rPr lang="ru-RU" altLang="ru-UA" sz="1600" dirty="0"/>
              <a:t>   - </a:t>
            </a:r>
            <a:r>
              <a:rPr lang="ru-RU" altLang="ru-UA" sz="1600" dirty="0" err="1"/>
              <a:t>прізвище</a:t>
            </a:r>
            <a:r>
              <a:rPr lang="ru-RU" altLang="ru-UA" sz="1600" dirty="0"/>
              <a:t>, </a:t>
            </a:r>
            <a:r>
              <a:rPr lang="ru-RU" altLang="ru-UA" sz="1600" dirty="0" err="1"/>
              <a:t>ім’я</a:t>
            </a:r>
            <a:r>
              <a:rPr lang="ru-RU" altLang="ru-UA" sz="1600" dirty="0"/>
              <a:t> та по </a:t>
            </a:r>
            <a:r>
              <a:rPr lang="ru-RU" altLang="ru-UA" sz="1600" dirty="0" err="1"/>
              <a:t>батькові</a:t>
            </a:r>
            <a:r>
              <a:rPr lang="ru-RU" altLang="ru-UA" sz="1600" dirty="0"/>
              <a:t> </a:t>
            </a:r>
            <a:r>
              <a:rPr lang="ru-RU" altLang="ru-UA" sz="1600" dirty="0" err="1"/>
              <a:t>фізичної</a:t>
            </a:r>
            <a:r>
              <a:rPr lang="ru-RU" altLang="ru-UA" sz="1600" dirty="0"/>
              <a:t> особи (</a:t>
            </a:r>
            <a:r>
              <a:rPr lang="ru-RU" altLang="ru-UA" sz="1600" dirty="0" err="1"/>
              <a:t>найменування</a:t>
            </a:r>
            <a:r>
              <a:rPr lang="ru-RU" altLang="ru-UA" sz="1600" dirty="0"/>
              <a:t> </a:t>
            </a:r>
            <a:r>
              <a:rPr lang="ru-RU" altLang="ru-UA" sz="1600" dirty="0" err="1"/>
              <a:t>юридичної</a:t>
            </a:r>
            <a:r>
              <a:rPr lang="ru-RU" altLang="ru-UA" sz="1600" dirty="0"/>
              <a:t> особи), яка </a:t>
            </a:r>
            <a:r>
              <a:rPr lang="ru-RU" altLang="ru-UA" sz="1600" dirty="0" err="1"/>
              <a:t>має</a:t>
            </a:r>
            <a:r>
              <a:rPr lang="ru-RU" altLang="ru-UA" sz="1600" dirty="0"/>
              <a:t> </a:t>
            </a:r>
            <a:r>
              <a:rPr lang="ru-RU" altLang="ru-UA" sz="1600" dirty="0" err="1"/>
              <a:t>надати</a:t>
            </a:r>
            <a:r>
              <a:rPr lang="ru-RU" altLang="ru-UA" sz="1600" dirty="0"/>
              <a:t> </a:t>
            </a:r>
            <a:r>
              <a:rPr lang="ru-RU" altLang="ru-UA" sz="1600" dirty="0" err="1"/>
              <a:t>тимчасовий</a:t>
            </a:r>
            <a:r>
              <a:rPr lang="ru-RU" altLang="ru-UA" sz="1600" dirty="0"/>
              <a:t> доступ до речей і </a:t>
            </a:r>
            <a:r>
              <a:rPr lang="ru-RU" altLang="ru-UA" sz="1600" dirty="0" err="1"/>
              <a:t>документів</a:t>
            </a:r>
            <a:r>
              <a:rPr lang="ru-RU" altLang="ru-UA" sz="1600" dirty="0"/>
              <a:t>;</a:t>
            </a:r>
          </a:p>
          <a:p>
            <a:pPr marL="0" indent="0" algn="just">
              <a:buFont typeface="Wingdings" panose="05000000000000000000" pitchFamily="2" charset="2"/>
              <a:buNone/>
            </a:pPr>
            <a:r>
              <a:rPr lang="ru-RU" altLang="ru-UA" sz="1600" dirty="0"/>
              <a:t>  -  </a:t>
            </a:r>
            <a:r>
              <a:rPr lang="ru-RU" altLang="ru-UA" sz="1600" dirty="0" err="1"/>
              <a:t>назву</a:t>
            </a:r>
            <a:r>
              <a:rPr lang="ru-RU" altLang="ru-UA" sz="1600" dirty="0"/>
              <a:t>, </a:t>
            </a:r>
            <a:r>
              <a:rPr lang="ru-RU" altLang="ru-UA" sz="1600" dirty="0" err="1"/>
              <a:t>опис</a:t>
            </a:r>
            <a:r>
              <a:rPr lang="ru-RU" altLang="ru-UA" sz="1600" dirty="0"/>
              <a:t>, </a:t>
            </a:r>
            <a:r>
              <a:rPr lang="ru-RU" altLang="ru-UA" sz="1600" dirty="0" err="1"/>
              <a:t>інші</a:t>
            </a:r>
            <a:r>
              <a:rPr lang="ru-RU" altLang="ru-UA" sz="1600" dirty="0"/>
              <a:t> </a:t>
            </a:r>
            <a:r>
              <a:rPr lang="ru-RU" altLang="ru-UA" sz="1600" dirty="0" err="1"/>
              <a:t>відомості</a:t>
            </a:r>
            <a:r>
              <a:rPr lang="ru-RU" altLang="ru-UA" sz="1600" dirty="0"/>
              <a:t>, </a:t>
            </a:r>
            <a:r>
              <a:rPr lang="ru-RU" altLang="ru-UA" sz="1600" dirty="0" err="1"/>
              <a:t>що</a:t>
            </a:r>
            <a:r>
              <a:rPr lang="ru-RU" altLang="ru-UA" sz="1600" dirty="0"/>
              <a:t> </a:t>
            </a:r>
            <a:r>
              <a:rPr lang="ru-RU" altLang="ru-UA" sz="1600" dirty="0" err="1"/>
              <a:t>дають</a:t>
            </a:r>
            <a:r>
              <a:rPr lang="ru-RU" altLang="ru-UA" sz="1600" dirty="0"/>
              <a:t> </a:t>
            </a:r>
            <a:r>
              <a:rPr lang="ru-RU" altLang="ru-UA" sz="1600" dirty="0" err="1"/>
              <a:t>можливість</a:t>
            </a:r>
            <a:r>
              <a:rPr lang="ru-RU" altLang="ru-UA" sz="1600" dirty="0"/>
              <a:t> </a:t>
            </a:r>
            <a:r>
              <a:rPr lang="ru-RU" altLang="ru-UA" sz="1600" dirty="0" err="1"/>
              <a:t>визначити</a:t>
            </a:r>
            <a:r>
              <a:rPr lang="ru-RU" altLang="ru-UA" sz="1600" dirty="0"/>
              <a:t> </a:t>
            </a:r>
            <a:r>
              <a:rPr lang="ru-RU" altLang="ru-UA" sz="1600" dirty="0" err="1"/>
              <a:t>речі</a:t>
            </a:r>
            <a:r>
              <a:rPr lang="ru-RU" altLang="ru-UA" sz="1600" dirty="0"/>
              <a:t> та </a:t>
            </a:r>
            <a:r>
              <a:rPr lang="ru-RU" altLang="ru-UA" sz="1600" dirty="0" err="1"/>
              <a:t>документи</a:t>
            </a:r>
            <a:r>
              <a:rPr lang="ru-RU" altLang="ru-UA" sz="1600" dirty="0"/>
              <a:t>, до </a:t>
            </a:r>
            <a:r>
              <a:rPr lang="ru-RU" altLang="ru-UA" sz="1600" dirty="0" err="1"/>
              <a:t>яких</a:t>
            </a:r>
            <a:r>
              <a:rPr lang="ru-RU" altLang="ru-UA" sz="1600" dirty="0"/>
              <a:t> </a:t>
            </a:r>
            <a:r>
              <a:rPr lang="ru-RU" altLang="ru-UA" sz="1600" dirty="0" err="1"/>
              <a:t>має</a:t>
            </a:r>
            <a:r>
              <a:rPr lang="ru-RU" altLang="ru-UA" sz="1600" dirty="0"/>
              <a:t> бути </a:t>
            </a:r>
            <a:r>
              <a:rPr lang="ru-RU" altLang="ru-UA" sz="1600" dirty="0" err="1"/>
              <a:t>надано</a:t>
            </a:r>
            <a:r>
              <a:rPr lang="ru-RU" altLang="ru-UA" sz="1600" dirty="0"/>
              <a:t> </a:t>
            </a:r>
            <a:r>
              <a:rPr lang="ru-RU" altLang="ru-UA" sz="1600" dirty="0" err="1"/>
              <a:t>тимчасовий</a:t>
            </a:r>
            <a:r>
              <a:rPr lang="ru-RU" altLang="ru-UA" sz="1600" dirty="0"/>
              <a:t> доступ;</a:t>
            </a:r>
          </a:p>
          <a:p>
            <a:pPr marL="0" indent="0" algn="just">
              <a:buFont typeface="Wingdings" panose="05000000000000000000" pitchFamily="2" charset="2"/>
              <a:buNone/>
            </a:pPr>
            <a:r>
              <a:rPr lang="ru-RU" altLang="ru-UA" sz="1600" dirty="0"/>
              <a:t>   - </a:t>
            </a:r>
            <a:r>
              <a:rPr lang="ru-RU" sz="1600" dirty="0" err="1"/>
              <a:t>розпорядження</a:t>
            </a:r>
            <a:r>
              <a:rPr lang="ru-RU" sz="1600" dirty="0"/>
              <a:t> </a:t>
            </a:r>
            <a:r>
              <a:rPr lang="ru-RU" sz="1600" dirty="0" err="1"/>
              <a:t>надати</a:t>
            </a:r>
            <a:r>
              <a:rPr lang="ru-RU" sz="1600" dirty="0"/>
              <a:t> (</a:t>
            </a:r>
            <a:r>
              <a:rPr lang="ru-RU" sz="1600" dirty="0" err="1"/>
              <a:t>забезпечити</a:t>
            </a:r>
            <a:r>
              <a:rPr lang="ru-RU" sz="1600" dirty="0"/>
              <a:t>) </a:t>
            </a:r>
            <a:r>
              <a:rPr lang="ru-RU" sz="1600" dirty="0" err="1"/>
              <a:t>тимчасовий</a:t>
            </a:r>
            <a:r>
              <a:rPr lang="ru-RU" sz="1600" dirty="0"/>
              <a:t> доступ до речей і </a:t>
            </a:r>
            <a:r>
              <a:rPr lang="ru-RU" sz="1600" dirty="0" err="1"/>
              <a:t>документів</a:t>
            </a:r>
            <a:r>
              <a:rPr lang="ru-RU" sz="1600" dirty="0"/>
              <a:t> </a:t>
            </a:r>
            <a:r>
              <a:rPr lang="ru-RU" sz="1600" dirty="0" err="1"/>
              <a:t>зазначеній</a:t>
            </a:r>
            <a:r>
              <a:rPr lang="ru-RU" sz="1600" dirty="0"/>
              <a:t> в </a:t>
            </a:r>
            <a:r>
              <a:rPr lang="ru-RU" sz="1600" dirty="0" err="1"/>
              <a:t>ухвалі</a:t>
            </a:r>
            <a:r>
              <a:rPr lang="ru-RU" sz="1600" dirty="0"/>
              <a:t> </a:t>
            </a:r>
            <a:r>
              <a:rPr lang="ru-RU" sz="1600" dirty="0" err="1"/>
              <a:t>особі</a:t>
            </a:r>
            <a:r>
              <a:rPr lang="ru-RU" sz="1600" dirty="0"/>
              <a:t> та </a:t>
            </a:r>
            <a:r>
              <a:rPr lang="ru-RU" sz="1600" dirty="0" err="1"/>
              <a:t>надати</a:t>
            </a:r>
            <a:r>
              <a:rPr lang="ru-RU" sz="1600" dirty="0"/>
              <a:t> </a:t>
            </a:r>
            <a:r>
              <a:rPr lang="ru-RU" sz="1600" dirty="0" err="1"/>
              <a:t>їй</a:t>
            </a:r>
            <a:r>
              <a:rPr lang="ru-RU" sz="1600" dirty="0"/>
              <a:t> </a:t>
            </a:r>
            <a:r>
              <a:rPr lang="ru-RU" sz="1600" dirty="0" err="1"/>
              <a:t>можливість</a:t>
            </a:r>
            <a:r>
              <a:rPr lang="ru-RU" sz="1600" dirty="0"/>
              <a:t> </a:t>
            </a:r>
            <a:r>
              <a:rPr lang="ru-RU" sz="1600" dirty="0" err="1"/>
              <a:t>вилучити</a:t>
            </a:r>
            <a:r>
              <a:rPr lang="ru-RU" sz="1600" dirty="0"/>
              <a:t> </a:t>
            </a:r>
            <a:r>
              <a:rPr lang="ru-RU" sz="1600" dirty="0" err="1"/>
              <a:t>зазначені</a:t>
            </a:r>
            <a:r>
              <a:rPr lang="ru-RU" sz="1600" dirty="0"/>
              <a:t> </a:t>
            </a:r>
            <a:r>
              <a:rPr lang="ru-RU" sz="1600" dirty="0" err="1"/>
              <a:t>речі</a:t>
            </a:r>
            <a:r>
              <a:rPr lang="ru-RU" sz="1600" dirty="0"/>
              <a:t> і </a:t>
            </a:r>
            <a:r>
              <a:rPr lang="ru-RU" sz="1600" dirty="0" err="1"/>
              <a:t>оригінали</a:t>
            </a:r>
            <a:r>
              <a:rPr lang="ru-RU" sz="1600" dirty="0"/>
              <a:t> </a:t>
            </a:r>
            <a:r>
              <a:rPr lang="ru-RU" sz="1600" dirty="0" err="1"/>
              <a:t>або</a:t>
            </a:r>
            <a:r>
              <a:rPr lang="ru-RU" sz="1600" dirty="0"/>
              <a:t> </a:t>
            </a:r>
            <a:r>
              <a:rPr lang="ru-RU" sz="1600" dirty="0" err="1"/>
              <a:t>копії</a:t>
            </a:r>
            <a:r>
              <a:rPr lang="ru-RU" sz="1600" dirty="0"/>
              <a:t> </a:t>
            </a:r>
            <a:r>
              <a:rPr lang="ru-RU" sz="1600" dirty="0" err="1"/>
              <a:t>документів</a:t>
            </a:r>
            <a:r>
              <a:rPr lang="ru-RU" sz="1600" dirty="0"/>
              <a:t>, </a:t>
            </a:r>
            <a:r>
              <a:rPr lang="ru-RU" sz="1600" dirty="0" err="1"/>
              <a:t>якщо</a:t>
            </a:r>
            <a:r>
              <a:rPr lang="ru-RU" sz="1600" dirty="0"/>
              <a:t> </a:t>
            </a:r>
            <a:r>
              <a:rPr lang="ru-RU" sz="1600" dirty="0" err="1"/>
              <a:t>відповідне</a:t>
            </a:r>
            <a:r>
              <a:rPr lang="ru-RU" sz="1600" dirty="0"/>
              <a:t> </a:t>
            </a:r>
            <a:r>
              <a:rPr lang="ru-RU" sz="1600" dirty="0" err="1"/>
              <a:t>рішення</a:t>
            </a:r>
            <a:r>
              <a:rPr lang="ru-RU" sz="1600" dirty="0"/>
              <a:t> </a:t>
            </a:r>
            <a:r>
              <a:rPr lang="ru-RU" sz="1600" dirty="0" err="1"/>
              <a:t>було</a:t>
            </a:r>
            <a:r>
              <a:rPr lang="ru-RU" sz="1600" dirty="0"/>
              <a:t> </a:t>
            </a:r>
            <a:r>
              <a:rPr lang="ru-RU" sz="1600" dirty="0" err="1"/>
              <a:t>прийнято</a:t>
            </a:r>
            <a:r>
              <a:rPr lang="ru-RU" sz="1600" dirty="0"/>
              <a:t> </a:t>
            </a:r>
            <a:r>
              <a:rPr lang="ru-RU" sz="1600" dirty="0" err="1"/>
              <a:t>слідчим</a:t>
            </a:r>
            <a:r>
              <a:rPr lang="ru-RU" sz="1600" dirty="0"/>
              <a:t> </a:t>
            </a:r>
            <a:r>
              <a:rPr lang="ru-RU" sz="1600" dirty="0" err="1"/>
              <a:t>суддею</a:t>
            </a:r>
            <a:r>
              <a:rPr lang="ru-RU" sz="1600" dirty="0"/>
              <a:t>, судом;</a:t>
            </a:r>
            <a:endParaRPr lang="ru-RU" altLang="ru-UA" sz="1600" dirty="0"/>
          </a:p>
          <a:p>
            <a:pPr marL="0" indent="0" algn="just">
              <a:buFont typeface="Wingdings" panose="05000000000000000000" pitchFamily="2" charset="2"/>
              <a:buNone/>
            </a:pPr>
            <a:r>
              <a:rPr lang="ru-RU" altLang="ru-UA" sz="1600" dirty="0"/>
              <a:t>  -  </a:t>
            </a:r>
            <a:r>
              <a:rPr lang="ru-RU" sz="1600" dirty="0"/>
              <a:t>строк </a:t>
            </a:r>
            <a:r>
              <a:rPr lang="ru-RU" sz="1600" dirty="0" err="1"/>
              <a:t>дії</a:t>
            </a:r>
            <a:r>
              <a:rPr lang="ru-RU" sz="1600" dirty="0"/>
              <a:t> </a:t>
            </a:r>
            <a:r>
              <a:rPr lang="ru-RU" sz="1600" dirty="0" err="1"/>
              <a:t>ухвали</a:t>
            </a:r>
            <a:r>
              <a:rPr lang="ru-RU" sz="1600" dirty="0"/>
              <a:t>, </a:t>
            </a:r>
            <a:r>
              <a:rPr lang="ru-RU" sz="1600" dirty="0" err="1"/>
              <a:t>який</a:t>
            </a:r>
            <a:r>
              <a:rPr lang="ru-RU" sz="1600" dirty="0"/>
              <a:t> не </a:t>
            </a:r>
            <a:r>
              <a:rPr lang="ru-RU" sz="1600" dirty="0" err="1"/>
              <a:t>може</a:t>
            </a:r>
            <a:r>
              <a:rPr lang="ru-RU" sz="1600" dirty="0"/>
              <a:t> </a:t>
            </a:r>
            <a:r>
              <a:rPr lang="ru-RU" sz="1600" dirty="0" err="1"/>
              <a:t>перевищувати</a:t>
            </a:r>
            <a:r>
              <a:rPr lang="ru-RU" sz="1600" dirty="0"/>
              <a:t> </a:t>
            </a:r>
            <a:r>
              <a:rPr lang="ru-RU" sz="1600" dirty="0" err="1"/>
              <a:t>двох</a:t>
            </a:r>
            <a:r>
              <a:rPr lang="ru-RU" sz="1600" dirty="0"/>
              <a:t> </a:t>
            </a:r>
            <a:r>
              <a:rPr lang="ru-RU" sz="1600" dirty="0" err="1"/>
              <a:t>місяців</a:t>
            </a:r>
            <a:r>
              <a:rPr lang="ru-RU" sz="1600" dirty="0"/>
              <a:t> з дня </a:t>
            </a:r>
            <a:r>
              <a:rPr lang="ru-RU" sz="1600" dirty="0" err="1"/>
              <a:t>постановлення</a:t>
            </a:r>
            <a:r>
              <a:rPr lang="ru-RU" sz="1600" dirty="0"/>
              <a:t> </a:t>
            </a:r>
            <a:r>
              <a:rPr lang="ru-RU" sz="1600" dirty="0" err="1"/>
              <a:t>ухвали</a:t>
            </a:r>
            <a:r>
              <a:rPr lang="ru-RU" sz="1600" dirty="0"/>
              <a:t>, за </a:t>
            </a:r>
            <a:r>
              <a:rPr lang="ru-RU" sz="1600" dirty="0" err="1"/>
              <a:t>виключенням</a:t>
            </a:r>
            <a:r>
              <a:rPr lang="ru-RU" sz="1600" dirty="0"/>
              <a:t> </a:t>
            </a:r>
            <a:r>
              <a:rPr lang="ru-RU" sz="1600" dirty="0" err="1"/>
              <a:t>ухвал</a:t>
            </a:r>
            <a:r>
              <a:rPr lang="ru-RU" sz="1600" dirty="0"/>
              <a:t>, </a:t>
            </a:r>
            <a:r>
              <a:rPr lang="ru-RU" sz="1600" dirty="0" err="1"/>
              <a:t>постановлених</a:t>
            </a:r>
            <a:r>
              <a:rPr lang="ru-RU" sz="1600" dirty="0"/>
              <a:t> на </a:t>
            </a:r>
            <a:r>
              <a:rPr lang="ru-RU" sz="1600" dirty="0" err="1"/>
              <a:t>виконання</a:t>
            </a:r>
            <a:r>
              <a:rPr lang="ru-RU" sz="1600" dirty="0"/>
              <a:t> </a:t>
            </a:r>
            <a:r>
              <a:rPr lang="ru-RU" sz="1600" dirty="0" err="1"/>
              <a:t>вимог</a:t>
            </a:r>
            <a:r>
              <a:rPr lang="ru-RU" sz="1600" dirty="0"/>
              <a:t> </a:t>
            </a:r>
            <a:r>
              <a:rPr lang="ru-RU" sz="1600" dirty="0" err="1">
                <a:hlinkClick r:id="rId4"/>
              </a:rPr>
              <a:t>частини</a:t>
            </a:r>
            <a:r>
              <a:rPr lang="ru-RU" sz="1600" dirty="0">
                <a:hlinkClick r:id="rId4"/>
              </a:rPr>
              <a:t> </a:t>
            </a:r>
            <a:r>
              <a:rPr lang="ru-RU" sz="1600" dirty="0" err="1">
                <a:hlinkClick r:id="rId4"/>
              </a:rPr>
              <a:t>другої</a:t>
            </a:r>
            <a:r>
              <a:rPr lang="ru-RU" sz="1600" dirty="0"/>
              <a:t> </a:t>
            </a:r>
            <a:r>
              <a:rPr lang="ru-RU" sz="1600" dirty="0" err="1"/>
              <a:t>статті</a:t>
            </a:r>
            <a:r>
              <a:rPr lang="ru-RU" sz="1600" dirty="0"/>
              <a:t> 562 </a:t>
            </a:r>
            <a:r>
              <a:rPr lang="ru-RU" sz="1600" dirty="0" err="1"/>
              <a:t>цього</a:t>
            </a:r>
            <a:r>
              <a:rPr lang="ru-RU" sz="1600" dirty="0"/>
              <a:t> Кодексу;</a:t>
            </a:r>
            <a:r>
              <a:rPr lang="ru-RU" altLang="ru-UA" sz="1600" dirty="0"/>
              <a:t>;</a:t>
            </a:r>
          </a:p>
          <a:p>
            <a:pPr marL="0" indent="0" algn="just">
              <a:buFont typeface="Wingdings" panose="05000000000000000000" pitchFamily="2" charset="2"/>
              <a:buNone/>
            </a:pPr>
            <a:r>
              <a:rPr lang="ru-RU" altLang="ru-UA" sz="1600" dirty="0"/>
              <a:t>  -  </a:t>
            </a:r>
            <a:r>
              <a:rPr lang="ru-RU" sz="1600" dirty="0" err="1"/>
              <a:t>положення</a:t>
            </a:r>
            <a:r>
              <a:rPr lang="ru-RU" sz="1600" dirty="0"/>
              <a:t> закону, </a:t>
            </a:r>
            <a:r>
              <a:rPr lang="ru-RU" sz="1600" dirty="0" err="1"/>
              <a:t>які</a:t>
            </a:r>
            <a:r>
              <a:rPr lang="ru-RU" sz="1600" dirty="0"/>
              <a:t> </a:t>
            </a:r>
            <a:r>
              <a:rPr lang="ru-RU" sz="1600" dirty="0" err="1"/>
              <a:t>передбачають</a:t>
            </a:r>
            <a:r>
              <a:rPr lang="ru-RU" sz="1600" dirty="0"/>
              <a:t> </a:t>
            </a:r>
            <a:r>
              <a:rPr lang="ru-RU" sz="1600" dirty="0" err="1"/>
              <a:t>наслідки</a:t>
            </a:r>
            <a:r>
              <a:rPr lang="ru-RU" sz="1600" dirty="0"/>
              <a:t> </a:t>
            </a:r>
            <a:r>
              <a:rPr lang="ru-RU" sz="1600" dirty="0" err="1"/>
              <a:t>невиконання</a:t>
            </a:r>
            <a:r>
              <a:rPr lang="ru-RU" sz="1600" dirty="0"/>
              <a:t> </a:t>
            </a:r>
            <a:r>
              <a:rPr lang="ru-RU" sz="1600" dirty="0" err="1"/>
              <a:t>ухвали</a:t>
            </a:r>
            <a:r>
              <a:rPr lang="ru-RU" sz="1600" dirty="0"/>
              <a:t> </a:t>
            </a:r>
            <a:r>
              <a:rPr lang="ru-RU" sz="1600" dirty="0" err="1"/>
              <a:t>слідчого</a:t>
            </a:r>
            <a:r>
              <a:rPr lang="ru-RU" sz="1600" dirty="0"/>
              <a:t> </a:t>
            </a:r>
            <a:r>
              <a:rPr lang="ru-RU" sz="1600" dirty="0" err="1"/>
              <a:t>судді</a:t>
            </a:r>
            <a:r>
              <a:rPr lang="ru-RU" sz="1600" dirty="0"/>
              <a:t>, суду</a:t>
            </a:r>
            <a:r>
              <a:rPr lang="ru-RU" altLang="ru-UA" sz="1600" dirty="0"/>
              <a:t>.</a:t>
            </a:r>
          </a:p>
        </p:txBody>
      </p:sp>
      <p:pic>
        <p:nvPicPr>
          <p:cNvPr id="2" name="Записанный звук">
            <a:hlinkClick r:id="" action="ppaction://media"/>
            <a:extLst>
              <a:ext uri="{FF2B5EF4-FFF2-40B4-BE49-F238E27FC236}">
                <a16:creationId xmlns:a16="http://schemas.microsoft.com/office/drawing/2014/main" id="{6518F89E-3BE1-4087-8B55-DADEA5E59CE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0158"/>
    </mc:Choice>
    <mc:Fallback xmlns="">
      <p:transition spd="slow" advTm="29015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015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>
            <a:extLst>
              <a:ext uri="{FF2B5EF4-FFF2-40B4-BE49-F238E27FC236}">
                <a16:creationId xmlns:a16="http://schemas.microsoft.com/office/drawing/2014/main" id="{3319059A-783C-4DAD-A12D-32956B53E5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3285" y="404664"/>
            <a:ext cx="7756525" cy="1054100"/>
          </a:xfrm>
        </p:spPr>
        <p:txBody>
          <a:bodyPr/>
          <a:lstStyle/>
          <a:p>
            <a:pPr eaLnBrk="1" hangingPunct="1"/>
            <a:r>
              <a:rPr lang="ru-RU" altLang="ru-UA" sz="3600" b="1" dirty="0" err="1">
                <a:solidFill>
                  <a:srgbClr val="002060"/>
                </a:solidFill>
              </a:rPr>
              <a:t>Виконання</a:t>
            </a:r>
            <a:r>
              <a:rPr lang="ru-RU" altLang="ru-UA" sz="3600" b="1" dirty="0">
                <a:solidFill>
                  <a:srgbClr val="002060"/>
                </a:solidFill>
              </a:rPr>
              <a:t> </a:t>
            </a:r>
            <a:r>
              <a:rPr lang="ru-RU" altLang="ru-UA" sz="3600" b="1" dirty="0" err="1">
                <a:solidFill>
                  <a:srgbClr val="002060"/>
                </a:solidFill>
              </a:rPr>
              <a:t>ухвали</a:t>
            </a:r>
            <a:r>
              <a:rPr lang="ru-RU" altLang="ru-UA" sz="3600" b="1" dirty="0">
                <a:solidFill>
                  <a:srgbClr val="002060"/>
                </a:solidFill>
              </a:rPr>
              <a:t> про </a:t>
            </a:r>
            <a:r>
              <a:rPr lang="ru-RU" altLang="ru-UA" sz="3600" b="1" dirty="0" err="1">
                <a:solidFill>
                  <a:srgbClr val="002060"/>
                </a:solidFill>
              </a:rPr>
              <a:t>тимчасовий</a:t>
            </a:r>
            <a:r>
              <a:rPr lang="ru-RU" altLang="ru-UA" sz="3600" b="1" dirty="0">
                <a:solidFill>
                  <a:srgbClr val="002060"/>
                </a:solidFill>
              </a:rPr>
              <a:t> доступ до речей і </a:t>
            </a:r>
            <a:r>
              <a:rPr lang="ru-RU" altLang="ru-UA" sz="3600" b="1" dirty="0" err="1">
                <a:solidFill>
                  <a:srgbClr val="002060"/>
                </a:solidFill>
              </a:rPr>
              <a:t>документів</a:t>
            </a:r>
            <a:endParaRPr lang="uk-UA" altLang="uk-UA" sz="3600" b="1" dirty="0">
              <a:solidFill>
                <a:srgbClr val="002060"/>
              </a:solidFill>
            </a:endParaRPr>
          </a:p>
        </p:txBody>
      </p:sp>
      <p:sp>
        <p:nvSpPr>
          <p:cNvPr id="20483" name="Объект 2">
            <a:extLst>
              <a:ext uri="{FF2B5EF4-FFF2-40B4-BE49-F238E27FC236}">
                <a16:creationId xmlns:a16="http://schemas.microsoft.com/office/drawing/2014/main" id="{0F626FEB-9341-4A3B-A47A-3D905DEE9E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8025" y="2276475"/>
            <a:ext cx="7747000" cy="4105275"/>
          </a:xfrm>
        </p:spPr>
        <p:txBody>
          <a:bodyPr/>
          <a:lstStyle/>
          <a:p>
            <a:pPr marL="0" indent="0" algn="just">
              <a:buFont typeface="Wingdings" panose="05000000000000000000" pitchFamily="2" charset="2"/>
              <a:buNone/>
            </a:pPr>
            <a:r>
              <a:rPr lang="ru-RU" altLang="ru-UA" sz="1400" dirty="0"/>
              <a:t>1. Особа, яка </a:t>
            </a:r>
            <a:r>
              <a:rPr lang="ru-RU" altLang="ru-UA" sz="1400" dirty="0" err="1"/>
              <a:t>зазначена</a:t>
            </a:r>
            <a:r>
              <a:rPr lang="ru-RU" altLang="ru-UA" sz="1400" dirty="0"/>
              <a:t> в </a:t>
            </a:r>
            <a:r>
              <a:rPr lang="ru-RU" altLang="ru-UA" sz="1400" dirty="0" err="1"/>
              <a:t>ухвалі</a:t>
            </a:r>
            <a:r>
              <a:rPr lang="ru-RU" altLang="ru-UA" sz="1400" dirty="0"/>
              <a:t> </a:t>
            </a:r>
            <a:r>
              <a:rPr lang="ru-RU" altLang="ru-UA" sz="1400" dirty="0" err="1"/>
              <a:t>слідчого</a:t>
            </a:r>
            <a:r>
              <a:rPr lang="ru-RU" altLang="ru-UA" sz="1400" dirty="0"/>
              <a:t> </a:t>
            </a:r>
            <a:r>
              <a:rPr lang="ru-RU" altLang="ru-UA" sz="1400" dirty="0" err="1"/>
              <a:t>судді</a:t>
            </a:r>
            <a:r>
              <a:rPr lang="ru-RU" altLang="ru-UA" sz="1400" dirty="0"/>
              <a:t>, суду про </a:t>
            </a:r>
            <a:r>
              <a:rPr lang="ru-RU" altLang="ru-UA" sz="1400" dirty="0" err="1"/>
              <a:t>тимчасовий</a:t>
            </a:r>
            <a:r>
              <a:rPr lang="ru-RU" altLang="ru-UA" sz="1400" dirty="0"/>
              <a:t> доступ до речей і </a:t>
            </a:r>
            <a:r>
              <a:rPr lang="ru-RU" altLang="ru-UA" sz="1400" dirty="0" err="1"/>
              <a:t>документів</a:t>
            </a:r>
            <a:r>
              <a:rPr lang="ru-RU" altLang="ru-UA" sz="1400" dirty="0"/>
              <a:t> як </a:t>
            </a:r>
            <a:r>
              <a:rPr lang="ru-RU" altLang="ru-UA" sz="1400" dirty="0" err="1"/>
              <a:t>володілець</a:t>
            </a:r>
            <a:r>
              <a:rPr lang="ru-RU" altLang="ru-UA" sz="1400" dirty="0"/>
              <a:t> речей </a:t>
            </a:r>
            <a:r>
              <a:rPr lang="ru-RU" altLang="ru-UA" sz="1400" dirty="0" err="1"/>
              <a:t>або</a:t>
            </a:r>
            <a:r>
              <a:rPr lang="ru-RU" altLang="ru-UA" sz="1400" dirty="0"/>
              <a:t> </a:t>
            </a:r>
            <a:r>
              <a:rPr lang="ru-RU" altLang="ru-UA" sz="1400" dirty="0" err="1"/>
              <a:t>документів</a:t>
            </a:r>
            <a:r>
              <a:rPr lang="ru-RU" altLang="ru-UA" sz="1400" dirty="0"/>
              <a:t>, </a:t>
            </a:r>
            <a:r>
              <a:rPr lang="ru-RU" altLang="ru-UA" sz="1400" dirty="0" err="1"/>
              <a:t>зобов’язана</a:t>
            </a:r>
            <a:r>
              <a:rPr lang="ru-RU" altLang="ru-UA" sz="1400" dirty="0"/>
              <a:t> </a:t>
            </a:r>
            <a:r>
              <a:rPr lang="ru-RU" altLang="ru-UA" sz="1400" dirty="0" err="1"/>
              <a:t>надати</a:t>
            </a:r>
            <a:r>
              <a:rPr lang="ru-RU" altLang="ru-UA" sz="1400" dirty="0"/>
              <a:t> </a:t>
            </a:r>
            <a:r>
              <a:rPr lang="ru-RU" altLang="ru-UA" sz="1400" dirty="0" err="1"/>
              <a:t>тимчасовий</a:t>
            </a:r>
            <a:r>
              <a:rPr lang="ru-RU" altLang="ru-UA" sz="1400" dirty="0"/>
              <a:t> доступ до </a:t>
            </a:r>
            <a:r>
              <a:rPr lang="ru-RU" altLang="ru-UA" sz="1400" dirty="0" err="1"/>
              <a:t>зазначених</a:t>
            </a:r>
            <a:r>
              <a:rPr lang="ru-RU" altLang="ru-UA" sz="1400" dirty="0"/>
              <a:t> в </a:t>
            </a:r>
            <a:r>
              <a:rPr lang="ru-RU" altLang="ru-UA" sz="1400" dirty="0" err="1"/>
              <a:t>ухвалі</a:t>
            </a:r>
            <a:r>
              <a:rPr lang="ru-RU" altLang="ru-UA" sz="1400" dirty="0"/>
              <a:t> речей і </a:t>
            </a:r>
            <a:r>
              <a:rPr lang="ru-RU" altLang="ru-UA" sz="1400" dirty="0" err="1"/>
              <a:t>документів</a:t>
            </a:r>
            <a:r>
              <a:rPr lang="ru-RU" altLang="ru-UA" sz="1400" dirty="0"/>
              <a:t> </a:t>
            </a:r>
            <a:r>
              <a:rPr lang="ru-RU" altLang="ru-UA" sz="1400" dirty="0" err="1"/>
              <a:t>особі</a:t>
            </a:r>
            <a:r>
              <a:rPr lang="ru-RU" altLang="ru-UA" sz="1400" dirty="0"/>
              <a:t>, </a:t>
            </a:r>
            <a:r>
              <a:rPr lang="ru-RU" altLang="ru-UA" sz="1400" dirty="0" err="1"/>
              <a:t>зазначеній</a:t>
            </a:r>
            <a:r>
              <a:rPr lang="ru-RU" altLang="ru-UA" sz="1400" dirty="0"/>
              <a:t> у </a:t>
            </a:r>
            <a:r>
              <a:rPr lang="ru-RU" altLang="ru-UA" sz="1400" dirty="0" err="1"/>
              <a:t>відповідній</a:t>
            </a:r>
            <a:r>
              <a:rPr lang="ru-RU" altLang="ru-UA" sz="1400" dirty="0"/>
              <a:t> </a:t>
            </a:r>
            <a:r>
              <a:rPr lang="ru-RU" altLang="ru-UA" sz="1400" dirty="0" err="1"/>
              <a:t>ухвалі</a:t>
            </a:r>
            <a:r>
              <a:rPr lang="ru-RU" altLang="ru-UA" sz="1400" dirty="0"/>
              <a:t> </a:t>
            </a:r>
            <a:r>
              <a:rPr lang="ru-RU" altLang="ru-UA" sz="1400" dirty="0" err="1"/>
              <a:t>слідчого</a:t>
            </a:r>
            <a:r>
              <a:rPr lang="ru-RU" altLang="ru-UA" sz="1400" dirty="0"/>
              <a:t> </a:t>
            </a:r>
            <a:r>
              <a:rPr lang="ru-RU" altLang="ru-UA" sz="1400" dirty="0" err="1"/>
              <a:t>судді</a:t>
            </a:r>
            <a:r>
              <a:rPr lang="ru-RU" altLang="ru-UA" sz="1400" dirty="0"/>
              <a:t>, суду.</a:t>
            </a:r>
          </a:p>
          <a:p>
            <a:pPr marL="0" indent="0" algn="just">
              <a:buFont typeface="Wingdings" panose="05000000000000000000" pitchFamily="2" charset="2"/>
              <a:buNone/>
            </a:pPr>
            <a:r>
              <a:rPr lang="ru-RU" altLang="ru-UA" sz="1400" dirty="0"/>
              <a:t>2. </a:t>
            </a:r>
            <a:r>
              <a:rPr lang="ru-RU" altLang="ru-UA" sz="1400" dirty="0" err="1"/>
              <a:t>Зазначена</a:t>
            </a:r>
            <a:r>
              <a:rPr lang="ru-RU" altLang="ru-UA" sz="1400" dirty="0"/>
              <a:t> в </a:t>
            </a:r>
            <a:r>
              <a:rPr lang="ru-RU" altLang="ru-UA" sz="1400" dirty="0" err="1"/>
              <a:t>ухвалі</a:t>
            </a:r>
            <a:r>
              <a:rPr lang="ru-RU" altLang="ru-UA" sz="1400" dirty="0"/>
              <a:t> </a:t>
            </a:r>
            <a:r>
              <a:rPr lang="ru-RU" altLang="ru-UA" sz="1400" dirty="0" err="1"/>
              <a:t>слідчого</a:t>
            </a:r>
            <a:r>
              <a:rPr lang="ru-RU" altLang="ru-UA" sz="1400" dirty="0"/>
              <a:t> </a:t>
            </a:r>
            <a:r>
              <a:rPr lang="ru-RU" altLang="ru-UA" sz="1400" dirty="0" err="1"/>
              <a:t>судді</a:t>
            </a:r>
            <a:r>
              <a:rPr lang="ru-RU" altLang="ru-UA" sz="1400" dirty="0"/>
              <a:t>, суду особа </a:t>
            </a:r>
            <a:r>
              <a:rPr lang="ru-RU" altLang="ru-UA" sz="1400" dirty="0" err="1"/>
              <a:t>зобов’язана</a:t>
            </a:r>
            <a:r>
              <a:rPr lang="ru-RU" altLang="ru-UA" sz="1400" dirty="0"/>
              <a:t> </a:t>
            </a:r>
            <a:r>
              <a:rPr lang="ru-RU" altLang="ru-UA" sz="1400" dirty="0" err="1"/>
              <a:t>пред’явити</a:t>
            </a:r>
            <a:r>
              <a:rPr lang="ru-RU" altLang="ru-UA" sz="1400" dirty="0"/>
              <a:t> </a:t>
            </a:r>
            <a:r>
              <a:rPr lang="ru-RU" altLang="ru-UA" sz="1400" dirty="0" err="1"/>
              <a:t>особі</a:t>
            </a:r>
            <a:r>
              <a:rPr lang="ru-RU" altLang="ru-UA" sz="1400" dirty="0"/>
              <a:t>, яка </a:t>
            </a:r>
            <a:r>
              <a:rPr lang="ru-RU" altLang="ru-UA" sz="1400" dirty="0" err="1"/>
              <a:t>зазначена</a:t>
            </a:r>
            <a:r>
              <a:rPr lang="ru-RU" altLang="ru-UA" sz="1400" dirty="0"/>
              <a:t> в </a:t>
            </a:r>
            <a:r>
              <a:rPr lang="ru-RU" altLang="ru-UA" sz="1400" dirty="0" err="1"/>
              <a:t>ухвалі</a:t>
            </a:r>
            <a:r>
              <a:rPr lang="ru-RU" altLang="ru-UA" sz="1400" dirty="0"/>
              <a:t> як </a:t>
            </a:r>
            <a:r>
              <a:rPr lang="ru-RU" altLang="ru-UA" sz="1400" dirty="0" err="1"/>
              <a:t>володілець</a:t>
            </a:r>
            <a:r>
              <a:rPr lang="ru-RU" altLang="ru-UA" sz="1400" dirty="0"/>
              <a:t> речей і </a:t>
            </a:r>
            <a:r>
              <a:rPr lang="ru-RU" altLang="ru-UA" sz="1400" dirty="0" err="1"/>
              <a:t>документів</a:t>
            </a:r>
            <a:r>
              <a:rPr lang="ru-RU" altLang="ru-UA" sz="1400" dirty="0"/>
              <a:t>, </a:t>
            </a:r>
            <a:r>
              <a:rPr lang="ru-RU" altLang="ru-UA" sz="1400" dirty="0" err="1"/>
              <a:t>оригінал</a:t>
            </a:r>
            <a:r>
              <a:rPr lang="ru-RU" altLang="ru-UA" sz="1400" dirty="0"/>
              <a:t> </a:t>
            </a:r>
            <a:r>
              <a:rPr lang="ru-RU" altLang="ru-UA" sz="1400" dirty="0" err="1"/>
              <a:t>ухвали</a:t>
            </a:r>
            <a:r>
              <a:rPr lang="ru-RU" altLang="ru-UA" sz="1400" dirty="0"/>
              <a:t> про </a:t>
            </a:r>
            <a:r>
              <a:rPr lang="ru-RU" altLang="ru-UA" sz="1400" dirty="0" err="1"/>
              <a:t>тимчасовий</a:t>
            </a:r>
            <a:r>
              <a:rPr lang="ru-RU" altLang="ru-UA" sz="1400" dirty="0"/>
              <a:t> доступ до речей і </a:t>
            </a:r>
            <a:r>
              <a:rPr lang="ru-RU" altLang="ru-UA" sz="1400" dirty="0" err="1"/>
              <a:t>документів</a:t>
            </a:r>
            <a:r>
              <a:rPr lang="ru-RU" altLang="ru-UA" sz="1400" dirty="0"/>
              <a:t> та </a:t>
            </a:r>
            <a:r>
              <a:rPr lang="ru-RU" altLang="ru-UA" sz="1400" dirty="0" err="1"/>
              <a:t>вручити</a:t>
            </a:r>
            <a:r>
              <a:rPr lang="ru-RU" altLang="ru-UA" sz="1400" dirty="0"/>
              <a:t> </a:t>
            </a:r>
            <a:r>
              <a:rPr lang="ru-RU" altLang="ru-UA" sz="1400" dirty="0" err="1"/>
              <a:t>її</a:t>
            </a:r>
            <a:r>
              <a:rPr lang="ru-RU" altLang="ru-UA" sz="1400" dirty="0"/>
              <a:t> </a:t>
            </a:r>
            <a:r>
              <a:rPr lang="ru-RU" altLang="ru-UA" sz="1400" dirty="0" err="1"/>
              <a:t>копію</a:t>
            </a:r>
            <a:r>
              <a:rPr lang="ru-RU" altLang="ru-UA" sz="1400" dirty="0"/>
              <a:t>.</a:t>
            </a:r>
          </a:p>
          <a:p>
            <a:pPr marL="0" indent="0" algn="just">
              <a:buFont typeface="Wingdings" panose="05000000000000000000" pitchFamily="2" charset="2"/>
              <a:buNone/>
            </a:pPr>
            <a:r>
              <a:rPr lang="ru-RU" altLang="ru-UA" sz="1400" dirty="0"/>
              <a:t>3. Особа, яка </a:t>
            </a:r>
            <a:r>
              <a:rPr lang="ru-RU" altLang="ru-UA" sz="1400" dirty="0" err="1"/>
              <a:t>пред’являє</a:t>
            </a:r>
            <a:r>
              <a:rPr lang="ru-RU" altLang="ru-UA" sz="1400" dirty="0"/>
              <a:t> </a:t>
            </a:r>
            <a:r>
              <a:rPr lang="ru-RU" altLang="ru-UA" sz="1400" dirty="0" err="1"/>
              <a:t>ухвалу</a:t>
            </a:r>
            <a:r>
              <a:rPr lang="ru-RU" altLang="ru-UA" sz="1400" dirty="0"/>
              <a:t> про </a:t>
            </a:r>
            <a:r>
              <a:rPr lang="ru-RU" altLang="ru-UA" sz="1400" dirty="0" err="1"/>
              <a:t>тимчасовий</a:t>
            </a:r>
            <a:r>
              <a:rPr lang="ru-RU" altLang="ru-UA" sz="1400" dirty="0"/>
              <a:t> доступ до речей і </a:t>
            </a:r>
            <a:r>
              <a:rPr lang="ru-RU" altLang="ru-UA" sz="1400" dirty="0" err="1"/>
              <a:t>оригіналів</a:t>
            </a:r>
            <a:r>
              <a:rPr lang="ru-RU" altLang="ru-UA" sz="1400" dirty="0"/>
              <a:t> </a:t>
            </a:r>
            <a:r>
              <a:rPr lang="ru-RU" altLang="ru-UA" sz="1400" dirty="0" err="1"/>
              <a:t>або</a:t>
            </a:r>
            <a:r>
              <a:rPr lang="ru-RU" altLang="ru-UA" sz="1400" dirty="0"/>
              <a:t> </a:t>
            </a:r>
            <a:r>
              <a:rPr lang="ru-RU" altLang="ru-UA" sz="1400" dirty="0" err="1"/>
              <a:t>копій</a:t>
            </a:r>
            <a:r>
              <a:rPr lang="ru-RU" altLang="ru-UA" sz="1400" dirty="0"/>
              <a:t> </a:t>
            </a:r>
            <a:r>
              <a:rPr lang="ru-RU" altLang="ru-UA" sz="1400" dirty="0" err="1"/>
              <a:t>документів</a:t>
            </a:r>
            <a:r>
              <a:rPr lang="ru-RU" altLang="ru-UA" sz="1400" dirty="0"/>
              <a:t>, </a:t>
            </a:r>
            <a:r>
              <a:rPr lang="ru-RU" altLang="ru-UA" sz="1400" dirty="0" err="1"/>
              <a:t>зобов’язана</a:t>
            </a:r>
            <a:r>
              <a:rPr lang="ru-RU" altLang="ru-UA" sz="1400" dirty="0"/>
              <a:t> </a:t>
            </a:r>
            <a:r>
              <a:rPr lang="ru-RU" altLang="ru-UA" sz="1400" dirty="0" err="1"/>
              <a:t>залишити</a:t>
            </a:r>
            <a:r>
              <a:rPr lang="ru-RU" altLang="ru-UA" sz="1400" dirty="0"/>
              <a:t> </a:t>
            </a:r>
            <a:r>
              <a:rPr lang="ru-RU" altLang="ru-UA" sz="1400" dirty="0" err="1"/>
              <a:t>володільцю</a:t>
            </a:r>
            <a:r>
              <a:rPr lang="ru-RU" altLang="ru-UA" sz="1400" dirty="0"/>
              <a:t> речей і </a:t>
            </a:r>
            <a:r>
              <a:rPr lang="ru-RU" altLang="ru-UA" sz="1400" dirty="0" err="1"/>
              <a:t>оригіналів</a:t>
            </a:r>
            <a:r>
              <a:rPr lang="ru-RU" altLang="ru-UA" sz="1400" dirty="0"/>
              <a:t> </a:t>
            </a:r>
            <a:r>
              <a:rPr lang="ru-RU" altLang="ru-UA" sz="1400" dirty="0" err="1"/>
              <a:t>або</a:t>
            </a:r>
            <a:r>
              <a:rPr lang="ru-RU" altLang="ru-UA" sz="1400" dirty="0"/>
              <a:t> </a:t>
            </a:r>
            <a:r>
              <a:rPr lang="ru-RU" altLang="ru-UA" sz="1400" dirty="0" err="1"/>
              <a:t>копій</a:t>
            </a:r>
            <a:r>
              <a:rPr lang="ru-RU" altLang="ru-UA" sz="1400" dirty="0"/>
              <a:t> </a:t>
            </a:r>
            <a:r>
              <a:rPr lang="ru-RU" altLang="ru-UA" sz="1400" dirty="0" err="1"/>
              <a:t>документів</a:t>
            </a:r>
            <a:r>
              <a:rPr lang="ru-RU" altLang="ru-UA" sz="1400" dirty="0"/>
              <a:t> </a:t>
            </a:r>
            <a:r>
              <a:rPr lang="ru-RU" altLang="ru-UA" sz="1400" dirty="0" err="1"/>
              <a:t>опис</a:t>
            </a:r>
            <a:r>
              <a:rPr lang="ru-RU" altLang="ru-UA" sz="1400" dirty="0"/>
              <a:t> речей і </a:t>
            </a:r>
            <a:r>
              <a:rPr lang="ru-RU" altLang="ru-UA" sz="1400" dirty="0" err="1"/>
              <a:t>оригіналів</a:t>
            </a:r>
            <a:r>
              <a:rPr lang="ru-RU" altLang="ru-UA" sz="1400" dirty="0"/>
              <a:t> </a:t>
            </a:r>
            <a:r>
              <a:rPr lang="ru-RU" altLang="ru-UA" sz="1400" dirty="0" err="1"/>
              <a:t>або</a:t>
            </a:r>
            <a:r>
              <a:rPr lang="ru-RU" altLang="ru-UA" sz="1400" dirty="0"/>
              <a:t> </a:t>
            </a:r>
            <a:r>
              <a:rPr lang="ru-RU" altLang="ru-UA" sz="1400" dirty="0" err="1"/>
              <a:t>копій</a:t>
            </a:r>
            <a:r>
              <a:rPr lang="ru-RU" altLang="ru-UA" sz="1400" dirty="0"/>
              <a:t> </a:t>
            </a:r>
            <a:r>
              <a:rPr lang="ru-RU" altLang="ru-UA" sz="1400" dirty="0" err="1"/>
              <a:t>документів</a:t>
            </a:r>
            <a:r>
              <a:rPr lang="ru-RU" altLang="ru-UA" sz="1400" dirty="0"/>
              <a:t>, </a:t>
            </a:r>
            <a:r>
              <a:rPr lang="ru-RU" altLang="ru-UA" sz="1400" dirty="0" err="1"/>
              <a:t>які</a:t>
            </a:r>
            <a:r>
              <a:rPr lang="ru-RU" altLang="ru-UA" sz="1400" dirty="0"/>
              <a:t> </a:t>
            </a:r>
            <a:r>
              <a:rPr lang="ru-RU" altLang="ru-UA" sz="1400" dirty="0" err="1"/>
              <a:t>були</a:t>
            </a:r>
            <a:r>
              <a:rPr lang="ru-RU" altLang="ru-UA" sz="1400" dirty="0"/>
              <a:t> </a:t>
            </a:r>
            <a:r>
              <a:rPr lang="ru-RU" altLang="ru-UA" sz="1400" dirty="0" err="1"/>
              <a:t>вилучені</a:t>
            </a:r>
            <a:r>
              <a:rPr lang="ru-RU" altLang="ru-UA" sz="1400" dirty="0"/>
              <a:t> на </a:t>
            </a:r>
            <a:r>
              <a:rPr lang="ru-RU" altLang="ru-UA" sz="1400" dirty="0" err="1"/>
              <a:t>виконання</a:t>
            </a:r>
            <a:r>
              <a:rPr lang="ru-RU" altLang="ru-UA" sz="1400" dirty="0"/>
              <a:t> </a:t>
            </a:r>
            <a:r>
              <a:rPr lang="ru-RU" altLang="ru-UA" sz="1400" dirty="0" err="1"/>
              <a:t>ухвали</a:t>
            </a:r>
            <a:r>
              <a:rPr lang="ru-RU" altLang="ru-UA" sz="1400" dirty="0"/>
              <a:t> </a:t>
            </a:r>
            <a:r>
              <a:rPr lang="ru-RU" altLang="ru-UA" sz="1400" dirty="0" err="1"/>
              <a:t>слідчого</a:t>
            </a:r>
            <a:r>
              <a:rPr lang="ru-RU" altLang="ru-UA" sz="1400" dirty="0"/>
              <a:t> </a:t>
            </a:r>
            <a:r>
              <a:rPr lang="ru-RU" altLang="ru-UA" sz="1400" dirty="0" err="1"/>
              <a:t>судді</a:t>
            </a:r>
            <a:r>
              <a:rPr lang="ru-RU" altLang="ru-UA" sz="1400" dirty="0"/>
              <a:t>, суду.</a:t>
            </a:r>
          </a:p>
          <a:p>
            <a:pPr marL="0" indent="0" algn="just">
              <a:buFont typeface="Wingdings" panose="05000000000000000000" pitchFamily="2" charset="2"/>
              <a:buNone/>
            </a:pPr>
            <a:r>
              <a:rPr lang="ru-RU" altLang="ru-UA" sz="1400" dirty="0"/>
              <a:t>4. На </a:t>
            </a:r>
            <a:r>
              <a:rPr lang="ru-RU" altLang="ru-UA" sz="1400" dirty="0" err="1"/>
              <a:t>вимогу</a:t>
            </a:r>
            <a:r>
              <a:rPr lang="ru-RU" altLang="ru-UA" sz="1400" dirty="0"/>
              <a:t> </a:t>
            </a:r>
            <a:r>
              <a:rPr lang="ru-RU" altLang="ru-UA" sz="1400" dirty="0" err="1"/>
              <a:t>володільця</a:t>
            </a:r>
            <a:r>
              <a:rPr lang="ru-RU" altLang="ru-UA" sz="1400" dirty="0"/>
              <a:t> особою, яка </a:t>
            </a:r>
            <a:r>
              <a:rPr lang="ru-RU" altLang="ru-UA" sz="1400" dirty="0" err="1"/>
              <a:t>пред’являє</a:t>
            </a:r>
            <a:r>
              <a:rPr lang="ru-RU" altLang="ru-UA" sz="1400" dirty="0"/>
              <a:t> </a:t>
            </a:r>
            <a:r>
              <a:rPr lang="ru-RU" altLang="ru-UA" sz="1400" dirty="0" err="1"/>
              <a:t>ухвалу</a:t>
            </a:r>
            <a:r>
              <a:rPr lang="ru-RU" altLang="ru-UA" sz="1400" dirty="0"/>
              <a:t> про </a:t>
            </a:r>
            <a:r>
              <a:rPr lang="ru-RU" altLang="ru-UA" sz="1400" dirty="0" err="1"/>
              <a:t>тимчасовий</a:t>
            </a:r>
            <a:r>
              <a:rPr lang="ru-RU" altLang="ru-UA" sz="1400" dirty="0"/>
              <a:t> доступ до речей і </a:t>
            </a:r>
            <a:r>
              <a:rPr lang="ru-RU" altLang="ru-UA" sz="1400" dirty="0" err="1"/>
              <a:t>документів</a:t>
            </a:r>
            <a:r>
              <a:rPr lang="ru-RU" altLang="ru-UA" sz="1400" dirty="0"/>
              <a:t>, </a:t>
            </a:r>
            <a:r>
              <a:rPr lang="ru-RU" altLang="ru-UA" sz="1400" dirty="0" err="1"/>
              <a:t>має</a:t>
            </a:r>
            <a:r>
              <a:rPr lang="ru-RU" altLang="ru-UA" sz="1400" dirty="0"/>
              <a:t> бути </a:t>
            </a:r>
            <a:r>
              <a:rPr lang="ru-RU" altLang="ru-UA" sz="1400" dirty="0" err="1"/>
              <a:t>залишено</a:t>
            </a:r>
            <a:r>
              <a:rPr lang="ru-RU" altLang="ru-UA" sz="1400" dirty="0"/>
              <a:t> </a:t>
            </a:r>
            <a:r>
              <a:rPr lang="ru-RU" altLang="ru-UA" sz="1400" dirty="0" err="1"/>
              <a:t>копію</a:t>
            </a:r>
            <a:r>
              <a:rPr lang="ru-RU" altLang="ru-UA" sz="1400" dirty="0"/>
              <a:t> </a:t>
            </a:r>
            <a:r>
              <a:rPr lang="ru-RU" altLang="ru-UA" sz="1400" dirty="0" err="1"/>
              <a:t>вилучених</a:t>
            </a:r>
            <a:r>
              <a:rPr lang="ru-RU" altLang="ru-UA" sz="1400" dirty="0"/>
              <a:t> </a:t>
            </a:r>
            <a:r>
              <a:rPr lang="ru-RU" altLang="ru-UA" sz="1400" dirty="0" err="1"/>
              <a:t>оригіналів</a:t>
            </a:r>
            <a:r>
              <a:rPr lang="ru-RU" altLang="ru-UA" sz="1400" dirty="0"/>
              <a:t> </a:t>
            </a:r>
            <a:r>
              <a:rPr lang="ru-RU" altLang="ru-UA" sz="1400" dirty="0" err="1"/>
              <a:t>документів</a:t>
            </a:r>
            <a:r>
              <a:rPr lang="ru-RU" altLang="ru-UA" sz="1400" dirty="0"/>
              <a:t>. </a:t>
            </a:r>
            <a:r>
              <a:rPr lang="ru-RU" altLang="ru-UA" sz="1400" dirty="0" err="1"/>
              <a:t>Копії</a:t>
            </a:r>
            <a:r>
              <a:rPr lang="ru-RU" altLang="ru-UA" sz="1400" dirty="0"/>
              <a:t> </a:t>
            </a:r>
            <a:r>
              <a:rPr lang="ru-RU" altLang="ru-UA" sz="1400" dirty="0" err="1"/>
              <a:t>документів</a:t>
            </a:r>
            <a:r>
              <a:rPr lang="ru-RU" altLang="ru-UA" sz="1400" dirty="0"/>
              <a:t>, </a:t>
            </a:r>
            <a:r>
              <a:rPr lang="ru-RU" altLang="ru-UA" sz="1400" dirty="0" err="1"/>
              <a:t>які</a:t>
            </a:r>
            <a:r>
              <a:rPr lang="ru-RU" altLang="ru-UA" sz="1400" dirty="0"/>
              <a:t> </a:t>
            </a:r>
            <a:r>
              <a:rPr lang="ru-RU" altLang="ru-UA" sz="1400" dirty="0" err="1"/>
              <a:t>вилучаються</a:t>
            </a:r>
            <a:r>
              <a:rPr lang="ru-RU" altLang="ru-UA" sz="1400" dirty="0"/>
              <a:t> </a:t>
            </a:r>
            <a:r>
              <a:rPr lang="ru-RU" altLang="ru-UA" sz="1400" dirty="0" err="1"/>
              <a:t>або</a:t>
            </a:r>
            <a:r>
              <a:rPr lang="ru-RU" altLang="ru-UA" sz="1400" dirty="0"/>
              <a:t> </a:t>
            </a:r>
            <a:r>
              <a:rPr lang="ru-RU" altLang="ru-UA" sz="1400" dirty="0" err="1"/>
              <a:t>оригінали</a:t>
            </a:r>
            <a:r>
              <a:rPr lang="ru-RU" altLang="ru-UA" sz="1400" dirty="0"/>
              <a:t> </a:t>
            </a:r>
            <a:r>
              <a:rPr lang="ru-RU" altLang="ru-UA" sz="1400" dirty="0" err="1"/>
              <a:t>яких</a:t>
            </a:r>
            <a:r>
              <a:rPr lang="ru-RU" altLang="ru-UA" sz="1400" dirty="0"/>
              <a:t> </a:t>
            </a:r>
            <a:r>
              <a:rPr lang="ru-RU" altLang="ru-UA" sz="1400" dirty="0" err="1"/>
              <a:t>вилучаються</a:t>
            </a:r>
            <a:r>
              <a:rPr lang="ru-RU" altLang="ru-UA" sz="1400" dirty="0"/>
              <a:t>, </a:t>
            </a:r>
            <a:r>
              <a:rPr lang="ru-RU" altLang="ru-UA" sz="1400" dirty="0" err="1"/>
              <a:t>виготовляються</a:t>
            </a:r>
            <a:r>
              <a:rPr lang="ru-RU" altLang="ru-UA" sz="1400" dirty="0"/>
              <a:t> з </a:t>
            </a:r>
            <a:r>
              <a:rPr lang="ru-RU" altLang="ru-UA" sz="1400" dirty="0" err="1"/>
              <a:t>використанням</a:t>
            </a:r>
            <a:r>
              <a:rPr lang="ru-RU" altLang="ru-UA" sz="1400" dirty="0"/>
              <a:t> </a:t>
            </a:r>
            <a:r>
              <a:rPr lang="ru-RU" altLang="ru-UA" sz="1400" dirty="0" err="1"/>
              <a:t>копіювальної</a:t>
            </a:r>
            <a:r>
              <a:rPr lang="ru-RU" altLang="ru-UA" sz="1400" dirty="0"/>
              <a:t> </a:t>
            </a:r>
            <a:r>
              <a:rPr lang="ru-RU" altLang="ru-UA" sz="1400" dirty="0" err="1"/>
              <a:t>техніки</a:t>
            </a:r>
            <a:r>
              <a:rPr lang="ru-RU" altLang="ru-UA" sz="1400" dirty="0"/>
              <a:t>, </a:t>
            </a:r>
            <a:r>
              <a:rPr lang="ru-RU" altLang="ru-UA" sz="1400" dirty="0" err="1"/>
              <a:t>електронних</a:t>
            </a:r>
            <a:r>
              <a:rPr lang="ru-RU" altLang="ru-UA" sz="1400" dirty="0"/>
              <a:t> </a:t>
            </a:r>
            <a:r>
              <a:rPr lang="ru-RU" altLang="ru-UA" sz="1400" dirty="0" err="1"/>
              <a:t>засобів</a:t>
            </a:r>
            <a:r>
              <a:rPr lang="ru-RU" altLang="ru-UA" sz="1400" dirty="0"/>
              <a:t> </a:t>
            </a:r>
            <a:r>
              <a:rPr lang="ru-RU" altLang="ru-UA" sz="1400" dirty="0" err="1"/>
              <a:t>володільця</a:t>
            </a:r>
            <a:r>
              <a:rPr lang="ru-RU" altLang="ru-UA" sz="1400" dirty="0"/>
              <a:t> (за </a:t>
            </a:r>
            <a:r>
              <a:rPr lang="ru-RU" altLang="ru-UA" sz="1400" dirty="0" err="1"/>
              <a:t>його</a:t>
            </a:r>
            <a:r>
              <a:rPr lang="ru-RU" altLang="ru-UA" sz="1400" dirty="0"/>
              <a:t> </a:t>
            </a:r>
            <a:r>
              <a:rPr lang="ru-RU" altLang="ru-UA" sz="1400" dirty="0" err="1"/>
              <a:t>згодою</a:t>
            </a:r>
            <a:r>
              <a:rPr lang="ru-RU" altLang="ru-UA" sz="1400" dirty="0"/>
              <a:t>) </a:t>
            </a:r>
            <a:r>
              <a:rPr lang="ru-RU" altLang="ru-UA" sz="1400" dirty="0" err="1"/>
              <a:t>або</a:t>
            </a:r>
            <a:r>
              <a:rPr lang="ru-RU" altLang="ru-UA" sz="1400" dirty="0"/>
              <a:t> </a:t>
            </a:r>
            <a:r>
              <a:rPr lang="ru-RU" altLang="ru-UA" sz="1400" dirty="0" err="1"/>
              <a:t>копіювальної</a:t>
            </a:r>
            <a:r>
              <a:rPr lang="ru-RU" altLang="ru-UA" sz="1400" dirty="0"/>
              <a:t> </a:t>
            </a:r>
            <a:r>
              <a:rPr lang="ru-RU" altLang="ru-UA" sz="1400" dirty="0" err="1"/>
              <a:t>техніки</a:t>
            </a:r>
            <a:r>
              <a:rPr lang="ru-RU" altLang="ru-UA" sz="1400" dirty="0"/>
              <a:t>, </a:t>
            </a:r>
            <a:r>
              <a:rPr lang="ru-RU" altLang="ru-UA" sz="1400" dirty="0" err="1"/>
              <a:t>електронних</a:t>
            </a:r>
            <a:r>
              <a:rPr lang="ru-RU" altLang="ru-UA" sz="1400" dirty="0"/>
              <a:t> </a:t>
            </a:r>
            <a:r>
              <a:rPr lang="ru-RU" altLang="ru-UA" sz="1400" dirty="0" err="1"/>
              <a:t>засобів</a:t>
            </a:r>
            <a:r>
              <a:rPr lang="ru-RU" altLang="ru-UA" sz="1400" dirty="0"/>
              <a:t> особи, яка </a:t>
            </a:r>
            <a:r>
              <a:rPr lang="ru-RU" altLang="ru-UA" sz="1400" dirty="0" err="1"/>
              <a:t>пред’являє</a:t>
            </a:r>
            <a:r>
              <a:rPr lang="ru-RU" altLang="ru-UA" sz="1400" dirty="0"/>
              <a:t> </a:t>
            </a:r>
            <a:r>
              <a:rPr lang="ru-RU" altLang="ru-UA" sz="1400" dirty="0" err="1"/>
              <a:t>ухвалу</a:t>
            </a:r>
            <a:r>
              <a:rPr lang="ru-RU" altLang="ru-UA" sz="1400" dirty="0"/>
              <a:t> про </a:t>
            </a:r>
            <a:r>
              <a:rPr lang="ru-RU" altLang="ru-UA" sz="1400" dirty="0" err="1"/>
              <a:t>тимчасовий</a:t>
            </a:r>
            <a:r>
              <a:rPr lang="ru-RU" altLang="ru-UA" sz="1400" dirty="0"/>
              <a:t> доступ до речей і </a:t>
            </a:r>
            <a:r>
              <a:rPr lang="ru-RU" altLang="ru-UA" sz="1400" dirty="0" err="1"/>
              <a:t>документів</a:t>
            </a:r>
            <a:r>
              <a:rPr lang="ru-RU" altLang="ru-UA" sz="1400" dirty="0"/>
              <a:t>.</a:t>
            </a:r>
          </a:p>
          <a:p>
            <a:pPr marL="0" indent="0" algn="just">
              <a:buFont typeface="Wingdings" panose="05000000000000000000" pitchFamily="2" charset="2"/>
              <a:buNone/>
            </a:pPr>
            <a:r>
              <a:rPr lang="ru-RU" altLang="ru-UA" sz="1400" dirty="0"/>
              <a:t>(ст. 165 КПК).</a:t>
            </a:r>
          </a:p>
        </p:txBody>
      </p:sp>
      <p:pic>
        <p:nvPicPr>
          <p:cNvPr id="3" name="Записанный звук">
            <a:hlinkClick r:id="" action="ppaction://media"/>
            <a:extLst>
              <a:ext uri="{FF2B5EF4-FFF2-40B4-BE49-F238E27FC236}">
                <a16:creationId xmlns:a16="http://schemas.microsoft.com/office/drawing/2014/main" id="{C57631ED-45C9-4BD7-9B53-37A671CEF8A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958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0158"/>
    </mc:Choice>
    <mc:Fallback xmlns="">
      <p:transition spd="slow" advTm="29015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92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>
            <a:extLst>
              <a:ext uri="{FF2B5EF4-FFF2-40B4-BE49-F238E27FC236}">
                <a16:creationId xmlns:a16="http://schemas.microsoft.com/office/drawing/2014/main" id="{3319059A-783C-4DAD-A12D-32956B53E5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8732" y="404664"/>
            <a:ext cx="7756525" cy="1054100"/>
          </a:xfrm>
        </p:spPr>
        <p:txBody>
          <a:bodyPr/>
          <a:lstStyle/>
          <a:p>
            <a:pPr eaLnBrk="1" hangingPunct="1"/>
            <a:r>
              <a:rPr lang="ru-RU" altLang="ru-UA" sz="3200" b="1" dirty="0" err="1">
                <a:solidFill>
                  <a:srgbClr val="002060"/>
                </a:solidFill>
              </a:rPr>
              <a:t>Наслідки</a:t>
            </a:r>
            <a:r>
              <a:rPr lang="ru-RU" altLang="ru-UA" sz="3200" b="1" dirty="0">
                <a:solidFill>
                  <a:srgbClr val="002060"/>
                </a:solidFill>
              </a:rPr>
              <a:t> </a:t>
            </a:r>
            <a:r>
              <a:rPr lang="ru-RU" altLang="ru-UA" sz="3200" b="1" dirty="0" err="1">
                <a:solidFill>
                  <a:srgbClr val="002060"/>
                </a:solidFill>
              </a:rPr>
              <a:t>невиконання</a:t>
            </a:r>
            <a:r>
              <a:rPr lang="ru-RU" altLang="ru-UA" sz="3200" b="1" dirty="0">
                <a:solidFill>
                  <a:srgbClr val="002060"/>
                </a:solidFill>
              </a:rPr>
              <a:t> </a:t>
            </a:r>
            <a:r>
              <a:rPr lang="ru-RU" altLang="ru-UA" sz="3200" b="1" dirty="0" err="1">
                <a:solidFill>
                  <a:srgbClr val="002060"/>
                </a:solidFill>
              </a:rPr>
              <a:t>ухвали</a:t>
            </a:r>
            <a:r>
              <a:rPr lang="ru-RU" altLang="ru-UA" sz="3200" b="1" dirty="0">
                <a:solidFill>
                  <a:srgbClr val="002060"/>
                </a:solidFill>
              </a:rPr>
              <a:t> про </a:t>
            </a:r>
            <a:r>
              <a:rPr lang="ru-RU" altLang="ru-UA" sz="3200" b="1" dirty="0" err="1">
                <a:solidFill>
                  <a:srgbClr val="002060"/>
                </a:solidFill>
              </a:rPr>
              <a:t>тимчасовий</a:t>
            </a:r>
            <a:r>
              <a:rPr lang="ru-RU" altLang="ru-UA" sz="3200" b="1" dirty="0">
                <a:solidFill>
                  <a:srgbClr val="002060"/>
                </a:solidFill>
              </a:rPr>
              <a:t> доступ до речей і </a:t>
            </a:r>
            <a:r>
              <a:rPr lang="ru-RU" altLang="ru-UA" sz="3200" b="1" dirty="0" err="1">
                <a:solidFill>
                  <a:srgbClr val="002060"/>
                </a:solidFill>
              </a:rPr>
              <a:t>документів</a:t>
            </a:r>
            <a:endParaRPr lang="uk-UA" altLang="uk-UA" sz="3200" b="1" dirty="0">
              <a:solidFill>
                <a:srgbClr val="002060"/>
              </a:solidFill>
            </a:endParaRPr>
          </a:p>
        </p:txBody>
      </p:sp>
      <p:sp>
        <p:nvSpPr>
          <p:cNvPr id="20483" name="Объект 2">
            <a:extLst>
              <a:ext uri="{FF2B5EF4-FFF2-40B4-BE49-F238E27FC236}">
                <a16:creationId xmlns:a16="http://schemas.microsoft.com/office/drawing/2014/main" id="{0F626FEB-9341-4A3B-A47A-3D905DEE9E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8025" y="2276475"/>
            <a:ext cx="7747000" cy="4105275"/>
          </a:xfrm>
        </p:spPr>
        <p:txBody>
          <a:bodyPr/>
          <a:lstStyle/>
          <a:p>
            <a:pPr marL="0" indent="0" algn="just">
              <a:buFont typeface="Wingdings" panose="05000000000000000000" pitchFamily="2" charset="2"/>
              <a:buNone/>
            </a:pPr>
            <a:r>
              <a:rPr lang="ru-RU" altLang="ru-UA" sz="1400" dirty="0"/>
              <a:t>Ст. 166 КПК</a:t>
            </a:r>
          </a:p>
          <a:p>
            <a:pPr marL="0" indent="0" algn="just">
              <a:buFont typeface="Wingdings" panose="05000000000000000000" pitchFamily="2" charset="2"/>
              <a:buNone/>
            </a:pPr>
            <a:endParaRPr lang="ru-RU" altLang="ru-UA" sz="1400" dirty="0"/>
          </a:p>
          <a:p>
            <a:pPr marL="0" indent="0" algn="just">
              <a:buFont typeface="Wingdings" panose="05000000000000000000" pitchFamily="2" charset="2"/>
              <a:buNone/>
            </a:pPr>
            <a:r>
              <a:rPr lang="ru-RU" altLang="ru-UA" sz="1400" dirty="0"/>
              <a:t>1. У </a:t>
            </a:r>
            <a:r>
              <a:rPr lang="ru-RU" altLang="ru-UA" sz="1400" dirty="0" err="1"/>
              <a:t>разі</a:t>
            </a:r>
            <a:r>
              <a:rPr lang="ru-RU" altLang="ru-UA" sz="1400" dirty="0"/>
              <a:t> </a:t>
            </a:r>
            <a:r>
              <a:rPr lang="ru-RU" altLang="ru-UA" sz="1400" dirty="0" err="1"/>
              <a:t>невиконання</a:t>
            </a:r>
            <a:r>
              <a:rPr lang="ru-RU" altLang="ru-UA" sz="1400" dirty="0"/>
              <a:t> </a:t>
            </a:r>
            <a:r>
              <a:rPr lang="ru-RU" altLang="ru-UA" sz="1400" dirty="0" err="1"/>
              <a:t>ухвали</a:t>
            </a:r>
            <a:r>
              <a:rPr lang="ru-RU" altLang="ru-UA" sz="1400" dirty="0"/>
              <a:t> про </a:t>
            </a:r>
            <a:r>
              <a:rPr lang="ru-RU" altLang="ru-UA" sz="1400" dirty="0" err="1"/>
              <a:t>тимчасовий</a:t>
            </a:r>
            <a:r>
              <a:rPr lang="ru-RU" altLang="ru-UA" sz="1400" dirty="0"/>
              <a:t> доступ до речей і </a:t>
            </a:r>
            <a:r>
              <a:rPr lang="ru-RU" altLang="ru-UA" sz="1400" dirty="0" err="1"/>
              <a:t>документів</a:t>
            </a:r>
            <a:r>
              <a:rPr lang="ru-RU" altLang="ru-UA" sz="1400" dirty="0"/>
              <a:t> </a:t>
            </a:r>
            <a:r>
              <a:rPr lang="ru-RU" altLang="ru-UA" sz="1400" dirty="0" err="1"/>
              <a:t>слідчий</a:t>
            </a:r>
            <a:r>
              <a:rPr lang="ru-RU" altLang="ru-UA" sz="1400" dirty="0"/>
              <a:t> </a:t>
            </a:r>
            <a:r>
              <a:rPr lang="ru-RU" altLang="ru-UA" sz="1400" dirty="0" err="1"/>
              <a:t>суддя</a:t>
            </a:r>
            <a:r>
              <a:rPr lang="ru-RU" altLang="ru-UA" sz="1400" dirty="0"/>
              <a:t>, суд за </a:t>
            </a:r>
            <a:r>
              <a:rPr lang="ru-RU" altLang="ru-UA" sz="1400" dirty="0" err="1"/>
              <a:t>клопотанням</a:t>
            </a:r>
            <a:r>
              <a:rPr lang="ru-RU" altLang="ru-UA" sz="1400" dirty="0"/>
              <a:t> </a:t>
            </a:r>
            <a:r>
              <a:rPr lang="ru-RU" altLang="ru-UA" sz="1400" dirty="0" err="1"/>
              <a:t>сторони</a:t>
            </a:r>
            <a:r>
              <a:rPr lang="ru-RU" altLang="ru-UA" sz="1400" dirty="0"/>
              <a:t> </a:t>
            </a:r>
            <a:r>
              <a:rPr lang="ru-RU" altLang="ru-UA" sz="1400" dirty="0" err="1"/>
              <a:t>кримінального</a:t>
            </a:r>
            <a:r>
              <a:rPr lang="ru-RU" altLang="ru-UA" sz="1400" dirty="0"/>
              <a:t> </a:t>
            </a:r>
            <a:r>
              <a:rPr lang="ru-RU" altLang="ru-UA" sz="1400" dirty="0" err="1"/>
              <a:t>провадження</a:t>
            </a:r>
            <a:r>
              <a:rPr lang="ru-RU" altLang="ru-UA" sz="1400" dirty="0"/>
              <a:t>, </a:t>
            </a:r>
            <a:r>
              <a:rPr lang="ru-RU" altLang="ru-UA" sz="1400" dirty="0" err="1"/>
              <a:t>якій</a:t>
            </a:r>
            <a:r>
              <a:rPr lang="ru-RU" altLang="ru-UA" sz="1400" dirty="0"/>
              <a:t> </a:t>
            </a:r>
            <a:r>
              <a:rPr lang="ru-RU" altLang="ru-UA" sz="1400" dirty="0" err="1"/>
              <a:t>надано</a:t>
            </a:r>
            <a:r>
              <a:rPr lang="ru-RU" altLang="ru-UA" sz="1400" dirty="0"/>
              <a:t> право на доступ до речей і </a:t>
            </a:r>
            <a:r>
              <a:rPr lang="ru-RU" altLang="ru-UA" sz="1400" dirty="0" err="1"/>
              <a:t>документів</a:t>
            </a:r>
            <a:r>
              <a:rPr lang="ru-RU" altLang="ru-UA" sz="1400" dirty="0"/>
              <a:t> на </a:t>
            </a:r>
            <a:r>
              <a:rPr lang="ru-RU" altLang="ru-UA" sz="1400" dirty="0" err="1"/>
              <a:t>підставі</a:t>
            </a:r>
            <a:r>
              <a:rPr lang="ru-RU" altLang="ru-UA" sz="1400" dirty="0"/>
              <a:t> </a:t>
            </a:r>
            <a:r>
              <a:rPr lang="ru-RU" altLang="ru-UA" sz="1400" dirty="0" err="1"/>
              <a:t>ухвали</a:t>
            </a:r>
            <a:r>
              <a:rPr lang="ru-RU" altLang="ru-UA" sz="1400" dirty="0"/>
              <a:t>, </a:t>
            </a:r>
            <a:r>
              <a:rPr lang="ru-RU" altLang="ru-UA" sz="1400" dirty="0" err="1"/>
              <a:t>має</a:t>
            </a:r>
            <a:r>
              <a:rPr lang="ru-RU" altLang="ru-UA" sz="1400" dirty="0"/>
              <a:t> право </a:t>
            </a:r>
            <a:r>
              <a:rPr lang="ru-RU" altLang="ru-UA" sz="1400" dirty="0" err="1"/>
              <a:t>постановити</a:t>
            </a:r>
            <a:r>
              <a:rPr lang="ru-RU" altLang="ru-UA" sz="1400" dirty="0"/>
              <a:t> </a:t>
            </a:r>
            <a:r>
              <a:rPr lang="ru-RU" altLang="ru-UA" sz="1400" dirty="0" err="1"/>
              <a:t>ухвалу</a:t>
            </a:r>
            <a:r>
              <a:rPr lang="ru-RU" altLang="ru-UA" sz="1400" dirty="0"/>
              <a:t> про </a:t>
            </a:r>
            <a:r>
              <a:rPr lang="ru-RU" altLang="ru-UA" sz="1400" dirty="0" err="1"/>
              <a:t>дозвіл</a:t>
            </a:r>
            <a:r>
              <a:rPr lang="ru-RU" altLang="ru-UA" sz="1400" dirty="0"/>
              <a:t> на </a:t>
            </a:r>
            <a:r>
              <a:rPr lang="ru-RU" altLang="ru-UA" sz="1400" dirty="0" err="1"/>
              <a:t>проведення</a:t>
            </a:r>
            <a:r>
              <a:rPr lang="ru-RU" altLang="ru-UA" sz="1400" dirty="0"/>
              <a:t> </a:t>
            </a:r>
            <a:r>
              <a:rPr lang="ru-RU" altLang="ru-UA" sz="1400" dirty="0" err="1"/>
              <a:t>обшуку</a:t>
            </a:r>
            <a:r>
              <a:rPr lang="ru-RU" altLang="ru-UA" sz="1400" dirty="0"/>
              <a:t> </a:t>
            </a:r>
            <a:r>
              <a:rPr lang="ru-RU" altLang="ru-UA" sz="1400" dirty="0" err="1"/>
              <a:t>згідно</a:t>
            </a:r>
            <a:r>
              <a:rPr lang="ru-RU" altLang="ru-UA" sz="1400" dirty="0"/>
              <a:t> з </a:t>
            </a:r>
            <a:r>
              <a:rPr lang="ru-RU" altLang="ru-UA" sz="1400" dirty="0" err="1"/>
              <a:t>положеннями</a:t>
            </a:r>
            <a:r>
              <a:rPr lang="ru-RU" altLang="ru-UA" sz="1400" dirty="0"/>
              <a:t> </a:t>
            </a:r>
            <a:r>
              <a:rPr lang="ru-RU" altLang="ru-UA" sz="1400" dirty="0" err="1"/>
              <a:t>цього</a:t>
            </a:r>
            <a:r>
              <a:rPr lang="ru-RU" altLang="ru-UA" sz="1400" dirty="0"/>
              <a:t> Кодексу з метою </a:t>
            </a:r>
            <a:r>
              <a:rPr lang="ru-RU" altLang="ru-UA" sz="1400" dirty="0" err="1"/>
              <a:t>відшукання</a:t>
            </a:r>
            <a:r>
              <a:rPr lang="ru-RU" altLang="ru-UA" sz="1400" dirty="0"/>
              <a:t> та </a:t>
            </a:r>
            <a:r>
              <a:rPr lang="ru-RU" altLang="ru-UA" sz="1400" dirty="0" err="1"/>
              <a:t>вилучення</a:t>
            </a:r>
            <a:r>
              <a:rPr lang="ru-RU" altLang="ru-UA" sz="1400" dirty="0"/>
              <a:t> </a:t>
            </a:r>
            <a:r>
              <a:rPr lang="ru-RU" altLang="ru-UA" sz="1400" dirty="0" err="1"/>
              <a:t>зазначених</a:t>
            </a:r>
            <a:r>
              <a:rPr lang="ru-RU" altLang="ru-UA" sz="1400" dirty="0"/>
              <a:t> речей і </a:t>
            </a:r>
            <a:r>
              <a:rPr lang="ru-RU" altLang="ru-UA" sz="1400" dirty="0" err="1"/>
              <a:t>документів</a:t>
            </a:r>
            <a:r>
              <a:rPr lang="ru-RU" altLang="ru-UA" sz="1400" dirty="0"/>
              <a:t>.</a:t>
            </a:r>
          </a:p>
          <a:p>
            <a:pPr marL="0" indent="0" algn="just">
              <a:buFont typeface="Wingdings" panose="05000000000000000000" pitchFamily="2" charset="2"/>
              <a:buNone/>
            </a:pPr>
            <a:endParaRPr lang="ru-RU" altLang="ru-UA" sz="1400" dirty="0"/>
          </a:p>
          <a:p>
            <a:pPr marL="0" indent="0" algn="just">
              <a:buFont typeface="Wingdings" panose="05000000000000000000" pitchFamily="2" charset="2"/>
              <a:buNone/>
            </a:pPr>
            <a:r>
              <a:rPr lang="ru-RU" altLang="ru-UA" sz="1400" dirty="0"/>
              <a:t>2. У </a:t>
            </a:r>
            <a:r>
              <a:rPr lang="ru-RU" altLang="ru-UA" sz="1400" dirty="0" err="1"/>
              <a:t>разі</a:t>
            </a:r>
            <a:r>
              <a:rPr lang="ru-RU" altLang="ru-UA" sz="1400" dirty="0"/>
              <a:t> </a:t>
            </a:r>
            <a:r>
              <a:rPr lang="ru-RU" altLang="ru-UA" sz="1400" dirty="0" err="1"/>
              <a:t>якщо</a:t>
            </a:r>
            <a:r>
              <a:rPr lang="ru-RU" altLang="ru-UA" sz="1400" dirty="0"/>
              <a:t> </a:t>
            </a:r>
            <a:r>
              <a:rPr lang="ru-RU" altLang="ru-UA" sz="1400" dirty="0" err="1"/>
              <a:t>дозвіл</a:t>
            </a:r>
            <a:r>
              <a:rPr lang="ru-RU" altLang="ru-UA" sz="1400" dirty="0"/>
              <a:t> на </a:t>
            </a:r>
            <a:r>
              <a:rPr lang="ru-RU" altLang="ru-UA" sz="1400" dirty="0" err="1"/>
              <a:t>проведення</a:t>
            </a:r>
            <a:r>
              <a:rPr lang="ru-RU" altLang="ru-UA" sz="1400" dirty="0"/>
              <a:t> </a:t>
            </a:r>
            <a:r>
              <a:rPr lang="ru-RU" altLang="ru-UA" sz="1400" dirty="0" err="1"/>
              <a:t>обшуку</a:t>
            </a:r>
            <a:r>
              <a:rPr lang="ru-RU" altLang="ru-UA" sz="1400" dirty="0"/>
              <a:t> </a:t>
            </a:r>
            <a:r>
              <a:rPr lang="ru-RU" altLang="ru-UA" sz="1400" dirty="0" err="1"/>
              <a:t>надано</a:t>
            </a:r>
            <a:r>
              <a:rPr lang="ru-RU" altLang="ru-UA" sz="1400" dirty="0"/>
              <a:t> за </a:t>
            </a:r>
            <a:r>
              <a:rPr lang="ru-RU" altLang="ru-UA" sz="1400" dirty="0" err="1"/>
              <a:t>клопотанням</a:t>
            </a:r>
            <a:r>
              <a:rPr lang="ru-RU" altLang="ru-UA" sz="1400" dirty="0"/>
              <a:t> </a:t>
            </a:r>
            <a:r>
              <a:rPr lang="ru-RU" altLang="ru-UA" sz="1400" dirty="0" err="1"/>
              <a:t>сторони</a:t>
            </a:r>
            <a:r>
              <a:rPr lang="ru-RU" altLang="ru-UA" sz="1400" dirty="0"/>
              <a:t> </a:t>
            </a:r>
            <a:r>
              <a:rPr lang="ru-RU" altLang="ru-UA" sz="1400" dirty="0" err="1"/>
              <a:t>захисту</a:t>
            </a:r>
            <a:r>
              <a:rPr lang="ru-RU" altLang="ru-UA" sz="1400" dirty="0"/>
              <a:t>, </a:t>
            </a:r>
            <a:r>
              <a:rPr lang="ru-RU" altLang="ru-UA" sz="1400" dirty="0" err="1"/>
              <a:t>слідчий</a:t>
            </a:r>
            <a:r>
              <a:rPr lang="ru-RU" altLang="ru-UA" sz="1400" dirty="0"/>
              <a:t> </a:t>
            </a:r>
            <a:r>
              <a:rPr lang="ru-RU" altLang="ru-UA" sz="1400" dirty="0" err="1"/>
              <a:t>суддя</a:t>
            </a:r>
            <a:r>
              <a:rPr lang="ru-RU" altLang="ru-UA" sz="1400" dirty="0"/>
              <a:t>, суд </a:t>
            </a:r>
            <a:r>
              <a:rPr lang="ru-RU" altLang="ru-UA" sz="1400" dirty="0" err="1"/>
              <a:t>доручає</a:t>
            </a:r>
            <a:r>
              <a:rPr lang="ru-RU" altLang="ru-UA" sz="1400" dirty="0"/>
              <a:t> </a:t>
            </a:r>
            <a:r>
              <a:rPr lang="ru-RU" altLang="ru-UA" sz="1400" dirty="0" err="1"/>
              <a:t>забезпечення</a:t>
            </a:r>
            <a:r>
              <a:rPr lang="ru-RU" altLang="ru-UA" sz="1400" dirty="0"/>
              <a:t> </a:t>
            </a:r>
            <a:r>
              <a:rPr lang="ru-RU" altLang="ru-UA" sz="1400" dirty="0" err="1"/>
              <a:t>його</a:t>
            </a:r>
            <a:r>
              <a:rPr lang="ru-RU" altLang="ru-UA" sz="1400" dirty="0"/>
              <a:t> </a:t>
            </a:r>
            <a:r>
              <a:rPr lang="ru-RU" altLang="ru-UA" sz="1400" dirty="0" err="1"/>
              <a:t>проведення</a:t>
            </a:r>
            <a:r>
              <a:rPr lang="ru-RU" altLang="ru-UA" sz="1400" dirty="0"/>
              <a:t> </a:t>
            </a:r>
            <a:r>
              <a:rPr lang="ru-RU" altLang="ru-UA" sz="1400" dirty="0" err="1"/>
              <a:t>слідчому</a:t>
            </a:r>
            <a:r>
              <a:rPr lang="ru-RU" altLang="ru-UA" sz="1400" dirty="0"/>
              <a:t>, прокурору </a:t>
            </a:r>
            <a:r>
              <a:rPr lang="ru-RU" altLang="ru-UA" sz="1400" dirty="0" err="1"/>
              <a:t>або</a:t>
            </a:r>
            <a:r>
              <a:rPr lang="ru-RU" altLang="ru-UA" sz="1400" dirty="0"/>
              <a:t> органу </a:t>
            </a:r>
            <a:r>
              <a:rPr lang="ru-RU" altLang="ru-UA" sz="1400" dirty="0" err="1"/>
              <a:t>Національної</a:t>
            </a:r>
            <a:r>
              <a:rPr lang="ru-RU" altLang="ru-UA" sz="1400" dirty="0"/>
              <a:t> </a:t>
            </a:r>
            <a:r>
              <a:rPr lang="ru-RU" altLang="ru-UA" sz="1400" dirty="0" err="1"/>
              <a:t>поліції</a:t>
            </a:r>
            <a:r>
              <a:rPr lang="ru-RU" altLang="ru-UA" sz="1400" dirty="0"/>
              <a:t> за </a:t>
            </a:r>
            <a:r>
              <a:rPr lang="ru-RU" altLang="ru-UA" sz="1400" dirty="0" err="1"/>
              <a:t>місцем</a:t>
            </a:r>
            <a:r>
              <a:rPr lang="ru-RU" altLang="ru-UA" sz="1400" dirty="0"/>
              <a:t> </a:t>
            </a:r>
            <a:r>
              <a:rPr lang="ru-RU" altLang="ru-UA" sz="1400" dirty="0" err="1"/>
              <a:t>проведення</a:t>
            </a:r>
            <a:r>
              <a:rPr lang="ru-RU" altLang="ru-UA" sz="1400" dirty="0"/>
              <a:t> </a:t>
            </a:r>
            <a:r>
              <a:rPr lang="ru-RU" altLang="ru-UA" sz="1400" dirty="0" err="1"/>
              <a:t>цих</a:t>
            </a:r>
            <a:r>
              <a:rPr lang="ru-RU" altLang="ru-UA" sz="1400" dirty="0"/>
              <a:t> </a:t>
            </a:r>
            <a:r>
              <a:rPr lang="ru-RU" altLang="ru-UA" sz="1400" dirty="0" err="1"/>
              <a:t>дій</a:t>
            </a:r>
            <a:r>
              <a:rPr lang="ru-RU" altLang="ru-UA" sz="1400" dirty="0"/>
              <a:t>. </a:t>
            </a:r>
            <a:r>
              <a:rPr lang="ru-RU" altLang="ru-UA" sz="1400" dirty="0" err="1"/>
              <a:t>Проведення</a:t>
            </a:r>
            <a:r>
              <a:rPr lang="ru-RU" altLang="ru-UA" sz="1400" dirty="0"/>
              <a:t> </a:t>
            </a:r>
            <a:r>
              <a:rPr lang="ru-RU" altLang="ru-UA" sz="1400" dirty="0" err="1"/>
              <a:t>обшуку</a:t>
            </a:r>
            <a:r>
              <a:rPr lang="ru-RU" altLang="ru-UA" sz="1400" dirty="0"/>
              <a:t> </a:t>
            </a:r>
            <a:r>
              <a:rPr lang="ru-RU" altLang="ru-UA" sz="1400" dirty="0" err="1"/>
              <a:t>здійснюється</a:t>
            </a:r>
            <a:r>
              <a:rPr lang="ru-RU" altLang="ru-UA" sz="1400" dirty="0"/>
              <a:t> за </a:t>
            </a:r>
            <a:r>
              <a:rPr lang="ru-RU" altLang="ru-UA" sz="1400" dirty="0" err="1"/>
              <a:t>участю</a:t>
            </a:r>
            <a:r>
              <a:rPr lang="ru-RU" altLang="ru-UA" sz="1400" dirty="0"/>
              <a:t> особи, за </a:t>
            </a:r>
            <a:r>
              <a:rPr lang="ru-RU" altLang="ru-UA" sz="1400" dirty="0" err="1"/>
              <a:t>клопотанням</a:t>
            </a:r>
            <a:r>
              <a:rPr lang="ru-RU" altLang="ru-UA" sz="1400" dirty="0"/>
              <a:t> </a:t>
            </a:r>
            <a:r>
              <a:rPr lang="ru-RU" altLang="ru-UA" sz="1400" dirty="0" err="1"/>
              <a:t>якої</a:t>
            </a:r>
            <a:r>
              <a:rPr lang="ru-RU" altLang="ru-UA" sz="1400" dirty="0"/>
              <a:t> </a:t>
            </a:r>
            <a:r>
              <a:rPr lang="ru-RU" altLang="ru-UA" sz="1400" dirty="0" err="1"/>
              <a:t>надано</a:t>
            </a:r>
            <a:r>
              <a:rPr lang="ru-RU" altLang="ru-UA" sz="1400" dirty="0"/>
              <a:t> </a:t>
            </a:r>
            <a:r>
              <a:rPr lang="ru-RU" altLang="ru-UA" sz="1400" dirty="0" err="1"/>
              <a:t>дозвіл</a:t>
            </a:r>
            <a:r>
              <a:rPr lang="ru-RU" altLang="ru-UA" sz="1400" dirty="0"/>
              <a:t> на </a:t>
            </a:r>
            <a:r>
              <a:rPr lang="ru-RU" altLang="ru-UA" sz="1400" dirty="0" err="1"/>
              <a:t>його</a:t>
            </a:r>
            <a:r>
              <a:rPr lang="ru-RU" altLang="ru-UA" sz="1400" dirty="0"/>
              <a:t> </a:t>
            </a:r>
            <a:r>
              <a:rPr lang="ru-RU" altLang="ru-UA" sz="1400" dirty="0" err="1"/>
              <a:t>проведення</a:t>
            </a:r>
            <a:r>
              <a:rPr lang="ru-RU" altLang="ru-UA" sz="1400" dirty="0"/>
              <a:t>, </a:t>
            </a:r>
            <a:r>
              <a:rPr lang="ru-RU" altLang="ru-UA" sz="1400" dirty="0" err="1"/>
              <a:t>згідно</a:t>
            </a:r>
            <a:r>
              <a:rPr lang="ru-RU" altLang="ru-UA" sz="1400" dirty="0"/>
              <a:t> з </a:t>
            </a:r>
            <a:r>
              <a:rPr lang="ru-RU" altLang="ru-UA" sz="1400" dirty="0" err="1"/>
              <a:t>положеннями</a:t>
            </a:r>
            <a:r>
              <a:rPr lang="ru-RU" altLang="ru-UA" sz="1400" dirty="0"/>
              <a:t> </a:t>
            </a:r>
            <a:r>
              <a:rPr lang="ru-RU" altLang="ru-UA" sz="1400" dirty="0" err="1"/>
              <a:t>цього</a:t>
            </a:r>
            <a:r>
              <a:rPr lang="ru-RU" altLang="ru-UA" sz="1400" dirty="0"/>
              <a:t> Кодексу.</a:t>
            </a:r>
          </a:p>
        </p:txBody>
      </p:sp>
      <p:pic>
        <p:nvPicPr>
          <p:cNvPr id="2" name="Записанный звук">
            <a:hlinkClick r:id="" action="ppaction://media"/>
            <a:extLst>
              <a:ext uri="{FF2B5EF4-FFF2-40B4-BE49-F238E27FC236}">
                <a16:creationId xmlns:a16="http://schemas.microsoft.com/office/drawing/2014/main" id="{9415BB81-8EA3-4CA1-B79E-1F33C794CEC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8490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0158"/>
    </mc:Choice>
    <mc:Fallback xmlns="">
      <p:transition spd="slow" advTm="29015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13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>
            <a:extLst>
              <a:ext uri="{FF2B5EF4-FFF2-40B4-BE49-F238E27FC236}">
                <a16:creationId xmlns:a16="http://schemas.microsoft.com/office/drawing/2014/main" id="{3319059A-783C-4DAD-A12D-32956B53E5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8732" y="404664"/>
            <a:ext cx="7756525" cy="1054100"/>
          </a:xfrm>
        </p:spPr>
        <p:txBody>
          <a:bodyPr/>
          <a:lstStyle/>
          <a:p>
            <a:pPr eaLnBrk="1" hangingPunct="1"/>
            <a:r>
              <a:rPr lang="ru-RU" altLang="uk-UA" sz="3200" b="1" dirty="0" err="1">
                <a:solidFill>
                  <a:srgbClr val="002060"/>
                </a:solidFill>
              </a:rPr>
              <a:t>Додаткові</a:t>
            </a:r>
            <a:r>
              <a:rPr lang="ru-RU" altLang="uk-UA" sz="3200" b="1" dirty="0">
                <a:solidFill>
                  <a:srgbClr val="002060"/>
                </a:solidFill>
              </a:rPr>
              <a:t> </a:t>
            </a:r>
            <a:r>
              <a:rPr lang="ru-RU" altLang="uk-UA" sz="3200" b="1" dirty="0" err="1">
                <a:solidFill>
                  <a:srgbClr val="002060"/>
                </a:solidFill>
              </a:rPr>
              <a:t>джерела</a:t>
            </a:r>
            <a:endParaRPr lang="uk-UA" altLang="uk-UA" sz="3200" b="1" dirty="0">
              <a:solidFill>
                <a:srgbClr val="002060"/>
              </a:solidFill>
            </a:endParaRPr>
          </a:p>
        </p:txBody>
      </p:sp>
      <p:sp>
        <p:nvSpPr>
          <p:cNvPr id="20483" name="Объект 2">
            <a:extLst>
              <a:ext uri="{FF2B5EF4-FFF2-40B4-BE49-F238E27FC236}">
                <a16:creationId xmlns:a16="http://schemas.microsoft.com/office/drawing/2014/main" id="{0F626FEB-9341-4A3B-A47A-3D905DEE9E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8025" y="2276475"/>
            <a:ext cx="7747000" cy="4105275"/>
          </a:xfrm>
        </p:spPr>
        <p:txBody>
          <a:bodyPr/>
          <a:lstStyle/>
          <a:p>
            <a:pPr marL="0" indent="0" algn="just">
              <a:buFont typeface="Wingdings" panose="05000000000000000000" pitchFamily="2" charset="2"/>
              <a:buNone/>
            </a:pPr>
            <a:r>
              <a:rPr lang="uk-UA" altLang="ru-UA" sz="1400" dirty="0"/>
              <a:t>Доступ з обмеженнями</a:t>
            </a:r>
          </a:p>
          <a:p>
            <a:pPr marL="0" indent="0" algn="just">
              <a:buFont typeface="Wingdings" panose="05000000000000000000" pitchFamily="2" charset="2"/>
              <a:buNone/>
            </a:pPr>
            <a:r>
              <a:rPr lang="en-US" altLang="ru-UA" sz="1400" dirty="0">
                <a:hlinkClick r:id="rId2"/>
              </a:rPr>
              <a:t>https://zib.com.ua/ua/print/132990-z_yakih_pidstav_suddi_vidmovlyayut_u_zadovolenni_klopotan_sl.html</a:t>
            </a:r>
            <a:endParaRPr lang="uk-UA" altLang="ru-UA" sz="1400" dirty="0"/>
          </a:p>
          <a:p>
            <a:pPr marL="0" indent="0" algn="just">
              <a:buFont typeface="Wingdings" panose="05000000000000000000" pitchFamily="2" charset="2"/>
              <a:buNone/>
            </a:pPr>
            <a:endParaRPr lang="uk-UA" altLang="ru-UA" sz="1400" dirty="0"/>
          </a:p>
          <a:p>
            <a:pPr marL="0" indent="0" algn="just">
              <a:buFont typeface="Wingdings" panose="05000000000000000000" pitchFamily="2" charset="2"/>
              <a:buNone/>
            </a:pPr>
            <a:r>
              <a:rPr lang="ru-RU" altLang="ru-UA" sz="1400" dirty="0"/>
              <a:t>Як </a:t>
            </a:r>
            <a:r>
              <a:rPr lang="ru-RU" altLang="ru-UA" sz="1400" dirty="0" err="1"/>
              <a:t>захистити</a:t>
            </a:r>
            <a:r>
              <a:rPr lang="ru-RU" altLang="ru-UA" sz="1400" dirty="0"/>
              <a:t> права, </a:t>
            </a:r>
            <a:r>
              <a:rPr lang="ru-RU" altLang="ru-UA" sz="1400" dirty="0" err="1"/>
              <a:t>дотримуючись</a:t>
            </a:r>
            <a:r>
              <a:rPr lang="ru-RU" altLang="ru-UA" sz="1400" dirty="0"/>
              <a:t> </a:t>
            </a:r>
            <a:r>
              <a:rPr lang="ru-RU" altLang="ru-UA" sz="1400" dirty="0" err="1"/>
              <a:t>законної</a:t>
            </a:r>
            <a:r>
              <a:rPr lang="ru-RU" altLang="ru-UA" sz="1400" dirty="0"/>
              <a:t> </a:t>
            </a:r>
            <a:r>
              <a:rPr lang="ru-RU" altLang="ru-UA" sz="1400" dirty="0" err="1"/>
              <a:t>процедури</a:t>
            </a:r>
            <a:r>
              <a:rPr lang="ru-RU" altLang="ru-UA" sz="1400" dirty="0"/>
              <a:t>?</a:t>
            </a:r>
          </a:p>
          <a:p>
            <a:pPr marL="0" indent="0" algn="just">
              <a:buFont typeface="Wingdings" panose="05000000000000000000" pitchFamily="2" charset="2"/>
              <a:buNone/>
            </a:pPr>
            <a:r>
              <a:rPr lang="en-US" altLang="ru-UA" sz="1400" dirty="0">
                <a:hlinkClick r:id="rId3"/>
              </a:rPr>
              <a:t>https://yur-gazeta.com/publications/practice/kriminalne-pravo-ta-proces/yak-zahistiti-prava-dotrimuyuchis-zakonnoyi-proceduri.html</a:t>
            </a:r>
            <a:endParaRPr lang="uk-UA" altLang="ru-UA" sz="1400" dirty="0"/>
          </a:p>
          <a:p>
            <a:pPr marL="0" indent="0" algn="just">
              <a:buFont typeface="Wingdings" panose="05000000000000000000" pitchFamily="2" charset="2"/>
              <a:buNone/>
            </a:pPr>
            <a:endParaRPr lang="uk-UA" altLang="ru-UA" sz="1400" dirty="0"/>
          </a:p>
          <a:p>
            <a:pPr marL="0" indent="0" algn="just">
              <a:buFont typeface="Wingdings" panose="05000000000000000000" pitchFamily="2" charset="2"/>
              <a:buNone/>
            </a:pPr>
            <a:r>
              <a:rPr lang="ru-RU" altLang="ru-UA" sz="1400" dirty="0" err="1"/>
              <a:t>Отримання</a:t>
            </a:r>
            <a:r>
              <a:rPr lang="ru-RU" altLang="ru-UA" sz="1400" dirty="0"/>
              <a:t> доступу до речей і </a:t>
            </a:r>
            <a:r>
              <a:rPr lang="ru-RU" altLang="ru-UA" sz="1400" dirty="0" err="1"/>
              <a:t>документів</a:t>
            </a:r>
            <a:r>
              <a:rPr lang="ru-RU" altLang="ru-UA" sz="1400" dirty="0"/>
              <a:t> у </a:t>
            </a:r>
            <a:r>
              <a:rPr lang="ru-RU" altLang="ru-UA" sz="1400" dirty="0" err="1"/>
              <a:t>світлі</a:t>
            </a:r>
            <a:r>
              <a:rPr lang="ru-RU" altLang="ru-UA" sz="1400" dirty="0"/>
              <a:t> практики ЄСПЛ</a:t>
            </a:r>
          </a:p>
          <a:p>
            <a:pPr marL="0" indent="0" algn="just">
              <a:buFont typeface="Wingdings" panose="05000000000000000000" pitchFamily="2" charset="2"/>
              <a:buNone/>
            </a:pPr>
            <a:r>
              <a:rPr lang="en-US" altLang="ru-UA" sz="1400" dirty="0">
                <a:hlinkClick r:id="rId4"/>
              </a:rPr>
              <a:t>https://vkp.ua/publication/otrimannya-dostupu-do-rechey-i-dokumentiv-u-svitli-praktiki-iespl</a:t>
            </a:r>
            <a:endParaRPr lang="uk-UA" altLang="ru-UA" sz="1400" dirty="0"/>
          </a:p>
          <a:p>
            <a:pPr marL="0" indent="0" algn="just">
              <a:buFont typeface="Wingdings" panose="05000000000000000000" pitchFamily="2" charset="2"/>
              <a:buNone/>
            </a:pPr>
            <a:endParaRPr lang="uk-UA" altLang="ru-UA" sz="1400" dirty="0"/>
          </a:p>
          <a:p>
            <a:pPr marL="0" indent="0" algn="just">
              <a:buFont typeface="Wingdings" panose="05000000000000000000" pitchFamily="2" charset="2"/>
              <a:buNone/>
            </a:pPr>
            <a:r>
              <a:rPr lang="ru-RU" altLang="ru-UA" sz="1400" dirty="0" err="1"/>
              <a:t>Відеодокази</a:t>
            </a:r>
            <a:r>
              <a:rPr lang="ru-RU" altLang="ru-UA" sz="1400" dirty="0"/>
              <a:t> у </a:t>
            </a:r>
            <a:r>
              <a:rPr lang="ru-RU" altLang="ru-UA" sz="1400" dirty="0" err="1"/>
              <a:t>кримінальному</a:t>
            </a:r>
            <a:r>
              <a:rPr lang="ru-RU" altLang="ru-UA" sz="1400" dirty="0"/>
              <a:t> </a:t>
            </a:r>
            <a:r>
              <a:rPr lang="ru-RU" altLang="ru-UA" sz="1400" dirty="0" err="1"/>
              <a:t>судочинстві</a:t>
            </a:r>
            <a:r>
              <a:rPr lang="ru-RU" altLang="ru-UA" sz="1400" dirty="0"/>
              <a:t>: </a:t>
            </a:r>
            <a:r>
              <a:rPr lang="ru-RU" altLang="ru-UA" sz="1400" dirty="0" err="1"/>
              <a:t>погляд</a:t>
            </a:r>
            <a:r>
              <a:rPr lang="ru-RU" altLang="ru-UA" sz="1400" dirty="0"/>
              <a:t> Верховного Суду</a:t>
            </a:r>
          </a:p>
          <a:p>
            <a:pPr marL="0" indent="0" algn="just">
              <a:buFont typeface="Wingdings" panose="05000000000000000000" pitchFamily="2" charset="2"/>
              <a:buNone/>
            </a:pPr>
            <a:r>
              <a:rPr lang="en-US" altLang="ru-UA" sz="1400" dirty="0">
                <a:hlinkClick r:id="rId5"/>
              </a:rPr>
              <a:t>https://femida.ua/advices/videodokazy-u-kryminalnomu-sudochynstvi-poglyad-verhovnogo-sudu/</a:t>
            </a:r>
            <a:endParaRPr lang="uk-UA" altLang="ru-UA" sz="1400" dirty="0"/>
          </a:p>
          <a:p>
            <a:pPr marL="0" indent="0" algn="just">
              <a:buFont typeface="Wingdings" panose="05000000000000000000" pitchFamily="2" charset="2"/>
              <a:buNone/>
            </a:pPr>
            <a:endParaRPr lang="ru-RU" altLang="ru-UA" sz="1400" dirty="0"/>
          </a:p>
        </p:txBody>
      </p:sp>
    </p:spTree>
    <p:extLst>
      <p:ext uri="{BB962C8B-B14F-4D97-AF65-F5344CB8AC3E}">
        <p14:creationId xmlns:p14="http://schemas.microsoft.com/office/powerpoint/2010/main" val="6644940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90158"/>
    </mc:Choice>
    <mc:Fallback>
      <p:transition spd="slow" advTm="290158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>
            <a:extLst>
              <a:ext uri="{FF2B5EF4-FFF2-40B4-BE49-F238E27FC236}">
                <a16:creationId xmlns:a16="http://schemas.microsoft.com/office/drawing/2014/main" id="{4B3279DA-387E-4CB6-B757-E6CD1F4718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1200" y="404813"/>
            <a:ext cx="7756525" cy="1054100"/>
          </a:xfrm>
        </p:spPr>
        <p:txBody>
          <a:bodyPr/>
          <a:lstStyle/>
          <a:p>
            <a:pPr eaLnBrk="1" hangingPunct="1"/>
            <a:endParaRPr lang="uk-UA" altLang="uk-UA" b="1" dirty="0">
              <a:solidFill>
                <a:srgbClr val="002060"/>
              </a:solidFill>
            </a:endParaRPr>
          </a:p>
        </p:txBody>
      </p:sp>
      <p:sp>
        <p:nvSpPr>
          <p:cNvPr id="11267" name="Объект 2">
            <a:extLst>
              <a:ext uri="{FF2B5EF4-FFF2-40B4-BE49-F238E27FC236}">
                <a16:creationId xmlns:a16="http://schemas.microsoft.com/office/drawing/2014/main" id="{991B1B8B-007C-461A-83F6-A9593E5F15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8975" y="2133600"/>
            <a:ext cx="7747000" cy="4535488"/>
          </a:xfrm>
        </p:spPr>
        <p:txBody>
          <a:bodyPr/>
          <a:lstStyle/>
          <a:p>
            <a:pPr marL="90488" indent="0" eaLnBrk="1" hangingPunct="1">
              <a:lnSpc>
                <a:spcPct val="115000"/>
              </a:lnSpc>
              <a:buFont typeface="Wingdings" panose="05000000000000000000" pitchFamily="2" charset="2"/>
              <a:buNone/>
            </a:pPr>
            <a:r>
              <a:rPr lang="uk-UA" altLang="ru-UA" sz="4800" dirty="0"/>
              <a:t>Регулюється </a:t>
            </a:r>
          </a:p>
          <a:p>
            <a:pPr marL="90488" indent="0" eaLnBrk="1" hangingPunct="1">
              <a:lnSpc>
                <a:spcPct val="115000"/>
              </a:lnSpc>
              <a:buFont typeface="Wingdings" panose="05000000000000000000" pitchFamily="2" charset="2"/>
              <a:buNone/>
            </a:pPr>
            <a:r>
              <a:rPr lang="uk-UA" altLang="ru-UA" sz="4800" dirty="0" err="1"/>
              <a:t>гл</a:t>
            </a:r>
            <a:r>
              <a:rPr lang="uk-UA" altLang="ru-UA" sz="4800" dirty="0"/>
              <a:t>. 15 (ст. ст. 159-166) КПК</a:t>
            </a:r>
            <a:br>
              <a:rPr lang="uk-UA" altLang="ru-UA" sz="2800" dirty="0"/>
            </a:br>
            <a:endParaRPr lang="uk-UA" altLang="ru-UA" sz="2800" i="1" dirty="0"/>
          </a:p>
        </p:txBody>
      </p:sp>
      <p:pic>
        <p:nvPicPr>
          <p:cNvPr id="2" name="Записанный звук">
            <a:hlinkClick r:id="" action="ppaction://media"/>
            <a:extLst>
              <a:ext uri="{FF2B5EF4-FFF2-40B4-BE49-F238E27FC236}">
                <a16:creationId xmlns:a16="http://schemas.microsoft.com/office/drawing/2014/main" id="{49C839E7-1D3C-4092-8ECB-03F60937D9B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2031"/>
    </mc:Choice>
    <mc:Fallback xmlns="">
      <p:transition spd="slow" advTm="10203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03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>
            <a:extLst>
              <a:ext uri="{FF2B5EF4-FFF2-40B4-BE49-F238E27FC236}">
                <a16:creationId xmlns:a16="http://schemas.microsoft.com/office/drawing/2014/main" id="{8D1C9E2C-9345-4DAA-92ED-31345535B0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1200" y="404813"/>
            <a:ext cx="7756525" cy="1054100"/>
          </a:xfrm>
        </p:spPr>
        <p:txBody>
          <a:bodyPr/>
          <a:lstStyle/>
          <a:p>
            <a:pPr eaLnBrk="1" hangingPunct="1"/>
            <a:r>
              <a:rPr lang="ru-RU" altLang="uk-UA" sz="4400" b="1">
                <a:solidFill>
                  <a:srgbClr val="002060"/>
                </a:solidFill>
              </a:rPr>
              <a:t>ч. 1 ст. 159 КПК</a:t>
            </a:r>
            <a:endParaRPr lang="uk-UA" altLang="uk-UA" sz="4400" b="1">
              <a:solidFill>
                <a:srgbClr val="002060"/>
              </a:solidFill>
            </a:endParaRPr>
          </a:p>
        </p:txBody>
      </p:sp>
      <p:sp>
        <p:nvSpPr>
          <p:cNvPr id="12291" name="Объект 2">
            <a:extLst>
              <a:ext uri="{FF2B5EF4-FFF2-40B4-BE49-F238E27FC236}">
                <a16:creationId xmlns:a16="http://schemas.microsoft.com/office/drawing/2014/main" id="{A910BFC4-8B99-45F0-AF87-D35B21B490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8975" y="2205038"/>
            <a:ext cx="7747000" cy="4248150"/>
          </a:xfrm>
        </p:spPr>
        <p:txBody>
          <a:bodyPr/>
          <a:lstStyle/>
          <a:p>
            <a:pPr marL="90488" indent="0" algn="just" eaLnBrk="1" hangingPunct="1">
              <a:lnSpc>
                <a:spcPct val="115000"/>
              </a:lnSpc>
              <a:buFont typeface="Wingdings" panose="05000000000000000000" pitchFamily="2" charset="2"/>
              <a:buNone/>
            </a:pPr>
            <a:r>
              <a:rPr lang="ru-RU" sz="3200" dirty="0" err="1"/>
              <a:t>Тимчасовий</a:t>
            </a:r>
            <a:r>
              <a:rPr lang="ru-RU" sz="3200" dirty="0"/>
              <a:t> доступ до речей і </a:t>
            </a:r>
            <a:r>
              <a:rPr lang="ru-RU" sz="3200" dirty="0" err="1"/>
              <a:t>документів</a:t>
            </a:r>
            <a:r>
              <a:rPr lang="ru-RU" sz="3200" dirty="0"/>
              <a:t> </a:t>
            </a:r>
            <a:r>
              <a:rPr lang="ru-RU" sz="3200" dirty="0" err="1"/>
              <a:t>полягає</a:t>
            </a:r>
            <a:r>
              <a:rPr lang="ru-RU" sz="3200" dirty="0"/>
              <a:t> у </a:t>
            </a:r>
            <a:r>
              <a:rPr lang="ru-RU" sz="3200" dirty="0" err="1"/>
              <a:t>наданні</a:t>
            </a:r>
            <a:r>
              <a:rPr lang="ru-RU" sz="3200" dirty="0"/>
              <a:t> </a:t>
            </a:r>
            <a:r>
              <a:rPr lang="ru-RU" sz="3200" dirty="0" err="1"/>
              <a:t>стороні</a:t>
            </a:r>
            <a:r>
              <a:rPr lang="ru-RU" sz="3200" dirty="0"/>
              <a:t> </a:t>
            </a:r>
            <a:r>
              <a:rPr lang="ru-RU" sz="3200" dirty="0" err="1"/>
              <a:t>кримінального</a:t>
            </a:r>
            <a:r>
              <a:rPr lang="ru-RU" sz="3200" dirty="0"/>
              <a:t> </a:t>
            </a:r>
            <a:r>
              <a:rPr lang="ru-RU" sz="3200" dirty="0" err="1"/>
              <a:t>провадження</a:t>
            </a:r>
            <a:r>
              <a:rPr lang="ru-RU" sz="3200" dirty="0"/>
              <a:t> особою, у </a:t>
            </a:r>
            <a:r>
              <a:rPr lang="ru-RU" sz="3200" dirty="0" err="1"/>
              <a:t>володінні</a:t>
            </a:r>
            <a:r>
              <a:rPr lang="ru-RU" sz="3200" dirty="0"/>
              <a:t> </a:t>
            </a:r>
            <a:r>
              <a:rPr lang="ru-RU" sz="3200" dirty="0" err="1"/>
              <a:t>якої</a:t>
            </a:r>
            <a:r>
              <a:rPr lang="ru-RU" sz="3200" dirty="0"/>
              <a:t> </a:t>
            </a:r>
            <a:r>
              <a:rPr lang="ru-RU" sz="3200" dirty="0" err="1"/>
              <a:t>знаходяться</a:t>
            </a:r>
            <a:r>
              <a:rPr lang="ru-RU" sz="3200" dirty="0"/>
              <a:t> </a:t>
            </a:r>
            <a:r>
              <a:rPr lang="ru-RU" sz="3200" dirty="0" err="1"/>
              <a:t>такі</a:t>
            </a:r>
            <a:r>
              <a:rPr lang="ru-RU" sz="3200" dirty="0"/>
              <a:t> </a:t>
            </a:r>
            <a:r>
              <a:rPr lang="ru-RU" sz="3200" dirty="0" err="1"/>
              <a:t>речі</a:t>
            </a:r>
            <a:r>
              <a:rPr lang="ru-RU" sz="3200" dirty="0"/>
              <a:t> і </a:t>
            </a:r>
            <a:r>
              <a:rPr lang="ru-RU" sz="3200" dirty="0" err="1"/>
              <a:t>документи</a:t>
            </a:r>
            <a:r>
              <a:rPr lang="ru-RU" sz="3200" dirty="0"/>
              <a:t>, </a:t>
            </a:r>
            <a:r>
              <a:rPr lang="ru-RU" sz="3200" dirty="0" err="1"/>
              <a:t>можливості</a:t>
            </a:r>
            <a:r>
              <a:rPr lang="ru-RU" sz="3200" dirty="0"/>
              <a:t> </a:t>
            </a:r>
            <a:r>
              <a:rPr lang="ru-RU" sz="3200" dirty="0" err="1"/>
              <a:t>ознайомитися</a:t>
            </a:r>
            <a:r>
              <a:rPr lang="ru-RU" sz="3200" dirty="0"/>
              <a:t> з ними, </a:t>
            </a:r>
            <a:r>
              <a:rPr lang="ru-RU" sz="3200" dirty="0" err="1"/>
              <a:t>зробити</a:t>
            </a:r>
            <a:r>
              <a:rPr lang="ru-RU" sz="3200" dirty="0"/>
              <a:t> </a:t>
            </a:r>
            <a:r>
              <a:rPr lang="ru-RU" sz="3200" dirty="0" err="1"/>
              <a:t>їх</a:t>
            </a:r>
            <a:r>
              <a:rPr lang="ru-RU" sz="3200" dirty="0"/>
              <a:t> </a:t>
            </a:r>
            <a:r>
              <a:rPr lang="ru-RU" sz="3200" dirty="0" err="1"/>
              <a:t>копії</a:t>
            </a:r>
            <a:r>
              <a:rPr lang="ru-RU" sz="3200" dirty="0"/>
              <a:t> та </a:t>
            </a:r>
            <a:r>
              <a:rPr lang="ru-RU" sz="3200" dirty="0" err="1"/>
              <a:t>вилучити</a:t>
            </a:r>
            <a:r>
              <a:rPr lang="ru-RU" sz="3200" dirty="0"/>
              <a:t> </a:t>
            </a:r>
            <a:r>
              <a:rPr lang="ru-RU" sz="3200" dirty="0" err="1"/>
              <a:t>їх</a:t>
            </a:r>
            <a:r>
              <a:rPr lang="ru-RU" sz="3200" dirty="0"/>
              <a:t> (</a:t>
            </a:r>
            <a:r>
              <a:rPr lang="ru-RU" sz="3200" dirty="0" err="1"/>
              <a:t>здійснити</a:t>
            </a:r>
            <a:r>
              <a:rPr lang="ru-RU" sz="3200" dirty="0"/>
              <a:t> </a:t>
            </a:r>
            <a:r>
              <a:rPr lang="ru-RU" sz="3200" dirty="0" err="1"/>
              <a:t>їх</a:t>
            </a:r>
            <a:r>
              <a:rPr lang="ru-RU" sz="3200" dirty="0"/>
              <a:t> </a:t>
            </a:r>
            <a:r>
              <a:rPr lang="ru-RU" sz="3200" dirty="0" err="1"/>
              <a:t>виїмку</a:t>
            </a:r>
            <a:r>
              <a:rPr lang="ru-RU" sz="3200" dirty="0"/>
              <a:t>).</a:t>
            </a:r>
            <a:endParaRPr lang="uk-UA" altLang="uk-UA" sz="3200" b="1" dirty="0">
              <a:solidFill>
                <a:schemeClr val="tx1"/>
              </a:solidFill>
            </a:endParaRPr>
          </a:p>
        </p:txBody>
      </p:sp>
      <p:pic>
        <p:nvPicPr>
          <p:cNvPr id="2" name="Записанный звук">
            <a:hlinkClick r:id="" action="ppaction://media"/>
            <a:extLst>
              <a:ext uri="{FF2B5EF4-FFF2-40B4-BE49-F238E27FC236}">
                <a16:creationId xmlns:a16="http://schemas.microsoft.com/office/drawing/2014/main" id="{2C37158A-FFD6-44FC-B667-BD9F4B35654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2257"/>
    </mc:Choice>
    <mc:Fallback xmlns="">
      <p:transition spd="slow" advTm="14225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225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>
            <a:extLst>
              <a:ext uri="{FF2B5EF4-FFF2-40B4-BE49-F238E27FC236}">
                <a16:creationId xmlns:a16="http://schemas.microsoft.com/office/drawing/2014/main" id="{8D1C9E2C-9345-4DAA-92ED-31345535B0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1200" y="404813"/>
            <a:ext cx="7756525" cy="1054100"/>
          </a:xfrm>
        </p:spPr>
        <p:txBody>
          <a:bodyPr/>
          <a:lstStyle/>
          <a:p>
            <a:pPr eaLnBrk="1" hangingPunct="1"/>
            <a:r>
              <a:rPr lang="ru-RU" altLang="uk-UA" sz="4400" b="1" dirty="0">
                <a:solidFill>
                  <a:srgbClr val="002060"/>
                </a:solidFill>
              </a:rPr>
              <a:t>Результат </a:t>
            </a:r>
            <a:r>
              <a:rPr lang="ru-RU" altLang="uk-UA" sz="4400" b="1" dirty="0" err="1">
                <a:solidFill>
                  <a:srgbClr val="002060"/>
                </a:solidFill>
              </a:rPr>
              <a:t>здійснення</a:t>
            </a:r>
            <a:r>
              <a:rPr lang="ru-RU" altLang="uk-UA" sz="4400" b="1" dirty="0">
                <a:solidFill>
                  <a:srgbClr val="002060"/>
                </a:solidFill>
              </a:rPr>
              <a:t> </a:t>
            </a:r>
            <a:r>
              <a:rPr lang="ru-RU" altLang="uk-UA" sz="4400" b="1" dirty="0" err="1">
                <a:solidFill>
                  <a:srgbClr val="002060"/>
                </a:solidFill>
              </a:rPr>
              <a:t>процесуального</a:t>
            </a:r>
            <a:r>
              <a:rPr lang="ru-RU" altLang="uk-UA" sz="4400" b="1" dirty="0">
                <a:solidFill>
                  <a:srgbClr val="002060"/>
                </a:solidFill>
              </a:rPr>
              <a:t> заходу</a:t>
            </a:r>
            <a:endParaRPr lang="uk-UA" altLang="uk-UA" sz="4400" b="1" dirty="0">
              <a:solidFill>
                <a:srgbClr val="002060"/>
              </a:solidFill>
            </a:endParaRPr>
          </a:p>
        </p:txBody>
      </p:sp>
      <p:sp>
        <p:nvSpPr>
          <p:cNvPr id="12291" name="Объект 2">
            <a:extLst>
              <a:ext uri="{FF2B5EF4-FFF2-40B4-BE49-F238E27FC236}">
                <a16:creationId xmlns:a16="http://schemas.microsoft.com/office/drawing/2014/main" id="{A910BFC4-8B99-45F0-AF87-D35B21B490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8975" y="2205038"/>
            <a:ext cx="7747000" cy="4248150"/>
          </a:xfrm>
        </p:spPr>
        <p:txBody>
          <a:bodyPr/>
          <a:lstStyle/>
          <a:p>
            <a:pPr marL="90488" indent="0" algn="just" eaLnBrk="1" hangingPunct="1">
              <a:lnSpc>
                <a:spcPct val="115000"/>
              </a:lnSpc>
              <a:buFont typeface="Wingdings" panose="05000000000000000000" pitchFamily="2" charset="2"/>
              <a:buNone/>
            </a:pPr>
            <a:r>
              <a:rPr lang="ru-RU" sz="3200" dirty="0"/>
              <a:t>В </a:t>
            </a:r>
            <a:r>
              <a:rPr lang="ru-RU" sz="3200" dirty="0" err="1"/>
              <a:t>результаті</a:t>
            </a:r>
            <a:r>
              <a:rPr lang="ru-RU" sz="3200" dirty="0"/>
              <a:t> </a:t>
            </a:r>
            <a:r>
              <a:rPr lang="ru-RU" sz="3200" dirty="0" err="1"/>
              <a:t>тимчасового</a:t>
            </a:r>
            <a:r>
              <a:rPr lang="ru-RU" sz="3200" dirty="0"/>
              <a:t> доступу до речей і </a:t>
            </a:r>
            <a:r>
              <a:rPr lang="ru-RU" sz="3200" dirty="0" err="1"/>
              <a:t>документів</a:t>
            </a:r>
            <a:r>
              <a:rPr lang="ru-RU" sz="3200" dirty="0"/>
              <a:t> вони </a:t>
            </a:r>
            <a:r>
              <a:rPr lang="ru-RU" sz="3200" dirty="0" err="1"/>
              <a:t>оглядаються</a:t>
            </a:r>
            <a:r>
              <a:rPr lang="ru-RU" sz="3200" dirty="0"/>
              <a:t> (особа </a:t>
            </a:r>
            <a:r>
              <a:rPr lang="ru-RU" sz="3200" dirty="0" err="1"/>
              <a:t>ознайомлюється</a:t>
            </a:r>
            <a:r>
              <a:rPr lang="ru-RU" sz="3200" dirty="0"/>
              <a:t> з ними), </a:t>
            </a:r>
            <a:r>
              <a:rPr lang="ru-RU" sz="3200" dirty="0" err="1"/>
              <a:t>копіюються</a:t>
            </a:r>
            <a:r>
              <a:rPr lang="ru-RU" sz="3200" dirty="0"/>
              <a:t> </a:t>
            </a:r>
            <a:r>
              <a:rPr lang="ru-RU" sz="3200" dirty="0" err="1"/>
              <a:t>або</a:t>
            </a:r>
            <a:r>
              <a:rPr lang="ru-RU" sz="3200" dirty="0"/>
              <a:t> </a:t>
            </a:r>
            <a:r>
              <a:rPr lang="ru-RU" sz="3200" dirty="0" err="1"/>
              <a:t>вилучаються</a:t>
            </a:r>
            <a:endParaRPr lang="en-US" sz="3200" dirty="0"/>
          </a:p>
          <a:p>
            <a:pPr marL="90488" indent="0" algn="just" eaLnBrk="1" hangingPunct="1">
              <a:lnSpc>
                <a:spcPct val="115000"/>
              </a:lnSpc>
              <a:buFont typeface="Wingdings" panose="05000000000000000000" pitchFamily="2" charset="2"/>
              <a:buNone/>
            </a:pPr>
            <a:r>
              <a:rPr lang="uk-UA" altLang="uk-UA" sz="3200" dirty="0">
                <a:solidFill>
                  <a:schemeClr val="tx1"/>
                </a:solidFill>
              </a:rPr>
              <a:t>Доступ з обмеженнями – </a:t>
            </a:r>
            <a:r>
              <a:rPr lang="uk-UA" altLang="uk-UA" sz="3200" dirty="0" err="1">
                <a:solidFill>
                  <a:schemeClr val="tx1"/>
                </a:solidFill>
              </a:rPr>
              <a:t>абз</a:t>
            </a:r>
            <a:r>
              <a:rPr lang="uk-UA" altLang="uk-UA" sz="3200" dirty="0">
                <a:solidFill>
                  <a:schemeClr val="tx1"/>
                </a:solidFill>
              </a:rPr>
              <a:t>. 2 ч. 1 ст. 159 КПК</a:t>
            </a:r>
          </a:p>
        </p:txBody>
      </p:sp>
      <p:pic>
        <p:nvPicPr>
          <p:cNvPr id="3" name="Записанный звук">
            <a:hlinkClick r:id="" action="ppaction://media"/>
            <a:extLst>
              <a:ext uri="{FF2B5EF4-FFF2-40B4-BE49-F238E27FC236}">
                <a16:creationId xmlns:a16="http://schemas.microsoft.com/office/drawing/2014/main" id="{1DBC523B-AEE5-470B-9C1F-A74DD3A855A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7292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2257"/>
    </mc:Choice>
    <mc:Fallback xmlns="">
      <p:transition spd="slow" advTm="14225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68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>
            <a:extLst>
              <a:ext uri="{FF2B5EF4-FFF2-40B4-BE49-F238E27FC236}">
                <a16:creationId xmlns:a16="http://schemas.microsoft.com/office/drawing/2014/main" id="{4B607764-C2EC-45EB-AEDC-7B898F61E7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1200" y="404813"/>
            <a:ext cx="7756525" cy="1054100"/>
          </a:xfrm>
        </p:spPr>
        <p:txBody>
          <a:bodyPr/>
          <a:lstStyle/>
          <a:p>
            <a:pPr eaLnBrk="1" hangingPunct="1"/>
            <a:r>
              <a:rPr lang="ru-RU" altLang="uk-UA" sz="3600" b="1">
                <a:solidFill>
                  <a:srgbClr val="002060"/>
                </a:solidFill>
              </a:rPr>
              <a:t>Порядок надання тимчасового доступу до речей і документів</a:t>
            </a:r>
            <a:endParaRPr lang="uk-UA" altLang="uk-UA" sz="3600" b="1">
              <a:solidFill>
                <a:srgbClr val="002060"/>
              </a:solidFill>
            </a:endParaRPr>
          </a:p>
        </p:txBody>
      </p:sp>
      <p:sp>
        <p:nvSpPr>
          <p:cNvPr id="14339" name="Объект 2">
            <a:extLst>
              <a:ext uri="{FF2B5EF4-FFF2-40B4-BE49-F238E27FC236}">
                <a16:creationId xmlns:a16="http://schemas.microsoft.com/office/drawing/2014/main" id="{9272194B-441B-46A0-B363-8EAA6549AD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8975" y="2205038"/>
            <a:ext cx="7747000" cy="4248150"/>
          </a:xfrm>
        </p:spPr>
        <p:txBody>
          <a:bodyPr/>
          <a:lstStyle/>
          <a:p>
            <a:pPr marL="90488" indent="0" algn="just" eaLnBrk="1" hangingPunct="1">
              <a:lnSpc>
                <a:spcPct val="115000"/>
              </a:lnSpc>
              <a:buFont typeface="Wingdings" panose="05000000000000000000" pitchFamily="2" charset="2"/>
              <a:buNone/>
            </a:pPr>
            <a:r>
              <a:rPr lang="ru-RU" altLang="uk-UA" sz="2800" b="1" dirty="0">
                <a:solidFill>
                  <a:schemeClr val="tx1"/>
                </a:solidFill>
              </a:rPr>
              <a:t>Для </a:t>
            </a:r>
            <a:r>
              <a:rPr lang="ru-RU" altLang="uk-UA" sz="2800" b="1" dirty="0" err="1">
                <a:solidFill>
                  <a:schemeClr val="tx1"/>
                </a:solidFill>
              </a:rPr>
              <a:t>застосування</a:t>
            </a:r>
            <a:r>
              <a:rPr lang="ru-RU" altLang="uk-UA" sz="2800" b="1" dirty="0">
                <a:solidFill>
                  <a:schemeClr val="tx1"/>
                </a:solidFill>
              </a:rPr>
              <a:t> </a:t>
            </a:r>
            <a:r>
              <a:rPr lang="ru-RU" altLang="uk-UA" sz="2800" b="1" dirty="0" err="1">
                <a:solidFill>
                  <a:schemeClr val="tx1"/>
                </a:solidFill>
              </a:rPr>
              <a:t>тимчасового</a:t>
            </a:r>
            <a:r>
              <a:rPr lang="ru-RU" altLang="uk-UA" sz="2800" b="1" dirty="0">
                <a:solidFill>
                  <a:schemeClr val="tx1"/>
                </a:solidFill>
              </a:rPr>
              <a:t> доступу </a:t>
            </a:r>
            <a:r>
              <a:rPr lang="ru-RU" altLang="uk-UA" sz="2800" b="1" dirty="0" err="1">
                <a:solidFill>
                  <a:schemeClr val="tx1"/>
                </a:solidFill>
              </a:rPr>
              <a:t>сторони</a:t>
            </a:r>
            <a:r>
              <a:rPr lang="ru-RU" altLang="uk-UA" sz="2800" b="1" dirty="0">
                <a:solidFill>
                  <a:schemeClr val="tx1"/>
                </a:solidFill>
              </a:rPr>
              <a:t> </a:t>
            </a:r>
            <a:r>
              <a:rPr lang="ru-RU" altLang="uk-UA" sz="2800" b="1" dirty="0" err="1">
                <a:solidFill>
                  <a:schemeClr val="tx1"/>
                </a:solidFill>
              </a:rPr>
              <a:t>кримінального</a:t>
            </a:r>
            <a:r>
              <a:rPr lang="ru-RU" altLang="uk-UA" sz="2800" b="1" dirty="0">
                <a:solidFill>
                  <a:schemeClr val="tx1"/>
                </a:solidFill>
              </a:rPr>
              <a:t> </a:t>
            </a:r>
            <a:r>
              <a:rPr lang="ru-RU" altLang="uk-UA" sz="2800" b="1" dirty="0" err="1">
                <a:solidFill>
                  <a:schemeClr val="tx1"/>
                </a:solidFill>
              </a:rPr>
              <a:t>провадження</a:t>
            </a:r>
            <a:r>
              <a:rPr lang="ru-RU" altLang="uk-UA" sz="2800" b="1" dirty="0">
                <a:solidFill>
                  <a:schemeClr val="tx1"/>
                </a:solidFill>
              </a:rPr>
              <a:t> (</a:t>
            </a:r>
            <a:r>
              <a:rPr lang="ru-RU" altLang="uk-UA" sz="2800" b="1" dirty="0" err="1">
                <a:solidFill>
                  <a:schemeClr val="tx1"/>
                </a:solidFill>
              </a:rPr>
              <a:t>або</a:t>
            </a:r>
            <a:r>
              <a:rPr lang="ru-RU" altLang="uk-UA" sz="2800" b="1" dirty="0">
                <a:solidFill>
                  <a:schemeClr val="tx1"/>
                </a:solidFill>
              </a:rPr>
              <a:t> </a:t>
            </a:r>
            <a:r>
              <a:rPr lang="ru-RU" altLang="uk-UA" sz="2800" b="1" dirty="0" err="1">
                <a:solidFill>
                  <a:schemeClr val="tx1"/>
                </a:solidFill>
              </a:rPr>
              <a:t>слідчий</a:t>
            </a:r>
            <a:r>
              <a:rPr lang="ru-RU" altLang="uk-UA" sz="2800" b="1" dirty="0">
                <a:solidFill>
                  <a:schemeClr val="tx1"/>
                </a:solidFill>
              </a:rPr>
              <a:t> за </a:t>
            </a:r>
            <a:r>
              <a:rPr lang="ru-RU" altLang="uk-UA" sz="2800" b="1" dirty="0" err="1">
                <a:solidFill>
                  <a:schemeClr val="tx1"/>
                </a:solidFill>
              </a:rPr>
              <a:t>погодженням</a:t>
            </a:r>
            <a:r>
              <a:rPr lang="ru-RU" altLang="uk-UA" sz="2800" b="1" dirty="0">
                <a:solidFill>
                  <a:schemeClr val="tx1"/>
                </a:solidFill>
              </a:rPr>
              <a:t> </a:t>
            </a:r>
            <a:r>
              <a:rPr lang="ru-RU" altLang="uk-UA" sz="2800" b="1" dirty="0" err="1">
                <a:solidFill>
                  <a:schemeClr val="tx1"/>
                </a:solidFill>
              </a:rPr>
              <a:t>із</a:t>
            </a:r>
            <a:r>
              <a:rPr lang="ru-RU" altLang="uk-UA" sz="2800" b="1" dirty="0">
                <a:solidFill>
                  <a:schemeClr val="tx1"/>
                </a:solidFill>
              </a:rPr>
              <a:t> прокурором) </a:t>
            </a:r>
            <a:r>
              <a:rPr lang="ru-RU" altLang="uk-UA" sz="2800" b="1" dirty="0" err="1">
                <a:solidFill>
                  <a:schemeClr val="tx1"/>
                </a:solidFill>
              </a:rPr>
              <a:t>мають</a:t>
            </a:r>
            <a:r>
              <a:rPr lang="ru-RU" altLang="uk-UA" sz="2800" b="1" dirty="0">
                <a:solidFill>
                  <a:schemeClr val="tx1"/>
                </a:solidFill>
              </a:rPr>
              <a:t> право </a:t>
            </a:r>
            <a:r>
              <a:rPr lang="ru-RU" altLang="uk-UA" sz="2800" b="1" dirty="0" err="1">
                <a:solidFill>
                  <a:schemeClr val="tx1"/>
                </a:solidFill>
              </a:rPr>
              <a:t>звернутися</a:t>
            </a:r>
            <a:r>
              <a:rPr lang="ru-RU" altLang="uk-UA" sz="2800" b="1" dirty="0">
                <a:solidFill>
                  <a:schemeClr val="tx1"/>
                </a:solidFill>
              </a:rPr>
              <a:t> з </a:t>
            </a:r>
            <a:r>
              <a:rPr lang="ru-RU" altLang="uk-UA" sz="2800" b="1" dirty="0" err="1">
                <a:solidFill>
                  <a:schemeClr val="tx1"/>
                </a:solidFill>
              </a:rPr>
              <a:t>відповідним</a:t>
            </a:r>
            <a:r>
              <a:rPr lang="ru-RU" altLang="uk-UA" sz="2800" b="1" dirty="0">
                <a:solidFill>
                  <a:schemeClr val="tx1"/>
                </a:solidFill>
              </a:rPr>
              <a:t> </a:t>
            </a:r>
            <a:r>
              <a:rPr lang="ru-RU" altLang="uk-UA" sz="2800" b="1" dirty="0" err="1">
                <a:solidFill>
                  <a:schemeClr val="tx1"/>
                </a:solidFill>
              </a:rPr>
              <a:t>клопотанням</a:t>
            </a:r>
            <a:r>
              <a:rPr lang="ru-RU" altLang="uk-UA" sz="2800" b="1" dirty="0">
                <a:solidFill>
                  <a:schemeClr val="tx1"/>
                </a:solidFill>
              </a:rPr>
              <a:t> до </a:t>
            </a:r>
            <a:r>
              <a:rPr lang="ru-RU" altLang="uk-UA" sz="2800" b="1" dirty="0" err="1">
                <a:solidFill>
                  <a:schemeClr val="tx1"/>
                </a:solidFill>
              </a:rPr>
              <a:t>слідчого</a:t>
            </a:r>
            <a:r>
              <a:rPr lang="ru-RU" altLang="uk-UA" sz="2800" b="1" dirty="0">
                <a:solidFill>
                  <a:schemeClr val="tx1"/>
                </a:solidFill>
              </a:rPr>
              <a:t> </a:t>
            </a:r>
            <a:r>
              <a:rPr lang="ru-RU" altLang="uk-UA" sz="2800" b="1" dirty="0" err="1">
                <a:solidFill>
                  <a:schemeClr val="tx1"/>
                </a:solidFill>
              </a:rPr>
              <a:t>судді</a:t>
            </a:r>
            <a:r>
              <a:rPr lang="ru-RU" altLang="uk-UA" sz="2800" b="1" dirty="0">
                <a:solidFill>
                  <a:schemeClr val="tx1"/>
                </a:solidFill>
              </a:rPr>
              <a:t> в </a:t>
            </a:r>
            <a:r>
              <a:rPr lang="ru-RU" altLang="uk-UA" sz="2800" b="1" dirty="0" err="1">
                <a:solidFill>
                  <a:schemeClr val="tx1"/>
                </a:solidFill>
              </a:rPr>
              <a:t>ході</a:t>
            </a:r>
            <a:r>
              <a:rPr lang="ru-RU" altLang="uk-UA" sz="2800" b="1" dirty="0">
                <a:solidFill>
                  <a:schemeClr val="tx1"/>
                </a:solidFill>
              </a:rPr>
              <a:t> </a:t>
            </a:r>
            <a:r>
              <a:rPr lang="ru-RU" altLang="uk-UA" sz="2800" b="1" dirty="0" err="1">
                <a:solidFill>
                  <a:schemeClr val="tx1"/>
                </a:solidFill>
              </a:rPr>
              <a:t>досудового</a:t>
            </a:r>
            <a:r>
              <a:rPr lang="ru-RU" altLang="uk-UA" sz="2800" b="1" dirty="0">
                <a:solidFill>
                  <a:schemeClr val="tx1"/>
                </a:solidFill>
              </a:rPr>
              <a:t> </a:t>
            </a:r>
            <a:r>
              <a:rPr lang="ru-RU" altLang="uk-UA" sz="2800" b="1" dirty="0" err="1">
                <a:solidFill>
                  <a:schemeClr val="tx1"/>
                </a:solidFill>
              </a:rPr>
              <a:t>розслідування</a:t>
            </a:r>
            <a:r>
              <a:rPr lang="ru-RU" altLang="uk-UA" sz="2800" b="1" dirty="0">
                <a:solidFill>
                  <a:schemeClr val="tx1"/>
                </a:solidFill>
              </a:rPr>
              <a:t> </a:t>
            </a:r>
            <a:r>
              <a:rPr lang="ru-RU" altLang="uk-UA" sz="2800" b="1" dirty="0" err="1">
                <a:solidFill>
                  <a:schemeClr val="tx1"/>
                </a:solidFill>
              </a:rPr>
              <a:t>чи</a:t>
            </a:r>
            <a:r>
              <a:rPr lang="ru-RU" altLang="uk-UA" sz="2800" b="1" dirty="0">
                <a:solidFill>
                  <a:schemeClr val="tx1"/>
                </a:solidFill>
              </a:rPr>
              <a:t> до суду </a:t>
            </a:r>
            <a:r>
              <a:rPr lang="ru-RU" altLang="uk-UA" sz="2800" b="1" dirty="0" err="1">
                <a:solidFill>
                  <a:schemeClr val="tx1"/>
                </a:solidFill>
              </a:rPr>
              <a:t>під</a:t>
            </a:r>
            <a:r>
              <a:rPr lang="ru-RU" altLang="uk-UA" sz="2800" b="1" dirty="0">
                <a:solidFill>
                  <a:schemeClr val="tx1"/>
                </a:solidFill>
              </a:rPr>
              <a:t> час судового </a:t>
            </a:r>
            <a:r>
              <a:rPr lang="ru-RU" altLang="uk-UA" sz="2800" b="1" dirty="0" err="1">
                <a:solidFill>
                  <a:schemeClr val="tx1"/>
                </a:solidFill>
              </a:rPr>
              <a:t>провадження</a:t>
            </a:r>
            <a:r>
              <a:rPr lang="ru-RU" altLang="uk-UA" sz="2800" b="1" dirty="0">
                <a:solidFill>
                  <a:schemeClr val="tx1"/>
                </a:solidFill>
              </a:rPr>
              <a:t>.</a:t>
            </a:r>
          </a:p>
          <a:p>
            <a:pPr marL="90488" indent="0" algn="just" eaLnBrk="1" hangingPunct="1">
              <a:lnSpc>
                <a:spcPct val="115000"/>
              </a:lnSpc>
              <a:buFont typeface="Wingdings" panose="05000000000000000000" pitchFamily="2" charset="2"/>
              <a:buNone/>
            </a:pPr>
            <a:endParaRPr lang="ru-RU" altLang="uk-UA" sz="2800" b="1" dirty="0">
              <a:solidFill>
                <a:schemeClr val="tx1"/>
              </a:solidFill>
            </a:endParaRPr>
          </a:p>
        </p:txBody>
      </p:sp>
      <p:pic>
        <p:nvPicPr>
          <p:cNvPr id="3" name="Записанный звук">
            <a:hlinkClick r:id="" action="ppaction://media"/>
            <a:extLst>
              <a:ext uri="{FF2B5EF4-FFF2-40B4-BE49-F238E27FC236}">
                <a16:creationId xmlns:a16="http://schemas.microsoft.com/office/drawing/2014/main" id="{1459B878-A425-48B4-AD02-8D06DFE41A7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304"/>
    </mc:Choice>
    <mc:Fallback xmlns="">
      <p:transition spd="slow" advTm="1630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097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>
            <a:extLst>
              <a:ext uri="{FF2B5EF4-FFF2-40B4-BE49-F238E27FC236}">
                <a16:creationId xmlns:a16="http://schemas.microsoft.com/office/drawing/2014/main" id="{284134E1-1CD1-4D2A-934D-A76C848B62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975" y="404813"/>
            <a:ext cx="7756525" cy="1054100"/>
          </a:xfrm>
        </p:spPr>
        <p:txBody>
          <a:bodyPr/>
          <a:lstStyle/>
          <a:p>
            <a:pPr eaLnBrk="1" hangingPunct="1"/>
            <a:r>
              <a:rPr lang="ru-RU" altLang="uk-UA" sz="3600" b="1">
                <a:solidFill>
                  <a:srgbClr val="002060"/>
                </a:solidFill>
              </a:rPr>
              <a:t>Охоронюваною законом таємницею, що міститься в речах і документах, є:</a:t>
            </a:r>
            <a:endParaRPr lang="uk-UA" altLang="uk-UA" sz="3600" b="1">
              <a:solidFill>
                <a:srgbClr val="002060"/>
              </a:solidFill>
            </a:endParaRPr>
          </a:p>
        </p:txBody>
      </p:sp>
      <p:sp>
        <p:nvSpPr>
          <p:cNvPr id="19459" name="Объект 2">
            <a:extLst>
              <a:ext uri="{FF2B5EF4-FFF2-40B4-BE49-F238E27FC236}">
                <a16:creationId xmlns:a16="http://schemas.microsoft.com/office/drawing/2014/main" id="{EC976576-218E-4155-9947-9C14A4F638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8500" y="2133600"/>
            <a:ext cx="7747000" cy="4608513"/>
          </a:xfrm>
        </p:spPr>
        <p:txBody>
          <a:bodyPr/>
          <a:lstStyle/>
          <a:p>
            <a:pPr marL="0" indent="0" algn="just">
              <a:buFont typeface="Wingdings" panose="05000000000000000000" pitchFamily="2" charset="2"/>
              <a:buNone/>
            </a:pPr>
            <a:r>
              <a:rPr lang="ru-RU" altLang="ru-UA" sz="1600" dirty="0"/>
              <a:t>1) </a:t>
            </a:r>
            <a:r>
              <a:rPr lang="ru-RU" altLang="ru-UA" sz="1600" dirty="0" err="1"/>
              <a:t>інформація</a:t>
            </a:r>
            <a:r>
              <a:rPr lang="ru-RU" altLang="ru-UA" sz="1600" dirty="0"/>
              <a:t>, </a:t>
            </a:r>
            <a:r>
              <a:rPr lang="ru-RU" altLang="ru-UA" sz="1600" dirty="0" err="1"/>
              <a:t>що</a:t>
            </a:r>
            <a:r>
              <a:rPr lang="ru-RU" altLang="ru-UA" sz="1600" dirty="0"/>
              <a:t> </a:t>
            </a:r>
            <a:r>
              <a:rPr lang="ru-RU" altLang="ru-UA" sz="1600" dirty="0" err="1"/>
              <a:t>знаходиться</a:t>
            </a:r>
            <a:r>
              <a:rPr lang="ru-RU" altLang="ru-UA" sz="1600" dirty="0"/>
              <a:t> у </a:t>
            </a:r>
            <a:r>
              <a:rPr lang="ru-RU" altLang="ru-UA" sz="1600" dirty="0" err="1"/>
              <a:t>володінні</a:t>
            </a:r>
            <a:r>
              <a:rPr lang="ru-RU" altLang="ru-UA" sz="1600" dirty="0"/>
              <a:t> </a:t>
            </a:r>
            <a:r>
              <a:rPr lang="ru-RU" altLang="ru-UA" sz="1600" dirty="0" err="1"/>
              <a:t>засобу</a:t>
            </a:r>
            <a:r>
              <a:rPr lang="ru-RU" altLang="ru-UA" sz="1600" dirty="0"/>
              <a:t> </a:t>
            </a:r>
            <a:r>
              <a:rPr lang="ru-RU" altLang="ru-UA" sz="1600" dirty="0" err="1"/>
              <a:t>масової</a:t>
            </a:r>
            <a:r>
              <a:rPr lang="ru-RU" altLang="ru-UA" sz="1600" dirty="0"/>
              <a:t> </a:t>
            </a:r>
            <a:r>
              <a:rPr lang="ru-RU" altLang="ru-UA" sz="1600" dirty="0" err="1"/>
              <a:t>інформації</a:t>
            </a:r>
            <a:r>
              <a:rPr lang="ru-RU" altLang="ru-UA" sz="1600" dirty="0"/>
              <a:t> </a:t>
            </a:r>
            <a:r>
              <a:rPr lang="ru-RU" altLang="ru-UA" sz="1600" dirty="0" err="1"/>
              <a:t>або</a:t>
            </a:r>
            <a:r>
              <a:rPr lang="ru-RU" altLang="ru-UA" sz="1600" dirty="0"/>
              <a:t> </a:t>
            </a:r>
            <a:r>
              <a:rPr lang="ru-RU" altLang="ru-UA" sz="1600" dirty="0" err="1"/>
              <a:t>журналіста</a:t>
            </a:r>
            <a:r>
              <a:rPr lang="ru-RU" altLang="ru-UA" sz="1600" dirty="0"/>
              <a:t> і </a:t>
            </a:r>
            <a:r>
              <a:rPr lang="ru-RU" altLang="ru-UA" sz="1600" dirty="0" err="1"/>
              <a:t>надана</a:t>
            </a:r>
            <a:r>
              <a:rPr lang="ru-RU" altLang="ru-UA" sz="1600" dirty="0"/>
              <a:t> </a:t>
            </a:r>
            <a:r>
              <a:rPr lang="ru-RU" altLang="ru-UA" sz="1600" dirty="0" err="1"/>
              <a:t>їм</a:t>
            </a:r>
            <a:r>
              <a:rPr lang="ru-RU" altLang="ru-UA" sz="1600" dirty="0"/>
              <a:t> за </a:t>
            </a:r>
            <a:r>
              <a:rPr lang="ru-RU" altLang="ru-UA" sz="1600" dirty="0" err="1"/>
              <a:t>умови</a:t>
            </a:r>
            <a:r>
              <a:rPr lang="ru-RU" altLang="ru-UA" sz="1600" dirty="0"/>
              <a:t> </a:t>
            </a:r>
            <a:r>
              <a:rPr lang="ru-RU" altLang="ru-UA" sz="1600" dirty="0" err="1"/>
              <a:t>нерозголошення</a:t>
            </a:r>
            <a:r>
              <a:rPr lang="ru-RU" altLang="ru-UA" sz="1600" dirty="0"/>
              <a:t> авторства </a:t>
            </a:r>
            <a:r>
              <a:rPr lang="ru-RU" altLang="ru-UA" sz="1600" dirty="0" err="1"/>
              <a:t>або</a:t>
            </a:r>
            <a:r>
              <a:rPr lang="ru-RU" altLang="ru-UA" sz="1600" dirty="0"/>
              <a:t> </a:t>
            </a:r>
            <a:r>
              <a:rPr lang="ru-RU" altLang="ru-UA" sz="1600" dirty="0" err="1"/>
              <a:t>джерела</a:t>
            </a:r>
            <a:r>
              <a:rPr lang="ru-RU" altLang="ru-UA" sz="1600" dirty="0"/>
              <a:t> </a:t>
            </a:r>
            <a:r>
              <a:rPr lang="ru-RU" altLang="ru-UA" sz="1600" dirty="0" err="1"/>
              <a:t>інформації</a:t>
            </a:r>
            <a:r>
              <a:rPr lang="ru-RU" altLang="ru-UA" sz="1600" dirty="0"/>
              <a:t>;</a:t>
            </a:r>
          </a:p>
          <a:p>
            <a:pPr marL="0" indent="0" algn="just">
              <a:buFont typeface="Wingdings" panose="05000000000000000000" pitchFamily="2" charset="2"/>
              <a:buNone/>
            </a:pPr>
            <a:r>
              <a:rPr lang="ru-RU" altLang="ru-UA" sz="1600" dirty="0"/>
              <a:t>2) </a:t>
            </a:r>
            <a:r>
              <a:rPr lang="ru-RU" altLang="ru-UA" sz="1600" dirty="0" err="1"/>
              <a:t>відомості</a:t>
            </a:r>
            <a:r>
              <a:rPr lang="ru-RU" altLang="ru-UA" sz="1600" dirty="0"/>
              <a:t>, </a:t>
            </a:r>
            <a:r>
              <a:rPr lang="ru-RU" altLang="ru-UA" sz="1600" dirty="0" err="1"/>
              <a:t>які</a:t>
            </a:r>
            <a:r>
              <a:rPr lang="ru-RU" altLang="ru-UA" sz="1600" dirty="0"/>
              <a:t> </a:t>
            </a:r>
            <a:r>
              <a:rPr lang="ru-RU" altLang="ru-UA" sz="1600" dirty="0" err="1"/>
              <a:t>можуть</a:t>
            </a:r>
            <a:r>
              <a:rPr lang="ru-RU" altLang="ru-UA" sz="1600" dirty="0"/>
              <a:t> </a:t>
            </a:r>
            <a:r>
              <a:rPr lang="ru-RU" altLang="ru-UA" sz="1600" dirty="0" err="1"/>
              <a:t>становити</a:t>
            </a:r>
            <a:r>
              <a:rPr lang="ru-RU" altLang="ru-UA" sz="1600" dirty="0"/>
              <a:t> </a:t>
            </a:r>
            <a:r>
              <a:rPr lang="ru-RU" altLang="ru-UA" sz="1600" dirty="0" err="1"/>
              <a:t>лікарську</a:t>
            </a:r>
            <a:r>
              <a:rPr lang="ru-RU" altLang="ru-UA" sz="1600" dirty="0"/>
              <a:t> </a:t>
            </a:r>
            <a:r>
              <a:rPr lang="ru-RU" altLang="ru-UA" sz="1600" dirty="0" err="1"/>
              <a:t>таємницю</a:t>
            </a:r>
            <a:r>
              <a:rPr lang="ru-RU" altLang="ru-UA" sz="1600" dirty="0"/>
              <a:t>;</a:t>
            </a:r>
          </a:p>
          <a:p>
            <a:pPr marL="0" indent="0" algn="just">
              <a:buFont typeface="Wingdings" panose="05000000000000000000" pitchFamily="2" charset="2"/>
              <a:buNone/>
            </a:pPr>
            <a:r>
              <a:rPr lang="ru-RU" altLang="ru-UA" sz="1600" dirty="0"/>
              <a:t>3) </a:t>
            </a:r>
            <a:r>
              <a:rPr lang="ru-RU" altLang="ru-UA" sz="1600" dirty="0" err="1"/>
              <a:t>відомості</a:t>
            </a:r>
            <a:r>
              <a:rPr lang="ru-RU" altLang="ru-UA" sz="1600" dirty="0"/>
              <a:t>, </a:t>
            </a:r>
            <a:r>
              <a:rPr lang="ru-RU" altLang="ru-UA" sz="1600" dirty="0" err="1"/>
              <a:t>які</a:t>
            </a:r>
            <a:r>
              <a:rPr lang="ru-RU" altLang="ru-UA" sz="1600" dirty="0"/>
              <a:t> </a:t>
            </a:r>
            <a:r>
              <a:rPr lang="ru-RU" altLang="ru-UA" sz="1600" dirty="0" err="1"/>
              <a:t>можуть</a:t>
            </a:r>
            <a:r>
              <a:rPr lang="ru-RU" altLang="ru-UA" sz="1600" dirty="0"/>
              <a:t> </a:t>
            </a:r>
            <a:r>
              <a:rPr lang="ru-RU" altLang="ru-UA" sz="1600" dirty="0" err="1"/>
              <a:t>становити</a:t>
            </a:r>
            <a:r>
              <a:rPr lang="ru-RU" altLang="ru-UA" sz="1600" dirty="0"/>
              <a:t> </a:t>
            </a:r>
            <a:r>
              <a:rPr lang="ru-RU" altLang="ru-UA" sz="1600" dirty="0" err="1"/>
              <a:t>таємницю</a:t>
            </a:r>
            <a:r>
              <a:rPr lang="ru-RU" altLang="ru-UA" sz="1600" dirty="0"/>
              <a:t> </a:t>
            </a:r>
            <a:r>
              <a:rPr lang="ru-RU" altLang="ru-UA" sz="1600" dirty="0" err="1"/>
              <a:t>вчинення</a:t>
            </a:r>
            <a:r>
              <a:rPr lang="ru-RU" altLang="ru-UA" sz="1600" dirty="0"/>
              <a:t> </a:t>
            </a:r>
            <a:r>
              <a:rPr lang="ru-RU" altLang="ru-UA" sz="1600" dirty="0" err="1"/>
              <a:t>нотаріальних</a:t>
            </a:r>
            <a:r>
              <a:rPr lang="ru-RU" altLang="ru-UA" sz="1600" dirty="0"/>
              <a:t> </a:t>
            </a:r>
            <a:r>
              <a:rPr lang="ru-RU" altLang="ru-UA" sz="1600" dirty="0" err="1"/>
              <a:t>дій</a:t>
            </a:r>
            <a:r>
              <a:rPr lang="ru-RU" altLang="ru-UA" sz="1600" dirty="0"/>
              <a:t>;</a:t>
            </a:r>
          </a:p>
          <a:p>
            <a:pPr marL="0" indent="0" algn="just">
              <a:buFont typeface="Wingdings" panose="05000000000000000000" pitchFamily="2" charset="2"/>
              <a:buNone/>
            </a:pPr>
            <a:r>
              <a:rPr lang="ru-RU" altLang="ru-UA" sz="1600" dirty="0"/>
              <a:t>4) </a:t>
            </a:r>
            <a:r>
              <a:rPr lang="ru-RU" altLang="ru-UA" sz="1600" dirty="0" err="1"/>
              <a:t>конфіденційна</a:t>
            </a:r>
            <a:r>
              <a:rPr lang="ru-RU" altLang="ru-UA" sz="1600" dirty="0"/>
              <a:t> </a:t>
            </a:r>
            <a:r>
              <a:rPr lang="ru-RU" altLang="ru-UA" sz="1600" dirty="0" err="1"/>
              <a:t>інформація</a:t>
            </a:r>
            <a:r>
              <a:rPr lang="ru-RU" altLang="ru-UA" sz="1600" dirty="0"/>
              <a:t>, в тому </a:t>
            </a:r>
            <a:r>
              <a:rPr lang="ru-RU" altLang="ru-UA" sz="1600" dirty="0" err="1"/>
              <a:t>числі</a:t>
            </a:r>
            <a:r>
              <a:rPr lang="ru-RU" altLang="ru-UA" sz="1600" dirty="0"/>
              <a:t> </a:t>
            </a:r>
            <a:r>
              <a:rPr lang="ru-RU" altLang="ru-UA" sz="1600" dirty="0" err="1"/>
              <a:t>така</a:t>
            </a:r>
            <a:r>
              <a:rPr lang="ru-RU" altLang="ru-UA" sz="1600" dirty="0"/>
              <a:t>, </a:t>
            </a:r>
            <a:r>
              <a:rPr lang="ru-RU" altLang="ru-UA" sz="1600" dirty="0" err="1"/>
              <a:t>що</a:t>
            </a:r>
            <a:r>
              <a:rPr lang="ru-RU" altLang="ru-UA" sz="1600" dirty="0"/>
              <a:t> </a:t>
            </a:r>
            <a:r>
              <a:rPr lang="ru-RU" altLang="ru-UA" sz="1600" dirty="0" err="1"/>
              <a:t>містить</a:t>
            </a:r>
            <a:r>
              <a:rPr lang="ru-RU" altLang="ru-UA" sz="1600" dirty="0"/>
              <a:t> </a:t>
            </a:r>
            <a:r>
              <a:rPr lang="ru-RU" altLang="ru-UA" sz="1600" dirty="0" err="1"/>
              <a:t>комерційну</a:t>
            </a:r>
            <a:r>
              <a:rPr lang="ru-RU" altLang="ru-UA" sz="1600" dirty="0"/>
              <a:t> </a:t>
            </a:r>
            <a:r>
              <a:rPr lang="ru-RU" altLang="ru-UA" sz="1600" dirty="0" err="1"/>
              <a:t>таємницю</a:t>
            </a:r>
            <a:r>
              <a:rPr lang="ru-RU" altLang="ru-UA" sz="1600" dirty="0"/>
              <a:t>;</a:t>
            </a:r>
          </a:p>
          <a:p>
            <a:pPr marL="0" indent="0" algn="just">
              <a:buFont typeface="Wingdings" panose="05000000000000000000" pitchFamily="2" charset="2"/>
              <a:buNone/>
            </a:pPr>
            <a:r>
              <a:rPr lang="ru-RU" altLang="ru-UA" sz="1600" dirty="0"/>
              <a:t>5) </a:t>
            </a:r>
            <a:r>
              <a:rPr lang="ru-RU" altLang="ru-UA" sz="1600" dirty="0" err="1"/>
              <a:t>відомості</a:t>
            </a:r>
            <a:r>
              <a:rPr lang="ru-RU" altLang="ru-UA" sz="1600" dirty="0"/>
              <a:t>, </a:t>
            </a:r>
            <a:r>
              <a:rPr lang="ru-RU" altLang="ru-UA" sz="1600" dirty="0" err="1"/>
              <a:t>які</a:t>
            </a:r>
            <a:r>
              <a:rPr lang="ru-RU" altLang="ru-UA" sz="1600" dirty="0"/>
              <a:t> </a:t>
            </a:r>
            <a:r>
              <a:rPr lang="ru-RU" altLang="ru-UA" sz="1600" dirty="0" err="1"/>
              <a:t>можуть</a:t>
            </a:r>
            <a:r>
              <a:rPr lang="ru-RU" altLang="ru-UA" sz="1600" dirty="0"/>
              <a:t> </a:t>
            </a:r>
            <a:r>
              <a:rPr lang="ru-RU" altLang="ru-UA" sz="1600" dirty="0" err="1"/>
              <a:t>становити</a:t>
            </a:r>
            <a:r>
              <a:rPr lang="ru-RU" altLang="ru-UA" sz="1600" dirty="0"/>
              <a:t> </a:t>
            </a:r>
            <a:r>
              <a:rPr lang="ru-RU" altLang="ru-UA" sz="1600" dirty="0" err="1"/>
              <a:t>банківську</a:t>
            </a:r>
            <a:r>
              <a:rPr lang="ru-RU" altLang="ru-UA" sz="1600" dirty="0"/>
              <a:t> </a:t>
            </a:r>
            <a:r>
              <a:rPr lang="ru-RU" altLang="ru-UA" sz="1600" dirty="0" err="1"/>
              <a:t>таємницю</a:t>
            </a:r>
            <a:r>
              <a:rPr lang="ru-RU" altLang="ru-UA" sz="1600" dirty="0"/>
              <a:t>;</a:t>
            </a:r>
          </a:p>
          <a:p>
            <a:pPr marL="0" indent="0" algn="just">
              <a:buFont typeface="Wingdings" panose="05000000000000000000" pitchFamily="2" charset="2"/>
              <a:buNone/>
            </a:pPr>
            <a:r>
              <a:rPr lang="ru-RU" altLang="ru-UA" sz="1600" dirty="0"/>
              <a:t>6) особисте </a:t>
            </a:r>
            <a:r>
              <a:rPr lang="ru-RU" altLang="ru-UA" sz="1600" dirty="0" err="1"/>
              <a:t>листування</a:t>
            </a:r>
            <a:r>
              <a:rPr lang="ru-RU" altLang="ru-UA" sz="1600" dirty="0"/>
              <a:t> особи та </a:t>
            </a:r>
            <a:r>
              <a:rPr lang="ru-RU" altLang="ru-UA" sz="1600" dirty="0" err="1"/>
              <a:t>інші</a:t>
            </a:r>
            <a:r>
              <a:rPr lang="ru-RU" altLang="ru-UA" sz="1600" dirty="0"/>
              <a:t> записи </a:t>
            </a:r>
            <a:r>
              <a:rPr lang="ru-RU" altLang="ru-UA" sz="1600" dirty="0" err="1"/>
              <a:t>особистого</a:t>
            </a:r>
            <a:r>
              <a:rPr lang="ru-RU" altLang="ru-UA" sz="1600" dirty="0"/>
              <a:t> характеру;</a:t>
            </a:r>
          </a:p>
          <a:p>
            <a:pPr marL="0" indent="0" algn="just">
              <a:buFont typeface="Wingdings" panose="05000000000000000000" pitchFamily="2" charset="2"/>
              <a:buNone/>
            </a:pPr>
            <a:r>
              <a:rPr lang="ru-RU" altLang="ru-UA" sz="1600" dirty="0"/>
              <a:t>7) </a:t>
            </a:r>
            <a:r>
              <a:rPr lang="ru-RU" altLang="ru-UA" sz="1600" dirty="0" err="1"/>
              <a:t>інформація</a:t>
            </a:r>
            <a:r>
              <a:rPr lang="ru-RU" altLang="ru-UA" sz="1600" dirty="0"/>
              <a:t>, яка </a:t>
            </a:r>
            <a:r>
              <a:rPr lang="ru-RU" altLang="ru-UA" sz="1600" dirty="0" err="1"/>
              <a:t>знаходиться</a:t>
            </a:r>
            <a:r>
              <a:rPr lang="ru-RU" altLang="ru-UA" sz="1600" dirty="0"/>
              <a:t> в </a:t>
            </a:r>
            <a:r>
              <a:rPr lang="ru-RU" altLang="ru-UA" sz="1600" dirty="0" err="1"/>
              <a:t>операторів</a:t>
            </a:r>
            <a:r>
              <a:rPr lang="ru-RU" altLang="ru-UA" sz="1600" dirty="0"/>
              <a:t> та </a:t>
            </a:r>
            <a:r>
              <a:rPr lang="ru-RU" altLang="ru-UA" sz="1600" dirty="0" err="1"/>
              <a:t>провайдерів</a:t>
            </a:r>
            <a:r>
              <a:rPr lang="ru-RU" altLang="ru-UA" sz="1600" dirty="0"/>
              <a:t> </a:t>
            </a:r>
            <a:r>
              <a:rPr lang="ru-RU" altLang="ru-UA" sz="1600" dirty="0" err="1"/>
              <a:t>телекомунікацій</a:t>
            </a:r>
            <a:r>
              <a:rPr lang="ru-RU" altLang="ru-UA" sz="1600" dirty="0"/>
              <a:t>, про </a:t>
            </a:r>
            <a:r>
              <a:rPr lang="ru-RU" altLang="ru-UA" sz="1600" dirty="0" err="1"/>
              <a:t>зв’язок</a:t>
            </a:r>
            <a:r>
              <a:rPr lang="ru-RU" altLang="ru-UA" sz="1600" dirty="0"/>
              <a:t>, абонента, </a:t>
            </a:r>
            <a:r>
              <a:rPr lang="ru-RU" altLang="ru-UA" sz="1600" dirty="0" err="1"/>
              <a:t>надання</a:t>
            </a:r>
            <a:r>
              <a:rPr lang="ru-RU" altLang="ru-UA" sz="1600" dirty="0"/>
              <a:t> </a:t>
            </a:r>
            <a:r>
              <a:rPr lang="ru-RU" altLang="ru-UA" sz="1600" dirty="0" err="1"/>
              <a:t>телекомунікаційних</a:t>
            </a:r>
            <a:r>
              <a:rPr lang="ru-RU" altLang="ru-UA" sz="1600" dirty="0"/>
              <a:t> </a:t>
            </a:r>
            <a:r>
              <a:rPr lang="ru-RU" altLang="ru-UA" sz="1600" dirty="0" err="1"/>
              <a:t>послуг</a:t>
            </a:r>
            <a:r>
              <a:rPr lang="ru-RU" altLang="ru-UA" sz="1600" dirty="0"/>
              <a:t>, у тому </a:t>
            </a:r>
            <a:r>
              <a:rPr lang="ru-RU" altLang="ru-UA" sz="1600" dirty="0" err="1"/>
              <a:t>числі</a:t>
            </a:r>
            <a:r>
              <a:rPr lang="ru-RU" altLang="ru-UA" sz="1600" dirty="0"/>
              <a:t> </a:t>
            </a:r>
            <a:r>
              <a:rPr lang="ru-RU" altLang="ru-UA" sz="1600" dirty="0" err="1"/>
              <a:t>отримання</a:t>
            </a:r>
            <a:r>
              <a:rPr lang="ru-RU" altLang="ru-UA" sz="1600" dirty="0"/>
              <a:t> </a:t>
            </a:r>
            <a:r>
              <a:rPr lang="ru-RU" altLang="ru-UA" sz="1600" dirty="0" err="1"/>
              <a:t>послуг</a:t>
            </a:r>
            <a:r>
              <a:rPr lang="ru-RU" altLang="ru-UA" sz="1600" dirty="0"/>
              <a:t>, </a:t>
            </a:r>
            <a:r>
              <a:rPr lang="ru-RU" altLang="ru-UA" sz="1600" dirty="0" err="1"/>
              <a:t>їх</a:t>
            </a:r>
            <a:r>
              <a:rPr lang="ru-RU" altLang="ru-UA" sz="1600" dirty="0"/>
              <a:t> </a:t>
            </a:r>
            <a:r>
              <a:rPr lang="ru-RU" altLang="ru-UA" sz="1600" dirty="0" err="1"/>
              <a:t>тривалості</a:t>
            </a:r>
            <a:r>
              <a:rPr lang="ru-RU" altLang="ru-UA" sz="1600" dirty="0"/>
              <a:t>, </a:t>
            </a:r>
            <a:r>
              <a:rPr lang="ru-RU" altLang="ru-UA" sz="1600" dirty="0" err="1"/>
              <a:t>змісту</a:t>
            </a:r>
            <a:r>
              <a:rPr lang="ru-RU" altLang="ru-UA" sz="1600" dirty="0"/>
              <a:t>, </a:t>
            </a:r>
            <a:r>
              <a:rPr lang="ru-RU" altLang="ru-UA" sz="1600" dirty="0" err="1"/>
              <a:t>маршрутів</a:t>
            </a:r>
            <a:r>
              <a:rPr lang="ru-RU" altLang="ru-UA" sz="1600" dirty="0"/>
              <a:t> </a:t>
            </a:r>
            <a:r>
              <a:rPr lang="ru-RU" altLang="ru-UA" sz="1600" dirty="0" err="1"/>
              <a:t>передавання</a:t>
            </a:r>
            <a:r>
              <a:rPr lang="ru-RU" altLang="ru-UA" sz="1600" dirty="0"/>
              <a:t> </a:t>
            </a:r>
            <a:r>
              <a:rPr lang="ru-RU" altLang="ru-UA" sz="1600" dirty="0" err="1"/>
              <a:t>тощо</a:t>
            </a:r>
            <a:r>
              <a:rPr lang="ru-RU" altLang="ru-UA" sz="1600" dirty="0"/>
              <a:t>;</a:t>
            </a:r>
          </a:p>
          <a:p>
            <a:pPr marL="0" indent="0" algn="just">
              <a:buFont typeface="Wingdings" panose="05000000000000000000" pitchFamily="2" charset="2"/>
              <a:buNone/>
            </a:pPr>
            <a:r>
              <a:rPr lang="ru-RU" altLang="ru-UA" sz="1600" dirty="0"/>
              <a:t>8) </a:t>
            </a:r>
            <a:r>
              <a:rPr lang="ru-RU" altLang="ru-UA" sz="1600" dirty="0" err="1"/>
              <a:t>персональні</a:t>
            </a:r>
            <a:r>
              <a:rPr lang="ru-RU" altLang="ru-UA" sz="1600" dirty="0"/>
              <a:t> </a:t>
            </a:r>
            <a:r>
              <a:rPr lang="ru-RU" altLang="ru-UA" sz="1600" dirty="0" err="1"/>
              <a:t>дані</a:t>
            </a:r>
            <a:r>
              <a:rPr lang="ru-RU" altLang="ru-UA" sz="1600" dirty="0"/>
              <a:t> особи, </a:t>
            </a:r>
            <a:r>
              <a:rPr lang="ru-RU" altLang="ru-UA" sz="1600" dirty="0" err="1"/>
              <a:t>що</a:t>
            </a:r>
            <a:r>
              <a:rPr lang="ru-RU" altLang="ru-UA" sz="1600" dirty="0"/>
              <a:t> </a:t>
            </a:r>
            <a:r>
              <a:rPr lang="ru-RU" altLang="ru-UA" sz="1600" dirty="0" err="1"/>
              <a:t>знаходяться</a:t>
            </a:r>
            <a:r>
              <a:rPr lang="ru-RU" altLang="ru-UA" sz="1600" dirty="0"/>
              <a:t> у </a:t>
            </a:r>
            <a:r>
              <a:rPr lang="ru-RU" altLang="ru-UA" sz="1600" dirty="0" err="1"/>
              <a:t>її</a:t>
            </a:r>
            <a:r>
              <a:rPr lang="ru-RU" altLang="ru-UA" sz="1600" dirty="0"/>
              <a:t> </a:t>
            </a:r>
            <a:r>
              <a:rPr lang="ru-RU" altLang="ru-UA" sz="1600" dirty="0" err="1"/>
              <a:t>особистому</a:t>
            </a:r>
            <a:r>
              <a:rPr lang="ru-RU" altLang="ru-UA" sz="1600" dirty="0"/>
              <a:t> </a:t>
            </a:r>
            <a:r>
              <a:rPr lang="ru-RU" altLang="ru-UA" sz="1600" dirty="0" err="1"/>
              <a:t>володінні</a:t>
            </a:r>
            <a:r>
              <a:rPr lang="ru-RU" altLang="ru-UA" sz="1600" dirty="0"/>
              <a:t> </a:t>
            </a:r>
            <a:r>
              <a:rPr lang="ru-RU" altLang="ru-UA" sz="1600" dirty="0" err="1"/>
              <a:t>або</a:t>
            </a:r>
            <a:r>
              <a:rPr lang="ru-RU" altLang="ru-UA" sz="1600" dirty="0"/>
              <a:t> в </a:t>
            </a:r>
            <a:r>
              <a:rPr lang="ru-RU" altLang="ru-UA" sz="1600" dirty="0" err="1"/>
              <a:t>базі</a:t>
            </a:r>
            <a:r>
              <a:rPr lang="ru-RU" altLang="ru-UA" sz="1600" dirty="0"/>
              <a:t> </a:t>
            </a:r>
            <a:r>
              <a:rPr lang="ru-RU" altLang="ru-UA" sz="1600" dirty="0" err="1"/>
              <a:t>персональних</a:t>
            </a:r>
            <a:r>
              <a:rPr lang="ru-RU" altLang="ru-UA" sz="1600" dirty="0"/>
              <a:t> </a:t>
            </a:r>
            <a:r>
              <a:rPr lang="ru-RU" altLang="ru-UA" sz="1600" dirty="0" err="1"/>
              <a:t>даних</a:t>
            </a:r>
            <a:r>
              <a:rPr lang="ru-RU" altLang="ru-UA" sz="1600" dirty="0"/>
              <a:t>, яка </a:t>
            </a:r>
            <a:r>
              <a:rPr lang="ru-RU" altLang="ru-UA" sz="1600" dirty="0" err="1"/>
              <a:t>знаходиться</a:t>
            </a:r>
            <a:r>
              <a:rPr lang="ru-RU" altLang="ru-UA" sz="1600" dirty="0"/>
              <a:t> у </a:t>
            </a:r>
            <a:r>
              <a:rPr lang="ru-RU" altLang="ru-UA" sz="1600" dirty="0" err="1"/>
              <a:t>володільця</a:t>
            </a:r>
            <a:r>
              <a:rPr lang="ru-RU" altLang="ru-UA" sz="1600" dirty="0"/>
              <a:t> </a:t>
            </a:r>
            <a:r>
              <a:rPr lang="ru-RU" altLang="ru-UA" sz="1600" dirty="0" err="1"/>
              <a:t>персональних</a:t>
            </a:r>
            <a:r>
              <a:rPr lang="ru-RU" altLang="ru-UA" sz="1600" dirty="0"/>
              <a:t> </a:t>
            </a:r>
            <a:r>
              <a:rPr lang="ru-RU" altLang="ru-UA" sz="1600" dirty="0" err="1"/>
              <a:t>даних</a:t>
            </a:r>
            <a:r>
              <a:rPr lang="ru-RU" altLang="ru-UA" sz="1600" dirty="0"/>
              <a:t>;</a:t>
            </a:r>
          </a:p>
          <a:p>
            <a:pPr marL="0" indent="0" algn="just">
              <a:buFont typeface="Wingdings" panose="05000000000000000000" pitchFamily="2" charset="2"/>
              <a:buNone/>
            </a:pPr>
            <a:r>
              <a:rPr lang="ru-RU" altLang="ru-UA" sz="1600" dirty="0"/>
              <a:t>9) </a:t>
            </a:r>
            <a:r>
              <a:rPr lang="ru-RU" altLang="ru-UA" sz="1600" dirty="0" err="1"/>
              <a:t>державна</a:t>
            </a:r>
            <a:r>
              <a:rPr lang="ru-RU" altLang="ru-UA" sz="1600" dirty="0"/>
              <a:t> </a:t>
            </a:r>
            <a:r>
              <a:rPr lang="ru-RU" altLang="ru-UA" sz="1600" dirty="0" err="1"/>
              <a:t>таємниця</a:t>
            </a:r>
            <a:r>
              <a:rPr lang="ru-RU" altLang="ru-UA" sz="1600" dirty="0"/>
              <a:t>;</a:t>
            </a:r>
          </a:p>
          <a:p>
            <a:pPr marL="0" indent="0" algn="just">
              <a:buFont typeface="Wingdings" panose="05000000000000000000" pitchFamily="2" charset="2"/>
              <a:buNone/>
            </a:pPr>
            <a:r>
              <a:rPr lang="ru-RU" altLang="ru-UA" sz="1600" dirty="0"/>
              <a:t>10) </a:t>
            </a:r>
            <a:r>
              <a:rPr lang="ru-RU" altLang="ru-UA" sz="1600" dirty="0" err="1"/>
              <a:t>таємниця</a:t>
            </a:r>
            <a:r>
              <a:rPr lang="ru-RU" altLang="ru-UA" sz="1600" dirty="0"/>
              <a:t> </a:t>
            </a:r>
            <a:r>
              <a:rPr lang="ru-RU" altLang="ru-UA" sz="1600" dirty="0" err="1"/>
              <a:t>фінансового</a:t>
            </a:r>
            <a:r>
              <a:rPr lang="ru-RU" altLang="ru-UA" sz="1600" dirty="0"/>
              <a:t> </a:t>
            </a:r>
            <a:r>
              <a:rPr lang="ru-RU" altLang="ru-UA" sz="1600" dirty="0" err="1"/>
              <a:t>моніторингу</a:t>
            </a:r>
            <a:r>
              <a:rPr lang="ru-RU" altLang="ru-UA" sz="1600" dirty="0"/>
              <a:t>;</a:t>
            </a:r>
          </a:p>
          <a:p>
            <a:pPr marL="0" indent="0" algn="just">
              <a:buFont typeface="Wingdings" panose="05000000000000000000" pitchFamily="2" charset="2"/>
              <a:buNone/>
            </a:pPr>
            <a:r>
              <a:rPr lang="ru-RU" altLang="ru-UA" sz="1600" dirty="0"/>
              <a:t>11) </a:t>
            </a:r>
            <a:r>
              <a:rPr lang="ru-RU" altLang="ru-UA" sz="1600" dirty="0" err="1"/>
              <a:t>відомості</a:t>
            </a:r>
            <a:r>
              <a:rPr lang="ru-RU" altLang="ru-UA" sz="1600" dirty="0"/>
              <a:t>, </a:t>
            </a:r>
            <a:r>
              <a:rPr lang="ru-RU" altLang="ru-UA" sz="1600" dirty="0" err="1"/>
              <a:t>що</a:t>
            </a:r>
            <a:r>
              <a:rPr lang="ru-RU" altLang="ru-UA" sz="1600" dirty="0"/>
              <a:t> </a:t>
            </a:r>
            <a:r>
              <a:rPr lang="ru-RU" altLang="ru-UA" sz="1600" dirty="0" err="1"/>
              <a:t>становлять</a:t>
            </a:r>
            <a:r>
              <a:rPr lang="ru-RU" altLang="ru-UA" sz="1600" dirty="0"/>
              <a:t> </a:t>
            </a:r>
            <a:r>
              <a:rPr lang="ru-RU" altLang="ru-UA" sz="1600" dirty="0" err="1"/>
              <a:t>професійну</a:t>
            </a:r>
            <a:r>
              <a:rPr lang="ru-RU" altLang="ru-UA" sz="1600" dirty="0"/>
              <a:t> </a:t>
            </a:r>
            <a:r>
              <a:rPr lang="ru-RU" altLang="ru-UA" sz="1600" dirty="0" err="1"/>
              <a:t>таємницю</a:t>
            </a:r>
            <a:r>
              <a:rPr lang="ru-RU" altLang="ru-UA" sz="1600" dirty="0"/>
              <a:t> </a:t>
            </a:r>
            <a:r>
              <a:rPr lang="ru-RU" altLang="ru-UA" sz="1600" dirty="0" err="1"/>
              <a:t>відповідно</a:t>
            </a:r>
            <a:r>
              <a:rPr lang="ru-RU" altLang="ru-UA" sz="1600" dirty="0"/>
              <a:t> до Закону </a:t>
            </a:r>
            <a:r>
              <a:rPr lang="ru-RU" altLang="ru-UA" sz="1600" dirty="0" err="1"/>
              <a:t>України</a:t>
            </a:r>
            <a:r>
              <a:rPr lang="ru-RU" altLang="ru-UA" sz="1600" dirty="0"/>
              <a:t> "Про ринки </a:t>
            </a:r>
            <a:r>
              <a:rPr lang="ru-RU" altLang="ru-UA" sz="1600" dirty="0" err="1"/>
              <a:t>капіталу</a:t>
            </a:r>
            <a:r>
              <a:rPr lang="ru-RU" altLang="ru-UA" sz="1600" dirty="0"/>
              <a:t> та </a:t>
            </a:r>
            <a:r>
              <a:rPr lang="ru-RU" altLang="ru-UA" sz="1600" dirty="0" err="1"/>
              <a:t>організовані</a:t>
            </a:r>
            <a:r>
              <a:rPr lang="ru-RU" altLang="ru-UA" sz="1600" dirty="0"/>
              <a:t> </a:t>
            </a:r>
            <a:r>
              <a:rPr lang="ru-RU" altLang="ru-UA" sz="1600" dirty="0" err="1"/>
              <a:t>товарні</a:t>
            </a:r>
            <a:r>
              <a:rPr lang="ru-RU" altLang="ru-UA" sz="1600" dirty="0"/>
              <a:t> ринки".</a:t>
            </a:r>
          </a:p>
        </p:txBody>
      </p:sp>
      <p:pic>
        <p:nvPicPr>
          <p:cNvPr id="2" name="Записанный звук">
            <a:hlinkClick r:id="" action="ppaction://media"/>
            <a:extLst>
              <a:ext uri="{FF2B5EF4-FFF2-40B4-BE49-F238E27FC236}">
                <a16:creationId xmlns:a16="http://schemas.microsoft.com/office/drawing/2014/main" id="{28D1A573-6334-4140-AD35-108CC2170F4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6381"/>
    </mc:Choice>
    <mc:Fallback xmlns="">
      <p:transition spd="slow" advTm="9638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38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>
            <a:extLst>
              <a:ext uri="{FF2B5EF4-FFF2-40B4-BE49-F238E27FC236}">
                <a16:creationId xmlns:a16="http://schemas.microsoft.com/office/drawing/2014/main" id="{790F8A3F-7E8F-477A-9895-8CB6B73676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1200" y="404813"/>
            <a:ext cx="7756525" cy="1054100"/>
          </a:xfrm>
        </p:spPr>
        <p:txBody>
          <a:bodyPr/>
          <a:lstStyle/>
          <a:p>
            <a:pPr eaLnBrk="1" hangingPunct="1"/>
            <a:r>
              <a:rPr lang="ru-RU" altLang="uk-UA" sz="3600" b="1">
                <a:solidFill>
                  <a:srgbClr val="002060"/>
                </a:solidFill>
              </a:rPr>
              <a:t>Обмеження щодо надання тимчасового доступу до речей і документів</a:t>
            </a:r>
            <a:endParaRPr lang="uk-UA" altLang="uk-UA" sz="3600" b="1">
              <a:solidFill>
                <a:srgbClr val="002060"/>
              </a:solidFill>
            </a:endParaRPr>
          </a:p>
        </p:txBody>
      </p:sp>
      <p:sp>
        <p:nvSpPr>
          <p:cNvPr id="15363" name="Объект 2">
            <a:extLst>
              <a:ext uri="{FF2B5EF4-FFF2-40B4-BE49-F238E27FC236}">
                <a16:creationId xmlns:a16="http://schemas.microsoft.com/office/drawing/2014/main" id="{20F511B7-3395-465E-8B92-2E97A9ACDE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8975" y="2205038"/>
            <a:ext cx="7747000" cy="4248150"/>
          </a:xfrm>
        </p:spPr>
        <p:txBody>
          <a:bodyPr/>
          <a:lstStyle/>
          <a:p>
            <a:pPr marL="90488" indent="0" algn="just" eaLnBrk="1" hangingPunct="1">
              <a:lnSpc>
                <a:spcPct val="115000"/>
              </a:lnSpc>
              <a:buFont typeface="Wingdings" panose="05000000000000000000" pitchFamily="2" charset="2"/>
              <a:buNone/>
            </a:pPr>
            <a:r>
              <a:rPr lang="ru-RU" altLang="uk-UA" sz="2800" b="1">
                <a:solidFill>
                  <a:schemeClr val="tx1"/>
                </a:solidFill>
              </a:rPr>
              <a:t>Доступ заборонено до:</a:t>
            </a:r>
          </a:p>
          <a:p>
            <a:pPr marL="90488" indent="0" algn="just" eaLnBrk="1" hangingPunct="1">
              <a:lnSpc>
                <a:spcPct val="115000"/>
              </a:lnSpc>
              <a:buFont typeface="Wingdings" panose="05000000000000000000" pitchFamily="2" charset="2"/>
              <a:buNone/>
            </a:pPr>
            <a:r>
              <a:rPr lang="ru-RU" altLang="uk-UA" sz="2800" b="1">
                <a:solidFill>
                  <a:schemeClr val="tx1"/>
                </a:solidFill>
              </a:rPr>
              <a:t>- листування або інших форм обміну інформацією між захисником і його клієнтом або будь-якою особою, що представляє його клієнта, у зв’язку з наданням правової допомоги;</a:t>
            </a:r>
          </a:p>
          <a:p>
            <a:pPr marL="90488" indent="0" algn="just" eaLnBrk="1" hangingPunct="1">
              <a:lnSpc>
                <a:spcPct val="115000"/>
              </a:lnSpc>
              <a:buFont typeface="Wingdings" panose="05000000000000000000" pitchFamily="2" charset="2"/>
              <a:buNone/>
            </a:pPr>
            <a:r>
              <a:rPr lang="ru-RU" altLang="uk-UA" sz="2800" b="1">
                <a:solidFill>
                  <a:schemeClr val="tx1"/>
                </a:solidFill>
              </a:rPr>
              <a:t>  - об’єктів, які додано до такого листування чи інших форм обміну інформацією.</a:t>
            </a:r>
          </a:p>
        </p:txBody>
      </p:sp>
      <p:pic>
        <p:nvPicPr>
          <p:cNvPr id="2" name="Записанный звук">
            <a:hlinkClick r:id="" action="ppaction://media"/>
            <a:extLst>
              <a:ext uri="{FF2B5EF4-FFF2-40B4-BE49-F238E27FC236}">
                <a16:creationId xmlns:a16="http://schemas.microsoft.com/office/drawing/2014/main" id="{32D64B76-3998-4599-8FB4-92080C523FD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840"/>
    </mc:Choice>
    <mc:Fallback xmlns="">
      <p:transition spd="slow" advTm="708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8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>
            <a:extLst>
              <a:ext uri="{FF2B5EF4-FFF2-40B4-BE49-F238E27FC236}">
                <a16:creationId xmlns:a16="http://schemas.microsoft.com/office/drawing/2014/main" id="{B9D7F739-3F06-4058-9AE9-3A30980102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1200" y="404813"/>
            <a:ext cx="7756525" cy="1054100"/>
          </a:xfrm>
        </p:spPr>
        <p:txBody>
          <a:bodyPr/>
          <a:lstStyle/>
          <a:p>
            <a:pPr eaLnBrk="1" hangingPunct="1"/>
            <a:br>
              <a:rPr lang="ru-RU" altLang="uk-UA" sz="2800" b="1">
                <a:solidFill>
                  <a:srgbClr val="C00000"/>
                </a:solidFill>
              </a:rPr>
            </a:br>
            <a:br>
              <a:rPr lang="ru-RU" altLang="uk-UA" sz="2800" b="1">
                <a:solidFill>
                  <a:srgbClr val="C00000"/>
                </a:solidFill>
              </a:rPr>
            </a:br>
            <a:br>
              <a:rPr lang="ru-RU" altLang="uk-UA" sz="2800" b="1">
                <a:solidFill>
                  <a:srgbClr val="C00000"/>
                </a:solidFill>
              </a:rPr>
            </a:br>
            <a:r>
              <a:rPr lang="ru-RU" altLang="uk-UA" b="1">
                <a:solidFill>
                  <a:srgbClr val="002060"/>
                </a:solidFill>
              </a:rPr>
              <a:t>Вимоги до клопотання</a:t>
            </a:r>
            <a:br>
              <a:rPr lang="ru-RU" altLang="uk-UA" sz="4400" b="1">
                <a:solidFill>
                  <a:srgbClr val="C00000"/>
                </a:solidFill>
              </a:rPr>
            </a:br>
            <a:br>
              <a:rPr lang="ru-RU" altLang="uk-UA" sz="4400" b="1">
                <a:solidFill>
                  <a:srgbClr val="C00000"/>
                </a:solidFill>
              </a:rPr>
            </a:br>
            <a:endParaRPr lang="uk-UA" altLang="uk-UA" sz="4400" b="1">
              <a:solidFill>
                <a:srgbClr val="C00000"/>
              </a:solidFill>
            </a:endParaRPr>
          </a:p>
        </p:txBody>
      </p:sp>
      <p:sp>
        <p:nvSpPr>
          <p:cNvPr id="12291" name="Объект 2">
            <a:extLst>
              <a:ext uri="{FF2B5EF4-FFF2-40B4-BE49-F238E27FC236}">
                <a16:creationId xmlns:a16="http://schemas.microsoft.com/office/drawing/2014/main" id="{1D3BEF34-64BF-4C70-8F40-CA3C20861B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850" y="2135188"/>
            <a:ext cx="8424863" cy="4319587"/>
          </a:xfrm>
        </p:spPr>
        <p:txBody>
          <a:bodyPr/>
          <a:lstStyle/>
          <a:p>
            <a:pPr algn="just">
              <a:defRPr/>
            </a:pPr>
            <a:r>
              <a:rPr lang="ru-RU" sz="1800" dirty="0"/>
              <a:t> </a:t>
            </a:r>
            <a:r>
              <a:rPr lang="ru-RU" sz="1800" dirty="0" err="1"/>
              <a:t>стислий</a:t>
            </a:r>
            <a:r>
              <a:rPr lang="ru-RU" sz="1800" dirty="0"/>
              <a:t> </a:t>
            </a:r>
            <a:r>
              <a:rPr lang="ru-RU" sz="1800" dirty="0" err="1"/>
              <a:t>виклад</a:t>
            </a:r>
            <a:r>
              <a:rPr lang="ru-RU" sz="1800" dirty="0"/>
              <a:t> </a:t>
            </a:r>
            <a:r>
              <a:rPr lang="ru-RU" sz="1800" dirty="0" err="1"/>
              <a:t>обставин</a:t>
            </a:r>
            <a:r>
              <a:rPr lang="ru-RU" sz="1800" dirty="0"/>
              <a:t> </a:t>
            </a:r>
            <a:r>
              <a:rPr lang="ru-RU" sz="1800" dirty="0" err="1"/>
              <a:t>кримінального</a:t>
            </a:r>
            <a:r>
              <a:rPr lang="ru-RU" sz="1800" dirty="0"/>
              <a:t> </a:t>
            </a:r>
            <a:r>
              <a:rPr lang="ru-RU" sz="1800" dirty="0" err="1"/>
              <a:t>правопорушення</a:t>
            </a:r>
            <a:r>
              <a:rPr lang="ru-RU" sz="1800" dirty="0"/>
              <a:t>;</a:t>
            </a:r>
          </a:p>
          <a:p>
            <a:pPr algn="just">
              <a:defRPr/>
            </a:pPr>
            <a:r>
              <a:rPr lang="ru-RU" sz="1800" dirty="0"/>
              <a:t>    </a:t>
            </a:r>
            <a:r>
              <a:rPr lang="ru-RU" sz="1800" dirty="0" err="1"/>
              <a:t>правову</a:t>
            </a:r>
            <a:r>
              <a:rPr lang="ru-RU" sz="1800" dirty="0"/>
              <a:t> </a:t>
            </a:r>
            <a:r>
              <a:rPr lang="ru-RU" sz="1800" dirty="0" err="1"/>
              <a:t>кваліфікацію</a:t>
            </a:r>
            <a:r>
              <a:rPr lang="ru-RU" sz="1800" dirty="0"/>
              <a:t> </a:t>
            </a:r>
            <a:r>
              <a:rPr lang="ru-RU" sz="1800" dirty="0" err="1"/>
              <a:t>кримінального</a:t>
            </a:r>
            <a:r>
              <a:rPr lang="ru-RU" sz="1800" dirty="0"/>
              <a:t> </a:t>
            </a:r>
            <a:r>
              <a:rPr lang="ru-RU" sz="1800" dirty="0" err="1"/>
              <a:t>правопорушення</a:t>
            </a:r>
            <a:r>
              <a:rPr lang="ru-RU" sz="1800" dirty="0"/>
              <a:t>;</a:t>
            </a:r>
          </a:p>
          <a:p>
            <a:pPr algn="just">
              <a:defRPr/>
            </a:pPr>
            <a:r>
              <a:rPr lang="ru-RU" sz="1800" dirty="0"/>
              <a:t>    </a:t>
            </a:r>
            <a:r>
              <a:rPr lang="ru-RU" sz="1800" dirty="0" err="1"/>
              <a:t>речі</a:t>
            </a:r>
            <a:r>
              <a:rPr lang="ru-RU" sz="1800" dirty="0"/>
              <a:t> й </a:t>
            </a:r>
            <a:r>
              <a:rPr lang="ru-RU" sz="1800" dirty="0" err="1"/>
              <a:t>документи</a:t>
            </a:r>
            <a:r>
              <a:rPr lang="ru-RU" sz="1800" dirty="0"/>
              <a:t>, </a:t>
            </a:r>
            <a:r>
              <a:rPr lang="ru-RU" sz="1800" dirty="0" err="1"/>
              <a:t>тимчасовий</a:t>
            </a:r>
            <a:r>
              <a:rPr lang="ru-RU" sz="1800" dirty="0"/>
              <a:t> доступ до </a:t>
            </a:r>
            <a:r>
              <a:rPr lang="ru-RU" sz="1800" dirty="0" err="1"/>
              <a:t>яких</a:t>
            </a:r>
            <a:r>
              <a:rPr lang="ru-RU" sz="1800" dirty="0"/>
              <a:t> </a:t>
            </a:r>
            <a:r>
              <a:rPr lang="ru-RU" sz="1800" dirty="0" err="1"/>
              <a:t>необхідно</a:t>
            </a:r>
            <a:r>
              <a:rPr lang="ru-RU" sz="1800" dirty="0"/>
              <a:t> </a:t>
            </a:r>
            <a:r>
              <a:rPr lang="ru-RU" sz="1800" dirty="0" err="1"/>
              <a:t>отримати</a:t>
            </a:r>
            <a:r>
              <a:rPr lang="ru-RU" sz="1800" dirty="0"/>
              <a:t>;</a:t>
            </a:r>
          </a:p>
          <a:p>
            <a:pPr algn="just">
              <a:defRPr/>
            </a:pPr>
            <a:r>
              <a:rPr lang="ru-RU" sz="1800" dirty="0"/>
              <a:t>    </a:t>
            </a:r>
            <a:r>
              <a:rPr lang="ru-RU" sz="1800" dirty="0" err="1"/>
              <a:t>підстави</a:t>
            </a:r>
            <a:r>
              <a:rPr lang="ru-RU" sz="1800" dirty="0"/>
              <a:t> </a:t>
            </a:r>
            <a:r>
              <a:rPr lang="ru-RU" sz="1800" dirty="0" err="1"/>
              <a:t>вважати</a:t>
            </a:r>
            <a:r>
              <a:rPr lang="ru-RU" sz="1800" dirty="0"/>
              <a:t>, </a:t>
            </a:r>
            <a:r>
              <a:rPr lang="ru-RU" sz="1800" dirty="0" err="1"/>
              <a:t>що</a:t>
            </a:r>
            <a:r>
              <a:rPr lang="ru-RU" sz="1800" dirty="0"/>
              <a:t> </a:t>
            </a:r>
            <a:r>
              <a:rPr lang="ru-RU" sz="1800" dirty="0" err="1"/>
              <a:t>речі</a:t>
            </a:r>
            <a:r>
              <a:rPr lang="ru-RU" sz="1800" dirty="0"/>
              <a:t> та </a:t>
            </a:r>
            <a:r>
              <a:rPr lang="ru-RU" sz="1800" dirty="0" err="1"/>
              <a:t>документи</a:t>
            </a:r>
            <a:r>
              <a:rPr lang="ru-RU" sz="1800" dirty="0"/>
              <a:t> </a:t>
            </a:r>
            <a:r>
              <a:rPr lang="ru-RU" sz="1800" dirty="0" err="1"/>
              <a:t>перебувають</a:t>
            </a:r>
            <a:r>
              <a:rPr lang="ru-RU" sz="1800" dirty="0"/>
              <a:t> </a:t>
            </a:r>
            <a:r>
              <a:rPr lang="ru-RU" sz="1800" dirty="0" err="1"/>
              <a:t>або</a:t>
            </a:r>
            <a:r>
              <a:rPr lang="ru-RU" sz="1800" dirty="0"/>
              <a:t> </a:t>
            </a:r>
            <a:r>
              <a:rPr lang="ru-RU" sz="1800" dirty="0" err="1"/>
              <a:t>можуть</a:t>
            </a:r>
            <a:r>
              <a:rPr lang="ru-RU" sz="1800" dirty="0"/>
              <a:t> </a:t>
            </a:r>
            <a:r>
              <a:rPr lang="ru-RU" sz="1800" dirty="0" err="1"/>
              <a:t>перебувати</a:t>
            </a:r>
            <a:r>
              <a:rPr lang="ru-RU" sz="1800" dirty="0"/>
              <a:t> у </a:t>
            </a:r>
            <a:r>
              <a:rPr lang="ru-RU" sz="1800" dirty="0" err="1"/>
              <a:t>володінні</a:t>
            </a:r>
            <a:r>
              <a:rPr lang="ru-RU" sz="1800" dirty="0"/>
              <a:t> </a:t>
            </a:r>
            <a:r>
              <a:rPr lang="ru-RU" sz="1800" dirty="0" err="1"/>
              <a:t>відповідної</a:t>
            </a:r>
            <a:r>
              <a:rPr lang="ru-RU" sz="1800" dirty="0"/>
              <a:t> </a:t>
            </a:r>
            <a:r>
              <a:rPr lang="ru-RU" sz="1800" dirty="0" err="1"/>
              <a:t>фізичної</a:t>
            </a:r>
            <a:r>
              <a:rPr lang="ru-RU" sz="1800" dirty="0"/>
              <a:t> </a:t>
            </a:r>
            <a:r>
              <a:rPr lang="ru-RU" sz="1800" dirty="0" err="1"/>
              <a:t>або</a:t>
            </a:r>
            <a:r>
              <a:rPr lang="ru-RU" sz="1800" dirty="0"/>
              <a:t> </a:t>
            </a:r>
            <a:r>
              <a:rPr lang="ru-RU" sz="1800" dirty="0" err="1"/>
              <a:t>юридичної</a:t>
            </a:r>
            <a:r>
              <a:rPr lang="ru-RU" sz="1800" dirty="0"/>
              <a:t> особи;</a:t>
            </a:r>
            <a:r>
              <a:rPr lang="ru-RU" sz="1800" b="1" dirty="0"/>
              <a:t>        </a:t>
            </a:r>
          </a:p>
          <a:p>
            <a:pPr algn="just">
              <a:defRPr/>
            </a:pPr>
            <a:r>
              <a:rPr lang="ru-RU" sz="1800" b="1" dirty="0"/>
              <a:t> </a:t>
            </a:r>
            <a:r>
              <a:rPr lang="ru-RU" sz="1800" dirty="0" err="1"/>
              <a:t>значення</a:t>
            </a:r>
            <a:r>
              <a:rPr lang="ru-RU" sz="1800" dirty="0"/>
              <a:t> речей і </a:t>
            </a:r>
            <a:r>
              <a:rPr lang="ru-RU" sz="1800" dirty="0" err="1"/>
              <a:t>документів</a:t>
            </a:r>
            <a:r>
              <a:rPr lang="ru-RU" sz="1800" dirty="0"/>
              <a:t> для </a:t>
            </a:r>
            <a:r>
              <a:rPr lang="ru-RU" sz="1800" dirty="0" err="1"/>
              <a:t>встановлення</a:t>
            </a:r>
            <a:r>
              <a:rPr lang="ru-RU" sz="1800" dirty="0"/>
              <a:t> </a:t>
            </a:r>
            <a:r>
              <a:rPr lang="ru-RU" sz="1800" dirty="0" err="1"/>
              <a:t>обставин</a:t>
            </a:r>
            <a:r>
              <a:rPr lang="ru-RU" sz="1800" dirty="0"/>
              <a:t> у </a:t>
            </a:r>
            <a:r>
              <a:rPr lang="ru-RU" sz="1800" dirty="0" err="1"/>
              <a:t>кримінальному</a:t>
            </a:r>
            <a:r>
              <a:rPr lang="ru-RU" sz="1800" dirty="0"/>
              <a:t> </a:t>
            </a:r>
            <a:r>
              <a:rPr lang="ru-RU" sz="1800" dirty="0" err="1"/>
              <a:t>провадженні</a:t>
            </a:r>
            <a:r>
              <a:rPr lang="ru-RU" sz="1800" dirty="0"/>
              <a:t>;</a:t>
            </a:r>
          </a:p>
          <a:p>
            <a:pPr algn="just">
              <a:defRPr/>
            </a:pPr>
            <a:r>
              <a:rPr lang="ru-RU" sz="1800" dirty="0"/>
              <a:t>    </a:t>
            </a:r>
            <a:r>
              <a:rPr lang="ru-RU" sz="1800" dirty="0" err="1"/>
              <a:t>обґрунтування</a:t>
            </a:r>
            <a:r>
              <a:rPr lang="ru-RU" sz="1800" dirty="0"/>
              <a:t> </a:t>
            </a:r>
            <a:r>
              <a:rPr lang="ru-RU" sz="1800" dirty="0" err="1"/>
              <a:t>можливості</a:t>
            </a:r>
            <a:r>
              <a:rPr lang="ru-RU" sz="1800" dirty="0"/>
              <a:t> </a:t>
            </a:r>
            <a:r>
              <a:rPr lang="ru-RU" sz="1800" dirty="0" err="1"/>
              <a:t>використання</a:t>
            </a:r>
            <a:r>
              <a:rPr lang="ru-RU" sz="1800" dirty="0"/>
              <a:t> як </a:t>
            </a:r>
            <a:r>
              <a:rPr lang="ru-RU" sz="1800" dirty="0" err="1"/>
              <a:t>доказів</a:t>
            </a:r>
            <a:r>
              <a:rPr lang="ru-RU" sz="1800" dirty="0"/>
              <a:t> </a:t>
            </a:r>
            <a:r>
              <a:rPr lang="ru-RU" sz="1800" dirty="0" err="1"/>
              <a:t>відомостей</a:t>
            </a:r>
            <a:r>
              <a:rPr lang="ru-RU" sz="1800" dirty="0"/>
              <a:t>, </a:t>
            </a:r>
            <a:r>
              <a:rPr lang="ru-RU" sz="1800" dirty="0" err="1"/>
              <a:t>що</a:t>
            </a:r>
            <a:r>
              <a:rPr lang="ru-RU" sz="1800" dirty="0"/>
              <a:t> </a:t>
            </a:r>
            <a:r>
              <a:rPr lang="ru-RU" sz="1800" dirty="0" err="1"/>
              <a:t>містяться</a:t>
            </a:r>
            <a:r>
              <a:rPr lang="ru-RU" sz="1800" dirty="0"/>
              <a:t> в речах та документах, і </a:t>
            </a:r>
            <a:r>
              <a:rPr lang="ru-RU" sz="1800" dirty="0" err="1"/>
              <a:t>неможливості</a:t>
            </a:r>
            <a:r>
              <a:rPr lang="ru-RU" sz="1800" dirty="0"/>
              <a:t> </a:t>
            </a:r>
            <a:r>
              <a:rPr lang="ru-RU" sz="1800" dirty="0" err="1"/>
              <a:t>іншими</a:t>
            </a:r>
            <a:r>
              <a:rPr lang="ru-RU" sz="1800" dirty="0"/>
              <a:t> способами довести </a:t>
            </a:r>
            <a:r>
              <a:rPr lang="ru-RU" sz="1800" dirty="0" err="1"/>
              <a:t>певні</a:t>
            </a:r>
            <a:r>
              <a:rPr lang="ru-RU" sz="1800" dirty="0"/>
              <a:t> </a:t>
            </a:r>
            <a:r>
              <a:rPr lang="ru-RU" sz="1800" dirty="0" err="1"/>
              <a:t>обставини</a:t>
            </a:r>
            <a:r>
              <a:rPr lang="ru-RU" sz="1800" dirty="0"/>
              <a:t> (</a:t>
            </a:r>
            <a:r>
              <a:rPr lang="ru-RU" sz="1800" dirty="0" err="1"/>
              <a:t>щодо</a:t>
            </a:r>
            <a:r>
              <a:rPr lang="ru-RU" sz="1800" dirty="0"/>
              <a:t> речей і </a:t>
            </a:r>
            <a:r>
              <a:rPr lang="ru-RU" sz="1800" dirty="0" err="1"/>
              <a:t>документів</a:t>
            </a:r>
            <a:r>
              <a:rPr lang="ru-RU" sz="1800" dirty="0"/>
              <a:t>, </a:t>
            </a:r>
            <a:r>
              <a:rPr lang="ru-RU" sz="1800" dirty="0" err="1"/>
              <a:t>які</a:t>
            </a:r>
            <a:r>
              <a:rPr lang="ru-RU" sz="1800" dirty="0"/>
              <a:t> </a:t>
            </a:r>
            <a:r>
              <a:rPr lang="ru-RU" sz="1800" dirty="0" err="1"/>
              <a:t>містять</a:t>
            </a:r>
            <a:r>
              <a:rPr lang="ru-RU" sz="1800" dirty="0"/>
              <a:t> </a:t>
            </a:r>
            <a:r>
              <a:rPr lang="ru-RU" sz="1800" dirty="0" err="1"/>
              <a:t>охоронювану</a:t>
            </a:r>
            <a:r>
              <a:rPr lang="ru-RU" sz="1800" dirty="0"/>
              <a:t> законом </a:t>
            </a:r>
            <a:r>
              <a:rPr lang="ru-RU" sz="1800" dirty="0" err="1"/>
              <a:t>таємницю</a:t>
            </a:r>
            <a:r>
              <a:rPr lang="ru-RU" sz="1800" dirty="0"/>
              <a:t>);</a:t>
            </a:r>
          </a:p>
          <a:p>
            <a:pPr algn="just">
              <a:defRPr/>
            </a:pPr>
            <a:r>
              <a:rPr lang="ru-RU" sz="1800" dirty="0"/>
              <a:t>    </a:t>
            </a:r>
            <a:r>
              <a:rPr lang="ru-RU" sz="1800" dirty="0" err="1"/>
              <a:t>обґрунтування</a:t>
            </a:r>
            <a:r>
              <a:rPr lang="ru-RU" sz="1800" dirty="0"/>
              <a:t> </a:t>
            </a:r>
            <a:r>
              <a:rPr lang="ru-RU" sz="1800" dirty="0" err="1"/>
              <a:t>необхідності</a:t>
            </a:r>
            <a:r>
              <a:rPr lang="ru-RU" sz="1800" dirty="0"/>
              <a:t> </a:t>
            </a:r>
            <a:r>
              <a:rPr lang="ru-RU" sz="1800" dirty="0" err="1"/>
              <a:t>вилучення</a:t>
            </a:r>
            <a:r>
              <a:rPr lang="ru-RU" sz="1800" dirty="0"/>
              <a:t> речей та </a:t>
            </a:r>
            <a:r>
              <a:rPr lang="ru-RU" sz="1800" dirty="0" err="1"/>
              <a:t>оригіналів</a:t>
            </a:r>
            <a:r>
              <a:rPr lang="ru-RU" sz="1800" dirty="0"/>
              <a:t> </a:t>
            </a:r>
            <a:r>
              <a:rPr lang="ru-RU" sz="1800" dirty="0" err="1"/>
              <a:t>або</a:t>
            </a:r>
            <a:r>
              <a:rPr lang="ru-RU" sz="1800" dirty="0"/>
              <a:t> </a:t>
            </a:r>
            <a:r>
              <a:rPr lang="ru-RU" sz="1800" dirty="0" err="1"/>
              <a:t>копій</a:t>
            </a:r>
            <a:r>
              <a:rPr lang="ru-RU" sz="1800" dirty="0"/>
              <a:t> </a:t>
            </a:r>
            <a:r>
              <a:rPr lang="ru-RU" sz="1800" dirty="0" err="1"/>
              <a:t>документів</a:t>
            </a:r>
            <a:r>
              <a:rPr lang="ru-RU" sz="1800" dirty="0"/>
              <a:t> (</a:t>
            </a:r>
            <a:r>
              <a:rPr lang="ru-RU" sz="1800" dirty="0" err="1"/>
              <a:t>якщо</a:t>
            </a:r>
            <a:r>
              <a:rPr lang="ru-RU" sz="1800" dirty="0"/>
              <a:t> </a:t>
            </a:r>
            <a:r>
              <a:rPr lang="ru-RU" sz="1800" dirty="0" err="1"/>
              <a:t>відповідне</a:t>
            </a:r>
            <a:r>
              <a:rPr lang="ru-RU" sz="1800" dirty="0"/>
              <a:t> </a:t>
            </a:r>
            <a:r>
              <a:rPr lang="ru-RU" sz="1800" dirty="0" err="1"/>
              <a:t>питання</a:t>
            </a:r>
            <a:r>
              <a:rPr lang="ru-RU" sz="1800" dirty="0"/>
              <a:t> </a:t>
            </a:r>
            <a:r>
              <a:rPr lang="ru-RU" sz="1800" dirty="0" err="1"/>
              <a:t>порушує</a:t>
            </a:r>
            <a:r>
              <a:rPr lang="ru-RU" sz="1800" dirty="0"/>
              <a:t> сторона </a:t>
            </a:r>
            <a:r>
              <a:rPr lang="ru-RU" sz="1800" dirty="0" err="1"/>
              <a:t>кримінального</a:t>
            </a:r>
            <a:r>
              <a:rPr lang="ru-RU" sz="1800" dirty="0"/>
              <a:t> </a:t>
            </a:r>
            <a:r>
              <a:rPr lang="ru-RU" sz="1800" dirty="0" err="1"/>
              <a:t>провадження</a:t>
            </a:r>
            <a:r>
              <a:rPr lang="ru-RU" sz="1800" dirty="0"/>
              <a:t>).</a:t>
            </a:r>
          </a:p>
          <a:p>
            <a:pPr marL="90488" indent="0" algn="just" eaLnBrk="1" hangingPunct="1">
              <a:lnSpc>
                <a:spcPct val="115000"/>
              </a:lnSpc>
              <a:buFont typeface="Wingdings" panose="05000000000000000000" pitchFamily="2" charset="2"/>
              <a:buNone/>
              <a:defRPr/>
            </a:pPr>
            <a:endParaRPr lang="uk-UA" altLang="ru-UA" sz="1400" i="1" dirty="0"/>
          </a:p>
        </p:txBody>
      </p:sp>
      <p:pic>
        <p:nvPicPr>
          <p:cNvPr id="2" name="Записанный звук">
            <a:hlinkClick r:id="" action="ppaction://media"/>
            <a:extLst>
              <a:ext uri="{FF2B5EF4-FFF2-40B4-BE49-F238E27FC236}">
                <a16:creationId xmlns:a16="http://schemas.microsoft.com/office/drawing/2014/main" id="{1A654DDD-B5CE-4689-BEB2-1A9E737E760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6865"/>
    </mc:Choice>
    <mc:Fallback xmlns="">
      <p:transition spd="slow" advTm="13686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686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>
            <a:extLst>
              <a:ext uri="{FF2B5EF4-FFF2-40B4-BE49-F238E27FC236}">
                <a16:creationId xmlns:a16="http://schemas.microsoft.com/office/drawing/2014/main" id="{4E5BE8CA-D8BE-4A55-BBB3-F5E02202DC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975" y="404813"/>
            <a:ext cx="7756525" cy="1054100"/>
          </a:xfrm>
        </p:spPr>
        <p:txBody>
          <a:bodyPr/>
          <a:lstStyle/>
          <a:p>
            <a:pPr eaLnBrk="1" hangingPunct="1"/>
            <a:r>
              <a:rPr lang="ru-RU" altLang="ru-UA" sz="2800" b="1">
                <a:solidFill>
                  <a:srgbClr val="002060"/>
                </a:solidFill>
              </a:rPr>
              <a:t>Підстави надання тимчасового доступу до речей і документів</a:t>
            </a:r>
            <a:endParaRPr lang="uk-UA" altLang="uk-UA" sz="2800" b="1">
              <a:solidFill>
                <a:srgbClr val="002060"/>
              </a:solidFill>
            </a:endParaRPr>
          </a:p>
        </p:txBody>
      </p:sp>
      <p:sp>
        <p:nvSpPr>
          <p:cNvPr id="17411" name="Объект 2">
            <a:extLst>
              <a:ext uri="{FF2B5EF4-FFF2-40B4-BE49-F238E27FC236}">
                <a16:creationId xmlns:a16="http://schemas.microsoft.com/office/drawing/2014/main" id="{CC257601-6FBD-430C-93FF-5F55431BB0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8025" y="2276475"/>
            <a:ext cx="7747000" cy="4105275"/>
          </a:xfrm>
        </p:spPr>
        <p:txBody>
          <a:bodyPr/>
          <a:lstStyle/>
          <a:p>
            <a:pPr marL="0" indent="0" algn="just">
              <a:buFont typeface="Wingdings" panose="05000000000000000000" pitchFamily="2" charset="2"/>
              <a:buNone/>
            </a:pPr>
            <a:r>
              <a:rPr lang="ru-RU" altLang="ru-UA" sz="2000" b="1"/>
              <a:t>Доведення у клопотанні наявності достатніх підстав вважати, що ці речі або документи:</a:t>
            </a:r>
          </a:p>
          <a:p>
            <a:pPr marL="0" indent="0" algn="just">
              <a:buFont typeface="Wingdings" panose="05000000000000000000" pitchFamily="2" charset="2"/>
              <a:buNone/>
            </a:pPr>
            <a:r>
              <a:rPr lang="ru-RU" altLang="ru-UA" sz="2000" b="1"/>
              <a:t>- </a:t>
            </a:r>
            <a:r>
              <a:rPr lang="ru-RU" altLang="ru-UA" sz="2000"/>
              <a:t>перебувають або можуть перебувати у володінні відповідної фізичної чи юридичної особи;</a:t>
            </a:r>
          </a:p>
          <a:p>
            <a:pPr marL="0" indent="0" algn="just">
              <a:buFont typeface="Wingdings" panose="05000000000000000000" pitchFamily="2" charset="2"/>
              <a:buNone/>
            </a:pPr>
            <a:r>
              <a:rPr lang="ru-RU" altLang="ru-UA" sz="2000"/>
              <a:t>  -  самі по собі або разом з іншими речами й документами кримінального провадження мають суттєве значення для встановлення важливих обставин у провадженні;</a:t>
            </a:r>
          </a:p>
          <a:p>
            <a:pPr marL="0" indent="0" algn="just">
              <a:buFont typeface="Wingdings" panose="05000000000000000000" pitchFamily="2" charset="2"/>
              <a:buNone/>
            </a:pPr>
            <a:r>
              <a:rPr lang="ru-RU" altLang="ru-UA" sz="2000"/>
              <a:t> -   не становлять або не містять речей і документів з охоронюваною законом таємницею.</a:t>
            </a:r>
          </a:p>
        </p:txBody>
      </p:sp>
      <p:pic>
        <p:nvPicPr>
          <p:cNvPr id="2" name="Записанный звук">
            <a:hlinkClick r:id="" action="ppaction://media"/>
            <a:extLst>
              <a:ext uri="{FF2B5EF4-FFF2-40B4-BE49-F238E27FC236}">
                <a16:creationId xmlns:a16="http://schemas.microsoft.com/office/drawing/2014/main" id="{6FF4076F-B322-449C-A932-CACCBB4205C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8238"/>
    </mc:Choice>
    <mc:Fallback xmlns="">
      <p:transition spd="slow" advTm="6823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82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вердый переплет">
  <a:themeElements>
    <a:clrScheme name="Литейная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Твердый переплет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7800</TotalTime>
  <Words>1333</Words>
  <Application>Microsoft Office PowerPoint</Application>
  <PresentationFormat>Экран (4:3)</PresentationFormat>
  <Paragraphs>82</Paragraphs>
  <Slides>15</Slides>
  <Notes>0</Notes>
  <HiddenSlides>1</HiddenSlides>
  <MMClips>14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Book Antiqua</vt:lpstr>
      <vt:lpstr>Times New Roman</vt:lpstr>
      <vt:lpstr>Wingdings</vt:lpstr>
      <vt:lpstr>Твердый переплет</vt:lpstr>
      <vt:lpstr>Презентация PowerPoint</vt:lpstr>
      <vt:lpstr>Презентация PowerPoint</vt:lpstr>
      <vt:lpstr>ч. 1 ст. 159 КПК</vt:lpstr>
      <vt:lpstr>Результат здійснення процесуального заходу</vt:lpstr>
      <vt:lpstr>Порядок надання тимчасового доступу до речей і документів</vt:lpstr>
      <vt:lpstr>Охоронюваною законом таємницею, що міститься в речах і документах, є:</vt:lpstr>
      <vt:lpstr>Обмеження щодо надання тимчасового доступу до речей і документів</vt:lpstr>
      <vt:lpstr>   Вимоги до клопотання  </vt:lpstr>
      <vt:lpstr>Підстави надання тимчасового доступу до речей і документів</vt:lpstr>
      <vt:lpstr>Підстави надання тимчасового доступу до речей і документів, які містять охоронювану законом таємницю</vt:lpstr>
      <vt:lpstr>Порядок розгляду клопотання про тимчасовий доступ до речей і документів</vt:lpstr>
      <vt:lpstr>Ухвала про тимчасовий доступ до речей і документів повинна містити такі відомості:</vt:lpstr>
      <vt:lpstr>Виконання ухвали про тимчасовий доступ до речей і документів</vt:lpstr>
      <vt:lpstr>Наслідки невиконання ухвали про тимчасовий доступ до речей і документів</vt:lpstr>
      <vt:lpstr>Додаткові джерела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Правові позиції ЄСПЛ з кримінально-правових питань: шляхи врахування у застосуванні кримінального права України</dc:title>
  <dc:creator>user</dc:creator>
  <cp:lastModifiedBy>USER</cp:lastModifiedBy>
  <cp:revision>342</cp:revision>
  <dcterms:created xsi:type="dcterms:W3CDTF">2015-10-22T20:27:53Z</dcterms:created>
  <dcterms:modified xsi:type="dcterms:W3CDTF">2022-05-16T12:04:46Z</dcterms:modified>
</cp:coreProperties>
</file>