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93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7" r:id="rId32"/>
    <p:sldId id="288" r:id="rId33"/>
    <p:sldId id="289" r:id="rId34"/>
    <p:sldId id="290" r:id="rId35"/>
    <p:sldId id="286" r:id="rId36"/>
    <p:sldId id="291" r:id="rId37"/>
    <p:sldId id="292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49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06.04.2020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v0008700-07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v0002700-93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260648"/>
            <a:ext cx="8712968" cy="2016224"/>
          </a:xfrm>
        </p:spPr>
        <p:txBody>
          <a:bodyPr>
            <a:normAutofit/>
          </a:bodyPr>
          <a:lstStyle/>
          <a:p>
            <a:r>
              <a:rPr lang="uk-UA" sz="5400" dirty="0" smtClean="0"/>
              <a:t>Злочини проти правосуддя</a:t>
            </a:r>
            <a:endParaRPr lang="uk-UA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776" y="4941168"/>
            <a:ext cx="6400800" cy="1752600"/>
          </a:xfrm>
        </p:spPr>
        <p:txBody>
          <a:bodyPr>
            <a:normAutofit fontScale="85000" lnSpcReduction="10000"/>
          </a:bodyPr>
          <a:lstStyle/>
          <a:p>
            <a:pPr algn="r"/>
            <a:r>
              <a:rPr lang="uk-UA" u="sng" dirty="0" smtClean="0"/>
              <a:t>Підготувала:</a:t>
            </a:r>
          </a:p>
          <a:p>
            <a:pPr algn="r"/>
            <a:r>
              <a:rPr lang="uk-UA" dirty="0" smtClean="0"/>
              <a:t>к.ю.н., доцент кафедри кримінального права та кримінально-правових дисциплін ПЮІ НЮУ</a:t>
            </a:r>
          </a:p>
          <a:p>
            <a:pPr algn="r"/>
            <a:r>
              <a:rPr lang="uk-UA" dirty="0" smtClean="0"/>
              <a:t>Михайліченко Т. О.</a:t>
            </a:r>
            <a:endParaRPr lang="uk-UA" dirty="0"/>
          </a:p>
        </p:txBody>
      </p:sp>
      <p:pic>
        <p:nvPicPr>
          <p:cNvPr id="4" name="Picture 2" descr="D:\Таня\лекции\МОИ ЛЕКЦИИ\Ос.ч\ІІ семестр\картинки\6_ma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276872"/>
            <a:ext cx="4355976" cy="29039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08112"/>
          </a:xfrm>
        </p:spPr>
        <p:txBody>
          <a:bodyPr/>
          <a:lstStyle/>
          <a:p>
            <a:r>
              <a:rPr lang="uk-UA" u="sng" dirty="0" smtClean="0"/>
              <a:t>Привід -</a:t>
            </a:r>
            <a:endParaRPr lang="uk-UA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5616624"/>
          </a:xfrm>
        </p:spPr>
        <p:txBody>
          <a:bodyPr>
            <a:normAutofit/>
          </a:bodyPr>
          <a:lstStyle/>
          <a:p>
            <a:pPr marL="0" indent="450850">
              <a:buNone/>
            </a:pPr>
            <a:r>
              <a:rPr lang="uk-UA" dirty="0" smtClean="0"/>
              <a:t>примусове супроводження особи, до якої він застосовується, особою, яка виконує ухвалу про здійснення приводу, до місця її виклику в зазначений в ухвалі час.</a:t>
            </a:r>
          </a:p>
          <a:p>
            <a:pPr marL="0" indent="450850">
              <a:buNone/>
            </a:pPr>
            <a:r>
              <a:rPr lang="uk-UA" dirty="0" smtClean="0"/>
              <a:t>Привід може бути застосований до підозрюваного, обвинуваченого або свідка.</a:t>
            </a:r>
          </a:p>
          <a:p>
            <a:endParaRPr lang="uk-UA" dirty="0"/>
          </a:p>
        </p:txBody>
      </p:sp>
      <p:pic>
        <p:nvPicPr>
          <p:cNvPr id="5122" name="Picture 2" descr="D:\Таня\лекции\МОИ ЛЕКЦИИ\Ос.ч\ІІ семестр\картинки\завантаження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3789040"/>
            <a:ext cx="5112568" cy="28726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u="sng" dirty="0" smtClean="0"/>
              <a:t>Домашній арешт</a:t>
            </a:r>
            <a:endParaRPr lang="uk-UA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96752"/>
            <a:ext cx="8784976" cy="5472608"/>
          </a:xfrm>
        </p:spPr>
        <p:txBody>
          <a:bodyPr/>
          <a:lstStyle/>
          <a:p>
            <a:pPr marL="0" indent="136525">
              <a:buNone/>
            </a:pPr>
            <a:r>
              <a:rPr lang="uk-UA" dirty="0" smtClean="0"/>
              <a:t>полягає в забороні підозрюваному, обвинуваченому залишати житло цілодобово або у певний період доби.</a:t>
            </a:r>
            <a:endParaRPr lang="uk-UA" dirty="0"/>
          </a:p>
        </p:txBody>
      </p:sp>
      <p:pic>
        <p:nvPicPr>
          <p:cNvPr id="6146" name="Picture 2" descr="D:\Таня\лекции\МОИ ЛЕКЦИИ\Ос.ч\ІІ семестр\картинки\domashnii_ares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276872"/>
            <a:ext cx="6869856" cy="42968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08112"/>
          </a:xfrm>
        </p:spPr>
        <p:txBody>
          <a:bodyPr/>
          <a:lstStyle/>
          <a:p>
            <a:r>
              <a:rPr lang="uk-UA" u="sng" dirty="0" smtClean="0"/>
              <a:t>Тримання під вартою </a:t>
            </a:r>
            <a:r>
              <a:rPr lang="uk-UA" dirty="0" smtClean="0"/>
              <a:t>-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5544616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винятковий запобіжний захід, який застосовується виключно у разі, якщо прокурор доведе, що жоден із більш м’яких запобіжних заходів не зможе запобігти ризикам, передбаченим ст. 177 КПК, крім випадків, передбачених ч. 5 ст. 176 КПК.</a:t>
            </a:r>
            <a:endParaRPr lang="uk-UA" dirty="0"/>
          </a:p>
        </p:txBody>
      </p:sp>
      <p:pic>
        <p:nvPicPr>
          <p:cNvPr id="1026" name="Picture 2" descr="D:\Таня\лекции\МОИ ЛЕКЦИИ\Ос.ч\ІІ семестр\картинки\images (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3356992"/>
            <a:ext cx="6696744" cy="33483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ССЗ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12776"/>
            <a:ext cx="8640960" cy="4896584"/>
          </a:xfrm>
        </p:spPr>
        <p:txBody>
          <a:bodyPr/>
          <a:lstStyle/>
          <a:p>
            <a:pPr marL="174625" indent="-38100" algn="ctr">
              <a:buNone/>
              <a:tabLst>
                <a:tab pos="174625" algn="l"/>
              </a:tabLst>
            </a:pPr>
            <a:r>
              <a:rPr lang="uk-UA" u="sng" dirty="0" smtClean="0"/>
              <a:t>прямий умисел</a:t>
            </a:r>
            <a:r>
              <a:rPr lang="uk-UA" dirty="0" smtClean="0"/>
              <a:t>, за якого він завідомо (тобто достовірно) усвідомлює факт незаконного затримання, приводу, арешту або тримання потерпілого під вартою і бажає вчинити ці дії.</a:t>
            </a:r>
          </a:p>
          <a:p>
            <a:pPr marL="174625" indent="-38100">
              <a:buNone/>
              <a:tabLst>
                <a:tab pos="174625" algn="l"/>
              </a:tabLst>
            </a:pPr>
            <a:endParaRPr lang="uk-UA" dirty="0" smtClean="0"/>
          </a:p>
          <a:p>
            <a:pPr marL="174625" indent="-38100">
              <a:buNone/>
              <a:tabLst>
                <a:tab pos="174625" algn="l"/>
              </a:tabLst>
            </a:pPr>
            <a:endParaRPr lang="uk-UA" dirty="0" smtClean="0"/>
          </a:p>
          <a:p>
            <a:pPr marL="174625" indent="-38100" algn="ctr">
              <a:buNone/>
              <a:tabLst>
                <a:tab pos="174625" algn="l"/>
              </a:tabLst>
            </a:pPr>
            <a:r>
              <a:rPr lang="uk-UA" dirty="0" smtClean="0"/>
              <a:t>! За відсутності прямого умислу дії винного за наявності відповідних ознак можуть бути кваліфіковані за ст. 367 КК України!</a:t>
            </a:r>
          </a:p>
          <a:p>
            <a:pPr marL="174625" indent="-38100">
              <a:buNone/>
              <a:tabLst>
                <a:tab pos="174625" algn="l"/>
              </a:tabLst>
            </a:pPr>
            <a:endParaRPr lang="uk-UA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Суб’єкт злочину –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400600"/>
          </a:xfrm>
        </p:spPr>
        <p:txBody>
          <a:bodyPr>
            <a:normAutofit/>
          </a:bodyPr>
          <a:lstStyle/>
          <a:p>
            <a:pPr marL="174625" indent="-38100">
              <a:buNone/>
            </a:pPr>
            <a:r>
              <a:rPr lang="uk-UA" u="sng" dirty="0" smtClean="0"/>
              <a:t>спеціальний</a:t>
            </a:r>
            <a:r>
              <a:rPr lang="uk-UA" dirty="0" smtClean="0"/>
              <a:t> - лише службова особа органів дізнання, слідчий, прокурор, а у випадку незаконного тримання під вартою – і керівник установи, де тримався під вартою потерпілий. </a:t>
            </a:r>
          </a:p>
          <a:p>
            <a:pPr marL="174625" indent="-38100">
              <a:buNone/>
            </a:pPr>
            <a:endParaRPr lang="uk-UA" dirty="0" smtClean="0"/>
          </a:p>
          <a:p>
            <a:pPr marL="174625" indent="-38100">
              <a:buNone/>
            </a:pPr>
            <a:r>
              <a:rPr lang="uk-UA" dirty="0" smtClean="0"/>
              <a:t>!Дії судді, який шляхом постановлення відповідного судового акта здійснює незаконні затримання, привід, арешт або тримання особи під вартою, слід кваліфікувати за ст. 375 КК України, а за наявності ознак, передбачених ч. 3 ст. 371 КК України, – за сукупністю злочинів, передбачених ч. 2 ст. 375 та ч. 3 ст. 371 КК України.</a:t>
            </a:r>
            <a:endParaRPr lang="uk-UA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u="sng" dirty="0" smtClean="0"/>
              <a:t>Тяжкі наслідки</a:t>
            </a:r>
            <a:r>
              <a:rPr lang="uk-UA" dirty="0" smtClean="0"/>
              <a:t> –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96752"/>
            <a:ext cx="8712968" cy="5400600"/>
          </a:xfrm>
        </p:spPr>
        <p:txBody>
          <a:bodyPr>
            <a:normAutofit lnSpcReduction="10000"/>
          </a:bodyPr>
          <a:lstStyle/>
          <a:p>
            <a:r>
              <a:rPr lang="uk-UA" dirty="0" smtClean="0"/>
              <a:t>оціночне поняття, до якого, зокрема, можна віднести самогубство чи замах на самогубство потерпілого, його тяжке захворювання, втрату ним майна, роботи, загибель близьких йому родичів тощо. </a:t>
            </a:r>
          </a:p>
          <a:p>
            <a:endParaRPr lang="uk-UA" dirty="0" smtClean="0"/>
          </a:p>
          <a:p>
            <a:r>
              <a:rPr lang="uk-UA" dirty="0" smtClean="0"/>
              <a:t>Названі тяжкі наслідки повинні перебувати в причинному зв’язку хоча б з одним із передбачених ч. 1 або ч. 2 ст. 371 КК України альтернативних діянь. </a:t>
            </a:r>
          </a:p>
          <a:p>
            <a:r>
              <a:rPr lang="uk-UA" dirty="0" smtClean="0"/>
              <a:t>З суб’єктивної сторони щодо настання тяжких наслідків може бути встановлена як умисна, так й необережна форма вини.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u="sng" dirty="0" smtClean="0"/>
              <a:t>Корисливий мотив -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268760"/>
            <a:ext cx="8784976" cy="5040600"/>
          </a:xfrm>
        </p:spPr>
        <p:txBody>
          <a:bodyPr/>
          <a:lstStyle/>
          <a:p>
            <a:pPr marL="87313" indent="49213">
              <a:buNone/>
            </a:pPr>
            <a:r>
              <a:rPr lang="uk-UA" dirty="0" smtClean="0"/>
              <a:t>прагнення винної особи в результаті вчинення злочину одержати майно, право на майно або будь-яку іншу матеріальну вигоду чи позбутися обов’язків майнового характеру (наприклад, не повертати борг потерпілому). </a:t>
            </a:r>
          </a:p>
          <a:p>
            <a:endParaRPr lang="uk-UA" dirty="0"/>
          </a:p>
        </p:txBody>
      </p:sp>
      <p:pic>
        <p:nvPicPr>
          <p:cNvPr id="2050" name="Picture 2" descr="D:\Таня\лекции\МОИ ЛЕКЦИИ\Ос.ч\ІІ семестр\картинки\630_360_1517900906-28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3140968"/>
            <a:ext cx="6192688" cy="35386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u="sng" dirty="0" smtClean="0"/>
              <a:t>Інші особисті інтереси</a:t>
            </a:r>
            <a:r>
              <a:rPr lang="uk-UA" dirty="0" smtClean="0"/>
              <a:t> – 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268760"/>
            <a:ext cx="8784976" cy="5328592"/>
          </a:xfrm>
        </p:spPr>
        <p:txBody>
          <a:bodyPr/>
          <a:lstStyle/>
          <a:p>
            <a:pPr marL="174625" indent="-38100">
              <a:buNone/>
            </a:pPr>
            <a:r>
              <a:rPr lang="uk-UA" dirty="0" smtClean="0"/>
              <a:t>прагнення винного отримати для себе вигоду нематеріального характеру. </a:t>
            </a:r>
          </a:p>
          <a:p>
            <a:pPr marL="174625" indent="-38100">
              <a:buNone/>
            </a:pPr>
            <a:endParaRPr lang="uk-UA" sz="1800" dirty="0" smtClean="0"/>
          </a:p>
          <a:p>
            <a:pPr marL="174625" indent="-38100">
              <a:buNone/>
            </a:pPr>
            <a:r>
              <a:rPr lang="uk-UA" dirty="0" smtClean="0"/>
              <a:t>Для застосування ч. 3 ст. 371 КК України достатньо встановити факт наявності корисливого мотиву або іншого особистого інтересу. Їх фактична реалізація перебуває за межами </a:t>
            </a:r>
          </a:p>
          <a:p>
            <a:pPr marL="174625" indent="-38100">
              <a:buNone/>
            </a:pPr>
            <a:r>
              <a:rPr lang="uk-UA" dirty="0" smtClean="0"/>
              <a:t>складу злочину.</a:t>
            </a:r>
          </a:p>
          <a:p>
            <a:endParaRPr lang="uk-UA" dirty="0"/>
          </a:p>
        </p:txBody>
      </p:sp>
      <p:pic>
        <p:nvPicPr>
          <p:cNvPr id="3074" name="Picture 2" descr="D:\Таня\лекции\МОИ ЛЕКЦИИ\Ос.ч\ІІ семестр\картинки\thumb_1448806939-bb3754e0c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3933056"/>
            <a:ext cx="4922890" cy="2769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354162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Стаття 372. Притягнення завідомо невинного до кримінальної відповідальності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988840"/>
            <a:ext cx="8784976" cy="4680520"/>
          </a:xfrm>
        </p:spPr>
        <p:txBody>
          <a:bodyPr>
            <a:normAutofit/>
          </a:bodyPr>
          <a:lstStyle/>
          <a:p>
            <a:pPr marL="0" indent="450850" fontAlgn="base">
              <a:buNone/>
            </a:pPr>
            <a:r>
              <a:rPr lang="uk-UA" dirty="0" smtClean="0"/>
              <a:t>1. Притягнення завідомо невинного до кримінальної відповідальності слідчим, прокурором чи іншою уповноваженою на те законом особою -</a:t>
            </a:r>
          </a:p>
          <a:p>
            <a:pPr marL="0" indent="450850" fontAlgn="base">
              <a:buNone/>
            </a:pPr>
            <a:r>
              <a:rPr lang="uk-UA" dirty="0" smtClean="0"/>
              <a:t>карається ...</a:t>
            </a:r>
          </a:p>
          <a:p>
            <a:pPr marL="0" indent="450850" fontAlgn="base">
              <a:buNone/>
            </a:pPr>
            <a:r>
              <a:rPr lang="uk-UA" dirty="0" smtClean="0"/>
              <a:t>2. Те саме діяння, поєднане з обвинуваченням у вчиненні тяжкого або особливо тяжкого злочину, а також поєднане зі штучним створенням доказів обвинувачення або іншою фальсифікацією, -</a:t>
            </a:r>
          </a:p>
          <a:p>
            <a:pPr marL="0" indent="450850" fontAlgn="base">
              <a:buNone/>
            </a:pPr>
            <a:r>
              <a:rPr lang="uk-UA" dirty="0" smtClean="0"/>
              <a:t>карається ...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Потерпілий -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особа, невинувата у вчиненні того злочину, що їй інкримінується (не вчиняла злочину / вчинила інший)</a:t>
            </a:r>
            <a:endParaRPr lang="uk-UA" dirty="0"/>
          </a:p>
        </p:txBody>
      </p:sp>
      <p:pic>
        <p:nvPicPr>
          <p:cNvPr id="4" name="Picture 2" descr="D:\Таня\лекции\МОИ ЛЕКЦИИ\Ос.ч\ІІ семестр\картинки\194088_f7f785af8a2e467c9ff665159410ef87_mv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212976"/>
            <a:ext cx="7339482" cy="30963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36104"/>
          </a:xfrm>
        </p:spPr>
        <p:txBody>
          <a:bodyPr>
            <a:normAutofit/>
          </a:bodyPr>
          <a:lstStyle/>
          <a:p>
            <a:r>
              <a:rPr lang="uk-UA" u="sng" dirty="0" smtClean="0"/>
              <a:t>План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980728"/>
            <a:ext cx="8640960" cy="5616624"/>
          </a:xfrm>
        </p:spPr>
        <p:txBody>
          <a:bodyPr>
            <a:normAutofit/>
          </a:bodyPr>
          <a:lstStyle/>
          <a:p>
            <a:pPr lvl="0"/>
            <a:r>
              <a:rPr lang="uk-UA" dirty="0" smtClean="0"/>
              <a:t>Поняття, загальна характеристика і </a:t>
            </a:r>
            <a:r>
              <a:rPr lang="uk-UA" dirty="0" smtClean="0"/>
              <a:t>види злочинів проти правосуддя. </a:t>
            </a:r>
            <a:endParaRPr lang="uk-UA" dirty="0" smtClean="0"/>
          </a:p>
          <a:p>
            <a:pPr lvl="0"/>
            <a:r>
              <a:rPr lang="uk-UA" dirty="0" smtClean="0"/>
              <a:t>Ст. 371 «Завідомо незаконні затримання, привід, арешт або тримання під вартою».</a:t>
            </a:r>
          </a:p>
          <a:p>
            <a:pPr lvl="0"/>
            <a:r>
              <a:rPr lang="uk-UA" dirty="0" smtClean="0"/>
              <a:t>Ст. 372 «Притягнення завідомо невинного до кримінальної відповідальності».</a:t>
            </a:r>
          </a:p>
          <a:p>
            <a:pPr lvl="0"/>
            <a:r>
              <a:rPr lang="uk-UA" dirty="0" smtClean="0"/>
              <a:t>Ст. 375 «Постановлення суддею (суддями) завідомо неправосудного вироку, рішення, ухвали або постанови».</a:t>
            </a:r>
          </a:p>
          <a:p>
            <a:pPr lvl="0"/>
            <a:r>
              <a:rPr lang="uk-UA" dirty="0" smtClean="0"/>
              <a:t>Ст</a:t>
            </a:r>
            <a:r>
              <a:rPr lang="uk-UA" dirty="0" smtClean="0"/>
              <a:t>. 392 «Дії, що дезорганізують роботу установ виконання покарань».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u="sng" dirty="0" smtClean="0"/>
              <a:t>ОСЗ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340768"/>
            <a:ext cx="8784976" cy="5256584"/>
          </a:xfrm>
        </p:spPr>
        <p:txBody>
          <a:bodyPr/>
          <a:lstStyle/>
          <a:p>
            <a:pPr algn="ctr">
              <a:buNone/>
            </a:pPr>
            <a:r>
              <a:rPr lang="uk-UA" b="1" u="sng" dirty="0" smtClean="0"/>
              <a:t>Діяння</a:t>
            </a:r>
            <a:r>
              <a:rPr lang="uk-UA" dirty="0" smtClean="0"/>
              <a:t> – </a:t>
            </a:r>
          </a:p>
          <a:p>
            <a:pPr algn="ctr">
              <a:buNone/>
            </a:pPr>
            <a:r>
              <a:rPr lang="uk-UA" dirty="0" smtClean="0"/>
              <a:t>притягнення до кримінальної відповідальності, тобто із моменту повідомлення особі про підозру у вчиненні кримінального правопорушення </a:t>
            </a:r>
          </a:p>
          <a:p>
            <a:pPr algn="ctr">
              <a:buNone/>
            </a:pPr>
            <a:r>
              <a:rPr lang="uk-UA" dirty="0" smtClean="0"/>
              <a:t>(п. 14 ч. 1 ст. 3 КПК).</a:t>
            </a:r>
          </a:p>
          <a:p>
            <a:pPr algn="ctr">
              <a:buNone/>
            </a:pPr>
            <a:endParaRPr lang="uk-UA" dirty="0" smtClean="0"/>
          </a:p>
          <a:p>
            <a:pPr algn="ctr">
              <a:buNone/>
            </a:pPr>
            <a:r>
              <a:rPr lang="uk-UA" dirty="0" smtClean="0"/>
              <a:t>Формальний склад злочину!</a:t>
            </a:r>
            <a:endParaRPr lang="uk-UA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ССЗ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400600"/>
          </a:xfrm>
        </p:spPr>
        <p:txBody>
          <a:bodyPr>
            <a:normAutofit lnSpcReduction="10000"/>
          </a:bodyPr>
          <a:lstStyle/>
          <a:p>
            <a:pPr algn="ctr"/>
            <a:r>
              <a:rPr lang="uk-UA" dirty="0" smtClean="0"/>
              <a:t>Прямий умисел </a:t>
            </a:r>
          </a:p>
          <a:p>
            <a:pPr algn="ctr"/>
            <a:r>
              <a:rPr lang="uk-UA" dirty="0" smtClean="0"/>
              <a:t>! Завідомість!</a:t>
            </a:r>
          </a:p>
          <a:p>
            <a:pPr>
              <a:buNone/>
            </a:pPr>
            <a:endParaRPr lang="uk-UA" sz="2000" dirty="0" smtClean="0"/>
          </a:p>
          <a:p>
            <a:r>
              <a:rPr lang="uk-UA" dirty="0" smtClean="0"/>
              <a:t>Якщо притягнення невинного до кримінальної відповідальності було наслідком </a:t>
            </a:r>
            <a:r>
              <a:rPr lang="uk-UA" u="sng" dirty="0" smtClean="0"/>
              <a:t>помилки</a:t>
            </a:r>
            <a:r>
              <a:rPr lang="uk-UA" dirty="0" smtClean="0"/>
              <a:t> особи, дії останньої </a:t>
            </a:r>
            <a:r>
              <a:rPr lang="uk-UA" u="sng" dirty="0" smtClean="0"/>
              <a:t>не</a:t>
            </a:r>
            <a:r>
              <a:rPr lang="uk-UA" dirty="0" smtClean="0"/>
              <a:t> містять складу злочину, передбаченого ст. 372 КК України, але за наявності відповідних ознак можуть бути кваліфіковані за ст. 367 КК України. </a:t>
            </a:r>
          </a:p>
          <a:p>
            <a:r>
              <a:rPr lang="uk-UA" dirty="0" smtClean="0"/>
              <a:t>Однак, якщо особа добросовісно помилялася відносно винності того, кого вона притягує до кримінальної відповідальності, склад злочину відсутній.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u="sng" dirty="0" smtClean="0"/>
              <a:t>Суб’єкт злочину –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u="sng" dirty="0" smtClean="0"/>
              <a:t>спеціальний</a:t>
            </a:r>
            <a:r>
              <a:rPr lang="uk-UA" dirty="0" smtClean="0"/>
              <a:t>, а саме слідчий, прокурор чи інша особа, уповноважена законом на притягнення до кримінальної відповідальності</a:t>
            </a:r>
            <a:endParaRPr lang="uk-UA" dirty="0"/>
          </a:p>
        </p:txBody>
      </p:sp>
      <p:pic>
        <p:nvPicPr>
          <p:cNvPr id="5122" name="Picture 2" descr="D:\Таня\лекции\МОИ ЛЕКЦИИ\Ос.ч\ІІ семестр\картинки\shevron-polіtsіya-sliddchi-viddil-max-5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068960"/>
            <a:ext cx="2832946" cy="3384376"/>
          </a:xfrm>
          <a:prstGeom prst="rect">
            <a:avLst/>
          </a:prstGeom>
          <a:noFill/>
        </p:spPr>
      </p:pic>
      <p:pic>
        <p:nvPicPr>
          <p:cNvPr id="5123" name="Picture 3" descr="D:\Таня\лекции\МОИ ЛЕКЦИИ\Ос.ч\ІІ семестр\картинки\f3f831868ff0967c9773fd91aeff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3068961"/>
            <a:ext cx="5759202" cy="33843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858218"/>
          </a:xfrm>
        </p:spPr>
        <p:txBody>
          <a:bodyPr>
            <a:noAutofit/>
          </a:bodyPr>
          <a:lstStyle/>
          <a:p>
            <a:r>
              <a:rPr lang="uk-UA" sz="3400" dirty="0" smtClean="0"/>
              <a:t>Стаття 375. Постановлення суддею (суддями) завідомо неправосудного вироку, рішення, ухвали або постанови</a:t>
            </a:r>
            <a:endParaRPr lang="uk-UA" sz="3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132856"/>
            <a:ext cx="8784976" cy="4536504"/>
          </a:xfrm>
        </p:spPr>
        <p:txBody>
          <a:bodyPr>
            <a:normAutofit/>
          </a:bodyPr>
          <a:lstStyle/>
          <a:p>
            <a:pPr marL="0" indent="450850" fontAlgn="base">
              <a:buNone/>
            </a:pPr>
            <a:r>
              <a:rPr lang="uk-UA" dirty="0" smtClean="0"/>
              <a:t>1. Постановлення суддею (суддями) завідомо неправосудного вироку, рішення, ухвали або постанови -</a:t>
            </a:r>
          </a:p>
          <a:p>
            <a:pPr marL="0" indent="450850" fontAlgn="base">
              <a:buNone/>
            </a:pPr>
            <a:r>
              <a:rPr lang="uk-UA" dirty="0" smtClean="0"/>
              <a:t>карається ...</a:t>
            </a:r>
          </a:p>
          <a:p>
            <a:pPr marL="0" indent="450850" fontAlgn="base">
              <a:buNone/>
            </a:pPr>
            <a:r>
              <a:rPr lang="uk-UA" dirty="0" smtClean="0"/>
              <a:t>2. Ті самі дії, що спричинили тяжкі наслідки або вчинені з корисливих мотивів, в інших особистих інтересах чи з метою перешкоджання законній професійній діяльності журналіста, -</a:t>
            </a:r>
          </a:p>
          <a:p>
            <a:pPr marL="0" indent="450850" fontAlgn="base">
              <a:buNone/>
            </a:pPr>
            <a:r>
              <a:rPr lang="uk-UA" dirty="0" smtClean="0"/>
              <a:t>караються...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u="sng" dirty="0" smtClean="0"/>
              <a:t>Предмет злочину</a:t>
            </a:r>
            <a:r>
              <a:rPr lang="uk-UA" dirty="0" smtClean="0"/>
              <a:t> -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268760"/>
            <a:ext cx="8568952" cy="5328592"/>
          </a:xfrm>
        </p:spPr>
        <p:txBody>
          <a:bodyPr>
            <a:normAutofit lnSpcReduction="10000"/>
          </a:bodyPr>
          <a:lstStyle/>
          <a:p>
            <a:pPr marL="0" indent="450850">
              <a:buNone/>
            </a:pPr>
            <a:r>
              <a:rPr lang="uk-UA" dirty="0" smtClean="0"/>
              <a:t>неправосудний судовий акт: </a:t>
            </a:r>
          </a:p>
          <a:p>
            <a:pPr marL="0" indent="450850">
              <a:buNone/>
            </a:pPr>
            <a:r>
              <a:rPr lang="uk-UA" dirty="0" smtClean="0"/>
              <a:t>вирок, </a:t>
            </a:r>
          </a:p>
          <a:p>
            <a:pPr marL="0" indent="450850">
              <a:buNone/>
            </a:pPr>
            <a:r>
              <a:rPr lang="uk-UA" dirty="0" smtClean="0"/>
              <a:t>рішення, </a:t>
            </a:r>
          </a:p>
          <a:p>
            <a:pPr marL="0" indent="450850">
              <a:buNone/>
            </a:pPr>
            <a:r>
              <a:rPr lang="uk-UA" dirty="0" smtClean="0"/>
              <a:t>ухвала,</a:t>
            </a:r>
          </a:p>
          <a:p>
            <a:pPr marL="0" indent="450850">
              <a:buNone/>
            </a:pPr>
            <a:r>
              <a:rPr lang="uk-UA" dirty="0" smtClean="0"/>
              <a:t>постанова. </a:t>
            </a:r>
          </a:p>
          <a:p>
            <a:pPr marL="0" indent="450850">
              <a:buNone/>
            </a:pPr>
            <a:endParaRPr lang="uk-UA" dirty="0" smtClean="0"/>
          </a:p>
          <a:p>
            <a:pPr marL="0" indent="450850">
              <a:buNone/>
            </a:pPr>
            <a:r>
              <a:rPr lang="uk-UA" dirty="0" smtClean="0"/>
              <a:t>Судовий акт вважається неправосудним, якщо він не відповідає вимогам законності та обґрунтованості, що, у свою чергу, може бути пов’язане з порушенням (неправильним застосуванням) суддею норм матеріального або процесуального закону чи перекручуванням фактичних обставин справи.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ОСЗ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268760"/>
            <a:ext cx="8712968" cy="5256584"/>
          </a:xfrm>
        </p:spPr>
        <p:txBody>
          <a:bodyPr/>
          <a:lstStyle/>
          <a:p>
            <a:pPr marL="0" indent="450850">
              <a:buNone/>
            </a:pPr>
            <a:r>
              <a:rPr lang="uk-UA" dirty="0" smtClean="0"/>
              <a:t>вчиненні дії, а саме постановленні неправосудного вироку, рішення, ухвали або постанови. </a:t>
            </a:r>
          </a:p>
          <a:p>
            <a:pPr marL="0" indent="450850"/>
            <a:endParaRPr lang="uk-UA" sz="2000" dirty="0" smtClean="0"/>
          </a:p>
          <a:p>
            <a:pPr marL="0" indent="450850"/>
            <a:endParaRPr lang="uk-UA" sz="2000" dirty="0" smtClean="0"/>
          </a:p>
          <a:p>
            <a:pPr marL="0" indent="0">
              <a:buNone/>
            </a:pPr>
            <a:r>
              <a:rPr lang="uk-UA" sz="2600" dirty="0" smtClean="0"/>
              <a:t>Постановлення неправосудного </a:t>
            </a:r>
          </a:p>
          <a:p>
            <a:pPr marL="0" indent="0">
              <a:buNone/>
            </a:pPr>
            <a:r>
              <a:rPr lang="uk-UA" sz="2600" dirty="0" smtClean="0"/>
              <a:t>судового акта включає до себе </a:t>
            </a:r>
          </a:p>
          <a:p>
            <a:pPr marL="0" indent="0">
              <a:buNone/>
            </a:pPr>
            <a:r>
              <a:rPr lang="uk-UA" sz="2600" dirty="0" smtClean="0"/>
              <a:t>його складання, підписання й </a:t>
            </a:r>
          </a:p>
          <a:p>
            <a:pPr marL="0" indent="0">
              <a:buNone/>
            </a:pPr>
            <a:r>
              <a:rPr lang="uk-UA" sz="2600" dirty="0" smtClean="0"/>
              <a:t>проголошення (доведення змісту</a:t>
            </a:r>
          </a:p>
          <a:p>
            <a:pPr marL="0" indent="0">
              <a:buNone/>
            </a:pPr>
            <a:r>
              <a:rPr lang="uk-UA" sz="2600" dirty="0" smtClean="0"/>
              <a:t>названого акта до відома </a:t>
            </a:r>
          </a:p>
          <a:p>
            <a:pPr marL="0" indent="0">
              <a:buNone/>
            </a:pPr>
            <a:r>
              <a:rPr lang="uk-UA" sz="2600" dirty="0" smtClean="0"/>
              <a:t>учасників процесу).</a:t>
            </a:r>
          </a:p>
          <a:p>
            <a:endParaRPr lang="uk-UA" dirty="0"/>
          </a:p>
        </p:txBody>
      </p:sp>
      <p:pic>
        <p:nvPicPr>
          <p:cNvPr id="6146" name="Picture 2" descr="D:\Таня\лекции\МОИ ЛЕКЦИИ\Ос.ч\ІІ семестр\картинки\unnamed (6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2348880"/>
            <a:ext cx="4045456" cy="40454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ССЗ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400600"/>
          </a:xfrm>
        </p:spPr>
        <p:txBody>
          <a:bodyPr/>
          <a:lstStyle/>
          <a:p>
            <a:pPr marL="0" indent="136525">
              <a:buNone/>
            </a:pPr>
            <a:r>
              <a:rPr lang="uk-UA" dirty="0" smtClean="0"/>
              <a:t>лише </a:t>
            </a:r>
            <a:r>
              <a:rPr lang="uk-UA" u="sng" dirty="0" smtClean="0"/>
              <a:t>прямий умисел</a:t>
            </a:r>
            <a:r>
              <a:rPr lang="uk-UA" dirty="0" smtClean="0"/>
              <a:t>, бо винний завідомо (тобто достовірно) усвідомлює, що постановляє неправосудний судовий акт, і бажає цього.</a:t>
            </a:r>
          </a:p>
          <a:p>
            <a:pPr marL="0" indent="136525">
              <a:buNone/>
            </a:pPr>
            <a:endParaRPr lang="uk-UA" dirty="0" smtClean="0"/>
          </a:p>
          <a:p>
            <a:pPr marL="0" indent="136525">
              <a:buNone/>
            </a:pPr>
            <a:r>
              <a:rPr lang="uk-UA" dirty="0" smtClean="0"/>
              <a:t>Але «саме по собі скасування вироку за м’якістю призначеного покарання не свідчить про винесення завідомо неправосудного вироку» // Ухвала колегії суддів Судової палати у кримінальних справах Верховного Суду України від 11 квітня 2002 р. </a:t>
            </a:r>
            <a:endParaRPr lang="uk-UA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uk-UA" u="sng" dirty="0" smtClean="0"/>
              <a:t>Суб’єкт злочину</a:t>
            </a:r>
            <a:r>
              <a:rPr lang="uk-UA" dirty="0" smtClean="0"/>
              <a:t> – 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400600"/>
          </a:xfrm>
        </p:spPr>
        <p:txBody>
          <a:bodyPr/>
          <a:lstStyle/>
          <a:p>
            <a:pPr algn="ctr">
              <a:buNone/>
            </a:pPr>
            <a:r>
              <a:rPr lang="uk-UA" u="sng" dirty="0" smtClean="0"/>
              <a:t>спеціальний </a:t>
            </a:r>
          </a:p>
          <a:p>
            <a:pPr>
              <a:buNone/>
            </a:pPr>
            <a:r>
              <a:rPr lang="uk-UA" dirty="0" smtClean="0"/>
              <a:t>(суддя або присяжний під час здійснення правосуддя).</a:t>
            </a:r>
          </a:p>
          <a:p>
            <a:endParaRPr lang="uk-UA" dirty="0"/>
          </a:p>
        </p:txBody>
      </p:sp>
      <p:pic>
        <p:nvPicPr>
          <p:cNvPr id="7170" name="Picture 2" descr="D:\Таня\лекции\МОИ ЛЕКЦИИ\Ос.ч\ІІ семестр\картинки\630_360_1555575988-860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348880"/>
            <a:ext cx="7488832" cy="42793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570186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Ст. 392 «Дії, що дезорганізують роботу установ виконання покарань» 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988840"/>
            <a:ext cx="8784976" cy="4680520"/>
          </a:xfrm>
        </p:spPr>
        <p:txBody>
          <a:bodyPr/>
          <a:lstStyle/>
          <a:p>
            <a:pPr marL="0" indent="538163">
              <a:buNone/>
            </a:pPr>
            <a:r>
              <a:rPr lang="uk-UA" dirty="0" smtClean="0"/>
              <a:t>Тероризування у установах виконання покарань засуджених або напад на адміністрацію, а також організація з цією метою організованої групи або активна участь у такій групі, вчинені особами, які відбувають покарання у виді позбавлення волі чи у виді обмеження волі, -</a:t>
            </a:r>
          </a:p>
          <a:p>
            <a:pPr marL="0" indent="538163">
              <a:buNone/>
            </a:pPr>
            <a:r>
              <a:rPr lang="uk-UA" dirty="0" smtClean="0"/>
              <a:t>караються …</a:t>
            </a:r>
          </a:p>
        </p:txBody>
      </p:sp>
      <p:pic>
        <p:nvPicPr>
          <p:cNvPr id="5" name="Picture 2" descr="D:\Таня\лекции\МОИ ЛЕКЦИИ\Ос.ч\ІІ семестр\картинки\images (6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4221088"/>
            <a:ext cx="4277571" cy="24177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i="1" dirty="0" smtClean="0"/>
              <a:t>Потерпілими є: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12608"/>
          </a:xfrm>
        </p:spPr>
        <p:txBody>
          <a:bodyPr/>
          <a:lstStyle/>
          <a:p>
            <a:r>
              <a:rPr lang="uk-UA" dirty="0" smtClean="0"/>
              <a:t>а) засуджені, які відбувають покарання у виді обмеження, позбавлення волі на певний строк чи довічного позбавлення волі; </a:t>
            </a:r>
          </a:p>
          <a:p>
            <a:r>
              <a:rPr lang="uk-UA" dirty="0" smtClean="0"/>
              <a:t>б) представники адміністрації установ виконання покарань.</a:t>
            </a:r>
            <a:endParaRPr lang="uk-UA" dirty="0"/>
          </a:p>
        </p:txBody>
      </p:sp>
      <p:pic>
        <p:nvPicPr>
          <p:cNvPr id="5" name="Picture 2" descr="D:\Таня\лекции\МОИ ЛЕКЦИИ\Ос.ч\ІІ семестр\картинки\unnamed (7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3501008"/>
            <a:ext cx="4837544" cy="30896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u="sng" dirty="0" smtClean="0"/>
              <a:t>Література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5760640"/>
          </a:xfrm>
        </p:spPr>
        <p:txBody>
          <a:bodyPr>
            <a:normAutofit/>
          </a:bodyPr>
          <a:lstStyle/>
          <a:p>
            <a:pPr lvl="0"/>
            <a:r>
              <a:rPr lang="uk-UA" dirty="0" smtClean="0"/>
              <a:t>ЗУ «Про судоустрій і статус суддів» від 02.06.2016 р.</a:t>
            </a:r>
          </a:p>
          <a:p>
            <a:pPr lvl="0"/>
            <a:r>
              <a:rPr lang="uk-UA" dirty="0" smtClean="0"/>
              <a:t>ЗУ «Про Національну поліцію» від 02.07.2015 р.</a:t>
            </a:r>
          </a:p>
          <a:p>
            <a:pPr lvl="0"/>
            <a:r>
              <a:rPr lang="uk-UA" dirty="0" smtClean="0"/>
              <a:t>ЗУ «Про попереднє ув’язнення» від 30.06.1993 р.</a:t>
            </a:r>
          </a:p>
          <a:p>
            <a:pPr lvl="0"/>
            <a:r>
              <a:rPr lang="uk-UA" dirty="0" smtClean="0"/>
              <a:t>ЗУ «Про органи та осіб, які здійснюють примусове виконання судових рішень і рішень інших органів» від 02.06.2016 р.</a:t>
            </a:r>
          </a:p>
          <a:p>
            <a:pPr lvl="0"/>
            <a:r>
              <a:rPr lang="uk-UA" dirty="0" smtClean="0"/>
              <a:t>Резолюція 43/173 ГА ООН від 09.12.1988 р. «Звід принципів захисту всіх осіб, які піддаються затриманню чи ув’язненню будь-яким чином».</a:t>
            </a:r>
          </a:p>
          <a:p>
            <a:r>
              <a:rPr lang="uk-UA" dirty="0" smtClean="0"/>
              <a:t>ППВСУ </a:t>
            </a:r>
            <a:r>
              <a:rPr lang="uk-UA" dirty="0" smtClean="0"/>
              <a:t>«</a:t>
            </a:r>
            <a:r>
              <a:rPr lang="ru-RU" dirty="0" smtClean="0"/>
              <a:t>Про </a:t>
            </a:r>
            <a:r>
              <a:rPr lang="uk-UA" dirty="0" smtClean="0"/>
              <a:t>незалежність судової влади</a:t>
            </a:r>
            <a:r>
              <a:rPr lang="ru-RU" dirty="0" smtClean="0"/>
              <a:t>» № 8 </a:t>
            </a:r>
            <a:r>
              <a:rPr lang="ru-RU" dirty="0" err="1" smtClean="0"/>
              <a:t>від</a:t>
            </a:r>
            <a:r>
              <a:rPr lang="ru-RU" dirty="0" smtClean="0"/>
              <a:t> 13.06.07 р. </a:t>
            </a:r>
            <a:r>
              <a:rPr lang="en-US" sz="2000" dirty="0" smtClean="0">
                <a:hlinkClick r:id="rId2"/>
              </a:rPr>
              <a:t>https://</a:t>
            </a:r>
            <a:r>
              <a:rPr lang="en-US" sz="2000" dirty="0" smtClean="0">
                <a:hlinkClick r:id="rId2"/>
              </a:rPr>
              <a:t>zakon.rada.gov.ua/laws/show/v0008700-07</a:t>
            </a:r>
            <a:endParaRPr lang="uk-UA" dirty="0" smtClean="0"/>
          </a:p>
          <a:p>
            <a:endParaRPr lang="uk-UA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ОСЗ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24744"/>
            <a:ext cx="8784976" cy="5544616"/>
          </a:xfrm>
        </p:spPr>
        <p:txBody>
          <a:bodyPr>
            <a:normAutofit/>
          </a:bodyPr>
          <a:lstStyle/>
          <a:p>
            <a:r>
              <a:rPr lang="uk-UA" u="sng" dirty="0" smtClean="0"/>
              <a:t>Альтернативні діяння</a:t>
            </a:r>
            <a:r>
              <a:rPr lang="uk-UA" dirty="0" smtClean="0"/>
              <a:t>:</a:t>
            </a:r>
          </a:p>
          <a:p>
            <a:pPr>
              <a:buNone/>
            </a:pPr>
            <a:r>
              <a:rPr lang="uk-UA" dirty="0" smtClean="0"/>
              <a:t>а) тероризування засуджених; </a:t>
            </a:r>
          </a:p>
          <a:p>
            <a:pPr>
              <a:buNone/>
            </a:pPr>
            <a:r>
              <a:rPr lang="uk-UA" dirty="0" smtClean="0"/>
              <a:t>б) напад на адміністрацію; </a:t>
            </a:r>
          </a:p>
          <a:p>
            <a:pPr>
              <a:buNone/>
            </a:pPr>
            <a:r>
              <a:rPr lang="uk-UA" dirty="0" smtClean="0"/>
              <a:t>в) організація (створення) організованої групи для тероризування засуджених чи нападу на адміністрацію; </a:t>
            </a:r>
          </a:p>
          <a:p>
            <a:pPr>
              <a:buNone/>
            </a:pPr>
            <a:r>
              <a:rPr lang="uk-UA" dirty="0" smtClean="0"/>
              <a:t>г) активна участь у такій (організованій) групі.</a:t>
            </a:r>
          </a:p>
          <a:p>
            <a:pPr>
              <a:buNone/>
            </a:pPr>
            <a:endParaRPr lang="uk-UA" dirty="0" smtClean="0"/>
          </a:p>
          <a:p>
            <a:r>
              <a:rPr lang="uk-UA" dirty="0" smtClean="0"/>
              <a:t>Злочин визнається </a:t>
            </a:r>
            <a:r>
              <a:rPr lang="uk-UA" i="1" dirty="0" smtClean="0"/>
              <a:t>закінченим </a:t>
            </a:r>
            <a:r>
              <a:rPr lang="uk-UA" dirty="0" smtClean="0"/>
              <a:t>з моменту вчинення однієї із зазначених дій незалежно від того, чи спричинило це які-небудь наслідки.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Тероризування</a:t>
            </a:r>
            <a:r>
              <a:rPr lang="uk-UA" i="1" dirty="0" smtClean="0"/>
              <a:t> </a:t>
            </a:r>
            <a:r>
              <a:rPr lang="uk-UA" dirty="0" smtClean="0"/>
              <a:t>засуджених -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268760"/>
            <a:ext cx="8784976" cy="5400600"/>
          </a:xfrm>
        </p:spPr>
        <p:txBody>
          <a:bodyPr>
            <a:normAutofit lnSpcReduction="10000"/>
          </a:bodyPr>
          <a:lstStyle/>
          <a:p>
            <a:pPr marL="0" indent="538163">
              <a:buNone/>
            </a:pPr>
            <a:r>
              <a:rPr lang="uk-UA" dirty="0" smtClean="0"/>
              <a:t>застосуванні до них психічного (погроза) або фізичного насильства (побої, мордування, катування, тілесні ушкодження) з метою примусити засудженого відмовитися від сумлінного ставлення до праці, дотримання правил режиму та внутрішнього розпорядку або з метою підкорити його своїм незаконним вимогам, змусити виконувати замість себе ті обов’язки, які були покладені на винного, а також у вчиненні таких дій з помсти за виконання вимог режиму, зміцнення дисципліни та порядку у виправній установі або заради глуму та знущання над засудженими з метою їх залякування та перешкоджання виконанню (відбуванню) покарання.</a:t>
            </a:r>
            <a:endParaRPr lang="uk-UA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08112"/>
          </a:xfrm>
        </p:spPr>
        <p:txBody>
          <a:bodyPr/>
          <a:lstStyle/>
          <a:p>
            <a:r>
              <a:rPr lang="uk-UA" dirty="0" smtClean="0"/>
              <a:t>Напад</a:t>
            </a:r>
            <a:r>
              <a:rPr lang="uk-UA" i="1" dirty="0" smtClean="0"/>
              <a:t> </a:t>
            </a:r>
            <a:r>
              <a:rPr lang="uk-UA" dirty="0" smtClean="0"/>
              <a:t>на адміністрацію – 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980728"/>
            <a:ext cx="8640960" cy="5688632"/>
          </a:xfrm>
        </p:spPr>
        <p:txBody>
          <a:bodyPr>
            <a:normAutofit/>
          </a:bodyPr>
          <a:lstStyle/>
          <a:p>
            <a:pPr marL="0" indent="450850">
              <a:buNone/>
            </a:pPr>
            <a:r>
              <a:rPr lang="uk-UA" dirty="0" smtClean="0"/>
              <a:t>це вчинення насильницьких дій (незаконне позбавлення особи волі, заволодінням зброєю, завдання побоїв, застосування мордувань, катувань, заподіяння тілесних ушкоджень), а також погроза застосуванням насильства (у тому числі погроза вбивством) щодо представників адміністрації (хоча б одного з них) у зв’язку </a:t>
            </a:r>
          </a:p>
          <a:p>
            <a:pPr marL="0" indent="0">
              <a:buNone/>
            </a:pPr>
            <a:r>
              <a:rPr lang="uk-UA" dirty="0" smtClean="0"/>
              <a:t>з їх законною службовою</a:t>
            </a:r>
          </a:p>
          <a:p>
            <a:pPr marL="0" indent="0">
              <a:buNone/>
            </a:pPr>
            <a:r>
              <a:rPr lang="uk-UA" dirty="0" smtClean="0"/>
              <a:t>діяльністю. </a:t>
            </a:r>
          </a:p>
          <a:p>
            <a:endParaRPr lang="uk-UA" dirty="0"/>
          </a:p>
        </p:txBody>
      </p:sp>
      <p:pic>
        <p:nvPicPr>
          <p:cNvPr id="10242" name="Picture 2" descr="D:\Таня\лекции\МОИ ЛЕКЦИИ\Ос.ч\ІІ семестр\картинки\6_main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3573016"/>
            <a:ext cx="4644008" cy="30960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Організація</a:t>
            </a:r>
            <a:r>
              <a:rPr lang="uk-UA" i="1" dirty="0" smtClean="0"/>
              <a:t> </a:t>
            </a:r>
            <a:r>
              <a:rPr lang="uk-UA" dirty="0" smtClean="0"/>
              <a:t>злочинної організованої групи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28800"/>
            <a:ext cx="8712968" cy="4968552"/>
          </a:xfrm>
        </p:spPr>
        <p:txBody>
          <a:bodyPr/>
          <a:lstStyle/>
          <a:p>
            <a:pPr marL="87313" indent="49213">
              <a:buNone/>
            </a:pPr>
            <a:r>
              <a:rPr lang="uk-UA" dirty="0" smtClean="0"/>
              <a:t>полягає в сукупності дій, спрямованих на створення (формування, заснування) стійкого злочинного об’єднання трьох чи більше осіб (засуджених) з метою тероризування засуджених чи нападу на адміністрацію, яке відповідає ознакам цієї форми співучасті, </a:t>
            </a:r>
          </a:p>
          <a:p>
            <a:pPr>
              <a:buNone/>
            </a:pPr>
            <a:r>
              <a:rPr lang="uk-UA" dirty="0" smtClean="0"/>
              <a:t>передбаченим </a:t>
            </a:r>
          </a:p>
          <a:p>
            <a:pPr>
              <a:buNone/>
            </a:pPr>
            <a:r>
              <a:rPr lang="uk-UA" dirty="0" smtClean="0"/>
              <a:t>ч. 3 ст. 28 КК </a:t>
            </a:r>
          </a:p>
          <a:p>
            <a:pPr>
              <a:buNone/>
            </a:pPr>
            <a:r>
              <a:rPr lang="uk-UA" dirty="0" smtClean="0"/>
              <a:t>України.</a:t>
            </a:r>
            <a:endParaRPr lang="uk-UA" dirty="0"/>
          </a:p>
        </p:txBody>
      </p:sp>
      <p:pic>
        <p:nvPicPr>
          <p:cNvPr id="11266" name="Picture 2" descr="D:\Таня\лекции\МОИ ЛЕКЦИИ\Ос.ч\ІІ семестр\картинки\images (7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3861048"/>
            <a:ext cx="5040417" cy="27965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Активна участь </a:t>
            </a:r>
            <a:br>
              <a:rPr lang="uk-UA" dirty="0" smtClean="0"/>
            </a:br>
            <a:r>
              <a:rPr lang="uk-UA" dirty="0" smtClean="0"/>
              <a:t>в організованій групі -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136525">
              <a:buNone/>
            </a:pPr>
            <a:r>
              <a:rPr lang="uk-UA" dirty="0" smtClean="0"/>
              <a:t>дії її учасника, які охоплюються ознаками ч. 3 ст. 28 КК України і можуть проявлятися у схилянні одних засуджених до тероризування інших або до нападу на адміністрацію; підшукуванні необхідних засобів, знарядь злочину; безпосередній участі в нападах та в інших діях, спрямованих </a:t>
            </a:r>
          </a:p>
          <a:p>
            <a:pPr marL="0" indent="136525">
              <a:buNone/>
            </a:pPr>
            <a:r>
              <a:rPr lang="uk-UA" dirty="0" smtClean="0"/>
              <a:t>на реалізацію плану </a:t>
            </a:r>
          </a:p>
          <a:p>
            <a:pPr marL="0" indent="136525">
              <a:buNone/>
            </a:pPr>
            <a:r>
              <a:rPr lang="uk-UA" dirty="0" smtClean="0"/>
              <a:t>організованої групи. </a:t>
            </a:r>
            <a:endParaRPr lang="uk-UA" dirty="0"/>
          </a:p>
        </p:txBody>
      </p:sp>
      <p:pic>
        <p:nvPicPr>
          <p:cNvPr id="12290" name="Picture 2" descr="D:\Таня\лекции\МОИ ЛЕКЦИИ\Ос.ч\ІІ семестр\картинки\2d154c27bace6b5210b12ec3f50167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87254" y="3861048"/>
            <a:ext cx="4370810" cy="28060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u="sng" dirty="0" smtClean="0"/>
              <a:t>Місце</a:t>
            </a:r>
            <a:r>
              <a:rPr lang="uk-UA" i="1" u="sng" dirty="0" smtClean="0"/>
              <a:t> </a:t>
            </a:r>
            <a:r>
              <a:rPr lang="uk-UA" u="sng" dirty="0" smtClean="0"/>
              <a:t>вчинення злочину </a:t>
            </a:r>
            <a:r>
              <a:rPr lang="uk-UA" dirty="0" smtClean="0"/>
              <a:t>–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установа виконання покарань, яка призначена для відбування (виконання) покарань у виді обмеження, позбавлення волі на певний строк або довічного позбавлення волі.</a:t>
            </a:r>
          </a:p>
          <a:p>
            <a:endParaRPr lang="uk-UA" dirty="0"/>
          </a:p>
        </p:txBody>
      </p:sp>
      <p:pic>
        <p:nvPicPr>
          <p:cNvPr id="13314" name="Picture 2" descr="D:\Таня\лекции\МОИ ЛЕКЦИИ\Ос.ч\ІІ семестр\картинки\unnamed (8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3356992"/>
            <a:ext cx="5544616" cy="33462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ССЗ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прямий умисел</a:t>
            </a:r>
          </a:p>
          <a:p>
            <a:endParaRPr lang="uk-UA" sz="1600" dirty="0" smtClean="0"/>
          </a:p>
          <a:p>
            <a:r>
              <a:rPr lang="uk-UA" dirty="0" smtClean="0"/>
              <a:t>спеціальна </a:t>
            </a:r>
            <a:r>
              <a:rPr lang="uk-UA" i="1" dirty="0" smtClean="0"/>
              <a:t>мета:</a:t>
            </a:r>
          </a:p>
          <a:p>
            <a:endParaRPr lang="uk-UA" sz="1000" i="1" dirty="0" smtClean="0"/>
          </a:p>
          <a:p>
            <a:pPr>
              <a:buNone/>
            </a:pPr>
            <a:r>
              <a:rPr lang="uk-UA" dirty="0" smtClean="0"/>
              <a:t>А) при створенні організованої групи і активній участі в ній цілями є тероризування засуджених чи напад на адміністрацію</a:t>
            </a:r>
          </a:p>
          <a:p>
            <a:pPr>
              <a:buNone/>
            </a:pPr>
            <a:r>
              <a:rPr lang="uk-UA" dirty="0" smtClean="0"/>
              <a:t>Б) у цілому мета злочину – дезорганізація роботи установи виконання покарань.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</p:spPr>
        <p:txBody>
          <a:bodyPr/>
          <a:lstStyle/>
          <a:p>
            <a:r>
              <a:rPr lang="uk-UA" dirty="0" smtClean="0"/>
              <a:t>Суб’єкт</a:t>
            </a:r>
            <a:r>
              <a:rPr lang="uk-UA" i="1" dirty="0" smtClean="0"/>
              <a:t> </a:t>
            </a:r>
            <a:r>
              <a:rPr lang="uk-UA" dirty="0" smtClean="0"/>
              <a:t>злочину – 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980728"/>
            <a:ext cx="8784976" cy="58772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i="1" dirty="0" smtClean="0"/>
              <a:t>спеціальний</a:t>
            </a:r>
            <a:r>
              <a:rPr lang="uk-UA" dirty="0" smtClean="0"/>
              <a:t> - засуджений, який відбуває покарання у виді:</a:t>
            </a:r>
          </a:p>
          <a:p>
            <a:pPr marL="0" indent="136525">
              <a:buNone/>
            </a:pPr>
            <a:r>
              <a:rPr lang="uk-UA" dirty="0" smtClean="0"/>
              <a:t>обмеження волі (ст. 61 КК України); </a:t>
            </a:r>
          </a:p>
          <a:p>
            <a:pPr marL="0" indent="136525">
              <a:buNone/>
            </a:pPr>
            <a:r>
              <a:rPr lang="uk-UA" dirty="0" smtClean="0"/>
              <a:t>позбавлення волі на певний строк (ст. 63 КК України);</a:t>
            </a:r>
          </a:p>
          <a:p>
            <a:pPr marL="0" indent="136525">
              <a:buNone/>
            </a:pPr>
            <a:r>
              <a:rPr lang="uk-UA" dirty="0" smtClean="0"/>
              <a:t>довічного позбавлення волі (ст. 64 КК України). </a:t>
            </a:r>
          </a:p>
          <a:p>
            <a:pPr marL="0" indent="136525">
              <a:buNone/>
            </a:pPr>
            <a:endParaRPr lang="uk-UA" dirty="0" smtClean="0"/>
          </a:p>
          <a:p>
            <a:pPr marL="0" indent="136525">
              <a:buNone/>
            </a:pPr>
            <a:r>
              <a:rPr lang="uk-UA" sz="2400" dirty="0" smtClean="0"/>
              <a:t>!Якщо співучасником злочину є </a:t>
            </a:r>
          </a:p>
          <a:p>
            <a:pPr marL="0" indent="136525">
              <a:buNone/>
            </a:pPr>
            <a:r>
              <a:rPr lang="uk-UA" sz="2400" dirty="0" smtClean="0"/>
              <a:t>особа, що не відбуває ці </a:t>
            </a:r>
          </a:p>
          <a:p>
            <a:pPr marL="0" indent="136525">
              <a:buNone/>
            </a:pPr>
            <a:r>
              <a:rPr lang="uk-UA" sz="2400" dirty="0" smtClean="0"/>
              <a:t>покарання, її дії слід </a:t>
            </a:r>
          </a:p>
          <a:p>
            <a:pPr marL="0" indent="136525">
              <a:buNone/>
            </a:pPr>
            <a:r>
              <a:rPr lang="uk-UA" sz="2400" dirty="0" smtClean="0"/>
              <a:t>кваліфікувати за відповідною </a:t>
            </a:r>
          </a:p>
          <a:p>
            <a:pPr marL="0" indent="136525">
              <a:buNone/>
            </a:pPr>
            <a:r>
              <a:rPr lang="uk-UA" sz="2400" dirty="0" smtClean="0"/>
              <a:t>частиною статей 27 та 392 КК </a:t>
            </a:r>
          </a:p>
          <a:p>
            <a:pPr marL="0" indent="136525">
              <a:buNone/>
            </a:pPr>
            <a:r>
              <a:rPr lang="uk-UA" sz="2400" dirty="0" smtClean="0"/>
              <a:t>України.</a:t>
            </a:r>
            <a:endParaRPr lang="uk-UA" dirty="0"/>
          </a:p>
        </p:txBody>
      </p:sp>
      <p:pic>
        <p:nvPicPr>
          <p:cNvPr id="14338" name="Picture 2" descr="D:\Таня\лекции\МОИ ЛЕКЦИИ\Ос.ч\ІІ семестр\картинки\aa3d7b078af5eeb9812b6f6c0c7e9dcb_preview_w440_h2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3861048"/>
            <a:ext cx="4191000" cy="2762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228919"/>
            <a:ext cx="8229600" cy="45719"/>
          </a:xfrm>
        </p:spPr>
        <p:txBody>
          <a:bodyPr>
            <a:normAutofit fontScale="90000"/>
          </a:bodyPr>
          <a:lstStyle/>
          <a:p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336704"/>
          </a:xfrm>
        </p:spPr>
        <p:txBody>
          <a:bodyPr>
            <a:normAutofit fontScale="92500" lnSpcReduction="10000"/>
          </a:bodyPr>
          <a:lstStyle/>
          <a:p>
            <a:r>
              <a:rPr lang="uk-UA" dirty="0" smtClean="0"/>
              <a:t>ППВСУ «Про судову практику в справах про злочини, пов’язані з порушеннями режиму відбування покарання в місцях позбавлення волі» № 8 від 26.03.93 р. </a:t>
            </a:r>
            <a:r>
              <a:rPr lang="en-US" sz="1800" dirty="0" smtClean="0">
                <a:hlinkClick r:id="rId2"/>
              </a:rPr>
              <a:t>https://zakon.rada.gov.ua/laws/show/v0002700-93</a:t>
            </a:r>
            <a:endParaRPr lang="ru-RU" dirty="0" smtClean="0"/>
          </a:p>
          <a:p>
            <a:pPr lvl="0"/>
            <a:r>
              <a:rPr lang="uk-UA" dirty="0" smtClean="0"/>
              <a:t>ППВСУ </a:t>
            </a:r>
            <a:r>
              <a:rPr lang="uk-UA" dirty="0" smtClean="0"/>
              <a:t>«Про застосування законодавства, що передбачає державний захист суддів, працівників суду і правоохоронних органів та осіб, які беруть участь у судочинстві» № 10 від 18.06.99 р.</a:t>
            </a:r>
          </a:p>
          <a:p>
            <a:r>
              <a:rPr lang="ru-RU" dirty="0" smtClean="0"/>
              <a:t>Постанова ВСУ</a:t>
            </a:r>
            <a:r>
              <a:rPr lang="ru-RU" b="1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20.11.2014р. у </a:t>
            </a:r>
            <a:r>
              <a:rPr lang="ru-RU" dirty="0" err="1" smtClean="0"/>
              <a:t>справі</a:t>
            </a:r>
            <a:r>
              <a:rPr lang="ru-RU" dirty="0" smtClean="0"/>
              <a:t> № </a:t>
            </a:r>
            <a:r>
              <a:rPr lang="ru-RU" dirty="0" smtClean="0"/>
              <a:t>5-24кс14</a:t>
            </a:r>
          </a:p>
          <a:p>
            <a:r>
              <a:rPr lang="uk-UA" dirty="0" smtClean="0"/>
              <a:t>«М</a:t>
            </a:r>
            <a:r>
              <a:rPr lang="uk-UA" dirty="0" smtClean="0"/>
              <a:t>. </a:t>
            </a:r>
            <a:r>
              <a:rPr lang="uk-UA" dirty="0" err="1" smtClean="0"/>
              <a:t>Кучерявенко</a:t>
            </a:r>
            <a:r>
              <a:rPr lang="uk-UA" dirty="0" smtClean="0"/>
              <a:t> проти України» (16447/04)</a:t>
            </a:r>
          </a:p>
          <a:p>
            <a:pPr lvl="0"/>
            <a:r>
              <a:rPr lang="uk-UA" dirty="0" smtClean="0"/>
              <a:t>«</a:t>
            </a:r>
            <a:r>
              <a:rPr lang="uk-UA" dirty="0" err="1" smtClean="0"/>
              <a:t>Хайредінов</a:t>
            </a:r>
            <a:r>
              <a:rPr lang="uk-UA" dirty="0" smtClean="0"/>
              <a:t> проти України» (38717/04)</a:t>
            </a:r>
          </a:p>
          <a:p>
            <a:pPr lvl="0"/>
            <a:r>
              <a:rPr lang="uk-UA" dirty="0" smtClean="0"/>
              <a:t>«</a:t>
            </a:r>
            <a:r>
              <a:rPr lang="uk-UA" dirty="0" err="1" smtClean="0"/>
              <a:t>Лабіта</a:t>
            </a:r>
            <a:r>
              <a:rPr lang="uk-UA" dirty="0" smtClean="0"/>
              <a:t> проти Італії» (26772/95)</a:t>
            </a:r>
          </a:p>
          <a:p>
            <a:pPr lvl="0"/>
            <a:r>
              <a:rPr lang="uk-UA" dirty="0" smtClean="0"/>
              <a:t>«</a:t>
            </a:r>
            <a:r>
              <a:rPr lang="uk-UA" dirty="0" err="1" smtClean="0"/>
              <a:t>Яровець</a:t>
            </a:r>
            <a:r>
              <a:rPr lang="uk-UA" dirty="0" smtClean="0"/>
              <a:t> та ін.. проти України» (74820/10, 71/11, 76/11, 83/11 та 332/11)</a:t>
            </a:r>
          </a:p>
          <a:p>
            <a:pPr lvl="0"/>
            <a:r>
              <a:rPr lang="uk-UA" dirty="0" smtClean="0"/>
              <a:t>«</a:t>
            </a:r>
            <a:r>
              <a:rPr lang="uk-UA" dirty="0" err="1" smtClean="0"/>
              <a:t>Савінський</a:t>
            </a:r>
            <a:r>
              <a:rPr lang="uk-UA" dirty="0" smtClean="0"/>
              <a:t> проти України» (6965/02)</a:t>
            </a:r>
          </a:p>
          <a:p>
            <a:pPr lvl="0"/>
            <a:r>
              <a:rPr lang="uk-UA" dirty="0" smtClean="0"/>
              <a:t>«</a:t>
            </a:r>
            <a:r>
              <a:rPr lang="uk-UA" dirty="0" err="1" smtClean="0"/>
              <a:t>Мурукін</a:t>
            </a:r>
            <a:r>
              <a:rPr lang="uk-UA" dirty="0" smtClean="0"/>
              <a:t> проти України» (15816/04</a:t>
            </a:r>
            <a:r>
              <a:rPr lang="uk-UA" dirty="0" smtClean="0"/>
              <a:t>)</a:t>
            </a:r>
            <a:endParaRPr lang="uk-UA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/>
          <a:lstStyle/>
          <a:p>
            <a:r>
              <a:rPr lang="uk-UA" dirty="0" smtClean="0"/>
              <a:t>Родовий об’єкт – 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764704"/>
            <a:ext cx="8784976" cy="5544656"/>
          </a:xfrm>
        </p:spPr>
        <p:txBody>
          <a:bodyPr/>
          <a:lstStyle/>
          <a:p>
            <a:pPr marL="174625" indent="-38100" algn="just">
              <a:buNone/>
            </a:pPr>
            <a:r>
              <a:rPr lang="uk-UA" dirty="0" smtClean="0"/>
              <a:t>суспільні відносини, що забезпечують нормальну, регламентовану законодавцем діяльність суду і органів, які йому сприяють, по реалізації завдань і цілей у сфері здійснення правосуддя.</a:t>
            </a:r>
          </a:p>
          <a:p>
            <a:endParaRPr lang="uk-UA" dirty="0"/>
          </a:p>
        </p:txBody>
      </p:sp>
      <p:pic>
        <p:nvPicPr>
          <p:cNvPr id="1027" name="Picture 3" descr="D:\Таня\лекции\МОИ ЛЕКЦИИ\Ос.ч\ІІ семестр\картинки\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564904"/>
            <a:ext cx="6216277" cy="40770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400" dirty="0" smtClean="0"/>
              <a:t>«</a:t>
            </a:r>
            <a:r>
              <a:rPr lang="uk-UA" sz="4400" u="sng" dirty="0" smtClean="0"/>
              <a:t>Завідомість»</a:t>
            </a:r>
            <a:endParaRPr lang="uk-UA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92"/>
          </a:xfrm>
        </p:spPr>
        <p:txBody>
          <a:bodyPr/>
          <a:lstStyle/>
          <a:p>
            <a:pPr marL="174625" indent="-38100">
              <a:buNone/>
            </a:pPr>
            <a:r>
              <a:rPr lang="uk-UA" dirty="0" smtClean="0"/>
              <a:t>означає </a:t>
            </a:r>
            <a:r>
              <a:rPr lang="uk-UA" u="sng" dirty="0" smtClean="0"/>
              <a:t>достовірне</a:t>
            </a:r>
            <a:r>
              <a:rPr lang="uk-UA" dirty="0" smtClean="0"/>
              <a:t> знання (усвідомлення) суб’єкта злочину про певні обставини, які мають кримінально-правове значення, і наявність на його боці лише прямого умислу.</a:t>
            </a:r>
            <a:endParaRPr lang="uk-UA" dirty="0"/>
          </a:p>
        </p:txBody>
      </p:sp>
      <p:pic>
        <p:nvPicPr>
          <p:cNvPr id="2050" name="Picture 2" descr="D:\Таня\лекции\МОИ ЛЕКЦИИ\Ос.ч\ІІ семестр\картинки\Classical_definition_of_Kno_uk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3140968"/>
            <a:ext cx="5320404" cy="35570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43000"/>
          </a:xfrm>
        </p:spPr>
        <p:txBody>
          <a:bodyPr>
            <a:noAutofit/>
          </a:bodyPr>
          <a:lstStyle/>
          <a:p>
            <a:r>
              <a:rPr lang="uk-UA" sz="3200" dirty="0" smtClean="0"/>
              <a:t>Стаття 371. Завідомо незаконні затримання, привід, домашній арешт або тримання під вартою</a:t>
            </a:r>
            <a:endParaRPr lang="uk-UA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5069160"/>
          </a:xfrm>
        </p:spPr>
        <p:txBody>
          <a:bodyPr>
            <a:normAutofit/>
          </a:bodyPr>
          <a:lstStyle/>
          <a:p>
            <a:pPr marL="0" indent="450850" fontAlgn="base">
              <a:buNone/>
            </a:pPr>
            <a:r>
              <a:rPr lang="uk-UA" dirty="0" smtClean="0"/>
              <a:t>1. Завідомо незаконне затримання або незаконний привід -</a:t>
            </a:r>
          </a:p>
          <a:p>
            <a:pPr marL="0" indent="450850" fontAlgn="base">
              <a:buNone/>
            </a:pPr>
            <a:r>
              <a:rPr lang="uk-UA" dirty="0" smtClean="0"/>
              <a:t>караються ...</a:t>
            </a:r>
          </a:p>
          <a:p>
            <a:pPr marL="0" indent="450850" fontAlgn="base">
              <a:buNone/>
            </a:pPr>
            <a:r>
              <a:rPr lang="uk-UA" dirty="0" smtClean="0"/>
              <a:t>2. Завідомо незаконні домашній арешт або тримання під вартою -</a:t>
            </a:r>
          </a:p>
          <a:p>
            <a:pPr marL="0" indent="450850" fontAlgn="base">
              <a:buNone/>
            </a:pPr>
            <a:r>
              <a:rPr lang="uk-UA" dirty="0" smtClean="0"/>
              <a:t>карається...</a:t>
            </a:r>
          </a:p>
          <a:p>
            <a:pPr marL="0" indent="450850" fontAlgn="base">
              <a:buNone/>
            </a:pPr>
            <a:r>
              <a:rPr lang="uk-UA" dirty="0" smtClean="0"/>
              <a:t>3. Дії, передбачені частинами 1 або 2 цієї статті, якщо вони спричинили тяжкі наслідки або були вчинені з корисливих мотивів чи в інших особистих інтересах, -</a:t>
            </a:r>
          </a:p>
          <a:p>
            <a:pPr marL="0" indent="450850" fontAlgn="base">
              <a:buNone/>
            </a:pPr>
            <a:r>
              <a:rPr lang="uk-UA" dirty="0" smtClean="0"/>
              <a:t>караються ...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ОСЗ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052736"/>
            <a:ext cx="8507288" cy="5256624"/>
          </a:xfrm>
        </p:spPr>
        <p:txBody>
          <a:bodyPr/>
          <a:lstStyle/>
          <a:p>
            <a:r>
              <a:rPr lang="uk-UA" dirty="0" smtClean="0"/>
              <a:t>Альтернативні діяння:</a:t>
            </a:r>
          </a:p>
          <a:p>
            <a:pPr>
              <a:buNone/>
            </a:pPr>
            <a:r>
              <a:rPr lang="uk-UA" dirty="0" smtClean="0"/>
              <a:t>а) затримання;</a:t>
            </a:r>
          </a:p>
          <a:p>
            <a:pPr>
              <a:buNone/>
            </a:pPr>
            <a:r>
              <a:rPr lang="uk-UA" dirty="0" smtClean="0"/>
              <a:t>б) привід;</a:t>
            </a:r>
          </a:p>
          <a:p>
            <a:pPr>
              <a:buNone/>
            </a:pPr>
            <a:r>
              <a:rPr lang="uk-UA" dirty="0" smtClean="0"/>
              <a:t>в) домашній арешт;</a:t>
            </a:r>
          </a:p>
          <a:p>
            <a:pPr>
              <a:buNone/>
            </a:pPr>
            <a:r>
              <a:rPr lang="uk-UA" dirty="0" smtClean="0"/>
              <a:t>г) тримання під вартою.</a:t>
            </a:r>
          </a:p>
          <a:p>
            <a:r>
              <a:rPr lang="uk-UA" dirty="0" smtClean="0"/>
              <a:t>Формальний СЗ у ч. 1 і 2.</a:t>
            </a:r>
            <a:endParaRPr lang="uk-UA" dirty="0"/>
          </a:p>
        </p:txBody>
      </p:sp>
      <p:pic>
        <p:nvPicPr>
          <p:cNvPr id="3074" name="Picture 2" descr="D:\Таня\лекции\МОИ ЛЕКЦИИ\Ос.ч\ІІ семестр\картинки\121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1124744"/>
            <a:ext cx="3810000" cy="2537460"/>
          </a:xfrm>
          <a:prstGeom prst="rect">
            <a:avLst/>
          </a:prstGeom>
          <a:noFill/>
        </p:spPr>
      </p:pic>
      <p:pic>
        <p:nvPicPr>
          <p:cNvPr id="3075" name="Picture 3" descr="D:\Таня\лекции\МОИ ЛЕКЦИИ\Ос.ч\ІІ семестр\картинки\unnamed (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4102306"/>
            <a:ext cx="3854192" cy="2552990"/>
          </a:xfrm>
          <a:prstGeom prst="rect">
            <a:avLst/>
          </a:prstGeom>
          <a:noFill/>
        </p:spPr>
      </p:pic>
      <p:pic>
        <p:nvPicPr>
          <p:cNvPr id="3076" name="Picture 4" descr="D:\Таня\лекции\МОИ ЛЕКЦИИ\Ос.ч\ІІ семестр\картинки\efc429ca2c7c9477c40fe5235866e43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4149080"/>
            <a:ext cx="2580766" cy="2520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u="sng" dirty="0" smtClean="0"/>
              <a:t>Затримання особи</a:t>
            </a:r>
            <a:r>
              <a:rPr lang="uk-UA" dirty="0" smtClean="0"/>
              <a:t> -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24744"/>
            <a:ext cx="8640960" cy="5544616"/>
          </a:xfrm>
        </p:spPr>
        <p:txBody>
          <a:bodyPr/>
          <a:lstStyle/>
          <a:p>
            <a:pPr marL="174625" indent="-38100">
              <a:buNone/>
            </a:pPr>
            <a:r>
              <a:rPr lang="uk-UA" dirty="0" smtClean="0"/>
              <a:t>тимчасовий запобіжний захід, що застосовується з підстав та в порядку визначеному КПК, суть якого полягає в обмеженні права на свободу та особисту недоторка</a:t>
            </a:r>
            <a:r>
              <a:rPr lang="uk-UA" u="sng" dirty="0" smtClean="0"/>
              <a:t>нн</a:t>
            </a:r>
            <a:r>
              <a:rPr lang="uk-UA" dirty="0" smtClean="0"/>
              <a:t>ість шляхом поміщенні особи на короткий строк у </a:t>
            </a:r>
          </a:p>
          <a:p>
            <a:pPr marL="174625" indent="-38100">
              <a:buNone/>
            </a:pPr>
            <a:r>
              <a:rPr lang="uk-UA" dirty="0" smtClean="0"/>
              <a:t>спеціальне </a:t>
            </a:r>
          </a:p>
          <a:p>
            <a:pPr marL="174625" indent="-38100">
              <a:buNone/>
            </a:pPr>
            <a:r>
              <a:rPr lang="uk-UA" dirty="0" smtClean="0"/>
              <a:t>приміщення </a:t>
            </a:r>
          </a:p>
          <a:p>
            <a:pPr marL="174625" indent="-38100">
              <a:buNone/>
            </a:pPr>
            <a:r>
              <a:rPr lang="uk-UA" dirty="0" smtClean="0"/>
              <a:t>для тримання </a:t>
            </a:r>
          </a:p>
          <a:p>
            <a:pPr marL="174625" indent="-38100">
              <a:buNone/>
            </a:pPr>
            <a:r>
              <a:rPr lang="uk-UA" dirty="0" smtClean="0"/>
              <a:t>затриманих.</a:t>
            </a:r>
          </a:p>
          <a:p>
            <a:endParaRPr lang="uk-UA" dirty="0"/>
          </a:p>
        </p:txBody>
      </p:sp>
      <p:pic>
        <p:nvPicPr>
          <p:cNvPr id="4098" name="Picture 2" descr="D:\Таня\лекции\МОИ ЛЕКЦИИ\Ос.ч\ІІ семестр\картинки\77_ma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2996952"/>
            <a:ext cx="5436096" cy="36240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1">
      <a:dk1>
        <a:srgbClr val="003E75"/>
      </a:dk1>
      <a:lt1>
        <a:sysClr val="window" lastClr="FFFFFF"/>
      </a:lt1>
      <a:dk2>
        <a:srgbClr val="007DEA"/>
      </a:dk2>
      <a:lt2>
        <a:srgbClr val="D6ECFF"/>
      </a:lt2>
      <a:accent1>
        <a:srgbClr val="FFFFFF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224</TotalTime>
  <Words>1895</Words>
  <Application>Microsoft Office PowerPoint</Application>
  <PresentationFormat>Экран (4:3)</PresentationFormat>
  <Paragraphs>179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Апекс</vt:lpstr>
      <vt:lpstr>Злочини проти правосуддя</vt:lpstr>
      <vt:lpstr>План</vt:lpstr>
      <vt:lpstr>Література </vt:lpstr>
      <vt:lpstr>Слайд 4</vt:lpstr>
      <vt:lpstr>Родовий об’єкт – </vt:lpstr>
      <vt:lpstr>«Завідомість»</vt:lpstr>
      <vt:lpstr>Стаття 371. Завідомо незаконні затримання, привід, домашній арешт або тримання під вартою</vt:lpstr>
      <vt:lpstr>ОСЗ</vt:lpstr>
      <vt:lpstr>Затримання особи -</vt:lpstr>
      <vt:lpstr>Привід -</vt:lpstr>
      <vt:lpstr>Домашній арешт</vt:lpstr>
      <vt:lpstr>Тримання під вартою -</vt:lpstr>
      <vt:lpstr>ССЗ</vt:lpstr>
      <vt:lpstr>Суб’єкт злочину –</vt:lpstr>
      <vt:lpstr>Тяжкі наслідки –</vt:lpstr>
      <vt:lpstr>Корисливий мотив -</vt:lpstr>
      <vt:lpstr>Інші особисті інтереси – </vt:lpstr>
      <vt:lpstr>Стаття 372. Притягнення завідомо невинного до кримінальної відповідальності</vt:lpstr>
      <vt:lpstr>Потерпілий -</vt:lpstr>
      <vt:lpstr>ОСЗ</vt:lpstr>
      <vt:lpstr>ССЗ</vt:lpstr>
      <vt:lpstr>Суб’єкт злочину –</vt:lpstr>
      <vt:lpstr>Стаття 375. Постановлення суддею (суддями) завідомо неправосудного вироку, рішення, ухвали або постанови</vt:lpstr>
      <vt:lpstr>Предмет злочину -</vt:lpstr>
      <vt:lpstr>ОСЗ</vt:lpstr>
      <vt:lpstr>ССЗ</vt:lpstr>
      <vt:lpstr>Суб’єкт злочину – </vt:lpstr>
      <vt:lpstr>Ст. 392 «Дії, що дезорганізують роботу установ виконання покарань» </vt:lpstr>
      <vt:lpstr>Потерпілими є:</vt:lpstr>
      <vt:lpstr>ОСЗ</vt:lpstr>
      <vt:lpstr>Тероризування засуджених -</vt:lpstr>
      <vt:lpstr>Напад на адміністрацію – </vt:lpstr>
      <vt:lpstr>Організація злочинної організованої групи</vt:lpstr>
      <vt:lpstr>Активна участь  в організованій групі -</vt:lpstr>
      <vt:lpstr>Місце вчинення злочину –</vt:lpstr>
      <vt:lpstr>ССЗ</vt:lpstr>
      <vt:lpstr>Суб’єкт злочину –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Злочини проти правосуддя</dc:title>
  <dc:creator>Танюша</dc:creator>
  <cp:lastModifiedBy>RePack by SPecialiST</cp:lastModifiedBy>
  <cp:revision>27</cp:revision>
  <dcterms:created xsi:type="dcterms:W3CDTF">2020-04-04T08:56:39Z</dcterms:created>
  <dcterms:modified xsi:type="dcterms:W3CDTF">2020-04-05T22:04:22Z</dcterms:modified>
</cp:coreProperties>
</file>