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reyestr.court.gov.ua/Review/74158350" TargetMode="External"/><Relationship Id="rId2" Type="http://schemas.openxmlformats.org/officeDocument/2006/relationships/hyperlink" Target="https://zakon.rada.gov.ua/laws/show/980_24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eyestr.court.gov.ua/Review/76566489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reyestr.court.gov.ua/Review/72641802" TargetMode="External"/><Relationship Id="rId3" Type="http://schemas.openxmlformats.org/officeDocument/2006/relationships/hyperlink" Target="http://reyestr.court.gov.ua/Review/77969071" TargetMode="External"/><Relationship Id="rId7" Type="http://schemas.openxmlformats.org/officeDocument/2006/relationships/hyperlink" Target="http://reyestr.court.gov.ua/Review/80950765" TargetMode="External"/><Relationship Id="rId2" Type="http://schemas.openxmlformats.org/officeDocument/2006/relationships/hyperlink" Target="http://reyestr.court.gov.ua/Review/7875074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eyestr.court.gov.ua/Review/80005723" TargetMode="External"/><Relationship Id="rId5" Type="http://schemas.openxmlformats.org/officeDocument/2006/relationships/hyperlink" Target="http://reyestr.court.gov.ua/Review/80918934" TargetMode="External"/><Relationship Id="rId4" Type="http://schemas.openxmlformats.org/officeDocument/2006/relationships/hyperlink" Target="http://reyestr.court.gov.ua/Review/7465996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7"/>
            <a:ext cx="8640960" cy="4032447"/>
          </a:xfrm>
        </p:spPr>
        <p:txBody>
          <a:bodyPr>
            <a:normAutofit/>
          </a:bodyPr>
          <a:lstStyle/>
          <a:p>
            <a:r>
              <a:rPr lang="uk-UA" sz="4200" b="1" dirty="0" smtClean="0"/>
              <a:t>Злочини проти авторитету органів державної влади, органів місцевого самоврядування, об’єднань громадян та злочини проти журналістів</a:t>
            </a:r>
            <a:endParaRPr lang="uk-UA" sz="4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869160"/>
            <a:ext cx="6400800" cy="175260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Підготувала:</a:t>
            </a:r>
          </a:p>
          <a:p>
            <a:pPr algn="r"/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к.ю.н., доцент кафедри кримінального права</a:t>
            </a:r>
          </a:p>
          <a:p>
            <a:pPr algn="r"/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кримінально-правових дисциплін </a:t>
            </a:r>
          </a:p>
          <a:p>
            <a:pPr algn="r"/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ПЮІ НЮУ ім. Я. Мудрого</a:t>
            </a:r>
          </a:p>
          <a:p>
            <a:pPr algn="r"/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Михайліченко Т.О. 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/>
          <a:lstStyle/>
          <a:p>
            <a:r>
              <a:rPr lang="uk-UA" dirty="0" smtClean="0"/>
              <a:t>ССЗ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836712"/>
            <a:ext cx="4040188" cy="576064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342 КК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4008" y="836712"/>
            <a:ext cx="4041775" cy="504055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348 КК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179512" y="1268760"/>
            <a:ext cx="4317876" cy="5328592"/>
          </a:xfrm>
        </p:spPr>
        <p:txBody>
          <a:bodyPr/>
          <a:lstStyle/>
          <a:p>
            <a:r>
              <a:rPr lang="uk-UA" dirty="0" smtClean="0"/>
              <a:t>Прямий умисел.</a:t>
            </a:r>
          </a:p>
          <a:p>
            <a:pPr marL="0" indent="538163"/>
            <a:r>
              <a:rPr lang="uk-UA" dirty="0" smtClean="0"/>
              <a:t>Якщо винний не усвідомлює, що чинить опір саме спец. потерпілому – кримінальна відповідальність за ст. 342 КК виключається</a:t>
            </a:r>
            <a:endParaRPr lang="uk-UA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268760"/>
            <a:ext cx="4392488" cy="5328592"/>
          </a:xfrm>
        </p:spPr>
        <p:txBody>
          <a:bodyPr/>
          <a:lstStyle/>
          <a:p>
            <a:r>
              <a:rPr lang="uk-UA" dirty="0" smtClean="0"/>
              <a:t>Прямий умисел</a:t>
            </a:r>
          </a:p>
          <a:p>
            <a:pPr marL="0" indent="538163"/>
            <a:r>
              <a:rPr lang="uk-UA" dirty="0" smtClean="0"/>
              <a:t>Якщо метою є заволодіння табельною зброєю, то </a:t>
            </a:r>
            <a:r>
              <a:rPr lang="uk-UA" dirty="0" smtClean="0"/>
              <a:t>має місце сукупність п</a:t>
            </a:r>
            <a:r>
              <a:rPr lang="uk-UA" dirty="0" smtClean="0"/>
              <a:t>. 8 ч. 2 ст. 115 та ч. 3 ст. 262 (розбій з метою викрадення вогнепальної. зброї).</a:t>
            </a:r>
          </a:p>
        </p:txBody>
      </p:sp>
      <p:pic>
        <p:nvPicPr>
          <p:cNvPr id="3074" name="Picture 2" descr="D:\Таня\лекции\МОИ ЛЕКЦИИ\Ос.ч\ІІ семестр\картинки\1494329582-933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4005064"/>
            <a:ext cx="4608512" cy="2711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Суб’єкт злочину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342 КК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348 КК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uk-UA" dirty="0" smtClean="0"/>
              <a:t>Загальний, з 16 р.</a:t>
            </a:r>
            <a:endParaRPr lang="uk-UA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uk-UA" dirty="0" smtClean="0"/>
              <a:t>Загальний, але із 14 р.</a:t>
            </a:r>
            <a:endParaRPr lang="uk-UA" dirty="0"/>
          </a:p>
        </p:txBody>
      </p:sp>
      <p:pic>
        <p:nvPicPr>
          <p:cNvPr id="4098" name="Picture 2" descr="D:\Таня\лекции\МОИ ЛЕКЦИИ\Ос.ч\ІІ семестр\картинки\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852936"/>
            <a:ext cx="5865882" cy="38128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872208"/>
          </a:xfrm>
        </p:spPr>
        <p:txBody>
          <a:bodyPr>
            <a:noAutofit/>
          </a:bodyPr>
          <a:lstStyle/>
          <a:p>
            <a:r>
              <a:rPr lang="uk-UA" sz="3200" dirty="0" smtClean="0"/>
              <a:t>Стаття 353. Самовільне присвоєння владних повноважень або звання службової особи</a:t>
            </a:r>
            <a:endParaRPr lang="uk-UA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060848"/>
            <a:ext cx="8568952" cy="4608512"/>
          </a:xfrm>
        </p:spPr>
        <p:txBody>
          <a:bodyPr/>
          <a:lstStyle/>
          <a:p>
            <a:pPr fontAlgn="base">
              <a:buNone/>
            </a:pPr>
            <a:r>
              <a:rPr lang="uk-UA" dirty="0" smtClean="0"/>
              <a:t>1. Самовільне присвоєння владних повноважень або звання службової особи, поєднане із вчиненням будь-яких суспільно небезпечних діянь, -</a:t>
            </a:r>
          </a:p>
          <a:p>
            <a:pPr fontAlgn="base">
              <a:buNone/>
            </a:pPr>
            <a:r>
              <a:rPr lang="uk-UA" dirty="0" smtClean="0"/>
              <a:t>карається ...</a:t>
            </a:r>
          </a:p>
          <a:p>
            <a:pPr fontAlgn="base">
              <a:buNone/>
            </a:pPr>
            <a:r>
              <a:rPr lang="uk-UA" dirty="0" smtClean="0"/>
              <a:t>2. Те саме діяння, пов'язане з використанням форменого одягу чи службового посвідчення працівника правоохоронного органу, -</a:t>
            </a:r>
          </a:p>
          <a:p>
            <a:pPr fontAlgn="base">
              <a:buNone/>
            </a:pPr>
            <a:r>
              <a:rPr lang="uk-UA" dirty="0" smtClean="0"/>
              <a:t>карається ...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uk-UA" dirty="0" smtClean="0"/>
              <a:t>ОСЗ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68863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uk-UA" b="1" u="sng" dirty="0" smtClean="0"/>
              <a:t>Діяння:</a:t>
            </a:r>
            <a:r>
              <a:rPr lang="uk-UA" dirty="0" smtClean="0"/>
              <a:t> а) самовільне присвоєння владних повноважень або звання с/ос;</a:t>
            </a:r>
          </a:p>
          <a:p>
            <a:pPr>
              <a:buNone/>
            </a:pPr>
            <a:r>
              <a:rPr lang="uk-UA" dirty="0" smtClean="0"/>
              <a:t>              б) вчинення з використанням цих повноважень або звання будь-яких СНД.</a:t>
            </a:r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r>
              <a:rPr lang="uk-UA" b="1" u="sng" dirty="0" smtClean="0"/>
              <a:t>Спосіб:</a:t>
            </a:r>
            <a:r>
              <a:rPr lang="uk-UA" dirty="0" smtClean="0"/>
              <a:t> а) словесне повідомлення неправдивої інформації;</a:t>
            </a:r>
          </a:p>
          <a:p>
            <a:pPr>
              <a:buNone/>
            </a:pPr>
            <a:r>
              <a:rPr lang="uk-UA" dirty="0" smtClean="0"/>
              <a:t>              б) пред’явлення підроблених чи чужих документів;</a:t>
            </a:r>
          </a:p>
          <a:p>
            <a:pPr>
              <a:buNone/>
            </a:pPr>
            <a:r>
              <a:rPr lang="uk-UA" dirty="0" smtClean="0"/>
              <a:t>               в) одягнення </a:t>
            </a:r>
            <a:r>
              <a:rPr lang="uk-UA" dirty="0" err="1" smtClean="0"/>
              <a:t>форменного</a:t>
            </a:r>
            <a:r>
              <a:rPr lang="uk-UA" dirty="0" smtClean="0"/>
              <a:t> одягу чи яких дуже з ним схожий тощо.</a:t>
            </a:r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r>
              <a:rPr lang="uk-UA" dirty="0" smtClean="0"/>
              <a:t>+ якщо винний помилково будучи сприйнятий за с/ос, і підтримавши цю хибну думку, скористався такою помилкою для вчинення СНД</a:t>
            </a:r>
          </a:p>
          <a:p>
            <a:pPr>
              <a:buNone/>
            </a:pPr>
            <a:endParaRPr lang="uk-UA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ССЗ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608"/>
          </a:xfrm>
        </p:spPr>
        <p:txBody>
          <a:bodyPr/>
          <a:lstStyle/>
          <a:p>
            <a:r>
              <a:rPr lang="uk-UA" dirty="0" smtClean="0"/>
              <a:t>прямий </a:t>
            </a:r>
            <a:r>
              <a:rPr lang="uk-UA" dirty="0" smtClean="0"/>
              <a:t>умисел;</a:t>
            </a:r>
          </a:p>
          <a:p>
            <a:r>
              <a:rPr lang="uk-UA" dirty="0" smtClean="0"/>
              <a:t>мета </a:t>
            </a:r>
            <a:r>
              <a:rPr lang="uk-UA" dirty="0" smtClean="0"/>
              <a:t>– вчинити будь-яке СНД.</a:t>
            </a:r>
          </a:p>
          <a:p>
            <a:endParaRPr lang="uk-UA" dirty="0"/>
          </a:p>
        </p:txBody>
      </p:sp>
      <p:pic>
        <p:nvPicPr>
          <p:cNvPr id="5122" name="Picture 2" descr="D:\Таня\лекции\МОИ ЛЕКЦИИ\Ос.ч\ІІ семестр\картинки\1528982449110077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348880"/>
            <a:ext cx="7699243" cy="43308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7331"/>
            <a:ext cx="8229600" cy="45719"/>
          </a:xfrm>
        </p:spPr>
        <p:txBody>
          <a:bodyPr>
            <a:normAutofit fontScale="90000"/>
          </a:bodyPr>
          <a:lstStyle/>
          <a:p>
            <a:endParaRPr lang="uk-UA" sz="105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260648"/>
            <a:ext cx="4328220" cy="1800200"/>
          </a:xfrm>
        </p:spPr>
        <p:txBody>
          <a:bodyPr>
            <a:noAutofit/>
          </a:bodyPr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355. Примушування до виконання чи невиконання цивільно-правових зобов'язань</a:t>
            </a:r>
            <a:endPara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4008" y="260648"/>
            <a:ext cx="4320480" cy="1008112"/>
          </a:xfrm>
        </p:spPr>
        <p:txBody>
          <a:bodyPr/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356. Самоправство</a:t>
            </a:r>
            <a:endPara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179512" y="2132856"/>
            <a:ext cx="4317876" cy="4536504"/>
          </a:xfrm>
        </p:spPr>
        <p:txBody>
          <a:bodyPr>
            <a:normAutofit lnSpcReduction="10000"/>
          </a:bodyPr>
          <a:lstStyle/>
          <a:p>
            <a:pPr marL="0" indent="363538" fontAlgn="base">
              <a:buNone/>
            </a:pPr>
            <a:r>
              <a:rPr lang="uk-UA" dirty="0" smtClean="0"/>
              <a:t>1. Примушування до виконання чи невиконання цивільно-правових зобов'язань, тобто вимога виконати чи не виконати договір, угоду чи інше цивільно-правове зобов'язання з погрозою насильства над потерпілим або його близькими родичами, пошкодження чи знищення їх майна за відсутності ознак вимагання, -</a:t>
            </a:r>
          </a:p>
          <a:p>
            <a:pPr marL="0" indent="363538">
              <a:buNone/>
            </a:pPr>
            <a:r>
              <a:rPr lang="uk-UA" dirty="0" smtClean="0"/>
              <a:t>карається …</a:t>
            </a:r>
            <a:endParaRPr lang="uk-UA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052736"/>
            <a:ext cx="4319463" cy="5616624"/>
          </a:xfrm>
        </p:spPr>
        <p:txBody>
          <a:bodyPr>
            <a:normAutofit lnSpcReduction="10000"/>
          </a:bodyPr>
          <a:lstStyle/>
          <a:p>
            <a:pPr marL="0" indent="363538" fontAlgn="base">
              <a:buNone/>
            </a:pPr>
            <a:r>
              <a:rPr lang="uk-UA" dirty="0" smtClean="0"/>
              <a:t>Самоправство, тобто самовільне, всупереч установленому законом порядку, вчинення будь-яких дій, правомірність яких оспорюється окремим громадянином або підприємством, установою чи організацією, якщо такими діями була заподіяна значна шкода інтересам громадянина, державним чи громадським інтересам або інтересам власника, -</a:t>
            </a:r>
          </a:p>
          <a:p>
            <a:pPr marL="0" indent="363538">
              <a:buNone/>
            </a:pPr>
            <a:r>
              <a:rPr lang="uk-UA" dirty="0" smtClean="0"/>
              <a:t>карається …</a:t>
            </a:r>
            <a:endParaRPr lang="uk-U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3050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Розмежування статей 355 та 356 КК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124744"/>
            <a:ext cx="4040188" cy="750887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355 КК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4008" y="1124744"/>
            <a:ext cx="4041775" cy="750887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356 КК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179512" y="1772816"/>
            <a:ext cx="4317876" cy="4896544"/>
          </a:xfrm>
        </p:spPr>
        <p:txBody>
          <a:bodyPr>
            <a:normAutofit fontScale="92500"/>
          </a:bodyPr>
          <a:lstStyle/>
          <a:p>
            <a:pPr fontAlgn="base"/>
            <a:r>
              <a:rPr lang="uk-UA" dirty="0" smtClean="0"/>
              <a:t>Основний безпосередній об’єкт – відносини, що забезпечують авторитет органів державної влади, місцевого самоврядування та об’єднань громадян та безперешкодне здійснення с/ос. та ін.. громадянами  своїх обов’язків</a:t>
            </a:r>
          </a:p>
          <a:p>
            <a:r>
              <a:rPr lang="uk-UA" dirty="0" smtClean="0"/>
              <a:t>Факультативний об’єкт – відносини власності / життя і здоров’я, громадський порядок, громадська безпека, екологічна безпека</a:t>
            </a:r>
            <a:endParaRPr lang="uk-UA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700808"/>
            <a:ext cx="4319463" cy="4896544"/>
          </a:xfrm>
        </p:spPr>
        <p:txBody>
          <a:bodyPr/>
          <a:lstStyle/>
          <a:p>
            <a:pPr fontAlgn="base"/>
            <a:r>
              <a:rPr lang="uk-UA" dirty="0" smtClean="0"/>
              <a:t>Безпосередній об’єкт – відносини, що забезпечують авторитет органів державної влади, місцевого самоврядування та об’єднань громадян та безперешкодне здійснення с/ос. та ін.. громадянами  своїх обов’язків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/>
          </a:bodyPr>
          <a:lstStyle/>
          <a:p>
            <a:r>
              <a:rPr lang="uk-UA" dirty="0" smtClean="0"/>
              <a:t>ОСЗ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764704"/>
            <a:ext cx="4040188" cy="720081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355 КК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16016" y="836713"/>
            <a:ext cx="4041775" cy="648072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356 КК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179512" y="1340768"/>
            <a:ext cx="4317876" cy="5328592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uk-UA" b="1" u="sng" dirty="0" smtClean="0"/>
              <a:t>Діяння </a:t>
            </a:r>
            <a:r>
              <a:rPr lang="uk-UA" dirty="0" smtClean="0"/>
              <a:t>– примушування до виконання чи невиконання цивільно-правових зобов’язань.</a:t>
            </a:r>
          </a:p>
          <a:p>
            <a:pPr fontAlgn="base">
              <a:buNone/>
            </a:pPr>
            <a:endParaRPr lang="uk-UA" sz="1400" dirty="0" smtClean="0"/>
          </a:p>
          <a:p>
            <a:pPr>
              <a:buNone/>
            </a:pPr>
            <a:r>
              <a:rPr lang="uk-UA" u="sng" dirty="0" smtClean="0"/>
              <a:t>Примушування</a:t>
            </a:r>
            <a:r>
              <a:rPr lang="uk-UA" dirty="0" smtClean="0"/>
              <a:t> – це: </a:t>
            </a:r>
          </a:p>
          <a:p>
            <a:pPr marL="0" indent="450850">
              <a:buNone/>
            </a:pPr>
            <a:r>
              <a:rPr lang="uk-UA" dirty="0" smtClean="0"/>
              <a:t>1) вимога, пов’язана із </a:t>
            </a:r>
          </a:p>
          <a:p>
            <a:pPr marL="0" indent="450850">
              <a:buNone/>
            </a:pPr>
            <a:r>
              <a:rPr lang="uk-UA" dirty="0" smtClean="0"/>
              <a:t>2) погрозою насильства щодо потерпілого/його близьких родичів або з погрозою пошкодження або знищення їх майна, за відсутності ознак вимагання.</a:t>
            </a:r>
            <a:endParaRPr lang="uk-UA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340768"/>
            <a:ext cx="4392488" cy="5517232"/>
          </a:xfrm>
        </p:spPr>
        <p:txBody>
          <a:bodyPr>
            <a:normAutofit fontScale="92500"/>
          </a:bodyPr>
          <a:lstStyle/>
          <a:p>
            <a:pPr fontAlgn="base">
              <a:buNone/>
            </a:pPr>
            <a:r>
              <a:rPr lang="uk-UA" b="1" u="sng" dirty="0" smtClean="0"/>
              <a:t>Діяння </a:t>
            </a:r>
            <a:r>
              <a:rPr lang="uk-UA" dirty="0" smtClean="0"/>
              <a:t>– самоправство, що є:</a:t>
            </a:r>
          </a:p>
          <a:p>
            <a:pPr fontAlgn="base">
              <a:buNone/>
            </a:pPr>
            <a:endParaRPr lang="uk-UA" sz="1100" dirty="0" smtClean="0"/>
          </a:p>
          <a:p>
            <a:pPr fontAlgn="base">
              <a:buNone/>
            </a:pPr>
            <a:r>
              <a:rPr lang="uk-UA" dirty="0" smtClean="0"/>
              <a:t>А) самовільним вчиненням будь-яких дій, що є реалізацією дійсного чи уявного права незаконними методами</a:t>
            </a:r>
          </a:p>
          <a:p>
            <a:pPr fontAlgn="base">
              <a:buNone/>
            </a:pPr>
            <a:r>
              <a:rPr lang="uk-UA" dirty="0" smtClean="0"/>
              <a:t>Б) оспорювання правомірності цих дій ін.. громадянами або юрид. ос. – ін. ос. вважає їх неправомірними</a:t>
            </a:r>
          </a:p>
          <a:p>
            <a:pPr>
              <a:buNone/>
            </a:pPr>
            <a:r>
              <a:rPr lang="uk-UA" dirty="0" smtClean="0"/>
              <a:t>В) заподіяння такими діями значної шкоди інтересам громадянам, державі чи гр. інтересам або інтересам власника – оціночне поняття.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/>
          <a:lstStyle/>
          <a:p>
            <a:r>
              <a:rPr lang="uk-UA" dirty="0" smtClean="0"/>
              <a:t>ССЗ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764705"/>
            <a:ext cx="4040188" cy="792088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355 КК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4008" y="764705"/>
            <a:ext cx="4041775" cy="792088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356 КК 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51520" y="1556792"/>
            <a:ext cx="4245868" cy="5040560"/>
          </a:xfrm>
        </p:spPr>
        <p:txBody>
          <a:bodyPr/>
          <a:lstStyle/>
          <a:p>
            <a:pPr fontAlgn="base"/>
            <a:r>
              <a:rPr lang="uk-UA" dirty="0" smtClean="0"/>
              <a:t>Прямий умисел</a:t>
            </a:r>
          </a:p>
          <a:p>
            <a:pPr fontAlgn="base"/>
            <a:r>
              <a:rPr lang="uk-UA" dirty="0" smtClean="0"/>
              <a:t>Мета – примусити виконати чи не виконати договір</a:t>
            </a:r>
          </a:p>
          <a:p>
            <a:r>
              <a:rPr lang="uk-UA" dirty="0" smtClean="0"/>
              <a:t>Мотив – будь-який, але не корисливий</a:t>
            </a:r>
          </a:p>
          <a:p>
            <a:endParaRPr lang="uk-UA" dirty="0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56792"/>
            <a:ext cx="4319463" cy="4968552"/>
          </a:xfrm>
        </p:spPr>
        <p:txBody>
          <a:bodyPr/>
          <a:lstStyle/>
          <a:p>
            <a:pPr fontAlgn="base"/>
            <a:r>
              <a:rPr lang="uk-UA" dirty="0" smtClean="0"/>
              <a:t>Умисел </a:t>
            </a:r>
          </a:p>
          <a:p>
            <a:r>
              <a:rPr lang="uk-UA" dirty="0" smtClean="0"/>
              <a:t>Мотив – будь-який</a:t>
            </a:r>
            <a:endParaRPr lang="uk-UA" dirty="0"/>
          </a:p>
        </p:txBody>
      </p:sp>
      <p:pic>
        <p:nvPicPr>
          <p:cNvPr id="6146" name="Picture 2" descr="D:\Таня\лекции\МОИ ЛЕКЦИИ\Ос.ч\ІІ семестр\картинки\unnamed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3789040"/>
            <a:ext cx="4903286" cy="29017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5328592"/>
          </a:xfrm>
        </p:spPr>
        <p:txBody>
          <a:bodyPr>
            <a:normAutofit/>
          </a:bodyPr>
          <a:lstStyle/>
          <a:p>
            <a:pPr lvl="0"/>
            <a:r>
              <a:rPr lang="uk-UA" dirty="0" smtClean="0"/>
              <a:t>Поняття, загальна характеристика і види злочинів проти авторитету органів державної влади, органів місцевого самоврядування, об’єднань громадян та злочини проти журналістів. </a:t>
            </a:r>
          </a:p>
          <a:p>
            <a:pPr lvl="0"/>
            <a:r>
              <a:rPr lang="uk-UA" dirty="0" smtClean="0"/>
              <a:t>Розмежування статей 342 та 348 КК України. </a:t>
            </a:r>
          </a:p>
          <a:p>
            <a:pPr lvl="0"/>
            <a:r>
              <a:rPr lang="uk-UA" dirty="0" smtClean="0"/>
              <a:t>Самовільне присвоєння владних повноважень або звання службової особи (ст. 353 КК України).</a:t>
            </a:r>
          </a:p>
          <a:p>
            <a:pPr lvl="0"/>
            <a:r>
              <a:rPr lang="uk-UA" dirty="0" smtClean="0"/>
              <a:t>Підкуп працівника підприємства, установи чи організації (ст. 354 КК України).</a:t>
            </a:r>
          </a:p>
          <a:p>
            <a:pPr lvl="0"/>
            <a:r>
              <a:rPr lang="uk-UA" dirty="0" smtClean="0"/>
              <a:t>Розмежування статей 355 та 356 КК України.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uk-UA" u="sng" dirty="0" smtClean="0"/>
              <a:t>Література: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784976" cy="5904656"/>
          </a:xfrm>
        </p:spPr>
        <p:txBody>
          <a:bodyPr>
            <a:noAutofit/>
          </a:bodyPr>
          <a:lstStyle/>
          <a:p>
            <a:pPr marL="174625" lvl="0" indent="-174625"/>
            <a:r>
              <a:rPr lang="uk-UA" sz="2400" dirty="0" smtClean="0"/>
              <a:t>ІІ додатковий протокол до Європейської конвенції про взаємну допомогу у кримінальних справах від 08.11.2001 р.</a:t>
            </a:r>
          </a:p>
          <a:p>
            <a:pPr marL="174625" lvl="0" indent="276225"/>
            <a:r>
              <a:rPr lang="uk-UA" sz="2400" dirty="0" smtClean="0"/>
              <a:t>«Яновський проти Польщі» (25716/94)  </a:t>
            </a:r>
            <a:r>
              <a:rPr lang="uk-UA" sz="2400" dirty="0" smtClean="0">
                <a:hlinkClick r:id="rId2"/>
              </a:rPr>
              <a:t>https://zakon.rada.gov.ua/laws/show/980_248</a:t>
            </a:r>
            <a:endParaRPr lang="uk-UA" sz="2400" dirty="0" smtClean="0"/>
          </a:p>
          <a:p>
            <a:pPr marL="174625" lvl="0" indent="-174625"/>
            <a:r>
              <a:rPr lang="uk-UA" sz="2400" u="sng" dirty="0" smtClean="0"/>
              <a:t>Постанова ПВСУ</a:t>
            </a:r>
            <a:r>
              <a:rPr lang="uk-UA" sz="2400" dirty="0" smtClean="0"/>
              <a:t> «Про застосування судами законодавства, що передбачає відповідальність за посягання на життя, здоров'я, гідність та власність суддів і працівників правоохоронних органів» від 26.06.1992 р. № 8 </a:t>
            </a:r>
          </a:p>
          <a:p>
            <a:pPr marL="174625" lvl="0" indent="-174625"/>
            <a:r>
              <a:rPr lang="uk-UA" sz="2400" dirty="0" smtClean="0"/>
              <a:t>Постанова колегії суддів Першої судової палати </a:t>
            </a:r>
            <a:r>
              <a:rPr lang="uk-UA" sz="2400" dirty="0" err="1" smtClean="0"/>
              <a:t>ККС</a:t>
            </a:r>
            <a:r>
              <a:rPr lang="uk-UA" sz="2400" dirty="0" smtClean="0"/>
              <a:t> ВС від 15 травня 2018 року у справі № 692/225/16-к, провадження № 51-647км17</a:t>
            </a:r>
            <a:r>
              <a:rPr lang="uk-UA" sz="2400" b="1" i="1" dirty="0" smtClean="0"/>
              <a:t> </a:t>
            </a:r>
            <a:r>
              <a:rPr lang="uk-UA" sz="2400" dirty="0" smtClean="0">
                <a:hlinkClick r:id="rId3" tooltip="Посилання на оригінал"/>
              </a:rPr>
              <a:t>http://reyestr.court.gov.ua/Review/74158350</a:t>
            </a:r>
            <a:endParaRPr lang="uk-UA" sz="2400" dirty="0" smtClean="0"/>
          </a:p>
          <a:p>
            <a:pPr marL="174625" lvl="0" indent="-174625"/>
            <a:r>
              <a:rPr lang="uk-UA" sz="2400" dirty="0" smtClean="0"/>
              <a:t>Постанова колегії суддів Другої судової палати </a:t>
            </a:r>
            <a:r>
              <a:rPr lang="uk-UA" sz="2400" dirty="0" err="1" smtClean="0"/>
              <a:t>ККС</a:t>
            </a:r>
            <a:r>
              <a:rPr lang="uk-UA" sz="2400" dirty="0" smtClean="0"/>
              <a:t> ВС від 13 вересня 2019 року у справі № 200/15130/15-к, провадження № 51-4157км18 </a:t>
            </a:r>
            <a:r>
              <a:rPr lang="uk-UA" sz="2400" dirty="0" smtClean="0">
                <a:hlinkClick r:id="rId4" tooltip="Посилання на оригінал"/>
              </a:rPr>
              <a:t>http://reyestr.court.gov.ua/Review/76566489</a:t>
            </a:r>
            <a:endParaRPr lang="uk-UA" sz="2400" dirty="0" smtClean="0"/>
          </a:p>
          <a:p>
            <a:pPr marL="174625" lvl="0" indent="-38100">
              <a:buNone/>
            </a:pPr>
            <a:endParaRPr lang="uk-UA" sz="16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77500" lnSpcReduction="20000"/>
          </a:bodyPr>
          <a:lstStyle/>
          <a:p>
            <a:pPr marL="0" lvl="0" indent="450850"/>
            <a:r>
              <a:rPr lang="uk-UA" sz="3000" dirty="0" smtClean="0"/>
              <a:t>Постанова колегії суддів Першої судової палати </a:t>
            </a:r>
            <a:r>
              <a:rPr lang="uk-UA" sz="3000" dirty="0" err="1" smtClean="0"/>
              <a:t>ККС</a:t>
            </a:r>
            <a:r>
              <a:rPr lang="uk-UA" sz="3000" dirty="0" smtClean="0"/>
              <a:t> ВС від 13 грудня 2018 року у справі № 191/550/16-к, провадження № 51-3749км18 </a:t>
            </a:r>
            <a:r>
              <a:rPr lang="uk-UA" sz="3000" dirty="0" smtClean="0">
                <a:hlinkClick r:id="rId2" tooltip="Посилання на оригінал"/>
              </a:rPr>
              <a:t>http://reyestr.court.gov.ua/Review/78750742</a:t>
            </a:r>
            <a:endParaRPr lang="uk-UA" sz="3000" dirty="0" smtClean="0"/>
          </a:p>
          <a:p>
            <a:pPr marL="0" lvl="0" indent="450850"/>
            <a:r>
              <a:rPr lang="uk-UA" sz="3000" dirty="0" smtClean="0"/>
              <a:t>Постанова колегії суддів Першої судової палати </a:t>
            </a:r>
            <a:r>
              <a:rPr lang="uk-UA" sz="3000" dirty="0" err="1" smtClean="0"/>
              <a:t>ККС</a:t>
            </a:r>
            <a:r>
              <a:rPr lang="uk-UA" sz="3000" dirty="0" smtClean="0"/>
              <a:t> ВС від 14 листопада 2014 року у справі № 753/19690/14-к, провадження № 51-3425км18 </a:t>
            </a:r>
            <a:r>
              <a:rPr lang="uk-UA" sz="3000" dirty="0" smtClean="0">
                <a:hlinkClick r:id="rId3" tooltip="Посилання на оригінал"/>
              </a:rPr>
              <a:t>http://reyestr.court.gov.ua/Review/77969071</a:t>
            </a:r>
            <a:endParaRPr lang="uk-UA" sz="3000" dirty="0" smtClean="0"/>
          </a:p>
          <a:p>
            <a:pPr marL="0" lvl="0" indent="450850"/>
            <a:r>
              <a:rPr lang="uk-UA" sz="3000" dirty="0" smtClean="0"/>
              <a:t>Постанова колегії суддів Другої судової палати </a:t>
            </a:r>
            <a:r>
              <a:rPr lang="uk-UA" sz="3000" dirty="0" err="1" smtClean="0"/>
              <a:t>ККС</a:t>
            </a:r>
            <a:r>
              <a:rPr lang="uk-UA" sz="3000" dirty="0" smtClean="0"/>
              <a:t> ВС від 7 червня 2018 року у справі № 487/8326/15-к, провадження № 51-903км18 </a:t>
            </a:r>
            <a:r>
              <a:rPr lang="uk-UA" sz="3000" dirty="0" smtClean="0">
                <a:hlinkClick r:id="rId4" tooltip="Посилання на оригінал"/>
              </a:rPr>
              <a:t>http://reyestr.court.gov.ua/Review/74659964</a:t>
            </a:r>
            <a:endParaRPr lang="uk-UA" sz="3000" dirty="0" smtClean="0"/>
          </a:p>
          <a:p>
            <a:pPr marL="0" lvl="0" indent="450850"/>
            <a:r>
              <a:rPr lang="uk-UA" sz="3000" dirty="0" smtClean="0"/>
              <a:t>Постанова колегії суддів Другої удової палати </a:t>
            </a:r>
            <a:r>
              <a:rPr lang="uk-UA" sz="3000" dirty="0" err="1" smtClean="0"/>
              <a:t>ККС</a:t>
            </a:r>
            <a:r>
              <a:rPr lang="uk-UA" sz="3000" dirty="0" smtClean="0"/>
              <a:t> ВС від 28 березня 2019 року у справі № 716/2142/17, провадження № 51-8136км18 </a:t>
            </a:r>
            <a:r>
              <a:rPr lang="uk-UA" sz="3000" dirty="0" smtClean="0">
                <a:hlinkClick r:id="rId5" tooltip="Посилання на оригінал"/>
              </a:rPr>
              <a:t>http://reyestr.court.gov.ua/Review/80918934</a:t>
            </a:r>
            <a:endParaRPr lang="uk-UA" sz="3000" dirty="0" smtClean="0"/>
          </a:p>
          <a:p>
            <a:pPr marL="0" lvl="0" indent="450850"/>
            <a:r>
              <a:rPr lang="uk-UA" sz="3000" dirty="0" smtClean="0"/>
              <a:t>Постанова колегії суддів Другої судової палати </a:t>
            </a:r>
            <a:r>
              <a:rPr lang="uk-UA" sz="3000" dirty="0" err="1" smtClean="0"/>
              <a:t>ККС</a:t>
            </a:r>
            <a:r>
              <a:rPr lang="uk-UA" sz="3000" dirty="0" smtClean="0"/>
              <a:t> ВС від 14 лютого 2019 року у справі № 454/420/17, провадження № 51-8227км18 </a:t>
            </a:r>
            <a:r>
              <a:rPr lang="uk-UA" sz="3000" dirty="0" smtClean="0">
                <a:hlinkClick r:id="rId6"/>
              </a:rPr>
              <a:t>http://reyestr.court.gov.ua/Review/80005723</a:t>
            </a:r>
            <a:endParaRPr lang="uk-UA" sz="3000" dirty="0" smtClean="0"/>
          </a:p>
          <a:p>
            <a:pPr marL="0" lvl="0" indent="450850"/>
            <a:r>
              <a:rPr lang="uk-UA" sz="3000" dirty="0" smtClean="0"/>
              <a:t>Постанова колегії суддів Першої судової палати </a:t>
            </a:r>
            <a:r>
              <a:rPr lang="uk-UA" sz="3000" dirty="0" err="1" smtClean="0"/>
              <a:t>ККС</a:t>
            </a:r>
            <a:r>
              <a:rPr lang="uk-UA" sz="3000" dirty="0" smtClean="0"/>
              <a:t> ВС від 26 березня 2019 року у справі № 686/18210/15-к </a:t>
            </a:r>
            <a:r>
              <a:rPr lang="uk-UA" sz="3000" dirty="0" smtClean="0">
                <a:hlinkClick r:id="rId7" tooltip="Посилання на оригінал"/>
              </a:rPr>
              <a:t>http://reyestr.court.gov.ua/Review/80950765</a:t>
            </a:r>
            <a:endParaRPr lang="uk-UA" sz="3000" dirty="0" smtClean="0"/>
          </a:p>
          <a:p>
            <a:pPr marL="0" lvl="0" indent="450850"/>
            <a:r>
              <a:rPr lang="uk-UA" sz="3000" dirty="0" smtClean="0"/>
              <a:t>Постанова колегії суддів Другої судової палати від 1 березня 2018 року у справі № 461/7315/15-к, провадження № 51-984км18 </a:t>
            </a:r>
            <a:r>
              <a:rPr lang="uk-UA" sz="3000" dirty="0" smtClean="0">
                <a:hlinkClick r:id="rId8"/>
              </a:rPr>
              <a:t>http://reyestr.court.gov.ua/Review/72641802</a:t>
            </a:r>
            <a:endParaRPr lang="uk-UA" sz="3000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6672"/>
            <a:ext cx="8712968" cy="6192688"/>
          </a:xfrm>
        </p:spPr>
        <p:txBody>
          <a:bodyPr>
            <a:normAutofit/>
          </a:bodyPr>
          <a:lstStyle/>
          <a:p>
            <a:pPr marL="0" indent="450850" algn="just">
              <a:buNone/>
            </a:pPr>
            <a:r>
              <a:rPr lang="uk-UA" sz="3200" dirty="0" smtClean="0"/>
              <a:t>Під </a:t>
            </a:r>
            <a:r>
              <a:rPr lang="uk-UA" sz="3200" u="sng" dirty="0" smtClean="0"/>
              <a:t>авторитетом</a:t>
            </a:r>
            <a:r>
              <a:rPr lang="uk-UA" sz="3200" dirty="0" smtClean="0"/>
              <a:t> зазвичай розуміють загальновизнане значення, вплив, загальну повагу. </a:t>
            </a:r>
          </a:p>
          <a:p>
            <a:pPr marL="0" indent="450850" algn="just">
              <a:buNone/>
            </a:pPr>
            <a:r>
              <a:rPr lang="uk-UA" sz="3200" dirty="0" smtClean="0"/>
              <a:t>Тобто авторитет може вважатись необхідною умовою управлінської діяльності, оскільки ефективне здійснення останньої без нього серйозно ускладнюється. </a:t>
            </a:r>
            <a:endParaRPr lang="uk-UA" sz="3200" dirty="0"/>
          </a:p>
        </p:txBody>
      </p:sp>
      <p:pic>
        <p:nvPicPr>
          <p:cNvPr id="1026" name="Picture 2" descr="D:\Таня\лекции\МОИ ЛЕКЦИИ\Ос.ч\ІІ семестр\картинки\Len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077072"/>
            <a:ext cx="6300192" cy="26425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Спеціальні потерпілі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507288" cy="5112608"/>
          </a:xfrm>
        </p:spPr>
        <p:txBody>
          <a:bodyPr/>
          <a:lstStyle/>
          <a:p>
            <a:r>
              <a:rPr lang="uk-UA" dirty="0" smtClean="0"/>
              <a:t>правоохоронці</a:t>
            </a:r>
          </a:p>
          <a:p>
            <a:r>
              <a:rPr lang="uk-UA" dirty="0" smtClean="0"/>
              <a:t>судді</a:t>
            </a:r>
          </a:p>
          <a:p>
            <a:r>
              <a:rPr lang="uk-UA" dirty="0" smtClean="0"/>
              <a:t>журналісти</a:t>
            </a:r>
          </a:p>
          <a:p>
            <a:r>
              <a:rPr lang="uk-UA" dirty="0" smtClean="0"/>
              <a:t>члени громадських формувань та ін.. </a:t>
            </a:r>
          </a:p>
          <a:p>
            <a:r>
              <a:rPr lang="uk-UA" dirty="0" smtClean="0"/>
              <a:t>інколи також їх близькі родичі.</a:t>
            </a:r>
            <a:endParaRPr lang="uk-UA" dirty="0"/>
          </a:p>
        </p:txBody>
      </p:sp>
      <p:pic>
        <p:nvPicPr>
          <p:cNvPr id="2051" name="Picture 3" descr="D:\Таня\лекции\МОИ ЛЕКЦИИ\Ос.ч\ІІ семестр\картинки\politsiya_stand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124744"/>
            <a:ext cx="3446237" cy="2232248"/>
          </a:xfrm>
          <a:prstGeom prst="rect">
            <a:avLst/>
          </a:prstGeom>
          <a:noFill/>
        </p:spPr>
      </p:pic>
      <p:pic>
        <p:nvPicPr>
          <p:cNvPr id="2052" name="Picture 4" descr="D:\Таня\лекции\МОИ ЛЕКЦИИ\Ос.ч\ІІ семестр\картинки\630_360_1555575988-8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949112"/>
            <a:ext cx="4536504" cy="2774000"/>
          </a:xfrm>
          <a:prstGeom prst="rect">
            <a:avLst/>
          </a:prstGeom>
          <a:noFill/>
        </p:spPr>
      </p:pic>
      <p:pic>
        <p:nvPicPr>
          <p:cNvPr id="2053" name="Picture 5" descr="D:\Таня\лекции\МОИ ЛЕКЦИИ\Ос.ч\ІІ семестр\картинки\360_240_1522060276-61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933056"/>
            <a:ext cx="4139952" cy="2759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Предмети злочинів: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400600"/>
          </a:xfrm>
        </p:spPr>
        <p:txBody>
          <a:bodyPr/>
          <a:lstStyle/>
          <a:p>
            <a:r>
              <a:rPr lang="uk-UA" dirty="0" smtClean="0"/>
              <a:t>державний прапор і герб України</a:t>
            </a:r>
          </a:p>
          <a:p>
            <a:r>
              <a:rPr lang="uk-UA" dirty="0" smtClean="0"/>
              <a:t>будівлі й споруди, які забезпечують діяльність органів державної влади, місцевого самоврядування, об’єднань громадян</a:t>
            </a:r>
          </a:p>
          <a:p>
            <a:r>
              <a:rPr lang="uk-UA" dirty="0" smtClean="0"/>
              <a:t>офіційні документи</a:t>
            </a:r>
          </a:p>
          <a:p>
            <a:r>
              <a:rPr lang="uk-UA" dirty="0" smtClean="0"/>
              <a:t>штампи</a:t>
            </a:r>
          </a:p>
          <a:p>
            <a:r>
              <a:rPr lang="uk-UA" dirty="0" smtClean="0"/>
              <a:t>печатки</a:t>
            </a:r>
          </a:p>
          <a:p>
            <a:r>
              <a:rPr lang="uk-UA" dirty="0" smtClean="0"/>
              <a:t>спеціальні технічні</a:t>
            </a:r>
          </a:p>
          <a:p>
            <a:pPr>
              <a:buNone/>
            </a:pPr>
            <a:r>
              <a:rPr lang="uk-UA" dirty="0" smtClean="0"/>
              <a:t>засоби негласного </a:t>
            </a:r>
          </a:p>
          <a:p>
            <a:pPr>
              <a:buNone/>
            </a:pPr>
            <a:r>
              <a:rPr lang="uk-UA" dirty="0" smtClean="0"/>
              <a:t>отримання інформації та ін.</a:t>
            </a:r>
            <a:endParaRPr lang="uk-UA" dirty="0"/>
          </a:p>
        </p:txBody>
      </p:sp>
      <p:pic>
        <p:nvPicPr>
          <p:cNvPr id="3075" name="Picture 3" descr="D:\Таня\лекции\МОИ ЛЕКЦИИ\Ос.ч\ІІ семестр\картинки\923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068960"/>
            <a:ext cx="4896544" cy="27634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9208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Розмежування статей 342 та 348 КК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836713"/>
            <a:ext cx="4040188" cy="504055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342 КК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836713"/>
            <a:ext cx="4041775" cy="432047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348 КК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179512" y="1196752"/>
            <a:ext cx="4680520" cy="5472608"/>
          </a:xfrm>
        </p:spPr>
        <p:txBody>
          <a:bodyPr>
            <a:noAutofit/>
          </a:bodyPr>
          <a:lstStyle/>
          <a:p>
            <a:r>
              <a:rPr lang="uk-UA" u="sng" dirty="0" smtClean="0"/>
              <a:t>Потерпіла особа</a:t>
            </a:r>
          </a:p>
          <a:p>
            <a:pPr marL="0" indent="136525">
              <a:buNone/>
            </a:pPr>
            <a:r>
              <a:rPr lang="uk-UA" sz="2100" dirty="0" smtClean="0"/>
              <a:t>представник влади (ч. 1)</a:t>
            </a:r>
          </a:p>
          <a:p>
            <a:pPr marL="0" indent="136525">
              <a:buNone/>
            </a:pPr>
            <a:r>
              <a:rPr lang="uk-UA" sz="2100" dirty="0" smtClean="0"/>
              <a:t>працівник правоохоронного органу під час виконання служб. обов’язків;</a:t>
            </a:r>
          </a:p>
          <a:p>
            <a:pPr marL="0" indent="136525">
              <a:buNone/>
            </a:pPr>
            <a:r>
              <a:rPr lang="uk-UA" sz="2100" dirty="0" smtClean="0"/>
              <a:t>державний чи приватний виконавець під час примусового виконання рішень;</a:t>
            </a:r>
          </a:p>
          <a:p>
            <a:pPr marL="0" indent="136525">
              <a:buNone/>
            </a:pPr>
            <a:r>
              <a:rPr lang="uk-UA" sz="2100" dirty="0" smtClean="0"/>
              <a:t>член громадського формування з охорони громадського порядку і державного кордону;</a:t>
            </a:r>
          </a:p>
          <a:p>
            <a:pPr marL="0" indent="136525">
              <a:buNone/>
            </a:pPr>
            <a:r>
              <a:rPr lang="uk-UA" sz="2100" dirty="0" smtClean="0"/>
              <a:t>військовослужбовець під час виконання обов'язків щодо охорони громадського порядку;</a:t>
            </a:r>
          </a:p>
          <a:p>
            <a:pPr marL="0" indent="136525">
              <a:buNone/>
            </a:pPr>
            <a:r>
              <a:rPr lang="uk-UA" sz="2100" dirty="0" smtClean="0"/>
              <a:t>уповноважена особа Фонду гарантування вкладів фізичних осіб (ч. 2)</a:t>
            </a:r>
            <a:endParaRPr lang="uk-UA" sz="21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6016" y="1196752"/>
            <a:ext cx="4427984" cy="5400600"/>
          </a:xfrm>
        </p:spPr>
        <p:txBody>
          <a:bodyPr/>
          <a:lstStyle/>
          <a:p>
            <a:r>
              <a:rPr lang="uk-UA" u="sng" dirty="0" smtClean="0"/>
              <a:t>Потерпіла особа:</a:t>
            </a:r>
          </a:p>
          <a:p>
            <a:pPr marL="0" indent="136525">
              <a:buNone/>
            </a:pPr>
            <a:r>
              <a:rPr lang="uk-UA" sz="2100" dirty="0" smtClean="0"/>
              <a:t>працівник правоохоронних органів та їх близькі родичі;</a:t>
            </a:r>
          </a:p>
          <a:p>
            <a:pPr marL="0" indent="136525">
              <a:buNone/>
            </a:pPr>
            <a:r>
              <a:rPr lang="uk-UA" sz="2100" dirty="0" smtClean="0"/>
              <a:t>член громадського формування з охорони громадського порядку і державного кордону;</a:t>
            </a:r>
          </a:p>
          <a:p>
            <a:pPr marL="0" indent="136525">
              <a:buNone/>
            </a:pPr>
            <a:r>
              <a:rPr lang="uk-UA" sz="2100" dirty="0" smtClean="0"/>
              <a:t>військовослужбовець у зв’язку з їх діяльністю щодо охорони громадського порядку.</a:t>
            </a:r>
          </a:p>
          <a:p>
            <a:pPr>
              <a:buNone/>
            </a:pPr>
            <a:endParaRPr lang="uk-UA" dirty="0"/>
          </a:p>
        </p:txBody>
      </p:sp>
      <p:pic>
        <p:nvPicPr>
          <p:cNvPr id="1027" name="Picture 3" descr="D:\Таня\лекции\МОИ ЛЕКЦИИ\Ос.ч\ІІ семестр\картинки\news_20200131_095628_15804573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4454181"/>
            <a:ext cx="3610744" cy="22151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56366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ОСЗ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764705"/>
            <a:ext cx="4040188" cy="648072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342 КК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764705"/>
            <a:ext cx="4041775" cy="648072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348 КК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179512" y="1340768"/>
            <a:ext cx="5184576" cy="5517232"/>
          </a:xfrm>
        </p:spPr>
        <p:txBody>
          <a:bodyPr>
            <a:normAutofit/>
          </a:bodyPr>
          <a:lstStyle/>
          <a:p>
            <a:pPr marL="363538" indent="-363538"/>
            <a:r>
              <a:rPr lang="uk-UA" sz="2300" dirty="0" smtClean="0"/>
              <a:t>Діяння – опір, тобто це дії, які:</a:t>
            </a:r>
          </a:p>
          <a:p>
            <a:pPr marL="363538" indent="-363538">
              <a:buNone/>
            </a:pPr>
            <a:r>
              <a:rPr lang="uk-UA" sz="2300" dirty="0" smtClean="0"/>
              <a:t>А) безпосередньо спрямовані проти фізичної недоторка</a:t>
            </a:r>
            <a:r>
              <a:rPr lang="uk-UA" sz="2300" u="sng" dirty="0" smtClean="0"/>
              <a:t>нн</a:t>
            </a:r>
            <a:r>
              <a:rPr lang="uk-UA" sz="2300" dirty="0" smtClean="0"/>
              <a:t>ості потерпілого, тобто винний впливає на його організм, застосовуючи фізичну силу;</a:t>
            </a:r>
          </a:p>
          <a:p>
            <a:pPr marL="363538" indent="-363538">
              <a:buNone/>
            </a:pPr>
            <a:r>
              <a:rPr lang="uk-UA" sz="2300" dirty="0" smtClean="0"/>
              <a:t>Б) спрямовані проти предметів, необхідних потерпілому для виконання своїх обов’язків;</a:t>
            </a:r>
          </a:p>
          <a:p>
            <a:pPr marL="363538" indent="-363538">
              <a:buNone/>
            </a:pPr>
            <a:r>
              <a:rPr lang="uk-UA" sz="2300" dirty="0" smtClean="0"/>
              <a:t>В) потерпілому потрібно нейтралізувати у безпосередньому контакті з винним;</a:t>
            </a:r>
          </a:p>
          <a:p>
            <a:pPr marL="363538" indent="-363538">
              <a:buNone/>
            </a:pPr>
            <a:r>
              <a:rPr lang="uk-UA" sz="2300" dirty="0" smtClean="0"/>
              <a:t>Г) створюють перешкоди для вільного пересування потерпілого.</a:t>
            </a:r>
            <a:endParaRPr lang="uk-UA" sz="23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48064" y="1340768"/>
            <a:ext cx="3744416" cy="5328592"/>
          </a:xfrm>
        </p:spPr>
        <p:txBody>
          <a:bodyPr/>
          <a:lstStyle/>
          <a:p>
            <a:r>
              <a:rPr lang="uk-UA" dirty="0" smtClean="0"/>
              <a:t>Діяння – посягання на життя, тобто:</a:t>
            </a:r>
          </a:p>
          <a:p>
            <a:pPr>
              <a:buNone/>
            </a:pPr>
            <a:r>
              <a:rPr lang="uk-UA" dirty="0" smtClean="0"/>
              <a:t>А) вбивство;</a:t>
            </a:r>
          </a:p>
          <a:p>
            <a:pPr>
              <a:buNone/>
            </a:pPr>
            <a:r>
              <a:rPr lang="uk-UA" dirty="0" smtClean="0"/>
              <a:t>Б) замах на вбивство.</a:t>
            </a:r>
          </a:p>
          <a:p>
            <a:endParaRPr lang="uk-UA" dirty="0"/>
          </a:p>
        </p:txBody>
      </p:sp>
      <p:pic>
        <p:nvPicPr>
          <p:cNvPr id="2050" name="Picture 2" descr="D:\Таня\лекции\МОИ ЛЕКЦИИ\Ос.ч\ІІ семестр\картинки\105091-1_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3789040"/>
            <a:ext cx="3707904" cy="2870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rgbClr val="003E75"/>
      </a:dk1>
      <a:lt1>
        <a:sysClr val="window" lastClr="FFFFFF"/>
      </a:lt1>
      <a:dk2>
        <a:srgbClr val="007DEA"/>
      </a:dk2>
      <a:lt2>
        <a:srgbClr val="D6ECFF"/>
      </a:lt2>
      <a:accent1>
        <a:srgbClr val="FFFFFF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338</TotalTime>
  <Words>1177</Words>
  <Application>Microsoft Office PowerPoint</Application>
  <PresentationFormat>Экран (4:3)</PresentationFormat>
  <Paragraphs>129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Злочини проти авторитету органів державної влади, органів місцевого самоврядування, об’єднань громадян та злочини проти журналістів</vt:lpstr>
      <vt:lpstr>ПЛАН</vt:lpstr>
      <vt:lpstr>Література:</vt:lpstr>
      <vt:lpstr>Слайд 4</vt:lpstr>
      <vt:lpstr>Слайд 5</vt:lpstr>
      <vt:lpstr>Спеціальні потерпілі </vt:lpstr>
      <vt:lpstr>Предмети злочинів:</vt:lpstr>
      <vt:lpstr>Розмежування статей 342 та 348 КК</vt:lpstr>
      <vt:lpstr>ОСЗ</vt:lpstr>
      <vt:lpstr>ССЗ</vt:lpstr>
      <vt:lpstr>Суб’єкт злочину</vt:lpstr>
      <vt:lpstr>Стаття 353. Самовільне присвоєння владних повноважень або звання службової особи</vt:lpstr>
      <vt:lpstr>ОСЗ</vt:lpstr>
      <vt:lpstr>ССЗ</vt:lpstr>
      <vt:lpstr>Слайд 15</vt:lpstr>
      <vt:lpstr>Розмежування статей 355 та 356 КК</vt:lpstr>
      <vt:lpstr>ОСЗ</vt:lpstr>
      <vt:lpstr>ССЗ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Злочини проти авторитету органів державної влади, органів місцевого самоврядування, об’єднань громадян та злочини проти журналістів</dc:title>
  <dc:creator>Танюша</dc:creator>
  <cp:lastModifiedBy>RePack by SPecialiST</cp:lastModifiedBy>
  <cp:revision>35</cp:revision>
  <dcterms:created xsi:type="dcterms:W3CDTF">2020-03-27T12:57:08Z</dcterms:created>
  <dcterms:modified xsi:type="dcterms:W3CDTF">2020-03-29T20:08:34Z</dcterms:modified>
</cp:coreProperties>
</file>