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80" r:id="rId3"/>
    <p:sldId id="293" r:id="rId4"/>
    <p:sldId id="294" r:id="rId5"/>
    <p:sldId id="295" r:id="rId6"/>
    <p:sldId id="296" r:id="rId7"/>
    <p:sldId id="282" r:id="rId8"/>
    <p:sldId id="281" r:id="rId9"/>
    <p:sldId id="283" r:id="rId10"/>
    <p:sldId id="284" r:id="rId11"/>
    <p:sldId id="285" r:id="rId12"/>
    <p:sldId id="286" r:id="rId13"/>
    <p:sldId id="287" r:id="rId14"/>
    <p:sldId id="288" r:id="rId15"/>
    <p:sldId id="289" r:id="rId16"/>
    <p:sldId id="290" r:id="rId17"/>
    <p:sldId id="291" r:id="rId18"/>
    <p:sldId id="292" r:id="rId19"/>
    <p:sldId id="297" r:id="rId20"/>
    <p:sldId id="298" r:id="rId21"/>
    <p:sldId id="299" r:id="rId22"/>
    <p:sldId id="300" r:id="rId23"/>
    <p:sldId id="301" r:id="rId24"/>
    <p:sldId id="305" r:id="rId25"/>
    <p:sldId id="302" r:id="rId26"/>
    <p:sldId id="303" r:id="rId27"/>
    <p:sldId id="304" r:id="rId28"/>
    <p:sldId id="306" r:id="rId29"/>
    <p:sldId id="307" r:id="rId30"/>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3" d="100"/>
          <a:sy n="73" d="100"/>
        </p:scale>
        <p:origin x="-762" y="-9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4"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2" name="Заголовок 11"/>
          <p:cNvSpPr>
            <a:spLocks noGrp="1"/>
          </p:cNvSpPr>
          <p:nvPr>
            <p:ph type="ctrTitle"/>
          </p:nvPr>
        </p:nvSpPr>
        <p:spPr>
          <a:xfrm>
            <a:off x="3366868" y="533400"/>
            <a:ext cx="5105400" cy="2868168"/>
          </a:xfrm>
        </p:spPr>
        <p:txBody>
          <a:bodyPr>
            <a:noAutofit/>
          </a:bodyPr>
          <a:lstStyle>
            <a:lvl1pPr algn="r">
              <a:defRPr sz="4200" b="1"/>
            </a:lvl1pPr>
            <a:extLst/>
          </a:lstStyle>
          <a:p>
            <a:r>
              <a:rPr lang="ru-RU" smtClean="0"/>
              <a:t>Образец заголовка</a:t>
            </a:r>
            <a:endParaRPr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30"/>
          <p:cNvSpPr>
            <a:spLocks noGrp="1"/>
          </p:cNvSpPr>
          <p:nvPr>
            <p:ph type="dt" sz="half" idx="10"/>
          </p:nvPr>
        </p:nvSpPr>
        <p:spPr>
          <a:xfrm>
            <a:off x="5870575" y="6557963"/>
            <a:ext cx="2003425" cy="227012"/>
          </a:xfrm>
        </p:spPr>
        <p:txBody>
          <a:bodyPr/>
          <a:lstStyle>
            <a:lvl1pPr>
              <a:defRPr lang="en-US" smtClean="0">
                <a:solidFill>
                  <a:srgbClr val="FFFFFF"/>
                </a:solidFill>
              </a:defRPr>
            </a:lvl1pPr>
            <a:extLst/>
          </a:lstStyle>
          <a:p>
            <a:pPr>
              <a:defRPr/>
            </a:pPr>
            <a:fld id="{134F87F8-1420-4338-B1F9-6E315E677FCB}" type="datetimeFigureOut">
              <a:rPr lang="uk-UA"/>
              <a:pPr>
                <a:defRPr/>
              </a:pPr>
              <a:t>16.03.2020</a:t>
            </a:fld>
            <a:endParaRPr lang="uk-UA"/>
          </a:p>
        </p:txBody>
      </p:sp>
      <p:sp>
        <p:nvSpPr>
          <p:cNvPr id="7" name="Нижний колонтитул 17"/>
          <p:cNvSpPr>
            <a:spLocks noGrp="1"/>
          </p:cNvSpPr>
          <p:nvPr>
            <p:ph type="ftr" sz="quarter" idx="11"/>
          </p:nvPr>
        </p:nvSpPr>
        <p:spPr>
          <a:xfrm>
            <a:off x="2819400" y="6557963"/>
            <a:ext cx="2927350" cy="228600"/>
          </a:xfrm>
        </p:spPr>
        <p:txBody>
          <a:bodyPr/>
          <a:lstStyle>
            <a:lvl1pPr>
              <a:defRPr lang="en-US">
                <a:solidFill>
                  <a:srgbClr val="FFFFFF"/>
                </a:solidFill>
              </a:defRPr>
            </a:lvl1pPr>
            <a:extLst/>
          </a:lstStyle>
          <a:p>
            <a:pPr>
              <a:defRPr/>
            </a:pPr>
            <a:endParaRPr lang="uk-UA"/>
          </a:p>
        </p:txBody>
      </p:sp>
      <p:sp>
        <p:nvSpPr>
          <p:cNvPr id="8" name="Номер слайда 28"/>
          <p:cNvSpPr>
            <a:spLocks noGrp="1"/>
          </p:cNvSpPr>
          <p:nvPr>
            <p:ph type="sldNum" sz="quarter" idx="12"/>
          </p:nvPr>
        </p:nvSpPr>
        <p:spPr>
          <a:xfrm>
            <a:off x="7880350" y="6556375"/>
            <a:ext cx="588963" cy="228600"/>
          </a:xfrm>
        </p:spPr>
        <p:txBody>
          <a:bodyPr/>
          <a:lstStyle>
            <a:lvl1pPr>
              <a:defRPr lang="en-US" smtClean="0">
                <a:solidFill>
                  <a:srgbClr val="FFFFFF"/>
                </a:solidFill>
              </a:defRPr>
            </a:lvl1pPr>
            <a:extLst/>
          </a:lstStyle>
          <a:p>
            <a:pPr>
              <a:defRPr/>
            </a:pPr>
            <a:fld id="{F2A6833E-EA86-4322-9434-A3106688A9F2}" type="slidenum">
              <a:rPr lang="uk-UA"/>
              <a:pPr>
                <a:defRPr/>
              </a:pPr>
              <a:t>‹#›</a:t>
            </a:fld>
            <a:endParaRPr lang="uk-UA"/>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Объект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6"/>
          <p:cNvSpPr>
            <a:spLocks noGrp="1"/>
          </p:cNvSpPr>
          <p:nvPr>
            <p:ph type="dt" sz="half" idx="10"/>
          </p:nvPr>
        </p:nvSpPr>
        <p:spPr/>
        <p:txBody>
          <a:bodyPr/>
          <a:lstStyle>
            <a:lvl1pPr>
              <a:defRPr/>
            </a:lvl1pPr>
          </a:lstStyle>
          <a:p>
            <a:pPr>
              <a:defRPr/>
            </a:pPr>
            <a:fld id="{6E21545A-48FF-4C0A-9271-EB564BD8D95E}" type="datetimeFigureOut">
              <a:rPr lang="uk-UA"/>
              <a:pPr>
                <a:defRPr/>
              </a:pPr>
              <a:t>16.03.2020</a:t>
            </a:fld>
            <a:endParaRPr lang="uk-UA"/>
          </a:p>
        </p:txBody>
      </p:sp>
      <p:sp>
        <p:nvSpPr>
          <p:cNvPr id="5" name="Нижний колонтитул 3"/>
          <p:cNvSpPr>
            <a:spLocks noGrp="1"/>
          </p:cNvSpPr>
          <p:nvPr>
            <p:ph type="ftr" sz="quarter" idx="11"/>
          </p:nvPr>
        </p:nvSpPr>
        <p:spPr/>
        <p:txBody>
          <a:bodyPr/>
          <a:lstStyle>
            <a:lvl1pPr>
              <a:defRPr/>
            </a:lvl1pPr>
          </a:lstStyle>
          <a:p>
            <a:pPr>
              <a:defRPr/>
            </a:pPr>
            <a:endParaRPr lang="uk-UA"/>
          </a:p>
        </p:txBody>
      </p:sp>
      <p:sp>
        <p:nvSpPr>
          <p:cNvPr id="6" name="Номер слайда 15"/>
          <p:cNvSpPr>
            <a:spLocks noGrp="1"/>
          </p:cNvSpPr>
          <p:nvPr>
            <p:ph type="sldNum" sz="quarter" idx="12"/>
          </p:nvPr>
        </p:nvSpPr>
        <p:spPr/>
        <p:txBody>
          <a:bodyPr/>
          <a:lstStyle>
            <a:lvl1pPr>
              <a:defRPr/>
            </a:lvl1pPr>
          </a:lstStyle>
          <a:p>
            <a:pPr>
              <a:defRPr/>
            </a:pPr>
            <a:fld id="{DB87FA2E-8423-4D39-9970-C99B44946D03}" type="slidenum">
              <a:rPr lang="uk-UA"/>
              <a:pPr>
                <a:defRPr/>
              </a:pPr>
              <a:t>‹#›</a:t>
            </a:fld>
            <a:endParaRPr lang="uk-U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anchor="t"/>
          <a:lstStyle>
            <a:lvl1pPr algn="r">
              <a:buNone/>
              <a:defRPr sz="4200" b="1" cap="all"/>
            </a:lvl1pPr>
            <a:extLst/>
          </a:lstStyle>
          <a:p>
            <a:r>
              <a:rPr lang="ru-RU" smtClean="0"/>
              <a:t>Образец заголовка</a:t>
            </a:r>
            <a:endParaRPr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4" name="Дата 3"/>
          <p:cNvSpPr>
            <a:spLocks noGrp="1"/>
          </p:cNvSpPr>
          <p:nvPr>
            <p:ph type="dt" sz="half" idx="10"/>
          </p:nvPr>
        </p:nvSpPr>
        <p:spPr>
          <a:xfrm>
            <a:off x="4724400" y="6556375"/>
            <a:ext cx="2001838" cy="227013"/>
          </a:xfrm>
        </p:spPr>
        <p:txBody>
          <a:bodyPr/>
          <a:lstStyle>
            <a:lvl1pPr>
              <a:defRPr smtClean="0">
                <a:solidFill>
                  <a:schemeClr val="tx2"/>
                </a:solidFill>
              </a:defRPr>
            </a:lvl1pPr>
            <a:extLst/>
          </a:lstStyle>
          <a:p>
            <a:pPr>
              <a:defRPr/>
            </a:pPr>
            <a:fld id="{6F34B222-363D-46C2-8886-FD38DC14FE49}" type="datetimeFigureOut">
              <a:rPr lang="uk-UA"/>
              <a:pPr>
                <a:defRPr/>
              </a:pPr>
              <a:t>16.03.2020</a:t>
            </a:fld>
            <a:endParaRPr lang="uk-UA"/>
          </a:p>
        </p:txBody>
      </p:sp>
      <p:sp>
        <p:nvSpPr>
          <p:cNvPr id="5" name="Нижний колонтитул 4"/>
          <p:cNvSpPr>
            <a:spLocks noGrp="1"/>
          </p:cNvSpPr>
          <p:nvPr>
            <p:ph type="ftr" sz="quarter" idx="11"/>
          </p:nvPr>
        </p:nvSpPr>
        <p:spPr>
          <a:xfrm>
            <a:off x="1735138" y="6556375"/>
            <a:ext cx="2895600" cy="228600"/>
          </a:xfrm>
        </p:spPr>
        <p:txBody>
          <a:bodyPr/>
          <a:lstStyle>
            <a:lvl1pPr>
              <a:defRPr>
                <a:solidFill>
                  <a:schemeClr val="tx2"/>
                </a:solidFill>
              </a:defRPr>
            </a:lvl1pPr>
            <a:extLst/>
          </a:lstStyle>
          <a:p>
            <a:pPr>
              <a:defRPr/>
            </a:pPr>
            <a:endParaRPr lang="uk-UA"/>
          </a:p>
        </p:txBody>
      </p:sp>
      <p:sp>
        <p:nvSpPr>
          <p:cNvPr id="6" name="Номер слайда 5"/>
          <p:cNvSpPr>
            <a:spLocks noGrp="1"/>
          </p:cNvSpPr>
          <p:nvPr>
            <p:ph type="sldNum" sz="quarter" idx="12"/>
          </p:nvPr>
        </p:nvSpPr>
        <p:spPr>
          <a:xfrm>
            <a:off x="6734175" y="6554788"/>
            <a:ext cx="587375" cy="228600"/>
          </a:xfrm>
        </p:spPr>
        <p:txBody>
          <a:bodyPr/>
          <a:lstStyle>
            <a:lvl1pPr>
              <a:defRPr/>
            </a:lvl1pPr>
            <a:extLst/>
          </a:lstStyle>
          <a:p>
            <a:pPr>
              <a:defRPr/>
            </a:pPr>
            <a:fld id="{F7E7046F-9590-40B0-BAF5-EDC26B3162AB}" type="slidenum">
              <a:rPr lang="uk-UA"/>
              <a:pPr>
                <a:defRPr/>
              </a:pPr>
              <a:t>‹#›</a:t>
            </a:fld>
            <a:endParaRPr lang="uk-UA"/>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lang="ru-RU" smtClean="0"/>
              <a:t>Образец заголовка</a:t>
            </a:r>
            <a:endParaRPr lang="en-US"/>
          </a:p>
        </p:txBody>
      </p:sp>
      <p:sp>
        <p:nvSpPr>
          <p:cNvPr id="3" name="Объект 2"/>
          <p:cNvSpPr>
            <a:spLocks noGrp="1"/>
          </p:cNvSpPr>
          <p:nvPr>
            <p:ph sz="half" idx="1"/>
          </p:nvPr>
        </p:nvSpPr>
        <p:spPr>
          <a:xfrm>
            <a:off x="457200"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Объект 3"/>
          <p:cNvSpPr>
            <a:spLocks noGrp="1"/>
          </p:cNvSpPr>
          <p:nvPr>
            <p:ph sz="half" idx="2"/>
          </p:nvPr>
        </p:nvSpPr>
        <p:spPr>
          <a:xfrm>
            <a:off x="4178808"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6"/>
          <p:cNvSpPr>
            <a:spLocks noGrp="1"/>
          </p:cNvSpPr>
          <p:nvPr>
            <p:ph type="dt" sz="half" idx="10"/>
          </p:nvPr>
        </p:nvSpPr>
        <p:spPr/>
        <p:txBody>
          <a:bodyPr/>
          <a:lstStyle>
            <a:lvl1pPr>
              <a:defRPr/>
            </a:lvl1pPr>
          </a:lstStyle>
          <a:p>
            <a:pPr>
              <a:defRPr/>
            </a:pPr>
            <a:fld id="{045DC757-AA56-4EC8-A6EF-06842FF42D68}" type="datetimeFigureOut">
              <a:rPr lang="uk-UA"/>
              <a:pPr>
                <a:defRPr/>
              </a:pPr>
              <a:t>16.03.2020</a:t>
            </a:fld>
            <a:endParaRPr lang="uk-UA"/>
          </a:p>
        </p:txBody>
      </p:sp>
      <p:sp>
        <p:nvSpPr>
          <p:cNvPr id="6" name="Нижний колонтитул 3"/>
          <p:cNvSpPr>
            <a:spLocks noGrp="1"/>
          </p:cNvSpPr>
          <p:nvPr>
            <p:ph type="ftr" sz="quarter" idx="11"/>
          </p:nvPr>
        </p:nvSpPr>
        <p:spPr/>
        <p:txBody>
          <a:bodyPr/>
          <a:lstStyle>
            <a:lvl1pPr>
              <a:defRPr/>
            </a:lvl1pPr>
          </a:lstStyle>
          <a:p>
            <a:pPr>
              <a:defRPr/>
            </a:pPr>
            <a:endParaRPr lang="uk-UA"/>
          </a:p>
        </p:txBody>
      </p:sp>
      <p:sp>
        <p:nvSpPr>
          <p:cNvPr id="7" name="Номер слайда 15"/>
          <p:cNvSpPr>
            <a:spLocks noGrp="1"/>
          </p:cNvSpPr>
          <p:nvPr>
            <p:ph type="sldNum" sz="quarter" idx="12"/>
          </p:nvPr>
        </p:nvSpPr>
        <p:spPr/>
        <p:txBody>
          <a:bodyPr/>
          <a:lstStyle>
            <a:lvl1pPr>
              <a:defRPr/>
            </a:lvl1pPr>
          </a:lstStyle>
          <a:p>
            <a:pPr>
              <a:defRPr/>
            </a:pPr>
            <a:fld id="{373DFB3A-1FC2-47CB-A762-42AEC501D8B0}" type="slidenum">
              <a:rPr lang="uk-UA"/>
              <a:pPr>
                <a:defRPr/>
              </a:pPr>
              <a:t>‹#›</a:t>
            </a:fld>
            <a:endParaRPr lang="uk-U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Объект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Объект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26"/>
          <p:cNvSpPr>
            <a:spLocks noGrp="1"/>
          </p:cNvSpPr>
          <p:nvPr>
            <p:ph type="dt" sz="half" idx="10"/>
          </p:nvPr>
        </p:nvSpPr>
        <p:spPr/>
        <p:txBody>
          <a:bodyPr/>
          <a:lstStyle>
            <a:lvl1pPr>
              <a:defRPr/>
            </a:lvl1pPr>
          </a:lstStyle>
          <a:p>
            <a:pPr>
              <a:defRPr/>
            </a:pPr>
            <a:fld id="{9861F9DA-A753-4888-B536-D4ADCFEC46AF}" type="datetimeFigureOut">
              <a:rPr lang="uk-UA"/>
              <a:pPr>
                <a:defRPr/>
              </a:pPr>
              <a:t>16.03.2020</a:t>
            </a:fld>
            <a:endParaRPr lang="uk-UA"/>
          </a:p>
        </p:txBody>
      </p:sp>
      <p:sp>
        <p:nvSpPr>
          <p:cNvPr id="8" name="Нижний колонтитул 3"/>
          <p:cNvSpPr>
            <a:spLocks noGrp="1"/>
          </p:cNvSpPr>
          <p:nvPr>
            <p:ph type="ftr" sz="quarter" idx="11"/>
          </p:nvPr>
        </p:nvSpPr>
        <p:spPr/>
        <p:txBody>
          <a:bodyPr/>
          <a:lstStyle>
            <a:lvl1pPr>
              <a:defRPr/>
            </a:lvl1pPr>
          </a:lstStyle>
          <a:p>
            <a:pPr>
              <a:defRPr/>
            </a:pPr>
            <a:endParaRPr lang="uk-UA"/>
          </a:p>
        </p:txBody>
      </p:sp>
      <p:sp>
        <p:nvSpPr>
          <p:cNvPr id="9" name="Номер слайда 15"/>
          <p:cNvSpPr>
            <a:spLocks noGrp="1"/>
          </p:cNvSpPr>
          <p:nvPr>
            <p:ph type="sldNum" sz="quarter" idx="12"/>
          </p:nvPr>
        </p:nvSpPr>
        <p:spPr/>
        <p:txBody>
          <a:bodyPr/>
          <a:lstStyle>
            <a:lvl1pPr>
              <a:defRPr/>
            </a:lvl1pPr>
          </a:lstStyle>
          <a:p>
            <a:pPr>
              <a:defRPr/>
            </a:pPr>
            <a:fld id="{75C2C7AD-9B18-4282-B606-9F46F0576E1F}" type="slidenum">
              <a:rPr lang="uk-UA"/>
              <a:pPr>
                <a:defRPr/>
              </a:pPr>
              <a:t>‹#›</a:t>
            </a:fld>
            <a:endParaRPr lang="uk-U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lang="ru-RU" smtClean="0"/>
              <a:t>Образец заголовка</a:t>
            </a:r>
            <a:endParaRPr lang="en-US"/>
          </a:p>
        </p:txBody>
      </p:sp>
      <p:sp>
        <p:nvSpPr>
          <p:cNvPr id="3" name="Дата 26"/>
          <p:cNvSpPr>
            <a:spLocks noGrp="1"/>
          </p:cNvSpPr>
          <p:nvPr>
            <p:ph type="dt" sz="half" idx="10"/>
          </p:nvPr>
        </p:nvSpPr>
        <p:spPr/>
        <p:txBody>
          <a:bodyPr/>
          <a:lstStyle>
            <a:lvl1pPr>
              <a:defRPr/>
            </a:lvl1pPr>
          </a:lstStyle>
          <a:p>
            <a:pPr>
              <a:defRPr/>
            </a:pPr>
            <a:fld id="{26A91E92-FAB8-4271-9D8B-5368834FD007}" type="datetimeFigureOut">
              <a:rPr lang="uk-UA"/>
              <a:pPr>
                <a:defRPr/>
              </a:pPr>
              <a:t>16.03.2020</a:t>
            </a:fld>
            <a:endParaRPr lang="uk-UA"/>
          </a:p>
        </p:txBody>
      </p:sp>
      <p:sp>
        <p:nvSpPr>
          <p:cNvPr id="4" name="Нижний колонтитул 3"/>
          <p:cNvSpPr>
            <a:spLocks noGrp="1"/>
          </p:cNvSpPr>
          <p:nvPr>
            <p:ph type="ftr" sz="quarter" idx="11"/>
          </p:nvPr>
        </p:nvSpPr>
        <p:spPr/>
        <p:txBody>
          <a:bodyPr/>
          <a:lstStyle>
            <a:lvl1pPr>
              <a:defRPr/>
            </a:lvl1pPr>
          </a:lstStyle>
          <a:p>
            <a:pPr>
              <a:defRPr/>
            </a:pPr>
            <a:endParaRPr lang="uk-UA"/>
          </a:p>
        </p:txBody>
      </p:sp>
      <p:sp>
        <p:nvSpPr>
          <p:cNvPr id="5" name="Номер слайда 15"/>
          <p:cNvSpPr>
            <a:spLocks noGrp="1"/>
          </p:cNvSpPr>
          <p:nvPr>
            <p:ph type="sldNum" sz="quarter" idx="12"/>
          </p:nvPr>
        </p:nvSpPr>
        <p:spPr/>
        <p:txBody>
          <a:bodyPr/>
          <a:lstStyle>
            <a:lvl1pPr>
              <a:defRPr/>
            </a:lvl1pPr>
          </a:lstStyle>
          <a:p>
            <a:pPr>
              <a:defRPr/>
            </a:pPr>
            <a:fld id="{CCC6F126-49AF-44E8-B3FE-EDAC48B4916B}" type="slidenum">
              <a:rPr lang="uk-UA"/>
              <a:pPr>
                <a:defRPr/>
              </a:pPr>
              <a:t>‹#›</a:t>
            </a:fld>
            <a:endParaRPr lang="uk-U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26"/>
          <p:cNvSpPr>
            <a:spLocks noGrp="1"/>
          </p:cNvSpPr>
          <p:nvPr>
            <p:ph type="dt" sz="half" idx="10"/>
          </p:nvPr>
        </p:nvSpPr>
        <p:spPr/>
        <p:txBody>
          <a:bodyPr/>
          <a:lstStyle>
            <a:lvl1pPr>
              <a:defRPr/>
            </a:lvl1pPr>
          </a:lstStyle>
          <a:p>
            <a:pPr>
              <a:defRPr/>
            </a:pPr>
            <a:fld id="{4CCDE1DD-6234-4E54-8CA2-3AA8032FA663}" type="datetimeFigureOut">
              <a:rPr lang="uk-UA"/>
              <a:pPr>
                <a:defRPr/>
              </a:pPr>
              <a:t>16.03.2020</a:t>
            </a:fld>
            <a:endParaRPr lang="uk-UA"/>
          </a:p>
        </p:txBody>
      </p:sp>
      <p:sp>
        <p:nvSpPr>
          <p:cNvPr id="3" name="Нижний колонтитул 3"/>
          <p:cNvSpPr>
            <a:spLocks noGrp="1"/>
          </p:cNvSpPr>
          <p:nvPr>
            <p:ph type="ftr" sz="quarter" idx="11"/>
          </p:nvPr>
        </p:nvSpPr>
        <p:spPr/>
        <p:txBody>
          <a:bodyPr/>
          <a:lstStyle>
            <a:lvl1pPr>
              <a:defRPr/>
            </a:lvl1pPr>
          </a:lstStyle>
          <a:p>
            <a:pPr>
              <a:defRPr/>
            </a:pPr>
            <a:endParaRPr lang="uk-UA"/>
          </a:p>
        </p:txBody>
      </p:sp>
      <p:sp>
        <p:nvSpPr>
          <p:cNvPr id="4" name="Номер слайда 15"/>
          <p:cNvSpPr>
            <a:spLocks noGrp="1"/>
          </p:cNvSpPr>
          <p:nvPr>
            <p:ph type="sldNum" sz="quarter" idx="12"/>
          </p:nvPr>
        </p:nvSpPr>
        <p:spPr/>
        <p:txBody>
          <a:bodyPr/>
          <a:lstStyle>
            <a:lvl1pPr>
              <a:defRPr/>
            </a:lvl1pPr>
          </a:lstStyle>
          <a:p>
            <a:pPr>
              <a:defRPr/>
            </a:pPr>
            <a:fld id="{25D1A082-BE1A-4888-BD93-2B28C351AD38}" type="slidenum">
              <a:rPr lang="uk-UA"/>
              <a:pPr>
                <a:defRPr/>
              </a:pPr>
              <a:t>‹#›</a:t>
            </a:fld>
            <a:endParaRPr lang="uk-U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lstStyle>
            <a:lvl1pPr algn="l">
              <a:buNone/>
              <a:defRPr lang="en-US" sz="2400" baseline="0" smtClean="0"/>
            </a:lvl1pPr>
            <a:extLst/>
          </a:lstStyle>
          <a:p>
            <a:r>
              <a:rPr lang="ru-RU" smtClean="0"/>
              <a:t>Образец заголовка</a:t>
            </a:r>
            <a:endParaRPr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lIns="45720" tIns="0" rIns="0" bIns="0" spcCol="0" rtlCol="0" fromWordArt="0" forceAA="0">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Объект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6"/>
          <p:cNvSpPr>
            <a:spLocks noGrp="1"/>
          </p:cNvSpPr>
          <p:nvPr>
            <p:ph type="dt" sz="half" idx="10"/>
          </p:nvPr>
        </p:nvSpPr>
        <p:spPr/>
        <p:txBody>
          <a:bodyPr/>
          <a:lstStyle>
            <a:lvl1pPr>
              <a:defRPr/>
            </a:lvl1pPr>
          </a:lstStyle>
          <a:p>
            <a:pPr>
              <a:defRPr/>
            </a:pPr>
            <a:fld id="{78BB6D3C-2CAC-4617-B289-D1F6E10FFCE4}" type="datetimeFigureOut">
              <a:rPr lang="uk-UA"/>
              <a:pPr>
                <a:defRPr/>
              </a:pPr>
              <a:t>16.03.2020</a:t>
            </a:fld>
            <a:endParaRPr lang="uk-UA"/>
          </a:p>
        </p:txBody>
      </p:sp>
      <p:sp>
        <p:nvSpPr>
          <p:cNvPr id="6" name="Нижний колонтитул 3"/>
          <p:cNvSpPr>
            <a:spLocks noGrp="1"/>
          </p:cNvSpPr>
          <p:nvPr>
            <p:ph type="ftr" sz="quarter" idx="11"/>
          </p:nvPr>
        </p:nvSpPr>
        <p:spPr/>
        <p:txBody>
          <a:bodyPr/>
          <a:lstStyle>
            <a:lvl1pPr>
              <a:defRPr/>
            </a:lvl1pPr>
          </a:lstStyle>
          <a:p>
            <a:pPr>
              <a:defRPr/>
            </a:pPr>
            <a:endParaRPr lang="uk-UA"/>
          </a:p>
        </p:txBody>
      </p:sp>
      <p:sp>
        <p:nvSpPr>
          <p:cNvPr id="7" name="Номер слайда 15"/>
          <p:cNvSpPr>
            <a:spLocks noGrp="1"/>
          </p:cNvSpPr>
          <p:nvPr>
            <p:ph type="sldNum" sz="quarter" idx="12"/>
          </p:nvPr>
        </p:nvSpPr>
        <p:spPr/>
        <p:txBody>
          <a:bodyPr/>
          <a:lstStyle>
            <a:lvl1pPr>
              <a:defRPr/>
            </a:lvl1pPr>
          </a:lstStyle>
          <a:p>
            <a:pPr>
              <a:defRPr/>
            </a:pPr>
            <a:fld id="{430FA2FE-6123-44EF-8C5B-BC5D02BB1B7A}" type="slidenum">
              <a:rPr lang="uk-UA"/>
              <a:pPr>
                <a:defRPr/>
              </a:pPr>
              <a:t>‹#›</a:t>
            </a:fld>
            <a:endParaRPr lang="uk-U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5" name="Прямоугольник 7"/>
          <p:cNvSpPr/>
          <p:nvPr/>
        </p:nvSpPr>
        <p:spPr>
          <a:xfrm rot="21240000">
            <a:off x="598488" y="1004888"/>
            <a:ext cx="4319587" cy="4311650"/>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Прямоугольник 8"/>
          <p:cNvSpPr/>
          <p:nvPr/>
        </p:nvSpPr>
        <p:spPr>
          <a:xfrm rot="21420000">
            <a:off x="596900" y="998538"/>
            <a:ext cx="4319588" cy="4313237"/>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Заголовок 1"/>
          <p:cNvSpPr>
            <a:spLocks noGrp="1"/>
          </p:cNvSpPr>
          <p:nvPr>
            <p:ph type="title"/>
          </p:nvPr>
        </p:nvSpPr>
        <p:spPr>
          <a:xfrm>
            <a:off x="5389098" y="1143000"/>
            <a:ext cx="3429000" cy="2057400"/>
          </a:xfrm>
        </p:spPr>
        <p:txBody>
          <a:bodyPr/>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lang="ru-RU" smtClean="0"/>
              <a:t>Образец заголовка</a:t>
            </a:r>
            <a:endParaRPr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lIns="82296" tIns="0" rIns="0" bIns="0" spcCol="0" rtlCol="0" fromWordArt="0" forceAA="0">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normAutofit/>
          </a:bodyPr>
          <a:lstStyle>
            <a:lvl1pPr marL="0" indent="0">
              <a:buNone/>
              <a:defRPr sz="3200"/>
            </a:lvl1pPr>
            <a:extLst/>
          </a:lstStyle>
          <a:p>
            <a:pPr lvl="0"/>
            <a:r>
              <a:rPr lang="ru-RU" noProof="0" smtClean="0"/>
              <a:t>Вставка рисунка</a:t>
            </a:r>
            <a:endParaRPr lang="en-US" noProof="0" dirty="0"/>
          </a:p>
        </p:txBody>
      </p:sp>
      <p:sp>
        <p:nvSpPr>
          <p:cNvPr id="7" name="Дата 4"/>
          <p:cNvSpPr>
            <a:spLocks noGrp="1"/>
          </p:cNvSpPr>
          <p:nvPr>
            <p:ph type="dt" sz="half" idx="10"/>
          </p:nvPr>
        </p:nvSpPr>
        <p:spPr/>
        <p:txBody>
          <a:bodyPr/>
          <a:lstStyle>
            <a:lvl1pPr>
              <a:defRPr/>
            </a:lvl1pPr>
            <a:extLst/>
          </a:lstStyle>
          <a:p>
            <a:pPr>
              <a:defRPr/>
            </a:pPr>
            <a:fld id="{765545DA-2FF3-453C-962B-CD37E799FE57}" type="datetimeFigureOut">
              <a:rPr lang="uk-UA"/>
              <a:pPr>
                <a:defRPr/>
              </a:pPr>
              <a:t>16.03.2020</a:t>
            </a:fld>
            <a:endParaRPr lang="uk-UA"/>
          </a:p>
        </p:txBody>
      </p:sp>
      <p:sp>
        <p:nvSpPr>
          <p:cNvPr id="8" name="Нижний колонтитул 5"/>
          <p:cNvSpPr>
            <a:spLocks noGrp="1"/>
          </p:cNvSpPr>
          <p:nvPr>
            <p:ph type="ftr" sz="quarter" idx="11"/>
          </p:nvPr>
        </p:nvSpPr>
        <p:spPr/>
        <p:txBody>
          <a:bodyPr/>
          <a:lstStyle>
            <a:lvl1pPr>
              <a:defRPr/>
            </a:lvl1pPr>
            <a:extLst/>
          </a:lstStyle>
          <a:p>
            <a:pPr>
              <a:defRPr/>
            </a:pPr>
            <a:endParaRPr lang="uk-UA"/>
          </a:p>
        </p:txBody>
      </p:sp>
      <p:sp>
        <p:nvSpPr>
          <p:cNvPr id="9" name="Номер слайда 6"/>
          <p:cNvSpPr>
            <a:spLocks noGrp="1"/>
          </p:cNvSpPr>
          <p:nvPr>
            <p:ph type="sldNum" sz="quarter" idx="12"/>
          </p:nvPr>
        </p:nvSpPr>
        <p:spPr/>
        <p:txBody>
          <a:bodyPr/>
          <a:lstStyle>
            <a:lvl1pPr>
              <a:defRPr/>
            </a:lvl1pPr>
            <a:extLst/>
          </a:lstStyle>
          <a:p>
            <a:pPr>
              <a:defRPr/>
            </a:pPr>
            <a:fld id="{DB44D691-45C9-4A40-BDDF-C192C5612F0A}" type="slidenum">
              <a:rPr lang="uk-UA"/>
              <a:pPr>
                <a:defRPr/>
              </a:pPr>
              <a:t>‹#›</a:t>
            </a:fld>
            <a:endParaRPr lang="uk-UA"/>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6"/>
          <p:cNvSpPr>
            <a:spLocks noGrp="1"/>
          </p:cNvSpPr>
          <p:nvPr>
            <p:ph type="dt" sz="half" idx="10"/>
          </p:nvPr>
        </p:nvSpPr>
        <p:spPr/>
        <p:txBody>
          <a:bodyPr/>
          <a:lstStyle>
            <a:lvl1pPr>
              <a:defRPr/>
            </a:lvl1pPr>
          </a:lstStyle>
          <a:p>
            <a:pPr>
              <a:defRPr/>
            </a:pPr>
            <a:fld id="{1B1B5E1F-A572-416B-B406-06B5FA013761}" type="datetimeFigureOut">
              <a:rPr lang="uk-UA"/>
              <a:pPr>
                <a:defRPr/>
              </a:pPr>
              <a:t>16.03.2020</a:t>
            </a:fld>
            <a:endParaRPr lang="uk-UA"/>
          </a:p>
        </p:txBody>
      </p:sp>
      <p:sp>
        <p:nvSpPr>
          <p:cNvPr id="5" name="Нижний колонтитул 3"/>
          <p:cNvSpPr>
            <a:spLocks noGrp="1"/>
          </p:cNvSpPr>
          <p:nvPr>
            <p:ph type="ftr" sz="quarter" idx="11"/>
          </p:nvPr>
        </p:nvSpPr>
        <p:spPr/>
        <p:txBody>
          <a:bodyPr/>
          <a:lstStyle>
            <a:lvl1pPr>
              <a:defRPr/>
            </a:lvl1pPr>
          </a:lstStyle>
          <a:p>
            <a:pPr>
              <a:defRPr/>
            </a:pPr>
            <a:endParaRPr lang="uk-UA"/>
          </a:p>
        </p:txBody>
      </p:sp>
      <p:sp>
        <p:nvSpPr>
          <p:cNvPr id="6" name="Номер слайда 15"/>
          <p:cNvSpPr>
            <a:spLocks noGrp="1"/>
          </p:cNvSpPr>
          <p:nvPr>
            <p:ph type="sldNum" sz="quarter" idx="12"/>
          </p:nvPr>
        </p:nvSpPr>
        <p:spPr/>
        <p:txBody>
          <a:bodyPr/>
          <a:lstStyle>
            <a:lvl1pPr>
              <a:defRPr/>
            </a:lvl1pPr>
          </a:lstStyle>
          <a:p>
            <a:pPr>
              <a:defRPr/>
            </a:pPr>
            <a:fld id="{4E29F18E-5B95-4C22-BA27-7FC9F4ACB4E7}" type="slidenum">
              <a:rPr lang="uk-UA"/>
              <a:pPr>
                <a:defRPr/>
              </a:pPr>
              <a:t>‹#›</a:t>
            </a:fld>
            <a:endParaRPr lang="uk-U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a:xfrm>
            <a:off x="4243388" y="6557963"/>
            <a:ext cx="2001837" cy="227012"/>
          </a:xfrm>
        </p:spPr>
        <p:txBody>
          <a:bodyPr/>
          <a:lstStyle>
            <a:lvl1pPr>
              <a:defRPr/>
            </a:lvl1pPr>
            <a:extLst/>
          </a:lstStyle>
          <a:p>
            <a:pPr>
              <a:defRPr/>
            </a:pPr>
            <a:fld id="{B2EB7261-0AEC-41BA-ADB1-ABC93D887D06}" type="datetimeFigureOut">
              <a:rPr lang="uk-UA"/>
              <a:pPr>
                <a:defRPr/>
              </a:pPr>
              <a:t>16.03.2020</a:t>
            </a:fld>
            <a:endParaRPr lang="uk-UA"/>
          </a:p>
        </p:txBody>
      </p:sp>
      <p:sp>
        <p:nvSpPr>
          <p:cNvPr id="5" name="Нижний колонтитул 4"/>
          <p:cNvSpPr>
            <a:spLocks noGrp="1"/>
          </p:cNvSpPr>
          <p:nvPr>
            <p:ph type="ftr" sz="quarter" idx="11"/>
          </p:nvPr>
        </p:nvSpPr>
        <p:spPr>
          <a:xfrm>
            <a:off x="457200" y="6556375"/>
            <a:ext cx="3657600" cy="228600"/>
          </a:xfrm>
        </p:spPr>
        <p:txBody>
          <a:bodyPr/>
          <a:lstStyle>
            <a:lvl1pPr>
              <a:defRPr/>
            </a:lvl1pPr>
            <a:extLst/>
          </a:lstStyle>
          <a:p>
            <a:pPr>
              <a:defRPr/>
            </a:pPr>
            <a:endParaRPr lang="uk-UA"/>
          </a:p>
        </p:txBody>
      </p:sp>
      <p:sp>
        <p:nvSpPr>
          <p:cNvPr id="6" name="Номер слайда 5"/>
          <p:cNvSpPr>
            <a:spLocks noGrp="1"/>
          </p:cNvSpPr>
          <p:nvPr>
            <p:ph type="sldNum" sz="quarter" idx="12"/>
          </p:nvPr>
        </p:nvSpPr>
        <p:spPr>
          <a:xfrm>
            <a:off x="6254750" y="6553200"/>
            <a:ext cx="587375" cy="228600"/>
          </a:xfrm>
        </p:spPr>
        <p:txBody>
          <a:bodyPr/>
          <a:lstStyle>
            <a:lvl1pPr>
              <a:defRPr smtClean="0">
                <a:solidFill>
                  <a:schemeClr val="tx2"/>
                </a:solidFill>
              </a:defRPr>
            </a:lvl1pPr>
            <a:extLst/>
          </a:lstStyle>
          <a:p>
            <a:pPr>
              <a:defRPr/>
            </a:pPr>
            <a:fld id="{07644341-4459-4033-8405-77FE5767B803}" type="slidenum">
              <a:rPr lang="uk-UA"/>
              <a:pPr>
                <a:defRPr/>
              </a:pPr>
              <a:t>‹#›</a:t>
            </a:fld>
            <a:endParaRPr lang="uk-U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3" name="Заголовок 2"/>
          <p:cNvSpPr>
            <a:spLocks noGrp="1"/>
          </p:cNvSpPr>
          <p:nvPr>
            <p:ph type="title"/>
          </p:nvPr>
        </p:nvSpPr>
        <p:spPr>
          <a:xfrm>
            <a:off x="457200" y="320675"/>
            <a:ext cx="7239000" cy="1143000"/>
          </a:xfrm>
          <a:prstGeom prst="rect">
            <a:avLst/>
          </a:prstGeom>
        </p:spPr>
        <p:txBody>
          <a:bodyPr vert="horz" lIns="45720" tIns="0" rIns="45720" bIns="0" anchor="b" anchorCtr="0">
            <a:normAutofit/>
          </a:bodyPr>
          <a:lstStyle>
            <a:extLst/>
          </a:lstStyle>
          <a:p>
            <a:r>
              <a:rPr lang="ru-RU" smtClean="0"/>
              <a:t>Образец заголовка</a:t>
            </a:r>
            <a:endParaRPr lang="en-US"/>
          </a:p>
        </p:txBody>
      </p:sp>
      <p:sp>
        <p:nvSpPr>
          <p:cNvPr id="1030" name="Текст 30"/>
          <p:cNvSpPr>
            <a:spLocks noGrp="1"/>
          </p:cNvSpPr>
          <p:nvPr>
            <p:ph type="body" idx="1"/>
          </p:nvPr>
        </p:nvSpPr>
        <p:spPr bwMode="auto">
          <a:xfrm>
            <a:off x="457200" y="1609725"/>
            <a:ext cx="7239000" cy="48466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7" name="Дата 26"/>
          <p:cNvSpPr>
            <a:spLocks noGrp="1"/>
          </p:cNvSpPr>
          <p:nvPr>
            <p:ph type="dt" sz="half" idx="2"/>
          </p:nvPr>
        </p:nvSpPr>
        <p:spPr>
          <a:xfrm>
            <a:off x="4246563" y="6557963"/>
            <a:ext cx="2001837" cy="227012"/>
          </a:xfrm>
          <a:prstGeom prst="rect">
            <a:avLst/>
          </a:prstGeom>
        </p:spPr>
        <p:txBody>
          <a:bodyPr vert="horz" tIns="0" bIns="0" anchor="b"/>
          <a:lstStyle>
            <a:lvl1pPr algn="l" eaLnBrk="1" fontAlgn="auto" latinLnBrk="0" hangingPunct="1">
              <a:spcBef>
                <a:spcPts val="0"/>
              </a:spcBef>
              <a:spcAft>
                <a:spcPts val="0"/>
              </a:spcAft>
              <a:defRPr kumimoji="0" sz="1000" smtClean="0">
                <a:solidFill>
                  <a:schemeClr val="tx2"/>
                </a:solidFill>
                <a:latin typeface="+mn-lt"/>
                <a:cs typeface="+mn-cs"/>
              </a:defRPr>
            </a:lvl1pPr>
            <a:extLst/>
          </a:lstStyle>
          <a:p>
            <a:pPr>
              <a:defRPr/>
            </a:pPr>
            <a:fld id="{2DC2BE04-8A97-4C4A-B44E-575A34358FFE}" type="datetimeFigureOut">
              <a:rPr lang="uk-UA"/>
              <a:pPr>
                <a:defRPr/>
              </a:pPr>
              <a:t>16.03.2020</a:t>
            </a:fld>
            <a:endParaRPr lang="uk-UA"/>
          </a:p>
        </p:txBody>
      </p:sp>
      <p:sp>
        <p:nvSpPr>
          <p:cNvPr id="4" name="Нижний колонтитул 3"/>
          <p:cNvSpPr>
            <a:spLocks noGrp="1"/>
          </p:cNvSpPr>
          <p:nvPr>
            <p:ph type="ftr" sz="quarter" idx="3"/>
          </p:nvPr>
        </p:nvSpPr>
        <p:spPr>
          <a:xfrm>
            <a:off x="457200" y="6557963"/>
            <a:ext cx="3657600" cy="228600"/>
          </a:xfrm>
          <a:prstGeom prst="rect">
            <a:avLst/>
          </a:prstGeom>
        </p:spPr>
        <p:txBody>
          <a:bodyPr vert="horz" tIns="0" bIns="0" anchor="b"/>
          <a:lstStyle>
            <a:lvl1pPr algn="r" eaLnBrk="1" fontAlgn="auto" latinLnBrk="0" hangingPunct="1">
              <a:spcBef>
                <a:spcPts val="0"/>
              </a:spcBef>
              <a:spcAft>
                <a:spcPts val="0"/>
              </a:spcAft>
              <a:defRPr kumimoji="0" sz="1000">
                <a:solidFill>
                  <a:schemeClr val="tx2"/>
                </a:solidFill>
                <a:latin typeface="+mn-lt"/>
                <a:cs typeface="+mn-cs"/>
              </a:defRPr>
            </a:lvl1pPr>
            <a:extLst/>
          </a:lstStyle>
          <a:p>
            <a:pPr>
              <a:defRPr/>
            </a:pPr>
            <a:endParaRPr lang="uk-UA"/>
          </a:p>
        </p:txBody>
      </p:sp>
      <p:sp>
        <p:nvSpPr>
          <p:cNvPr id="16" name="Номер слайда 15"/>
          <p:cNvSpPr>
            <a:spLocks noGrp="1"/>
          </p:cNvSpPr>
          <p:nvPr>
            <p:ph type="sldNum" sz="quarter" idx="4"/>
          </p:nvPr>
        </p:nvSpPr>
        <p:spPr>
          <a:xfrm>
            <a:off x="6251575" y="6556375"/>
            <a:ext cx="588963" cy="228600"/>
          </a:xfrm>
          <a:prstGeom prst="rect">
            <a:avLst/>
          </a:prstGeom>
        </p:spPr>
        <p:txBody>
          <a:bodyPr vert="horz" lIns="0" tIns="0" rIns="0" bIns="0" anchor="b"/>
          <a:lstStyle>
            <a:lvl1pPr algn="r" eaLnBrk="1" fontAlgn="auto" latinLnBrk="0" hangingPunct="1">
              <a:spcBef>
                <a:spcPts val="0"/>
              </a:spcBef>
              <a:spcAft>
                <a:spcPts val="0"/>
              </a:spcAft>
              <a:defRPr kumimoji="0" sz="1100" smtClean="0">
                <a:solidFill>
                  <a:schemeClr val="tx2"/>
                </a:solidFill>
                <a:latin typeface="+mn-lt"/>
                <a:cs typeface="+mn-cs"/>
              </a:defRPr>
            </a:lvl1pPr>
            <a:extLst/>
          </a:lstStyle>
          <a:p>
            <a:pPr>
              <a:defRPr/>
            </a:pPr>
            <a:fld id="{41F14A2C-1702-43A2-A167-52249D939DB1}" type="slidenum">
              <a:rPr lang="uk-UA"/>
              <a:pPr>
                <a:defRPr/>
              </a:pPr>
              <a:t>‹#›</a:t>
            </a:fld>
            <a:endParaRPr lang="uk-UA"/>
          </a:p>
        </p:txBody>
      </p:sp>
    </p:spTree>
  </p:cSld>
  <p:clrMap bg1="lt1" tx1="dk1" bg2="lt2" tx2="dk2" accent1="accent1" accent2="accent2" accent3="accent3" accent4="accent4" accent5="accent5" accent6="accent6" hlink="hlink" folHlink="folHlink"/>
  <p:sldLayoutIdLst>
    <p:sldLayoutId id="2147483672" r:id="rId1"/>
    <p:sldLayoutId id="2147483671" r:id="rId2"/>
    <p:sldLayoutId id="2147483673" r:id="rId3"/>
    <p:sldLayoutId id="2147483670" r:id="rId4"/>
    <p:sldLayoutId id="2147483669" r:id="rId5"/>
    <p:sldLayoutId id="2147483668" r:id="rId6"/>
    <p:sldLayoutId id="2147483667" r:id="rId7"/>
    <p:sldLayoutId id="2147483666" r:id="rId8"/>
    <p:sldLayoutId id="2147483674" r:id="rId9"/>
    <p:sldLayoutId id="2147483665" r:id="rId10"/>
    <p:sldLayoutId id="2147483675" r:id="rId11"/>
  </p:sldLayoutIdLst>
  <p:txStyles>
    <p:titleStyle>
      <a:lvl1pPr algn="l" rtl="0" fontAlgn="base">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fontAlgn="base">
        <a:spcBef>
          <a:spcPct val="0"/>
        </a:spcBef>
        <a:spcAft>
          <a:spcPct val="0"/>
        </a:spcAft>
        <a:defRPr sz="3800" b="1">
          <a:solidFill>
            <a:schemeClr val="tx1"/>
          </a:solidFill>
          <a:latin typeface="Trebuchet MS" pitchFamily="34" charset="0"/>
        </a:defRPr>
      </a:lvl2pPr>
      <a:lvl3pPr algn="l" rtl="0" fontAlgn="base">
        <a:spcBef>
          <a:spcPct val="0"/>
        </a:spcBef>
        <a:spcAft>
          <a:spcPct val="0"/>
        </a:spcAft>
        <a:defRPr sz="3800" b="1">
          <a:solidFill>
            <a:schemeClr val="tx1"/>
          </a:solidFill>
          <a:latin typeface="Trebuchet MS" pitchFamily="34" charset="0"/>
        </a:defRPr>
      </a:lvl3pPr>
      <a:lvl4pPr algn="l" rtl="0" fontAlgn="base">
        <a:spcBef>
          <a:spcPct val="0"/>
        </a:spcBef>
        <a:spcAft>
          <a:spcPct val="0"/>
        </a:spcAft>
        <a:defRPr sz="3800" b="1">
          <a:solidFill>
            <a:schemeClr val="tx1"/>
          </a:solidFill>
          <a:latin typeface="Trebuchet MS" pitchFamily="34" charset="0"/>
        </a:defRPr>
      </a:lvl4pPr>
      <a:lvl5pPr algn="l" rtl="0" fontAlgn="base">
        <a:spcBef>
          <a:spcPct val="0"/>
        </a:spcBef>
        <a:spcAft>
          <a:spcPct val="0"/>
        </a:spcAft>
        <a:defRPr sz="3800" b="1">
          <a:solidFill>
            <a:schemeClr val="tx1"/>
          </a:solidFill>
          <a:latin typeface="Trebuchet MS" pitchFamily="34" charset="0"/>
        </a:defRPr>
      </a:lvl5pPr>
      <a:lvl6pPr marL="457200" algn="l" rtl="0" fontAlgn="base">
        <a:spcBef>
          <a:spcPct val="0"/>
        </a:spcBef>
        <a:spcAft>
          <a:spcPct val="0"/>
        </a:spcAft>
        <a:defRPr sz="3800" b="1">
          <a:solidFill>
            <a:schemeClr val="tx1"/>
          </a:solidFill>
          <a:latin typeface="Trebuchet MS" pitchFamily="34" charset="0"/>
        </a:defRPr>
      </a:lvl6pPr>
      <a:lvl7pPr marL="914400" algn="l" rtl="0" fontAlgn="base">
        <a:spcBef>
          <a:spcPct val="0"/>
        </a:spcBef>
        <a:spcAft>
          <a:spcPct val="0"/>
        </a:spcAft>
        <a:defRPr sz="3800" b="1">
          <a:solidFill>
            <a:schemeClr val="tx1"/>
          </a:solidFill>
          <a:latin typeface="Trebuchet MS" pitchFamily="34" charset="0"/>
        </a:defRPr>
      </a:lvl7pPr>
      <a:lvl8pPr marL="1371600" algn="l" rtl="0" fontAlgn="base">
        <a:spcBef>
          <a:spcPct val="0"/>
        </a:spcBef>
        <a:spcAft>
          <a:spcPct val="0"/>
        </a:spcAft>
        <a:defRPr sz="3800" b="1">
          <a:solidFill>
            <a:schemeClr val="tx1"/>
          </a:solidFill>
          <a:latin typeface="Trebuchet MS" pitchFamily="34" charset="0"/>
        </a:defRPr>
      </a:lvl8pPr>
      <a:lvl9pPr marL="1828800" algn="l" rtl="0" fontAlgn="base">
        <a:spcBef>
          <a:spcPct val="0"/>
        </a:spcBef>
        <a:spcAft>
          <a:spcPct val="0"/>
        </a:spcAft>
        <a:defRPr sz="3800" b="1">
          <a:solidFill>
            <a:schemeClr val="tx1"/>
          </a:solidFill>
          <a:latin typeface="Trebuchet MS" pitchFamily="34" charset="0"/>
        </a:defRPr>
      </a:lvl9pPr>
      <a:extLst/>
    </p:titleStyle>
    <p:bodyStyle>
      <a:lvl1pPr marL="273050" indent="-273050" algn="l" rtl="0" fontAlgn="base">
        <a:spcBef>
          <a:spcPts val="600"/>
        </a:spcBef>
        <a:spcAft>
          <a:spcPct val="0"/>
        </a:spcAft>
        <a:buClr>
          <a:schemeClr val="tx2"/>
        </a:buClr>
        <a:buSzPct val="73000"/>
        <a:buFont typeface="Wingdings 2" pitchFamily="18" charset="2"/>
        <a:buChar char=""/>
        <a:defRPr sz="2600" kern="1200">
          <a:solidFill>
            <a:schemeClr val="tx1"/>
          </a:solidFill>
          <a:latin typeface="+mn-lt"/>
          <a:ea typeface="+mn-ea"/>
          <a:cs typeface="+mn-cs"/>
        </a:defRPr>
      </a:lvl1pPr>
      <a:lvl2pPr marL="520700" indent="-228600" algn="l" rtl="0" fontAlgn="base">
        <a:spcBef>
          <a:spcPts val="500"/>
        </a:spcBef>
        <a:spcAft>
          <a:spcPct val="0"/>
        </a:spcAft>
        <a:buClr>
          <a:srgbClr val="F9B639"/>
        </a:buClr>
        <a:buSzPct val="80000"/>
        <a:buFont typeface="Wingdings 2" pitchFamily="18" charset="2"/>
        <a:buChar char=""/>
        <a:defRPr sz="2300" kern="1200">
          <a:solidFill>
            <a:srgbClr val="6C6C6C"/>
          </a:solidFill>
          <a:latin typeface="+mn-lt"/>
          <a:ea typeface="+mn-ea"/>
          <a:cs typeface="+mn-cs"/>
        </a:defRPr>
      </a:lvl2pPr>
      <a:lvl3pPr marL="758825" indent="-228600" algn="l" rtl="0" fontAlgn="base">
        <a:spcBef>
          <a:spcPts val="400"/>
        </a:spcBef>
        <a:spcAft>
          <a:spcPct val="0"/>
        </a:spcAft>
        <a:buClr>
          <a:srgbClr val="F9B639"/>
        </a:buClr>
        <a:buSzPct val="60000"/>
        <a:buFont typeface="Wingdings" pitchFamily="2" charset="2"/>
        <a:buChar char=""/>
        <a:defRPr sz="2000" kern="1200">
          <a:solidFill>
            <a:schemeClr val="tx1"/>
          </a:solidFill>
          <a:latin typeface="+mn-lt"/>
          <a:ea typeface="+mn-ea"/>
          <a:cs typeface="+mn-cs"/>
        </a:defRPr>
      </a:lvl3pPr>
      <a:lvl4pPr marL="1004888" indent="-228600" algn="l" rtl="0" fontAlgn="base">
        <a:spcBef>
          <a:spcPct val="20000"/>
        </a:spcBef>
        <a:spcAft>
          <a:spcPct val="0"/>
        </a:spcAft>
        <a:buClr>
          <a:srgbClr val="F9B639"/>
        </a:buClr>
        <a:buSzPct val="80000"/>
        <a:buFont typeface="Wingdings 2" pitchFamily="18" charset="2"/>
        <a:buChar char=""/>
        <a:defRPr sz="2000" kern="1200">
          <a:solidFill>
            <a:srgbClr val="6C6C6C"/>
          </a:solidFill>
          <a:latin typeface="+mn-lt"/>
          <a:ea typeface="+mn-ea"/>
          <a:cs typeface="+mn-cs"/>
        </a:defRPr>
      </a:lvl4pPr>
      <a:lvl5pPr marL="1279525" indent="-228600" algn="l" rtl="0" fontAlgn="base">
        <a:spcBef>
          <a:spcPts val="400"/>
        </a:spcBef>
        <a:spcAft>
          <a:spcPct val="0"/>
        </a:spcAft>
        <a:buClr>
          <a:srgbClr val="F9B639"/>
        </a:buClr>
        <a:buSzPct val="70000"/>
        <a:buFont typeface="Wingdings" pitchFamily="2" charset="2"/>
        <a:buChar char=""/>
        <a:defRPr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3203575" y="620713"/>
            <a:ext cx="5265738" cy="5761037"/>
          </a:xfrm>
        </p:spPr>
        <p:txBody>
          <a:bodyPr>
            <a:normAutofit/>
          </a:bodyPr>
          <a:lstStyle/>
          <a:p>
            <a:pPr marL="495300" indent="-495300" algn="ctr"/>
            <a:endParaRPr lang="uk-UA" smtClean="0">
              <a:latin typeface="Arial" charset="0"/>
            </a:endParaRPr>
          </a:p>
          <a:p>
            <a:pPr marL="495300" indent="-495300" algn="ctr"/>
            <a:r>
              <a:rPr lang="uk-UA" sz="3600" b="1" smtClean="0">
                <a:solidFill>
                  <a:schemeClr val="hlink"/>
                </a:solidFill>
                <a:latin typeface="Arial" charset="0"/>
              </a:rPr>
              <a:t>ЗАПОБІГАННЯ ЗЛОЧИННОСТІ. КРИМІНОЛОГІЧНЕ ПРОГНОЗУВАННЯ І ПЛАНУВАННЯ</a:t>
            </a:r>
          </a:p>
          <a:p>
            <a:pPr marL="495300" indent="-495300" algn="ctr"/>
            <a:endParaRPr lang="uk-UA" smtClean="0">
              <a:latin typeface="Arial" charset="0"/>
            </a:endParaRPr>
          </a:p>
          <a:p>
            <a:pPr marL="495300" indent="-495300" algn="ctr"/>
            <a:r>
              <a:rPr lang="uk-UA" smtClean="0"/>
              <a:t>План:</a:t>
            </a:r>
            <a:endParaRPr lang="uk-UA" smtClean="0">
              <a:latin typeface="Arial" charset="0"/>
            </a:endParaRPr>
          </a:p>
          <a:p>
            <a:pPr marL="495300" indent="-495300" algn="l">
              <a:buFont typeface="Wingdings 2" pitchFamily="18" charset="2"/>
              <a:buAutoNum type="arabicPeriod"/>
            </a:pPr>
            <a:r>
              <a:rPr lang="uk-UA" smtClean="0">
                <a:latin typeface="Arial" charset="0"/>
              </a:rPr>
              <a:t>Запобігання злочинності.</a:t>
            </a:r>
          </a:p>
          <a:p>
            <a:pPr marL="495300" indent="-495300" algn="l">
              <a:buFont typeface="Wingdings 2" pitchFamily="18" charset="2"/>
              <a:buAutoNum type="arabicPeriod"/>
            </a:pPr>
            <a:r>
              <a:rPr lang="uk-UA" smtClean="0">
                <a:latin typeface="Arial" charset="0"/>
              </a:rPr>
              <a:t>Класифікація запобіжних заходів.</a:t>
            </a:r>
          </a:p>
          <a:p>
            <a:pPr marL="495300" indent="-495300" algn="l">
              <a:buFont typeface="Wingdings 2" pitchFamily="18" charset="2"/>
              <a:buAutoNum type="arabicPeriod"/>
            </a:pPr>
            <a:r>
              <a:rPr lang="uk-UA" smtClean="0">
                <a:latin typeface="Arial" charset="0"/>
              </a:rPr>
              <a:t>Кримінологічне прогнозування і планування у сфері запобігання злочинності.</a:t>
            </a:r>
          </a:p>
          <a:p>
            <a:pPr marL="495300" indent="-495300" algn="l">
              <a:buFont typeface="Wingdings 2" pitchFamily="18" charset="2"/>
              <a:buAutoNum type="arabicPeriod"/>
            </a:pPr>
            <a:endParaRPr lang="uk-UA" smtClean="0"/>
          </a:p>
          <a:p>
            <a:pPr marL="495300" indent="-495300" algn="l"/>
            <a:endParaRPr lang="uk-UA" smtClean="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Grp="1"/>
          </p:cNvSpPr>
          <p:nvPr>
            <p:ph type="body" idx="1"/>
          </p:nvPr>
        </p:nvSpPr>
        <p:spPr>
          <a:xfrm>
            <a:off x="457200" y="404813"/>
            <a:ext cx="7239000" cy="6051550"/>
          </a:xfrm>
        </p:spPr>
        <p:txBody>
          <a:bodyPr/>
          <a:lstStyle/>
          <a:p>
            <a:pPr marL="495300" indent="-495300" algn="ctr">
              <a:buFont typeface="Wingdings 2" pitchFamily="18" charset="2"/>
              <a:buNone/>
            </a:pPr>
            <a:endParaRPr lang="uk-UA" sz="3600" b="1" smtClean="0">
              <a:latin typeface="Arial" charset="0"/>
            </a:endParaRPr>
          </a:p>
          <a:p>
            <a:pPr marL="495300" indent="-495300" algn="ctr">
              <a:buFont typeface="Wingdings 2" pitchFamily="18" charset="2"/>
              <a:buNone/>
            </a:pPr>
            <a:endParaRPr lang="uk-UA" sz="3600" b="1" smtClean="0">
              <a:latin typeface="Arial" charset="0"/>
            </a:endParaRPr>
          </a:p>
          <a:p>
            <a:pPr marL="495300" indent="-495300" algn="ctr">
              <a:buFont typeface="Wingdings 2" pitchFamily="18" charset="2"/>
              <a:buNone/>
            </a:pPr>
            <a:endParaRPr lang="uk-UA" sz="3600" b="1" smtClean="0">
              <a:latin typeface="Arial" charset="0"/>
            </a:endParaRPr>
          </a:p>
          <a:p>
            <a:pPr marL="495300" indent="-495300" algn="ctr">
              <a:buFont typeface="Wingdings 2" pitchFamily="18" charset="2"/>
              <a:buNone/>
            </a:pPr>
            <a:endParaRPr lang="uk-UA" sz="3600" b="1" smtClean="0">
              <a:latin typeface="Arial" charset="0"/>
            </a:endParaRPr>
          </a:p>
          <a:p>
            <a:pPr marL="495300" indent="-495300" algn="ctr">
              <a:buFont typeface="Wingdings 2" pitchFamily="18" charset="2"/>
              <a:buNone/>
            </a:pPr>
            <a:r>
              <a:rPr lang="uk-UA" sz="3600" b="1" smtClean="0">
                <a:latin typeface="Arial" charset="0"/>
              </a:rPr>
              <a:t>1. Запобігання злочинності</a:t>
            </a:r>
          </a:p>
        </p:txBody>
      </p:sp>
      <p:sp>
        <p:nvSpPr>
          <p:cNvPr id="36869" name="Rectangle 5"/>
          <p:cNvSpPr>
            <a:spLocks noChangeArrowheads="1"/>
          </p:cNvSpPr>
          <p:nvPr/>
        </p:nvSpPr>
        <p:spPr bwMode="auto">
          <a:xfrm>
            <a:off x="1692275" y="1989138"/>
            <a:ext cx="4310063" cy="366712"/>
          </a:xfrm>
          <a:prstGeom prst="rect">
            <a:avLst/>
          </a:prstGeom>
          <a:noFill/>
          <a:ln w="9525">
            <a:noFill/>
            <a:miter lim="800000"/>
            <a:headEnd/>
            <a:tailEnd/>
          </a:ln>
          <a:effectLst/>
        </p:spPr>
        <p:txBody>
          <a:bodyPr>
            <a:spAutoFit/>
          </a:bodyPr>
          <a:lstStyle/>
          <a:p>
            <a:r>
              <a:rPr lang="uk-UA">
                <a:solidFill>
                  <a:srgbClr val="FFFFFF"/>
                </a:solidFill>
              </a:rPr>
              <a:t>Запобігання злочинності.</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p:cNvSpPr>
          <p:nvPr>
            <p:ph type="body" idx="1"/>
          </p:nvPr>
        </p:nvSpPr>
        <p:spPr>
          <a:xfrm>
            <a:off x="457200" y="404813"/>
            <a:ext cx="7239000" cy="6051550"/>
          </a:xfrm>
        </p:spPr>
        <p:txBody>
          <a:bodyPr/>
          <a:lstStyle/>
          <a:p>
            <a:pPr>
              <a:buFont typeface="Wingdings 2" pitchFamily="18" charset="2"/>
              <a:buNone/>
            </a:pPr>
            <a:endParaRPr lang="uk-UA" b="1" i="1" smtClean="0"/>
          </a:p>
          <a:p>
            <a:pPr>
              <a:buFont typeface="Wingdings 2" pitchFamily="18" charset="2"/>
              <a:buNone/>
            </a:pPr>
            <a:endParaRPr lang="uk-UA" b="1" i="1" smtClean="0"/>
          </a:p>
          <a:p>
            <a:pPr>
              <a:buFont typeface="Wingdings 2" pitchFamily="18" charset="2"/>
              <a:buNone/>
            </a:pPr>
            <a:r>
              <a:rPr lang="uk-UA" b="1" i="1" smtClean="0"/>
              <a:t>Запобігання злочинності</a:t>
            </a:r>
            <a:r>
              <a:rPr lang="uk-UA" smtClean="0"/>
              <a:t> - особливий вид соціального управління покликаний забезпечити безпеку правоохоронюваних цінностей та полягає в розробці та здійсненні спеціальних заходів щодо виявлення та усунення детермінант злочинності, а також здійсненні запобіжного впливу на осіб, схильних до протиправної поведінки.</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body" idx="1"/>
          </p:nvPr>
        </p:nvSpPr>
        <p:spPr>
          <a:xfrm>
            <a:off x="457200" y="404813"/>
            <a:ext cx="7239000" cy="6051550"/>
          </a:xfrm>
        </p:spPr>
        <p:txBody>
          <a:bodyPr/>
          <a:lstStyle/>
          <a:p>
            <a:pPr>
              <a:buFont typeface="Wingdings 2" pitchFamily="18" charset="2"/>
              <a:buNone/>
            </a:pPr>
            <a:r>
              <a:rPr lang="uk-UA" sz="2300" b="1" smtClean="0"/>
              <a:t>Цілями запобігання злочинності є:</a:t>
            </a:r>
          </a:p>
          <a:p>
            <a:r>
              <a:rPr lang="uk-UA" sz="2300" smtClean="0"/>
              <a:t>виявлення та усунення або послаблення і нейтралізація негативних соціальних факторів, а також умов, які їм сприяють;</a:t>
            </a:r>
          </a:p>
          <a:p>
            <a:r>
              <a:rPr lang="uk-UA" sz="2300" smtClean="0"/>
              <a:t>вплив на причини злочинних проявів, що безпосередньо мотивують або провокують вчинення злочинів;</a:t>
            </a:r>
          </a:p>
          <a:p>
            <a:r>
              <a:rPr lang="uk-UA" sz="2300" smtClean="0"/>
              <a:t>запобіжний вплив на негативні фактори безпосереднього соціального оточення особи, що формують антисоціальну установку та мотивацію злочинної поведінки індивіда;</a:t>
            </a:r>
          </a:p>
          <a:p>
            <a:r>
              <a:rPr lang="uk-UA" sz="2300" smtClean="0"/>
              <a:t>виявлення осіб здатних завдяки антисуспільному способу життя здійснити злочин або продовжити злочинну діяльність.</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body" idx="1"/>
          </p:nvPr>
        </p:nvSpPr>
        <p:spPr>
          <a:xfrm>
            <a:off x="457200" y="404813"/>
            <a:ext cx="7239000" cy="6051550"/>
          </a:xfrm>
        </p:spPr>
        <p:txBody>
          <a:bodyPr/>
          <a:lstStyle/>
          <a:p>
            <a:pPr marL="495300" indent="-495300">
              <a:buFont typeface="Wingdings 2" pitchFamily="18" charset="2"/>
              <a:buNone/>
            </a:pPr>
            <a:r>
              <a:rPr lang="uk-UA" b="1" smtClean="0"/>
              <a:t>Завданнями запобігання злочинів є:</a:t>
            </a:r>
          </a:p>
          <a:p>
            <a:pPr marL="495300" indent="-495300"/>
            <a:r>
              <a:rPr lang="uk-UA" smtClean="0"/>
              <a:t>систематичне виявлення та аналіз факторів, причин, умов, що виступають детермінантами злочинів;</a:t>
            </a:r>
          </a:p>
          <a:p>
            <a:pPr marL="495300" indent="-495300"/>
            <a:r>
              <a:rPr lang="uk-UA" smtClean="0"/>
              <a:t>вивчення чинників, що впливають на формування та реалізацію злочинних намірів та особистість злочинця;</a:t>
            </a:r>
          </a:p>
          <a:p>
            <a:pPr marL="495300" indent="-495300"/>
            <a:r>
              <a:rPr lang="uk-UA" smtClean="0"/>
              <a:t>встановлення кола осіб, від яких можна очікувати вчинення злочинів, і цілеспрямований профілактично-виховний вплив на них;</a:t>
            </a:r>
          </a:p>
          <a:p>
            <a:pPr marL="495300" indent="-495300"/>
            <a:r>
              <a:rPr lang="uk-UA" smtClean="0"/>
              <a:t>усунення або нейтралізація криміногенних факторів, що детермінують антисуспільну поведінку.</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body" idx="1"/>
          </p:nvPr>
        </p:nvSpPr>
        <p:spPr>
          <a:xfrm>
            <a:off x="457200" y="404813"/>
            <a:ext cx="7239000" cy="6051550"/>
          </a:xfrm>
        </p:spPr>
        <p:txBody>
          <a:bodyPr/>
          <a:lstStyle/>
          <a:p>
            <a:pPr algn="ctr">
              <a:buFont typeface="Wingdings 2" pitchFamily="18" charset="2"/>
              <a:buNone/>
            </a:pPr>
            <a:endParaRPr lang="uk-UA" sz="3600" b="1" smtClean="0"/>
          </a:p>
          <a:p>
            <a:pPr algn="ctr">
              <a:buFont typeface="Wingdings 2" pitchFamily="18" charset="2"/>
              <a:buNone/>
            </a:pPr>
            <a:endParaRPr lang="uk-UA" sz="3600" b="1" smtClean="0"/>
          </a:p>
          <a:p>
            <a:pPr algn="ctr">
              <a:buFont typeface="Wingdings 2" pitchFamily="18" charset="2"/>
              <a:buNone/>
            </a:pPr>
            <a:endParaRPr lang="uk-UA" sz="3600" b="1" smtClean="0"/>
          </a:p>
          <a:p>
            <a:pPr algn="ctr">
              <a:buFont typeface="Wingdings 2" pitchFamily="18" charset="2"/>
              <a:buNone/>
            </a:pPr>
            <a:r>
              <a:rPr lang="uk-UA" sz="3600" b="1" smtClean="0"/>
              <a:t>2. Класифікація запобіжних заходів</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p:cNvSpPr>
          <p:nvPr>
            <p:ph type="body" idx="1"/>
          </p:nvPr>
        </p:nvSpPr>
        <p:spPr>
          <a:xfrm>
            <a:off x="457200" y="404813"/>
            <a:ext cx="7239000" cy="6051550"/>
          </a:xfrm>
        </p:spPr>
        <p:txBody>
          <a:bodyPr/>
          <a:lstStyle/>
          <a:p>
            <a:pPr>
              <a:buFont typeface="Wingdings 2" pitchFamily="18" charset="2"/>
              <a:buNone/>
            </a:pPr>
            <a:r>
              <a:rPr lang="uk-UA" b="1" i="1" smtClean="0"/>
              <a:t>Існує 3 види запобіжної діяльності:</a:t>
            </a:r>
          </a:p>
          <a:p>
            <a:pPr>
              <a:buFont typeface="Wingdings 2" pitchFamily="18" charset="2"/>
              <a:buNone/>
            </a:pPr>
            <a:r>
              <a:rPr lang="uk-UA" smtClean="0"/>
              <a:t>1. Загальносоціальна профілактика – заходи, мета яких полягає у створенні об’єктивних умов, що виключають або створюють перешкоди вчинення злочинів. </a:t>
            </a:r>
            <a:endParaRPr lang="uk-UA" i="1" smtClean="0"/>
          </a:p>
          <a:p>
            <a:pPr>
              <a:buFont typeface="Wingdings 2" pitchFamily="18" charset="2"/>
              <a:buNone/>
            </a:pPr>
            <a:r>
              <a:rPr lang="uk-UA" smtClean="0"/>
              <a:t>2</a:t>
            </a:r>
            <a:r>
              <a:rPr lang="uk-UA" i="1" smtClean="0"/>
              <a:t>. </a:t>
            </a:r>
            <a:r>
              <a:rPr lang="uk-UA" smtClean="0"/>
              <a:t>Спеціально-кримінологічне запобігання -  полягає у заходах, що безпосередньо спрямовані на усунення причин та умов різних видів злочинів. </a:t>
            </a:r>
            <a:endParaRPr lang="uk-UA" i="1" smtClean="0"/>
          </a:p>
          <a:p>
            <a:pPr>
              <a:buFont typeface="Wingdings 2" pitchFamily="18" charset="2"/>
              <a:buNone/>
            </a:pPr>
            <a:r>
              <a:rPr lang="uk-UA" smtClean="0"/>
              <a:t>3</a:t>
            </a:r>
            <a:r>
              <a:rPr lang="uk-UA" i="1" smtClean="0"/>
              <a:t>. </a:t>
            </a:r>
            <a:r>
              <a:rPr lang="uk-UA" smtClean="0"/>
              <a:t>Індивідуальна профілактика - становлять заходи, що спрямовані на недопущення злочинної поведінки від конкретної особи.</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p:cNvSpPr>
          <p:nvPr>
            <p:ph type="body" idx="1"/>
          </p:nvPr>
        </p:nvSpPr>
        <p:spPr>
          <a:xfrm>
            <a:off x="457200" y="404813"/>
            <a:ext cx="7427913" cy="6051550"/>
          </a:xfrm>
        </p:spPr>
        <p:txBody>
          <a:bodyPr/>
          <a:lstStyle/>
          <a:p>
            <a:pPr>
              <a:buFont typeface="Wingdings 2" pitchFamily="18" charset="2"/>
              <a:buNone/>
            </a:pPr>
            <a:r>
              <a:rPr lang="uk-UA" sz="2400" b="1" i="1" smtClean="0"/>
              <a:t>Класифікація за рівнем запобіжної діяльності:</a:t>
            </a:r>
            <a:r>
              <a:rPr lang="uk-UA" sz="2400" b="1" smtClean="0"/>
              <a:t> </a:t>
            </a:r>
          </a:p>
          <a:p>
            <a:r>
              <a:rPr lang="uk-UA" sz="2400" i="1" smtClean="0"/>
              <a:t>Перший рівень -</a:t>
            </a:r>
            <a:r>
              <a:rPr lang="uk-UA" sz="2400" smtClean="0"/>
              <a:t> загальносоціальна профілактика, тобто попереджувальна діяльність, яка здійснюється у суспільстві в цілому. Вона не має адресного характеру, тобто не спрямована на конкретний злочин і полягає в усуненні криміногенних детермінант узагалі. </a:t>
            </a:r>
          </a:p>
          <a:p>
            <a:r>
              <a:rPr lang="uk-UA" sz="2400" i="1" smtClean="0"/>
              <a:t>Другий рівень -</a:t>
            </a:r>
            <a:r>
              <a:rPr lang="uk-UA" sz="2400" smtClean="0"/>
              <a:t> профілактика у соціальних групах і колективах. Здійснюється стосовно причин і умов, що сприяють злочинним проявам у певних соціальних групах.</a:t>
            </a:r>
          </a:p>
          <a:p>
            <a:r>
              <a:rPr lang="uk-UA" sz="2400" i="1" smtClean="0"/>
              <a:t>Третій рівень</a:t>
            </a:r>
            <a:r>
              <a:rPr lang="uk-UA" sz="2400" b="1" i="1" smtClean="0"/>
              <a:t> </a:t>
            </a:r>
            <a:r>
              <a:rPr lang="uk-UA" sz="2400" i="1" smtClean="0"/>
              <a:t>-</a:t>
            </a:r>
            <a:r>
              <a:rPr lang="uk-UA" sz="2400" smtClean="0"/>
              <a:t> індивідуальна профілактика, що спрямовується на причини та умови конкретного злочинного прояву.</a:t>
            </a:r>
            <a:r>
              <a:rPr lang="uk-UA" sz="2200" smtClean="0"/>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body" idx="1"/>
          </p:nvPr>
        </p:nvSpPr>
        <p:spPr>
          <a:xfrm>
            <a:off x="457200" y="404813"/>
            <a:ext cx="7239000" cy="6051550"/>
          </a:xfrm>
        </p:spPr>
        <p:txBody>
          <a:bodyPr/>
          <a:lstStyle/>
          <a:p>
            <a:pPr>
              <a:buFont typeface="Wingdings 2" pitchFamily="18" charset="2"/>
              <a:buNone/>
            </a:pPr>
            <a:r>
              <a:rPr lang="uk-UA" b="1" smtClean="0"/>
              <a:t>За масштабами, або межами поширеності, запобіжну діяльність поділяють на:</a:t>
            </a:r>
          </a:p>
          <a:p>
            <a:r>
              <a:rPr lang="uk-UA" smtClean="0"/>
              <a:t>загальнодержавну, що здійснюється на території всієї країни;</a:t>
            </a:r>
          </a:p>
          <a:p>
            <a:r>
              <a:rPr lang="uk-UA" smtClean="0"/>
              <a:t>регіональну, або галузеву - у межах регіону, міста, району, мікрорайону, галузі суспільних відносин;</a:t>
            </a:r>
          </a:p>
          <a:p>
            <a:r>
              <a:rPr lang="uk-UA" smtClean="0"/>
              <a:t>об’єктну, спрямовану на конкретний об’єкт - підприємство, навчальний заклад;</a:t>
            </a:r>
          </a:p>
          <a:p>
            <a:r>
              <a:rPr lang="uk-UA" smtClean="0"/>
              <a:t>індивідуальну - стосовно конкретної особи.</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p:cNvSpPr>
          <p:nvPr>
            <p:ph type="body" idx="1"/>
          </p:nvPr>
        </p:nvSpPr>
        <p:spPr>
          <a:xfrm>
            <a:off x="457200" y="404813"/>
            <a:ext cx="7239000" cy="6051550"/>
          </a:xfrm>
        </p:spPr>
        <p:txBody>
          <a:bodyPr/>
          <a:lstStyle/>
          <a:p>
            <a:pPr>
              <a:buFont typeface="Wingdings 2" pitchFamily="18" charset="2"/>
              <a:buNone/>
            </a:pPr>
            <a:r>
              <a:rPr lang="uk-UA" b="1" smtClean="0"/>
              <a:t>За обсягом застосування запобіжні заходи поділяються на такі, що здійснюються:</a:t>
            </a:r>
          </a:p>
          <a:p>
            <a:r>
              <a:rPr lang="uk-UA" smtClean="0"/>
              <a:t>у межах усього суспільства;</a:t>
            </a:r>
          </a:p>
          <a:p>
            <a:r>
              <a:rPr lang="uk-UA" smtClean="0"/>
              <a:t>у межах певних великих або малих соціальних груп (серед неповнолітніх, мігрантів тощо);</a:t>
            </a:r>
          </a:p>
          <a:p>
            <a:r>
              <a:rPr lang="uk-UA" smtClean="0"/>
              <a:t>відносно певних контингентів осіб, що характеризуються негативною поведінкою (особи, що зловживають алкогольними напоями, систематично займаються бродяжництвом);</a:t>
            </a:r>
          </a:p>
          <a:p>
            <a:r>
              <a:rPr lang="uk-UA" smtClean="0"/>
              <a:t>відносно причин і умов, що сприяють вчиненню злочинів певною особою (індивідуальна профілактика).</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p:cNvSpPr>
          <p:nvPr>
            <p:ph type="body" idx="1"/>
          </p:nvPr>
        </p:nvSpPr>
        <p:spPr>
          <a:xfrm>
            <a:off x="457200" y="404813"/>
            <a:ext cx="7239000" cy="6051550"/>
          </a:xfrm>
        </p:spPr>
        <p:txBody>
          <a:bodyPr/>
          <a:lstStyle/>
          <a:p>
            <a:pPr marL="495300" indent="-495300">
              <a:buFont typeface="Wingdings 2" pitchFamily="18" charset="2"/>
              <a:buNone/>
            </a:pPr>
            <a:r>
              <a:rPr lang="uk-UA" sz="2200" b="1" smtClean="0"/>
              <a:t>За напрямком запобіжні заходи поділяють на:</a:t>
            </a:r>
          </a:p>
          <a:p>
            <a:pPr marL="495300" indent="-495300"/>
            <a:r>
              <a:rPr lang="uk-UA" sz="2200" smtClean="0"/>
              <a:t>Загальносоціальні. Вони не мають своїм спеціальним призначенням запобігання та протидію злочинності, але вони створюють передумови, що виключають можливість існування злочинності як соціального явища. Це сукупність економічних, політичних, організаційних, правових, інформаційних та інших заходів, що сприяють забезпечен­ню безпеки громадян та розвитку демократичного суспільства. </a:t>
            </a:r>
          </a:p>
          <a:p>
            <a:pPr marL="495300" indent="-495300"/>
            <a:r>
              <a:rPr lang="uk-UA" sz="2200" smtClean="0"/>
              <a:t>Спеціально-кримінологічні. Полягають у заходах, що безпосередньо спрямовані на усунення причин та умов різних видів злочинів. Специфіка таких заходів полягає в їхньому спеціальному призначенні та цілеспрямованості на усунення конкретних кримінологічних факторів.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body" idx="1"/>
          </p:nvPr>
        </p:nvSpPr>
        <p:spPr>
          <a:xfrm>
            <a:off x="457200" y="404813"/>
            <a:ext cx="7239000" cy="6051550"/>
          </a:xfrm>
        </p:spPr>
        <p:txBody>
          <a:bodyPr/>
          <a:lstStyle/>
          <a:p>
            <a:pPr marL="495300" indent="-495300">
              <a:buFont typeface="Wingdings 2" pitchFamily="18" charset="2"/>
              <a:buNone/>
            </a:pPr>
            <a:r>
              <a:rPr lang="uk-UA" b="1" smtClean="0"/>
              <a:t>Об’єкти, на які спрямована кримінологічна  профілактика злочинності:</a:t>
            </a:r>
          </a:p>
          <a:p>
            <a:pPr marL="495300" indent="-495300"/>
            <a:r>
              <a:rPr lang="uk-UA" smtClean="0"/>
              <a:t>злочинність та її види;</a:t>
            </a:r>
          </a:p>
          <a:p>
            <a:pPr marL="495300" indent="-495300"/>
            <a:r>
              <a:rPr lang="uk-UA" smtClean="0"/>
              <a:t>причини та умови, що її породжують;</a:t>
            </a:r>
          </a:p>
          <a:p>
            <a:pPr marL="495300" indent="-495300"/>
            <a:r>
              <a:rPr lang="uk-UA" smtClean="0"/>
              <a:t>особи, що вчинили злочини, а також окремі фонові явища;</a:t>
            </a:r>
          </a:p>
          <a:p>
            <a:pPr marL="495300" indent="-495300"/>
            <a:r>
              <a:rPr lang="uk-UA" smtClean="0"/>
              <a:t>антисуспільні явища й аморальні вчинки.</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p:cNvSpPr>
          <p:nvPr>
            <p:ph type="body" idx="1"/>
          </p:nvPr>
        </p:nvSpPr>
        <p:spPr>
          <a:xfrm>
            <a:off x="457200" y="404813"/>
            <a:ext cx="7239000" cy="6051550"/>
          </a:xfrm>
        </p:spPr>
        <p:txBody>
          <a:bodyPr/>
          <a:lstStyle/>
          <a:p>
            <a:pPr marL="495300" indent="-495300">
              <a:buFont typeface="Wingdings 2" pitchFamily="18" charset="2"/>
              <a:buNone/>
            </a:pPr>
            <a:r>
              <a:rPr lang="uk-UA" b="1" smtClean="0"/>
              <a:t>Суб’єкти запобігання злочинності:</a:t>
            </a:r>
          </a:p>
          <a:p>
            <a:pPr marL="495300" indent="-495300"/>
            <a:r>
              <a:rPr lang="uk-UA" smtClean="0"/>
              <a:t>Президент України;</a:t>
            </a:r>
          </a:p>
          <a:p>
            <a:pPr marL="495300" indent="-495300"/>
            <a:r>
              <a:rPr lang="uk-UA" smtClean="0"/>
              <a:t>Верховна Рада України;</a:t>
            </a:r>
          </a:p>
          <a:p>
            <a:pPr marL="495300" indent="-495300"/>
            <a:r>
              <a:rPr lang="uk-UA" smtClean="0"/>
              <a:t>Кабінет Міністрів України, інші центральні та місцеві органи виконавчої влади;</a:t>
            </a:r>
          </a:p>
          <a:p>
            <a:pPr marL="495300" indent="-495300"/>
            <a:r>
              <a:rPr lang="uk-UA" smtClean="0"/>
              <a:t>органи місцевого самоуправління.</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p:cNvSpPr>
          <p:nvPr>
            <p:ph type="body" idx="1"/>
          </p:nvPr>
        </p:nvSpPr>
        <p:spPr>
          <a:xfrm>
            <a:off x="323850" y="404813"/>
            <a:ext cx="7561263" cy="6051550"/>
          </a:xfrm>
        </p:spPr>
        <p:txBody>
          <a:bodyPr/>
          <a:lstStyle/>
          <a:p>
            <a:pPr>
              <a:buFont typeface="Wingdings 2" pitchFamily="18" charset="2"/>
              <a:buNone/>
            </a:pPr>
            <a:r>
              <a:rPr lang="uk-UA" smtClean="0"/>
              <a:t>Ефективним засобом запобігання злочинності у суспільстві є </a:t>
            </a:r>
            <a:r>
              <a:rPr lang="uk-UA" b="1" u="sng" smtClean="0"/>
              <a:t>індивідуальна профілактика.</a:t>
            </a:r>
          </a:p>
          <a:p>
            <a:pPr>
              <a:buFont typeface="Wingdings 2" pitchFamily="18" charset="2"/>
              <a:buNone/>
            </a:pPr>
            <a:r>
              <a:rPr lang="uk-UA" b="1" i="1" smtClean="0"/>
              <a:t>Індивідуальна профілактика</a:t>
            </a:r>
            <a:r>
              <a:rPr lang="uk-UA" i="1" smtClean="0"/>
              <a:t> правопорушень</a:t>
            </a:r>
            <a:r>
              <a:rPr lang="uk-UA" smtClean="0"/>
              <a:t> - це система спеціальних заходів державних і недержавних суб’єктів, щодо виявлення осіб, від яких можна очікувати вчинення злочинів, і здійснення на них, та оточуюче їх мікросередовище, позитивного, коригуючого впливу.</a:t>
            </a:r>
          </a:p>
          <a:p>
            <a:pPr>
              <a:buFont typeface="Wingdings 2" pitchFamily="18" charset="2"/>
              <a:buNone/>
            </a:pPr>
            <a:r>
              <a:rPr lang="uk-UA" smtClean="0"/>
              <a:t>Індивідуально-профілактичного впливу потребують особи, які ще не скоїли кри­мінально караних діянь, але поведінка яках вказує на те, що вона може перерости в злочин.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p:cNvSpPr>
          <p:nvPr>
            <p:ph type="body" idx="1"/>
          </p:nvPr>
        </p:nvSpPr>
        <p:spPr>
          <a:xfrm>
            <a:off x="457200" y="404813"/>
            <a:ext cx="7427913" cy="6051550"/>
          </a:xfrm>
        </p:spPr>
        <p:txBody>
          <a:bodyPr/>
          <a:lstStyle/>
          <a:p>
            <a:pPr>
              <a:buFont typeface="Wingdings 2" pitchFamily="18" charset="2"/>
              <a:buNone/>
            </a:pPr>
            <a:r>
              <a:rPr lang="uk-UA" sz="2200" b="1" smtClean="0"/>
              <a:t>Залежно від стадії генезису особи вірогідного злочинця індивідуальна профілактика поділяється на </a:t>
            </a:r>
            <a:r>
              <a:rPr lang="uk-UA" sz="2200" b="1" i="1" smtClean="0"/>
              <a:t>чотири види.</a:t>
            </a:r>
          </a:p>
          <a:p>
            <a:r>
              <a:rPr lang="uk-UA" sz="2200" i="1" smtClean="0"/>
              <a:t>Перший вид</a:t>
            </a:r>
            <a:r>
              <a:rPr lang="uk-UA" sz="2200" smtClean="0"/>
              <a:t> стосується осіб, які перебувають на початковому етапі криміналізації (рання індивідуальна профілактика).</a:t>
            </a:r>
            <a:endParaRPr lang="uk-UA" sz="2200" i="1" smtClean="0"/>
          </a:p>
          <a:p>
            <a:r>
              <a:rPr lang="uk-UA" sz="2200" i="1" smtClean="0"/>
              <a:t>Другий вид</a:t>
            </a:r>
            <a:r>
              <a:rPr lang="uk-UA" sz="2200" smtClean="0"/>
              <a:t> стосується осіб, які вчинили або вчиняють злочини (судово-слідча).</a:t>
            </a:r>
            <a:endParaRPr lang="uk-UA" sz="2200" i="1" smtClean="0"/>
          </a:p>
          <a:p>
            <a:r>
              <a:rPr lang="uk-UA" sz="2200" i="1" smtClean="0"/>
              <a:t>Третій вид</a:t>
            </a:r>
            <a:r>
              <a:rPr lang="uk-UA" sz="2200" smtClean="0"/>
              <a:t> охоплює осіб, які вчинили злочини і стосовно них суд прийняв рішення про застосування різних заходів кримінально-правового впливу (пенітенціарна).</a:t>
            </a:r>
            <a:endParaRPr lang="uk-UA" sz="2200" i="1" smtClean="0"/>
          </a:p>
          <a:p>
            <a:r>
              <a:rPr lang="uk-UA" sz="2200" i="1" smtClean="0"/>
              <a:t>Четвертий вид</a:t>
            </a:r>
            <a:r>
              <a:rPr lang="uk-UA" sz="2200" smtClean="0"/>
              <a:t> стосується осіб, що відбули кримінальне покарання, але підлягають нагляду з метою запобігання рецидиву (постпенітенціарна).</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p:cNvSpPr>
          <p:nvPr>
            <p:ph type="body" idx="1"/>
          </p:nvPr>
        </p:nvSpPr>
        <p:spPr>
          <a:xfrm>
            <a:off x="457200" y="404813"/>
            <a:ext cx="7427913" cy="6051550"/>
          </a:xfrm>
        </p:spPr>
        <p:txBody>
          <a:bodyPr/>
          <a:lstStyle/>
          <a:p>
            <a:pPr>
              <a:buFont typeface="Wingdings 2" pitchFamily="18" charset="2"/>
              <a:buNone/>
            </a:pPr>
            <a:r>
              <a:rPr lang="uk-UA" b="1" smtClean="0"/>
              <a:t>Завдання індивідуальної профілактики:</a:t>
            </a:r>
          </a:p>
          <a:p>
            <a:r>
              <a:rPr lang="uk-UA" smtClean="0"/>
              <a:t>виявлення осіб, поведінка яких свідчить про реальну можливість вчинення злочинів;</a:t>
            </a:r>
          </a:p>
          <a:p>
            <a:r>
              <a:rPr lang="uk-UA" smtClean="0"/>
              <a:t>виявлення джерел негативного впливу на них;</a:t>
            </a:r>
          </a:p>
          <a:p>
            <a:r>
              <a:rPr lang="uk-UA" smtClean="0"/>
              <a:t>прогнозування індивідуальної антисуспільної поведінки;</a:t>
            </a:r>
          </a:p>
          <a:p>
            <a:r>
              <a:rPr lang="uk-UA" smtClean="0"/>
              <a:t>планування заходів індивідуальної профілактики;</a:t>
            </a:r>
          </a:p>
          <a:p>
            <a:r>
              <a:rPr lang="uk-UA" smtClean="0"/>
              <a:t>позитивно-керуючий вплив.</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p:cNvSpPr>
          <p:nvPr>
            <p:ph type="body" idx="1"/>
          </p:nvPr>
        </p:nvSpPr>
        <p:spPr>
          <a:xfrm>
            <a:off x="457200" y="404813"/>
            <a:ext cx="7427913" cy="6051550"/>
          </a:xfrm>
        </p:spPr>
        <p:txBody>
          <a:bodyPr/>
          <a:lstStyle/>
          <a:p>
            <a:pPr marL="495300" indent="-495300">
              <a:buFont typeface="Wingdings 2" pitchFamily="18" charset="2"/>
              <a:buNone/>
            </a:pPr>
            <a:r>
              <a:rPr lang="uk-UA" b="1" smtClean="0"/>
              <a:t>Виділяють наступні методи індивідуального впливу:</a:t>
            </a:r>
          </a:p>
          <a:p>
            <a:pPr marL="495300" indent="-495300"/>
            <a:r>
              <a:rPr lang="uk-UA" smtClean="0"/>
              <a:t>переконання;</a:t>
            </a:r>
          </a:p>
          <a:p>
            <a:pPr marL="495300" indent="-495300"/>
            <a:r>
              <a:rPr lang="uk-UA" smtClean="0"/>
              <a:t>надання допомоги;</a:t>
            </a:r>
          </a:p>
          <a:p>
            <a:pPr marL="495300" indent="-495300"/>
            <a:r>
              <a:rPr lang="uk-UA" smtClean="0"/>
              <a:t>примус.</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p:cNvSpPr>
          <p:nvPr>
            <p:ph type="body" idx="1"/>
          </p:nvPr>
        </p:nvSpPr>
        <p:spPr>
          <a:xfrm>
            <a:off x="457200" y="404813"/>
            <a:ext cx="7427913" cy="6051550"/>
          </a:xfrm>
        </p:spPr>
        <p:txBody>
          <a:bodyPr/>
          <a:lstStyle/>
          <a:p>
            <a:pPr marL="495300" indent="-495300">
              <a:lnSpc>
                <a:spcPct val="90000"/>
              </a:lnSpc>
              <a:buFont typeface="Wingdings 2" pitchFamily="18" charset="2"/>
              <a:buNone/>
            </a:pPr>
            <a:r>
              <a:rPr lang="uk-UA" sz="2200" i="1" smtClean="0"/>
              <a:t>Метод переконання</a:t>
            </a:r>
            <a:r>
              <a:rPr lang="uk-UA" sz="2200" smtClean="0"/>
              <a:t> - це комплекс виховних, роз’яснювальних заходів, що здійснюються з метою зміни антисуспільної спрямованості особистості, закріплення її позитивної соціальної орієнтації.</a:t>
            </a:r>
          </a:p>
          <a:p>
            <a:pPr marL="495300" indent="-495300">
              <a:lnSpc>
                <a:spcPct val="90000"/>
              </a:lnSpc>
              <a:buFont typeface="Wingdings 2" pitchFamily="18" charset="2"/>
              <a:buNone/>
            </a:pPr>
            <a:r>
              <a:rPr lang="uk-UA" sz="2200" smtClean="0"/>
              <a:t>Основними формами реалізації методу переконання є:</a:t>
            </a:r>
          </a:p>
          <a:p>
            <a:pPr marL="495300" indent="-495300">
              <a:lnSpc>
                <a:spcPct val="90000"/>
              </a:lnSpc>
            </a:pPr>
            <a:r>
              <a:rPr lang="uk-UA" sz="2200" smtClean="0"/>
              <a:t>індивідуальні та колективні співбесіди, обговорювання поведінки осіб у трудових колективах, встановлення над ними опіки та шефства;</a:t>
            </a:r>
          </a:p>
          <a:p>
            <a:pPr marL="495300" indent="-495300">
              <a:lnSpc>
                <a:spcPct val="90000"/>
              </a:lnSpc>
            </a:pPr>
            <a:r>
              <a:rPr lang="uk-UA" sz="2200" smtClean="0"/>
              <a:t>роз’яснення законодавства;</a:t>
            </a:r>
          </a:p>
          <a:p>
            <a:pPr marL="495300" indent="-495300">
              <a:lnSpc>
                <a:spcPct val="90000"/>
              </a:lnSpc>
            </a:pPr>
            <a:r>
              <a:rPr lang="uk-UA" sz="2200" smtClean="0"/>
              <a:t>усне попередження про неприпустимість протиправних дій, офіційне попередження про неприпустимість учинення насильства в сім’ї;</a:t>
            </a:r>
          </a:p>
          <a:p>
            <a:pPr marL="495300" indent="-495300">
              <a:lnSpc>
                <a:spcPct val="90000"/>
              </a:lnSpc>
            </a:pPr>
            <a:r>
              <a:rPr lang="uk-UA" sz="2200" smtClean="0"/>
              <a:t>офіційне застереження про неприпустимість протиправної поведінки;</a:t>
            </a:r>
          </a:p>
          <a:p>
            <a:pPr marL="495300" indent="-495300">
              <a:lnSpc>
                <a:spcPct val="90000"/>
              </a:lnSpc>
            </a:pPr>
            <a:r>
              <a:rPr lang="uk-UA" sz="2200" smtClean="0"/>
              <a:t>профілактичний облік.</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body" idx="1"/>
          </p:nvPr>
        </p:nvSpPr>
        <p:spPr>
          <a:xfrm>
            <a:off x="457200" y="404813"/>
            <a:ext cx="7239000" cy="6051550"/>
          </a:xfrm>
        </p:spPr>
        <p:txBody>
          <a:bodyPr/>
          <a:lstStyle/>
          <a:p>
            <a:pPr>
              <a:buFont typeface="Wingdings 2" pitchFamily="18" charset="2"/>
              <a:buNone/>
            </a:pPr>
            <a:r>
              <a:rPr lang="uk-UA" i="1" smtClean="0"/>
              <a:t>Метод надання соціальної допомоги</a:t>
            </a:r>
            <a:r>
              <a:rPr lang="uk-UA" smtClean="0"/>
              <a:t>, як правило, є одним із найефективніших у діяльності суб’єктів попередження злочинності. Він стосується працевлаштування, покращення побутових умов тощо. Заходи допомоги реалізуються також шляхом впливу на соціальне мікросередовище особи, з якою ведеться профілактична робота. Для виключення негативного впливу з носіями такого впливу проводиться індивідуально-попереджувальна робота.</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p:cNvSpPr>
          <p:nvPr>
            <p:ph type="body" idx="1"/>
          </p:nvPr>
        </p:nvSpPr>
        <p:spPr>
          <a:xfrm>
            <a:off x="457200" y="404813"/>
            <a:ext cx="7239000" cy="6051550"/>
          </a:xfrm>
        </p:spPr>
        <p:txBody>
          <a:bodyPr/>
          <a:lstStyle/>
          <a:p>
            <a:pPr marL="495300" indent="-495300">
              <a:buFont typeface="Wingdings 2" pitchFamily="18" charset="2"/>
              <a:buNone/>
            </a:pPr>
            <a:r>
              <a:rPr lang="uk-UA" smtClean="0"/>
              <a:t>До основних </a:t>
            </a:r>
            <a:r>
              <a:rPr lang="uk-UA" i="1" smtClean="0"/>
              <a:t>заходів примусу</a:t>
            </a:r>
            <a:r>
              <a:rPr lang="uk-UA" smtClean="0"/>
              <a:t>, що застосовуються правоохоронними органами, відносяться:</a:t>
            </a:r>
          </a:p>
          <a:p>
            <a:pPr marL="495300" indent="-495300"/>
            <a:r>
              <a:rPr lang="uk-UA" smtClean="0"/>
              <a:t>адміністративний арешт та адміністративне затримання;</a:t>
            </a:r>
          </a:p>
          <a:p>
            <a:pPr marL="495300" indent="-495300"/>
            <a:r>
              <a:rPr lang="uk-UA" smtClean="0"/>
              <a:t>штраф;</a:t>
            </a:r>
          </a:p>
          <a:p>
            <a:pPr marL="495300" indent="-495300"/>
            <a:r>
              <a:rPr lang="uk-UA" smtClean="0"/>
              <a:t>примусове лікування хронічних алкоголіків та наркоманів;</a:t>
            </a:r>
          </a:p>
          <a:p>
            <a:pPr marL="495300" indent="-495300"/>
            <a:r>
              <a:rPr lang="uk-UA" smtClean="0"/>
              <a:t>адміністративний нагляд за особами, які звільнилися з місць позбавлення волі.</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body" idx="1"/>
          </p:nvPr>
        </p:nvSpPr>
        <p:spPr>
          <a:xfrm>
            <a:off x="457200" y="404813"/>
            <a:ext cx="7239000" cy="6051550"/>
          </a:xfrm>
        </p:spPr>
        <p:txBody>
          <a:bodyPr/>
          <a:lstStyle/>
          <a:p>
            <a:pPr marL="495300" indent="-495300">
              <a:lnSpc>
                <a:spcPct val="80000"/>
              </a:lnSpc>
              <a:buFont typeface="Wingdings 2" pitchFamily="18" charset="2"/>
              <a:buNone/>
            </a:pPr>
            <a:r>
              <a:rPr lang="uk-UA" sz="2000" b="1" smtClean="0"/>
              <a:t>Етапи індивідуального запобігання злочинності:</a:t>
            </a:r>
          </a:p>
          <a:p>
            <a:pPr marL="495300" indent="-495300">
              <a:lnSpc>
                <a:spcPct val="80000"/>
              </a:lnSpc>
            </a:pPr>
            <a:r>
              <a:rPr lang="uk-UA" sz="2000" smtClean="0"/>
              <a:t>профілактика;</a:t>
            </a:r>
          </a:p>
          <a:p>
            <a:pPr marL="495300" indent="-495300">
              <a:lnSpc>
                <a:spcPct val="80000"/>
              </a:lnSpc>
            </a:pPr>
            <a:r>
              <a:rPr lang="uk-UA" sz="2000" smtClean="0"/>
              <a:t>відвернення;</a:t>
            </a:r>
          </a:p>
          <a:p>
            <a:pPr marL="495300" indent="-495300">
              <a:lnSpc>
                <a:spcPct val="80000"/>
              </a:lnSpc>
            </a:pPr>
            <a:r>
              <a:rPr lang="uk-UA" sz="2000" smtClean="0"/>
              <a:t>припинення злочинних проявів.</a:t>
            </a:r>
          </a:p>
          <a:p>
            <a:pPr marL="495300" indent="-495300">
              <a:lnSpc>
                <a:spcPct val="80000"/>
              </a:lnSpc>
              <a:buFont typeface="Wingdings 2" pitchFamily="18" charset="2"/>
              <a:buNone/>
            </a:pPr>
            <a:r>
              <a:rPr lang="uk-UA" sz="2000" smtClean="0"/>
              <a:t>На </a:t>
            </a:r>
            <a:r>
              <a:rPr lang="uk-UA" sz="2000" i="1" smtClean="0"/>
              <a:t>першому етапі</a:t>
            </a:r>
            <a:r>
              <a:rPr lang="uk-UA" sz="2000" smtClean="0"/>
              <a:t> профілактики, об’єктом запобіжного впливу є суспільно неприйнятна поведінка особистості, яка проявляється в антисуспільних учинках, правопорушеннях, аморальній поведінці, але формування криміногенної орієнтації особи тільки розпочалось і намір вчинити конкретний злочин відсутній.</a:t>
            </a:r>
          </a:p>
          <a:p>
            <a:pPr marL="495300" indent="-495300">
              <a:lnSpc>
                <a:spcPct val="80000"/>
              </a:lnSpc>
              <a:buFont typeface="Wingdings 2" pitchFamily="18" charset="2"/>
              <a:buNone/>
            </a:pPr>
            <a:r>
              <a:rPr lang="uk-UA" sz="2000" smtClean="0"/>
              <a:t>На </a:t>
            </a:r>
            <a:r>
              <a:rPr lang="uk-UA" sz="2000" i="1" smtClean="0"/>
              <a:t>другому етапі</a:t>
            </a:r>
            <a:r>
              <a:rPr lang="uk-UA" sz="2000" smtClean="0"/>
              <a:t> наявна кримінальна мотивація, сформований мотив злочину і намір його вчинити. Це і стає об’єктами запобіжного впливу. Конкретна мета запобігання на цьому етапі - відвернення можливості реалізації злочинного наміру.</a:t>
            </a:r>
          </a:p>
          <a:p>
            <a:pPr marL="495300" indent="-495300">
              <a:lnSpc>
                <a:spcPct val="80000"/>
              </a:lnSpc>
              <a:buFont typeface="Wingdings 2" pitchFamily="18" charset="2"/>
              <a:buNone/>
            </a:pPr>
            <a:r>
              <a:rPr lang="uk-UA" sz="2000" smtClean="0"/>
              <a:t>На </a:t>
            </a:r>
            <a:r>
              <a:rPr lang="uk-UA" sz="2000" i="1" smtClean="0"/>
              <a:t>третьому етапі</a:t>
            </a:r>
            <a:r>
              <a:rPr lang="uk-UA" sz="2000" smtClean="0"/>
              <a:t> вже розпочато злочинний вчинок та наявні умови доведення наміру до злочинного результату. Завдання і мета запобігання на цій стадії - припинити розвиток злочинної діяльності, перешкодити їй досягти спланованого результату.</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body" idx="1"/>
          </p:nvPr>
        </p:nvSpPr>
        <p:spPr>
          <a:xfrm>
            <a:off x="457200" y="404813"/>
            <a:ext cx="7239000" cy="6051550"/>
          </a:xfrm>
        </p:spPr>
        <p:txBody>
          <a:bodyPr/>
          <a:lstStyle/>
          <a:p>
            <a:pPr algn="ctr">
              <a:buFont typeface="Wingdings 2" pitchFamily="18" charset="2"/>
              <a:buNone/>
            </a:pPr>
            <a:endParaRPr lang="uk-UA" sz="3600" b="1" smtClean="0"/>
          </a:p>
          <a:p>
            <a:pPr algn="ctr">
              <a:buFont typeface="Wingdings 2" pitchFamily="18" charset="2"/>
              <a:buNone/>
            </a:pPr>
            <a:endParaRPr lang="uk-UA" sz="3600" b="1" smtClean="0"/>
          </a:p>
          <a:p>
            <a:pPr algn="ctr">
              <a:buFont typeface="Wingdings 2" pitchFamily="18" charset="2"/>
              <a:buNone/>
            </a:pPr>
            <a:endParaRPr lang="uk-UA" sz="3600" b="1" smtClean="0"/>
          </a:p>
          <a:p>
            <a:pPr algn="ctr">
              <a:buFont typeface="Wingdings 2" pitchFamily="18" charset="2"/>
              <a:buNone/>
            </a:pPr>
            <a:r>
              <a:rPr lang="uk-UA" sz="3600" b="1" smtClean="0"/>
              <a:t>3. Кримінологічне прогнозування і планування</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p:cNvSpPr>
          <p:nvPr>
            <p:ph type="body" idx="1"/>
          </p:nvPr>
        </p:nvSpPr>
        <p:spPr>
          <a:xfrm>
            <a:off x="457200" y="404813"/>
            <a:ext cx="7239000" cy="6051550"/>
          </a:xfrm>
        </p:spPr>
        <p:txBody>
          <a:bodyPr/>
          <a:lstStyle/>
          <a:p>
            <a:pPr>
              <a:buFont typeface="Wingdings 2" pitchFamily="18" charset="2"/>
              <a:buNone/>
            </a:pPr>
            <a:endParaRPr lang="uk-UA" b="1" i="1" smtClean="0"/>
          </a:p>
          <a:p>
            <a:pPr>
              <a:buFont typeface="Wingdings 2" pitchFamily="18" charset="2"/>
              <a:buNone/>
            </a:pPr>
            <a:endParaRPr lang="uk-UA" b="1" i="1" smtClean="0"/>
          </a:p>
          <a:p>
            <a:pPr>
              <a:buFont typeface="Wingdings 2" pitchFamily="18" charset="2"/>
              <a:buNone/>
            </a:pPr>
            <a:endParaRPr lang="uk-UA" b="1" i="1" smtClean="0"/>
          </a:p>
          <a:p>
            <a:pPr>
              <a:buFont typeface="Wingdings 2" pitchFamily="18" charset="2"/>
              <a:buNone/>
            </a:pPr>
            <a:r>
              <a:rPr lang="uk-UA" b="1" i="1" smtClean="0"/>
              <a:t>Кримінологічне прогнозування</a:t>
            </a:r>
            <a:r>
              <a:rPr lang="uk-UA" i="1" smtClean="0"/>
              <a:t> -</a:t>
            </a:r>
            <a:r>
              <a:rPr lang="uk-UA" smtClean="0"/>
              <a:t> це систематичне отримання інформації щодо можливого стану кримінологічної обстановки у майбутньому на основі використання наукових методів та відповідних процедур.</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p:cNvSpPr>
          <p:nvPr>
            <p:ph type="body" idx="1"/>
          </p:nvPr>
        </p:nvSpPr>
        <p:spPr>
          <a:xfrm>
            <a:off x="457200" y="404813"/>
            <a:ext cx="7239000" cy="6051550"/>
          </a:xfrm>
        </p:spPr>
        <p:txBody>
          <a:bodyPr/>
          <a:lstStyle/>
          <a:p>
            <a:pPr>
              <a:buFont typeface="Wingdings 2" pitchFamily="18" charset="2"/>
              <a:buNone/>
            </a:pPr>
            <a:r>
              <a:rPr lang="uk-UA" sz="2200" b="1" smtClean="0"/>
              <a:t>Кримінологічне прогнозування може бути науково обґрунтованим і звичайним (емпіричним).</a:t>
            </a:r>
            <a:endParaRPr lang="uk-UA" sz="2200" b="1" i="1" smtClean="0"/>
          </a:p>
          <a:p>
            <a:r>
              <a:rPr lang="uk-UA" sz="2200" i="1" smtClean="0"/>
              <a:t>Науковий прогноз</a:t>
            </a:r>
            <a:r>
              <a:rPr lang="uk-UA" sz="2200" smtClean="0"/>
              <a:t> розробляється на основі системних знань злочинності, причин злочинності та окремих злочинів, мотивації злочинної поведінки, закономірностей розвитку криміногенних і антикриміногенних факторів у прогнозованому майбутньому, на основі загальнонаукових і спеціальних наукових методів прогнозування. </a:t>
            </a:r>
          </a:p>
          <a:p>
            <a:r>
              <a:rPr lang="uk-UA" sz="2200" i="1" smtClean="0"/>
              <a:t>Звичайне,</a:t>
            </a:r>
            <a:r>
              <a:rPr lang="uk-UA" sz="2200" smtClean="0"/>
              <a:t> або емпіричне прогнозування спирається на практичний досвід працівників правоохоронних органів та інших осіб, пов’язаних з контролем за злочинністю та укріпленням правопорядку, на їхні життєві спостереження, повсякденне розуміння, інтуїцію.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p:cNvSpPr>
          <p:nvPr>
            <p:ph type="body" idx="1"/>
          </p:nvPr>
        </p:nvSpPr>
        <p:spPr>
          <a:xfrm>
            <a:off x="457200" y="404813"/>
            <a:ext cx="7239000" cy="6051550"/>
          </a:xfrm>
        </p:spPr>
        <p:txBody>
          <a:bodyPr/>
          <a:lstStyle/>
          <a:p>
            <a:pPr>
              <a:buFont typeface="Wingdings 2" pitchFamily="18" charset="2"/>
              <a:buNone/>
            </a:pPr>
            <a:r>
              <a:rPr lang="uk-UA" sz="2200" b="1" smtClean="0"/>
              <a:t>За масштабами кримінологічний прогноз може бути:</a:t>
            </a:r>
            <a:r>
              <a:rPr lang="uk-UA" sz="2200" smtClean="0"/>
              <a:t> </a:t>
            </a:r>
          </a:p>
          <a:p>
            <a:r>
              <a:rPr lang="uk-UA" sz="2200" smtClean="0"/>
              <a:t>локальним (у межах невеликої території, відомчому аспекті); </a:t>
            </a:r>
          </a:p>
          <a:p>
            <a:r>
              <a:rPr lang="uk-UA" sz="2200" smtClean="0"/>
              <a:t>регіональним ( по відношенню до визначеного адміностративно-територіального району або в галузі міжвідомчого підходу); </a:t>
            </a:r>
          </a:p>
          <a:p>
            <a:r>
              <a:rPr lang="uk-UA" sz="2200" smtClean="0"/>
              <a:t>глобальним (в межах держави, групи держав у рамках міжвідомчого підходу).</a:t>
            </a:r>
            <a:endParaRPr lang="uk-UA" sz="2200" i="1" smtClean="0"/>
          </a:p>
          <a:p>
            <a:pPr>
              <a:buFont typeface="Wingdings 2" pitchFamily="18" charset="2"/>
              <a:buNone/>
            </a:pPr>
            <a:r>
              <a:rPr lang="uk-UA" sz="2200" b="1" smtClean="0"/>
              <a:t>Залежно від тривалості прогностичного періоду кримінологічне прогнозування поділяється на:</a:t>
            </a:r>
            <a:r>
              <a:rPr lang="uk-UA" sz="2200" smtClean="0"/>
              <a:t> </a:t>
            </a:r>
          </a:p>
          <a:p>
            <a:r>
              <a:rPr lang="uk-UA" sz="2200" smtClean="0"/>
              <a:t>короткострокове (до 1 року) </a:t>
            </a:r>
          </a:p>
          <a:p>
            <a:r>
              <a:rPr lang="uk-UA" sz="2200" smtClean="0"/>
              <a:t>середиьострокове (1-5 років) </a:t>
            </a:r>
          </a:p>
          <a:p>
            <a:r>
              <a:rPr lang="uk-UA" sz="2200" smtClean="0"/>
              <a:t>довгострокове (5-10 років) </a:t>
            </a:r>
          </a:p>
          <a:p>
            <a:r>
              <a:rPr lang="uk-UA" sz="2200" smtClean="0"/>
              <a:t>дальньострокове (10-15 років).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body" idx="1"/>
          </p:nvPr>
        </p:nvSpPr>
        <p:spPr>
          <a:xfrm>
            <a:off x="323850" y="260350"/>
            <a:ext cx="7561263" cy="6196013"/>
          </a:xfrm>
        </p:spPr>
        <p:txBody>
          <a:bodyPr/>
          <a:lstStyle/>
          <a:p>
            <a:pPr>
              <a:lnSpc>
                <a:spcPct val="90000"/>
              </a:lnSpc>
              <a:buFont typeface="Wingdings 2" pitchFamily="18" charset="2"/>
              <a:buNone/>
            </a:pPr>
            <a:r>
              <a:rPr lang="uk-UA" sz="2000" b="1" smtClean="0"/>
              <a:t>Розробку прогнозу здійснюють за допомогою наступних методів:</a:t>
            </a:r>
          </a:p>
          <a:p>
            <a:pPr>
              <a:lnSpc>
                <a:spcPct val="90000"/>
              </a:lnSpc>
            </a:pPr>
            <a:r>
              <a:rPr lang="uk-UA" sz="2000" i="1" smtClean="0"/>
              <a:t>Метод екстраполяції.</a:t>
            </a:r>
            <a:r>
              <a:rPr lang="uk-UA" sz="2000" smtClean="0"/>
              <a:t> Математичний метод, суть якого полягає в тому, що вивчаються тенденції злочинності в минулому, теперішньому, а результати цього вивчення проектуються на майбутнє. </a:t>
            </a:r>
          </a:p>
          <a:p>
            <a:pPr>
              <a:lnSpc>
                <a:spcPct val="90000"/>
              </a:lnSpc>
            </a:pPr>
            <a:r>
              <a:rPr lang="uk-UA" sz="2000" i="1" smtClean="0"/>
              <a:t>Метод математичного моделювання</a:t>
            </a:r>
            <a:r>
              <a:rPr lang="uk-UA" sz="2000" smtClean="0"/>
              <a:t> заснований на розробці системи математичних формул, що описують динаміку злочинності з урахуванням взаємодії комплексу факторів, які істотно впливають на неї. Він передбачає прогнозування кількісних характеристик злочинності, що відображають її</a:t>
            </a:r>
            <a:r>
              <a:rPr lang="uk-UA" sz="2000" b="1" smtClean="0"/>
              <a:t> </a:t>
            </a:r>
            <a:r>
              <a:rPr lang="uk-UA" sz="2000" smtClean="0"/>
              <a:t>залежність від дії соціально-економічних, політичних, ідеологічних, правових та інших чинників. </a:t>
            </a:r>
          </a:p>
          <a:p>
            <a:pPr>
              <a:lnSpc>
                <a:spcPct val="90000"/>
              </a:lnSpc>
            </a:pPr>
            <a:r>
              <a:rPr lang="uk-UA" sz="2000" i="1" smtClean="0"/>
              <a:t>Метод експертних оцінок</a:t>
            </a:r>
            <a:r>
              <a:rPr lang="uk-UA" sz="2000" smtClean="0"/>
              <a:t> дозволяє, за допомогою відповідних фахівців, встановити майбутній стан злочинності в цілому, її види, а також явища і процеси, які впливають на їх тенденції. Значущість цього методу полягає в тому, що висококваліфікований фахівець, висловлюючи свою думку про прогнозоване явище чи подію, використовує не лише офіційні дані, а й свої досвід, інтуїцію та професійні навички.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p:cNvSpPr>
          <p:nvPr>
            <p:ph type="body" idx="1"/>
          </p:nvPr>
        </p:nvSpPr>
        <p:spPr>
          <a:xfrm>
            <a:off x="457200" y="404813"/>
            <a:ext cx="7239000" cy="6051550"/>
          </a:xfrm>
        </p:spPr>
        <p:txBody>
          <a:bodyPr/>
          <a:lstStyle/>
          <a:p>
            <a:pPr>
              <a:buFont typeface="Wingdings 2" pitchFamily="18" charset="2"/>
              <a:buNone/>
            </a:pPr>
            <a:endParaRPr lang="uk-UA" b="1" i="1" smtClean="0"/>
          </a:p>
          <a:p>
            <a:pPr>
              <a:buFont typeface="Wingdings 2" pitchFamily="18" charset="2"/>
              <a:buNone/>
            </a:pPr>
            <a:endParaRPr lang="uk-UA" b="1" i="1" smtClean="0"/>
          </a:p>
          <a:p>
            <a:pPr>
              <a:buFont typeface="Wingdings 2" pitchFamily="18" charset="2"/>
              <a:buNone/>
            </a:pPr>
            <a:endParaRPr lang="uk-UA" b="1" i="1" smtClean="0"/>
          </a:p>
          <a:p>
            <a:pPr>
              <a:buFont typeface="Wingdings 2" pitchFamily="18" charset="2"/>
              <a:buNone/>
            </a:pPr>
            <a:r>
              <a:rPr lang="uk-UA" b="1" i="1" smtClean="0"/>
              <a:t>Кримінологічне планування</a:t>
            </a:r>
            <a:r>
              <a:rPr lang="uk-UA" i="1" smtClean="0"/>
              <a:t> -</a:t>
            </a:r>
            <a:r>
              <a:rPr lang="uk-UA" smtClean="0"/>
              <a:t> управлінське рішення системи взаємоузгоджених і взаємопов’язаних заходів, цілей, завдань та засобів запобігання та протидії злочинності.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p:cNvSpPr>
          <p:nvPr>
            <p:ph type="body" idx="1"/>
          </p:nvPr>
        </p:nvSpPr>
        <p:spPr>
          <a:xfrm>
            <a:off x="323850" y="260350"/>
            <a:ext cx="7704138" cy="6196013"/>
          </a:xfrm>
        </p:spPr>
        <p:txBody>
          <a:bodyPr/>
          <a:lstStyle/>
          <a:p>
            <a:pPr>
              <a:lnSpc>
                <a:spcPct val="80000"/>
              </a:lnSpc>
              <a:buFont typeface="Wingdings 2" pitchFamily="18" charset="2"/>
              <a:buNone/>
            </a:pPr>
            <a:r>
              <a:rPr lang="uk-UA" sz="2000" b="1" smtClean="0"/>
              <a:t>Етапи кримінологічного планування:</a:t>
            </a:r>
          </a:p>
          <a:p>
            <a:pPr>
              <a:lnSpc>
                <a:spcPct val="80000"/>
              </a:lnSpc>
            </a:pPr>
            <a:r>
              <a:rPr lang="uk-UA" sz="2000" i="1" smtClean="0"/>
              <a:t>Перший етап планування</a:t>
            </a:r>
            <a:r>
              <a:rPr lang="uk-UA" sz="2000" smtClean="0"/>
              <a:t> можна охарактеризувати як збір та обробка кримінологічної інформації, визначення основних завдань і планових термінів. Вихідну інформацію для цього дає аналіз даних про: а) злочинність та злочинців; б) інші правопорушення («фонові явища»); в) вплив загальносоціальних (економічних, політичних, ідеологічних, правових та інших заходів) на злочинність; г) вплив на злочинність спеціальних кримінологічних заходів, у тому числі результативності роботи органів правопорядку.</a:t>
            </a:r>
            <a:endParaRPr lang="uk-UA" sz="2000" i="1" smtClean="0"/>
          </a:p>
          <a:p>
            <a:pPr>
              <a:lnSpc>
                <a:spcPct val="80000"/>
              </a:lnSpc>
            </a:pPr>
            <a:r>
              <a:rPr lang="uk-UA" sz="2000" i="1" smtClean="0"/>
              <a:t>Другий етап планування -</a:t>
            </a:r>
            <a:r>
              <a:rPr lang="uk-UA" sz="2000" smtClean="0"/>
              <a:t> розробка програми-директиви з виконання поставлених завдань. Передбачає виділення провідних напрямів попереджувальної діяльності й узгодження плану з відповідальними виконавцями.</a:t>
            </a:r>
            <a:endParaRPr lang="uk-UA" sz="2000" i="1" smtClean="0"/>
          </a:p>
          <a:p>
            <a:pPr>
              <a:lnSpc>
                <a:spcPct val="80000"/>
              </a:lnSpc>
            </a:pPr>
            <a:r>
              <a:rPr lang="uk-UA" sz="2000" i="1" smtClean="0"/>
              <a:t>Заключний етап -</a:t>
            </a:r>
            <a:r>
              <a:rPr lang="uk-UA" sz="2000" smtClean="0"/>
              <a:t> контроль за реалізацією планових завдань. Він забезпечується проведенням організаційних заходів, доведенням до всіх виконавців завдань плану, забезпечення їх інформацією щодо стану й тенденцій злочинності в регіонах, взаємне інформування в зробленій роботі відповідно до плану й досягнутих результатів, координування дій суб’єктів профілактики з виконання планових завдань тощо.</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body" idx="1"/>
          </p:nvPr>
        </p:nvSpPr>
        <p:spPr>
          <a:xfrm>
            <a:off x="323850" y="260350"/>
            <a:ext cx="7488238" cy="6196013"/>
          </a:xfrm>
        </p:spPr>
        <p:txBody>
          <a:bodyPr/>
          <a:lstStyle/>
          <a:p>
            <a:pPr>
              <a:lnSpc>
                <a:spcPct val="80000"/>
              </a:lnSpc>
              <a:buFont typeface="Wingdings 2" pitchFamily="18" charset="2"/>
              <a:buNone/>
            </a:pPr>
            <a:r>
              <a:rPr lang="uk-UA" sz="2200" b="1" smtClean="0"/>
              <a:t>Залежно </a:t>
            </a:r>
            <a:r>
              <a:rPr lang="uk-UA" sz="2200" b="1" i="1" smtClean="0"/>
              <a:t>від складу суб’єктів</a:t>
            </a:r>
            <a:r>
              <a:rPr lang="uk-UA" sz="2200" b="1" smtClean="0"/>
              <a:t> процесу запобігання злочинності та їхньої ролі у протидії їй, розрізняють:</a:t>
            </a:r>
            <a:endParaRPr lang="uk-UA" sz="2200" b="1" i="1" smtClean="0"/>
          </a:p>
          <a:p>
            <a:pPr>
              <a:lnSpc>
                <a:spcPct val="80000"/>
              </a:lnSpc>
            </a:pPr>
            <a:r>
              <a:rPr lang="uk-UA" sz="2200" i="1" smtClean="0"/>
              <a:t>Комплексне планування</a:t>
            </a:r>
            <a:r>
              <a:rPr lang="uk-UA" sz="2200" smtClean="0"/>
              <a:t> передбачає розробку міжвідомчих завдань і заходів запобігання та протидії злочинності на певній адміністративній території чи сфері суспільного життя. Його завдання полягає в тому, щоб об’єднати різних суб’єктів запобігання та протидії злочинності та спрямувати їх зусилля в єдине русло цілеспрямованої діяльності. </a:t>
            </a:r>
            <a:endParaRPr lang="uk-UA" sz="2200" i="1" smtClean="0"/>
          </a:p>
          <a:p>
            <a:pPr>
              <a:lnSpc>
                <a:spcPct val="80000"/>
              </a:lnSpc>
            </a:pPr>
            <a:r>
              <a:rPr lang="uk-UA" sz="2200" i="1" smtClean="0"/>
              <a:t>Міжвідомчі плани,</a:t>
            </a:r>
            <a:r>
              <a:rPr lang="uk-UA" sz="2200" smtClean="0"/>
              <a:t> їх метою є координація діяльності окремих груп суб’єктів у сфері запобігання правопорушенням (наприклад, забезпечення взаємодії Міністерства внутрішніх справ і Міністерства охорони здоров’я у діяльності по запобіганню наркоманії; МВС і Міністерства освіти і науки України в напрямку профілактики злочинності серед неповнолітніх тощо).</a:t>
            </a:r>
            <a:endParaRPr lang="uk-UA" sz="2200" i="1" smtClean="0"/>
          </a:p>
          <a:p>
            <a:pPr>
              <a:lnSpc>
                <a:spcPct val="80000"/>
              </a:lnSpc>
            </a:pPr>
            <a:r>
              <a:rPr lang="uk-UA" sz="2200" i="1" smtClean="0"/>
              <a:t>Відомче планування</a:t>
            </a:r>
            <a:r>
              <a:rPr lang="uk-UA" sz="2200" smtClean="0"/>
              <a:t> здійснюють органи прокуратури, внутрішніх справ, служби безпеки та інші заінтересовані суб’єкти в межах своєї компетенції.</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Override1.xml><?xml version="1.0" encoding="utf-8"?>
<a:themeOverride xmlns:a="http://schemas.openxmlformats.org/drawingml/2006/main">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themeOverride>
</file>

<file path=docProps/app.xml><?xml version="1.0" encoding="utf-8"?>
<Properties xmlns="http://schemas.openxmlformats.org/officeDocument/2006/extended-properties" xmlns:vt="http://schemas.openxmlformats.org/officeDocument/2006/docPropsVTypes">
  <Template>Opulent</Template>
  <TotalTime>908</TotalTime>
  <Words>1496</Words>
  <Application>Microsoft Office PowerPoint</Application>
  <PresentationFormat>Экран (4:3)</PresentationFormat>
  <Paragraphs>135</Paragraphs>
  <Slides>29</Slides>
  <Notes>0</Notes>
  <HiddenSlides>0</HiddenSlides>
  <MMClips>0</MMClips>
  <ScaleCrop>false</ScaleCrop>
  <HeadingPairs>
    <vt:vector size="6" baseType="variant">
      <vt:variant>
        <vt:lpstr>Использованные шрифты</vt:lpstr>
      </vt:variant>
      <vt:variant>
        <vt:i4>5</vt:i4>
      </vt:variant>
      <vt:variant>
        <vt:lpstr>Шаблон оформления</vt:lpstr>
      </vt:variant>
      <vt:variant>
        <vt:i4>5</vt:i4>
      </vt:variant>
      <vt:variant>
        <vt:lpstr>Заголовки слайдов</vt:lpstr>
      </vt:variant>
      <vt:variant>
        <vt:i4>29</vt:i4>
      </vt:variant>
    </vt:vector>
  </HeadingPairs>
  <TitlesOfParts>
    <vt:vector size="39" baseType="lpstr">
      <vt:lpstr>Trebuchet MS</vt:lpstr>
      <vt:lpstr>Arial</vt:lpstr>
      <vt:lpstr>Wingdings 2</vt:lpstr>
      <vt:lpstr>Wingdings</vt:lpstr>
      <vt:lpstr>Calibri</vt:lpstr>
      <vt:lpstr>Изящная</vt:lpstr>
      <vt:lpstr>Изящная</vt:lpstr>
      <vt:lpstr>Изящная</vt:lpstr>
      <vt:lpstr>Изящная</vt:lpstr>
      <vt:lpstr>Изящная</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Особа злочинця. Віктимність</dc:title>
  <dc:creator>Катя</dc:creator>
  <cp:lastModifiedBy>дом</cp:lastModifiedBy>
  <cp:revision>19</cp:revision>
  <dcterms:created xsi:type="dcterms:W3CDTF">2020-03-11T19:10:29Z</dcterms:created>
  <dcterms:modified xsi:type="dcterms:W3CDTF">2020-03-16T09:19:50Z</dcterms:modified>
</cp:coreProperties>
</file>