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C5137464-8DB3-40EC-AC0C-69DDFDD11CD5}" type="datetimeFigureOut">
              <a:rPr lang="uk-UA" smtClean="0"/>
              <a:t>25.03.2020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uk-UA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582C4B4A-9781-49A8-93B7-1ED9F3EE0438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419872" y="836712"/>
            <a:ext cx="5105400" cy="2868168"/>
          </a:xfrm>
        </p:spPr>
        <p:txBody>
          <a:bodyPr/>
          <a:lstStyle/>
          <a:p>
            <a:pPr algn="ctr"/>
            <a:r>
              <a:rPr lang="uk-UA" sz="4000" dirty="0"/>
              <a:t>НАСИЛЬНИЦЬКА ЗЛОЧИННІСТЬ ПРОТИ ЖИТТЯ І ЗДОРОВ'Я ОСОБИ ТА ЇЇ </a:t>
            </a:r>
            <a:r>
              <a:rPr lang="uk-UA" sz="4000" dirty="0" smtClean="0"/>
              <a:t>ЗАПОБІГАННЯ</a:t>
            </a:r>
            <a:endParaRPr lang="uk-UA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347864" y="4077072"/>
            <a:ext cx="5114778" cy="2160240"/>
          </a:xfrm>
        </p:spPr>
        <p:txBody>
          <a:bodyPr/>
          <a:lstStyle/>
          <a:p>
            <a:pPr algn="ctr"/>
            <a:r>
              <a:rPr lang="uk-UA" dirty="0" smtClean="0"/>
              <a:t>План:</a:t>
            </a:r>
          </a:p>
          <a:p>
            <a:pPr algn="just"/>
            <a:r>
              <a:rPr lang="uk-UA" dirty="0" smtClean="0"/>
              <a:t>1.</a:t>
            </a:r>
            <a:r>
              <a:rPr lang="uk-UA" b="1" dirty="0" smtClean="0"/>
              <a:t> Кримінологічна характеристика.</a:t>
            </a:r>
          </a:p>
          <a:p>
            <a:pPr algn="just"/>
            <a:r>
              <a:rPr lang="uk-UA" b="1" dirty="0" smtClean="0"/>
              <a:t>2. Причини та умови.</a:t>
            </a:r>
          </a:p>
          <a:p>
            <a:pPr algn="just"/>
            <a:r>
              <a:rPr lang="uk-UA" b="1" dirty="0" smtClean="0"/>
              <a:t>3. Запобігання.</a:t>
            </a:r>
            <a:endParaRPr lang="uk-UA" b="1" dirty="0"/>
          </a:p>
        </p:txBody>
      </p:sp>
    </p:spTree>
    <p:extLst>
      <p:ext uri="{BB962C8B-B14F-4D97-AF65-F5344CB8AC3E}">
        <p14:creationId xmlns:p14="http://schemas.microsoft.com/office/powerpoint/2010/main" val="3032287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632848" cy="6264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dirty="0"/>
              <a:t>Серед морально-психологічних рис особистості злочинців помітні такі: алкогольне обтяження (70-90 %), імпульсивність, </a:t>
            </a:r>
            <a:r>
              <a:rPr lang="uk-UA" dirty="0" err="1"/>
              <a:t>психопатичність</a:t>
            </a:r>
            <a:r>
              <a:rPr lang="uk-UA" dirty="0"/>
              <a:t>, примітивність потреб, різні психічні аномалії, які мають соціальне і біопсихологічне походження.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Зміст</a:t>
            </a:r>
            <a:r>
              <a:rPr lang="uk-UA" i="1" dirty="0"/>
              <a:t> мотивів</a:t>
            </a:r>
            <a:r>
              <a:rPr lang="uk-UA" dirty="0"/>
              <a:t> злочинців стає конкретним, якщо аналізувати види </a:t>
            </a:r>
            <a:r>
              <a:rPr lang="uk-UA" dirty="0" err="1"/>
              <a:t>зв'язків</a:t>
            </a:r>
            <a:r>
              <a:rPr lang="uk-UA" dirty="0"/>
              <a:t> між злочинцем і потерпілим. Майже 50 % потерпілих при вбивствах без обтяжуючих обставин — це подружжя, у тому числі колишні, особи, які перебувають у фактичних шлюбних відносинах.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Основна маса потерпілих припадає на осіб, знайомих із злочинцем (спільна робота, місце проживання і проведення дозвілля). Часто їх соціальний стан і морально-психологічні риси збігаються із рисами злочинців. 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2</a:t>
            </a:r>
            <a:r>
              <a:rPr lang="uk-UA" sz="3600" b="1" dirty="0"/>
              <a:t>. Причини та умови насильницької</a:t>
            </a:r>
            <a:r>
              <a:rPr lang="uk-UA" sz="3600" dirty="0"/>
              <a:t> </a:t>
            </a:r>
            <a:r>
              <a:rPr lang="uk-UA" sz="3600" b="1" dirty="0" smtClean="0"/>
              <a:t>злочинності </a:t>
            </a:r>
            <a:r>
              <a:rPr lang="uk-UA" sz="3600" b="1" dirty="0"/>
              <a:t>проти </a:t>
            </a:r>
            <a:r>
              <a:rPr lang="uk-UA" sz="3600" b="1" dirty="0" smtClean="0"/>
              <a:t>життя і здоров'я </a:t>
            </a:r>
            <a:r>
              <a:rPr lang="uk-UA" sz="3600" b="1" dirty="0"/>
              <a:t>особи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Для виявлення причин та умов насильницької злочинності, необхідно дані злочини розподілити  на чотири </a:t>
            </a:r>
            <a:r>
              <a:rPr lang="uk-UA" dirty="0"/>
              <a:t>групи: </a:t>
            </a:r>
            <a:endParaRPr lang="uk-UA" dirty="0" smtClean="0"/>
          </a:p>
          <a:p>
            <a:r>
              <a:rPr lang="uk-UA" dirty="0" smtClean="0"/>
              <a:t>сімейно-побуто­ві; </a:t>
            </a:r>
          </a:p>
          <a:p>
            <a:r>
              <a:rPr lang="uk-UA" dirty="0" smtClean="0"/>
              <a:t>ситуаційні</a:t>
            </a:r>
            <a:r>
              <a:rPr lang="uk-UA" dirty="0"/>
              <a:t>; </a:t>
            </a:r>
            <a:endParaRPr lang="uk-UA" dirty="0" smtClean="0"/>
          </a:p>
          <a:p>
            <a:r>
              <a:rPr lang="uk-UA" dirty="0" smtClean="0"/>
              <a:t>ті</a:t>
            </a:r>
            <a:r>
              <a:rPr lang="uk-UA" dirty="0"/>
              <a:t>, що заздалегідь плануються; </a:t>
            </a:r>
            <a:endParaRPr lang="uk-UA" dirty="0" smtClean="0"/>
          </a:p>
          <a:p>
            <a:r>
              <a:rPr lang="uk-UA" dirty="0" smtClean="0"/>
              <a:t>патологічні</a:t>
            </a:r>
            <a:r>
              <a:rPr lang="uk-UA" dirty="0"/>
              <a:t>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i="1" dirty="0" smtClean="0"/>
              <a:t>1. Сімейно-побутові</a:t>
            </a:r>
          </a:p>
          <a:p>
            <a:pPr marL="0" indent="0">
              <a:buNone/>
            </a:pPr>
            <a:r>
              <a:rPr lang="uk-UA" dirty="0" smtClean="0"/>
              <a:t>Характер­на особливість:</a:t>
            </a:r>
          </a:p>
          <a:p>
            <a:pPr marL="514350" indent="-514350">
              <a:buAutoNum type="arabicParenR"/>
            </a:pPr>
            <a:r>
              <a:rPr lang="uk-UA" dirty="0" smtClean="0"/>
              <a:t>криміногенні </a:t>
            </a:r>
            <a:r>
              <a:rPr lang="uk-UA" dirty="0"/>
              <a:t>явища і процеси переплітаються і створюється склад­не об'єктивно-суб'єктивне </a:t>
            </a:r>
            <a:r>
              <a:rPr lang="uk-UA" dirty="0" err="1"/>
              <a:t>міжособистістне</a:t>
            </a:r>
            <a:r>
              <a:rPr lang="uk-UA" dirty="0"/>
              <a:t> становище, що породжує, як правило, стійкі або періодично криміногенні ситуації (ворожнеча, ревнощі, сварки, аморальна поведінка жертви одного з учасників кон­флікту, матеріальні та побутові проблеми та ін.);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нерідко </a:t>
            </a:r>
            <a:r>
              <a:rPr lang="uk-UA" dirty="0"/>
              <a:t>передують загострення та ускладнення конфлікту у зв'язку з односто­роннім чи взаємним застосуванням фізичної сили для розв'язання конфліктних епізодів;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важливим </a:t>
            </a:r>
            <a:r>
              <a:rPr lang="uk-UA" dirty="0"/>
              <a:t>криміногенним детермінантом конфліктів і насильницьких злочинів є алкоголізація мікросередовища та безпосередніх їх учасників — сторін конфліктних інцидентів; </a:t>
            </a:r>
            <a:endParaRPr lang="uk-UA" dirty="0" smtClean="0"/>
          </a:p>
          <a:p>
            <a:pPr marL="514350" indent="-514350">
              <a:buAutoNum type="arabicParenR"/>
            </a:pPr>
            <a:r>
              <a:rPr lang="uk-UA" dirty="0" smtClean="0"/>
              <a:t>недоліки </a:t>
            </a:r>
            <a:r>
              <a:rPr lang="uk-UA" dirty="0"/>
              <a:t>в діяльності правоохоронних органів, місцевих органів влади, громадськості, пасивність родичів щодо запобігання ескалації криміногенних ситуацій.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4380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7776864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3000" i="1" dirty="0" smtClean="0"/>
              <a:t>2. Ситуаційні</a:t>
            </a:r>
          </a:p>
          <a:p>
            <a:pPr marL="0" indent="0">
              <a:buNone/>
            </a:pPr>
            <a:r>
              <a:rPr lang="uk-UA" sz="3000" dirty="0" smtClean="0"/>
              <a:t>До </a:t>
            </a:r>
            <a:r>
              <a:rPr lang="uk-UA" sz="3000" dirty="0"/>
              <a:t>цієї групи можна віднести умисні вбивства і тілесні </a:t>
            </a:r>
            <a:r>
              <a:rPr lang="uk-UA" sz="3000" dirty="0" smtClean="0"/>
              <a:t>ушкодження</a:t>
            </a:r>
            <a:r>
              <a:rPr lang="uk-UA" sz="3000" dirty="0"/>
              <a:t>, які вчиняються з хуліганських мотивів, деякі злочини з корис­ливих та інших мотивів, імпульсивні насильницькі злочини. </a:t>
            </a:r>
            <a:endParaRPr lang="uk-UA" sz="3000" dirty="0" smtClean="0"/>
          </a:p>
          <a:p>
            <a:pPr marL="0" indent="0">
              <a:buNone/>
            </a:pPr>
            <a:r>
              <a:rPr lang="uk-UA" sz="3000" dirty="0" smtClean="0"/>
              <a:t>Дана </a:t>
            </a:r>
            <a:r>
              <a:rPr lang="uk-UA" sz="3000" dirty="0"/>
              <a:t>група злочинів обумовлюється низкою </a:t>
            </a:r>
            <a:r>
              <a:rPr lang="uk-UA" sz="3000" dirty="0" smtClean="0"/>
              <a:t>причин та умов: </a:t>
            </a:r>
          </a:p>
          <a:p>
            <a:pPr marL="0" indent="0">
              <a:buNone/>
            </a:pPr>
            <a:r>
              <a:rPr lang="uk-UA" sz="3000" dirty="0" smtClean="0"/>
              <a:t>1) недостатня </a:t>
            </a:r>
            <a:r>
              <a:rPr lang="uk-UA" sz="3000" dirty="0"/>
              <a:t>матеріальна база </a:t>
            </a:r>
            <a:r>
              <a:rPr lang="uk-UA" sz="3000" dirty="0" smtClean="0"/>
              <a:t>закладів </a:t>
            </a:r>
            <a:r>
              <a:rPr lang="uk-UA" sz="3000" dirty="0"/>
              <a:t>культури і дозвілля. Йдеться про недоступність культурного дозвілля для значної </a:t>
            </a:r>
            <a:r>
              <a:rPr lang="uk-UA" sz="3000" dirty="0" smtClean="0"/>
              <a:t>частини населення</a:t>
            </a:r>
            <a:r>
              <a:rPr lang="uk-UA" sz="3000" dirty="0"/>
              <a:t>. </a:t>
            </a:r>
            <a:endParaRPr lang="uk-UA" sz="3000" dirty="0" smtClean="0"/>
          </a:p>
          <a:p>
            <a:pPr marL="0" indent="0">
              <a:buNone/>
            </a:pPr>
            <a:r>
              <a:rPr lang="uk-UA" sz="3000" dirty="0" smtClean="0"/>
              <a:t>2</a:t>
            </a:r>
            <a:r>
              <a:rPr lang="uk-UA" sz="3000" dirty="0"/>
              <a:t>) невисокий соціальний статус багатьох злочинців, обумовлений демографічними, сімейно-виробничими </a:t>
            </a:r>
            <a:r>
              <a:rPr lang="uk-UA" sz="3000" dirty="0" smtClean="0"/>
              <a:t>характеристи­ками; </a:t>
            </a:r>
          </a:p>
          <a:p>
            <a:pPr marL="0" indent="0">
              <a:buNone/>
            </a:pPr>
            <a:r>
              <a:rPr lang="uk-UA" sz="3000" dirty="0" smtClean="0"/>
              <a:t>3</a:t>
            </a:r>
            <a:r>
              <a:rPr lang="uk-UA" sz="3000" dirty="0"/>
              <a:t>) посилення психічного навантаження і на­пруження; </a:t>
            </a:r>
            <a:endParaRPr lang="uk-UA" sz="3000" dirty="0" smtClean="0"/>
          </a:p>
          <a:p>
            <a:pPr marL="0" indent="0">
              <a:buNone/>
            </a:pPr>
            <a:r>
              <a:rPr lang="uk-UA" sz="3000" dirty="0" smtClean="0"/>
              <a:t>4</a:t>
            </a:r>
            <a:r>
              <a:rPr lang="uk-UA" sz="3000" dirty="0"/>
              <a:t>) негативна роль кримінальної субкультури, яка виявляєть­ся, зокрема, в тому, що поведінка судимих осіб у сфері дозвілля має нездоровий, часто </a:t>
            </a:r>
            <a:r>
              <a:rPr lang="uk-UA" sz="3000" dirty="0" err="1"/>
              <a:t>антисуспільний</a:t>
            </a:r>
            <a:r>
              <a:rPr lang="uk-UA" sz="3000" dirty="0"/>
              <a:t> </a:t>
            </a:r>
            <a:r>
              <a:rPr lang="uk-UA" sz="3000" dirty="0" smtClean="0"/>
              <a:t>характер; </a:t>
            </a:r>
          </a:p>
          <a:p>
            <a:pPr marL="0" indent="0">
              <a:buNone/>
            </a:pPr>
            <a:r>
              <a:rPr lang="uk-UA" sz="3000" dirty="0" smtClean="0"/>
              <a:t>5</a:t>
            </a:r>
            <a:r>
              <a:rPr lang="uk-UA" sz="3000" dirty="0"/>
              <a:t>) супе­речності між статусом особи та її завищеними орієнтаціями створюють психологічний дискомфорт, у зв'язку з чим компанії, де проводять дозвілля, для багатьох злочинців є зручним місцем для компенсації своїх невдач в інших видах заняття; </a:t>
            </a:r>
            <a:endParaRPr lang="uk-UA" sz="3000" dirty="0" smtClean="0"/>
          </a:p>
          <a:p>
            <a:pPr marL="0" indent="0">
              <a:buNone/>
            </a:pPr>
            <a:r>
              <a:rPr lang="uk-UA" sz="3000" dirty="0" smtClean="0"/>
              <a:t>6</a:t>
            </a:r>
            <a:r>
              <a:rPr lang="uk-UA" sz="3000" dirty="0"/>
              <a:t>) зниження соціального та пре­вентивного контролю державних органів, трудових колективів, гро­мадськості за тими сферами життя, які сприяють поширенню у сус­пільстві пияцтва, агресивності, насильства і </a:t>
            </a:r>
            <a:r>
              <a:rPr lang="uk-UA" sz="3000" dirty="0" smtClean="0"/>
              <a:t>зла тощо</a:t>
            </a:r>
            <a:r>
              <a:rPr lang="uk-UA" sz="3000" dirty="0"/>
              <a:t>.</a:t>
            </a:r>
            <a:endParaRPr lang="ru-RU" sz="30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843802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632848" cy="626469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i="1" dirty="0" smtClean="0"/>
              <a:t>3. Ті, що заздалегідь плануються</a:t>
            </a:r>
          </a:p>
          <a:p>
            <a:pPr marL="0" indent="0">
              <a:buNone/>
            </a:pPr>
            <a:r>
              <a:rPr lang="uk-UA" dirty="0" smtClean="0"/>
              <a:t>До </a:t>
            </a:r>
            <a:r>
              <a:rPr lang="uk-UA" dirty="0"/>
              <a:t>цієї групи злочинів на­лежать: умисні вбивства і тяжкі тілесні ушкодження, заподіяні з корис­ливою метою; вчинені у зв'язку з виконанням потерпілим посадового або громадянського обов'язку; вчинені з метою приховати інший злочин або полегшити його вчинення, а також поєднані із зґвалтуванням, пом­стою, ревнощами; подружні вбивства, вбивства на замовлення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r>
              <a:rPr lang="uk-UA" dirty="0" smtClean="0"/>
              <a:t>Причини </a:t>
            </a:r>
            <a:r>
              <a:rPr lang="uk-UA" dirty="0"/>
              <a:t>і умови даних злочинів створюють такі криміно­генні явища і процеси: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1</a:t>
            </a:r>
            <a:r>
              <a:rPr lang="uk-UA" dirty="0"/>
              <a:t>) несприятливе соціально-економічне і мораль­но-психологічне становище в країні і близькому </a:t>
            </a:r>
            <a:r>
              <a:rPr lang="uk-UA" dirty="0" smtClean="0"/>
              <a:t>зарубіжжі;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2) люмпенізація, </a:t>
            </a:r>
            <a:r>
              <a:rPr lang="uk-UA" dirty="0" err="1" smtClean="0"/>
              <a:t>маргінальність</a:t>
            </a:r>
            <a:r>
              <a:rPr lang="uk-UA" dirty="0"/>
              <a:t>, алкоголізація, наркотизація значних груп </a:t>
            </a:r>
            <a:r>
              <a:rPr lang="uk-UA" dirty="0" smtClean="0"/>
              <a:t>населення; </a:t>
            </a:r>
            <a:endParaRPr lang="ru-RU" dirty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6156176" y="6237312"/>
            <a:ext cx="720080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43802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427168" cy="597906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3) криміногенна корисливість, котра викликається соціально-економічною психологією людей;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4) </a:t>
            </a:r>
            <a:r>
              <a:rPr lang="uk-UA" dirty="0"/>
              <a:t>слабка кримінологічна поінформованість населення про насильниць­ку злочинність, що значно ускладнює вжиття запобіжних заходів;</a:t>
            </a:r>
            <a:endParaRPr lang="ru-RU" dirty="0"/>
          </a:p>
          <a:p>
            <a:pPr marL="0" lvl="0" indent="0">
              <a:buNone/>
            </a:pPr>
            <a:r>
              <a:rPr lang="uk-UA" dirty="0"/>
              <a:t>5) погіршення соціально-психологічного клімату на виробництві, в сім'ї, у відносинах між подружжям, що спричиняється, зокрема, девіантною поведінкою різних учасників відносин; </a:t>
            </a:r>
          </a:p>
          <a:p>
            <a:pPr marL="0" lvl="0" indent="0">
              <a:buNone/>
            </a:pPr>
            <a:r>
              <a:rPr lang="uk-UA" dirty="0"/>
              <a:t>6) небувала пропаганда у засо­бах масової інформації, в кіно, на телебаченні культу сили, насильства, сексуальної розбещеності, розпусти, глуму над особою; 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7) послаблення соціального контролю над злочинністю. </a:t>
            </a:r>
            <a:endParaRPr lang="ru-RU" dirty="0"/>
          </a:p>
          <a:p>
            <a:pPr marL="0" lvl="0" indent="0">
              <a:buNone/>
            </a:pPr>
            <a:r>
              <a:rPr lang="uk-UA" dirty="0"/>
              <a:t>8) недостатній психоло­гічний, фізичний, правовий, технічний захист особи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84380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560840" cy="6123080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i="1" dirty="0" smtClean="0"/>
              <a:t>4. </a:t>
            </a:r>
            <a:r>
              <a:rPr lang="uk-UA" i="1" dirty="0"/>
              <a:t>П</a:t>
            </a:r>
            <a:r>
              <a:rPr lang="uk-UA" i="1" dirty="0" smtClean="0"/>
              <a:t>атологічні</a:t>
            </a:r>
          </a:p>
          <a:p>
            <a:pPr marL="0" indent="0">
              <a:buNone/>
            </a:pPr>
            <a:r>
              <a:rPr lang="uk-UA" dirty="0" smtClean="0"/>
              <a:t>Дану групу </a:t>
            </a:r>
            <a:r>
              <a:rPr lang="uk-UA" dirty="0"/>
              <a:t>злочинів становлять умисні вбивства і тілесні ушкодження, що вчиняються особами, які мають аномалії психіки, котрі не виключають їх осудності (хронічний алкоголізм, психопатія, залишкові явища черепно-мозкової травми, органічні захворювання центральної нервової системи, наркоманія, сексуальна патологія, хро­мосомні аномалії, деякі психічні захворювання, деякі акцентуації осо­би </a:t>
            </a:r>
            <a:r>
              <a:rPr lang="uk-UA" dirty="0" smtClean="0"/>
              <a:t>тощо.</a:t>
            </a:r>
          </a:p>
          <a:p>
            <a:pPr marL="0" indent="0">
              <a:buNone/>
            </a:pPr>
            <a:r>
              <a:rPr lang="uk-UA" dirty="0" smtClean="0"/>
              <a:t>Криміногенні </a:t>
            </a:r>
            <a:r>
              <a:rPr lang="uk-UA" dirty="0"/>
              <a:t>явища, які де­термінують цю групу злочинів, можуть </a:t>
            </a:r>
            <a:r>
              <a:rPr lang="uk-UA" dirty="0" smtClean="0"/>
              <a:t>включати: </a:t>
            </a:r>
          </a:p>
          <a:p>
            <a:pPr marL="0" indent="0">
              <a:buNone/>
            </a:pPr>
            <a:r>
              <a:rPr lang="uk-UA" dirty="0" smtClean="0"/>
              <a:t>1) фактор </a:t>
            </a:r>
            <a:r>
              <a:rPr lang="uk-UA" dirty="0"/>
              <a:t>психічного нездоров'я населення як у цілому, так і у місцях позбавлення волі, де це нездоров'я посилюєть­ся і потім проявляється у рецидиві </a:t>
            </a:r>
            <a:r>
              <a:rPr lang="uk-UA" dirty="0" smtClean="0"/>
              <a:t>злочинів.</a:t>
            </a:r>
          </a:p>
          <a:p>
            <a:pPr marL="0" indent="0">
              <a:buNone/>
            </a:pPr>
            <a:r>
              <a:rPr lang="uk-UA" dirty="0" smtClean="0"/>
              <a:t>2) зростання </a:t>
            </a:r>
            <a:r>
              <a:rPr lang="uk-UA" dirty="0"/>
              <a:t>психічних за­хворювань у всіх економічно розвинутих країнах світу є однією з важ­ливих медико-соціальних проблем сучасності (розлад особистості, неврози, психози тощо).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З) слабко </a:t>
            </a:r>
            <a:r>
              <a:rPr lang="uk-UA" dirty="0"/>
              <a:t>здійснюються заходи щодо боротьби з ранньою алкоголізацією і наркотизацією </a:t>
            </a:r>
            <a:r>
              <a:rPr lang="uk-UA" dirty="0" smtClean="0"/>
              <a:t>підлітків;</a:t>
            </a:r>
          </a:p>
          <a:p>
            <a:pPr marL="0" indent="0">
              <a:buNone/>
            </a:pPr>
            <a:endParaRPr lang="uk-UA" dirty="0"/>
          </a:p>
        </p:txBody>
      </p:sp>
      <p:sp>
        <p:nvSpPr>
          <p:cNvPr id="2" name="Стрелка вправо 1"/>
          <p:cNvSpPr/>
          <p:nvPr/>
        </p:nvSpPr>
        <p:spPr>
          <a:xfrm>
            <a:off x="7164288" y="5589240"/>
            <a:ext cx="720080" cy="4320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6843802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332656"/>
            <a:ext cx="7488832" cy="61926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dirty="0"/>
              <a:t>4) відсутня чітко продумана концепція медико-педагогічного попереджувального впливу на психічну захворюваність дітей і підлітків;</a:t>
            </a:r>
          </a:p>
          <a:p>
            <a:pPr marL="0" indent="0">
              <a:buNone/>
            </a:pPr>
            <a:r>
              <a:rPr lang="uk-UA" dirty="0"/>
              <a:t>5) де­термінанти генетичного і фізіологічного походження, вплив зовніш­нього природного середовища на психічну активність людини тощо. </a:t>
            </a:r>
          </a:p>
          <a:p>
            <a:pPr marL="0" indent="0">
              <a:buNone/>
            </a:pPr>
            <a:r>
              <a:rPr lang="uk-UA" dirty="0"/>
              <a:t>6) немає системи своєчасного виявлення і обліку осіб з психічними аномаліями, спосіб життя і поведінка яких свідчать про реальну можливість вчинення насильницького злочину; </a:t>
            </a:r>
          </a:p>
          <a:p>
            <a:pPr marL="0" indent="0">
              <a:buNone/>
            </a:pPr>
            <a:r>
              <a:rPr lang="uk-UA" dirty="0"/>
              <a:t>7) не забезпечено на належному рівні співробітництва між медичними та правоохорон­ними органами, постійного відповідного інформаційного обміну між ними, консультативної допомоги тощо; </a:t>
            </a:r>
          </a:p>
          <a:p>
            <a:pPr marL="0" indent="0">
              <a:buNone/>
            </a:pPr>
            <a:r>
              <a:rPr lang="uk-UA" dirty="0"/>
              <a:t>8) вплив на нестійку психіку неповнолітніх та молоді справляють літе­ратура, кіно, телебачення, відеофільми з елементами сексу і садизму, що формує збочені морально-правові погляди і уявлення злочинців</a:t>
            </a:r>
            <a:r>
              <a:rPr lang="uk-UA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58538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endParaRPr lang="uk-UA" sz="3600" b="1" dirty="0"/>
          </a:p>
          <a:p>
            <a:pPr marL="0" indent="0" algn="ctr">
              <a:buNone/>
            </a:pPr>
            <a:endParaRPr lang="uk-UA" sz="3600" b="1" dirty="0" smtClean="0"/>
          </a:p>
          <a:p>
            <a:pPr marL="0" indent="0" algn="ctr">
              <a:buNone/>
            </a:pPr>
            <a:r>
              <a:rPr lang="uk-UA" sz="3600" b="1" dirty="0" smtClean="0"/>
              <a:t>3</a:t>
            </a:r>
            <a:r>
              <a:rPr lang="uk-UA" sz="3600" b="1" dirty="0"/>
              <a:t>. Запобігання</a:t>
            </a:r>
            <a:r>
              <a:rPr lang="uk-UA" sz="3600" dirty="0"/>
              <a:t> </a:t>
            </a:r>
            <a:r>
              <a:rPr lang="uk-UA" sz="3600" b="1" dirty="0"/>
              <a:t>насильницькій злочинності проти життя та здоров'я особи</a:t>
            </a:r>
            <a:endParaRPr lang="uk-UA" sz="3600" dirty="0"/>
          </a:p>
        </p:txBody>
      </p:sp>
    </p:spTree>
    <p:extLst>
      <p:ext uri="{BB962C8B-B14F-4D97-AF65-F5344CB8AC3E}">
        <p14:creationId xmlns:p14="http://schemas.microsoft.com/office/powerpoint/2010/main" val="19658538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 algn="ctr">
              <a:buNone/>
            </a:pPr>
            <a:endParaRPr lang="uk-UA" sz="3200" b="1" dirty="0" smtClean="0"/>
          </a:p>
          <a:p>
            <a:pPr marL="0" indent="0" algn="ctr">
              <a:buNone/>
            </a:pPr>
            <a:endParaRPr lang="uk-UA" sz="3200" b="1" dirty="0"/>
          </a:p>
          <a:p>
            <a:pPr marL="0" indent="0" algn="ctr">
              <a:buNone/>
            </a:pPr>
            <a:endParaRPr lang="uk-UA" sz="3200" b="1" dirty="0" smtClean="0"/>
          </a:p>
          <a:p>
            <a:pPr marL="0" indent="0" algn="ctr">
              <a:buNone/>
            </a:pPr>
            <a:r>
              <a:rPr lang="uk-UA" sz="3200" b="1" dirty="0" smtClean="0"/>
              <a:t>1</a:t>
            </a:r>
            <a:r>
              <a:rPr lang="uk-UA" sz="3200" b="1" dirty="0"/>
              <a:t>. Кримінологічна </a:t>
            </a:r>
            <a:r>
              <a:rPr lang="uk-UA" sz="3200" b="1" dirty="0" smtClean="0"/>
              <a:t>характеристика насильницьких </a:t>
            </a:r>
            <a:r>
              <a:rPr lang="uk-UA" sz="3200" b="1" dirty="0"/>
              <a:t>злочинів проти життя та здоров'я особи</a:t>
            </a:r>
            <a:endParaRPr lang="ru-RU" sz="3200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402724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632848" cy="626469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i="1" dirty="0"/>
              <a:t>Кримінологічна профілактика</a:t>
            </a:r>
            <a:r>
              <a:rPr lang="uk-UA" dirty="0"/>
              <a:t> — діяльність різних суб'єктів бо­ротьби з насильницькою злочинністю, спрямована на своєчасне </a:t>
            </a:r>
            <a:r>
              <a:rPr lang="uk-UA" dirty="0" smtClean="0"/>
              <a:t>відвернення </a:t>
            </a:r>
            <a:r>
              <a:rPr lang="uk-UA" dirty="0"/>
              <a:t>виникнення </a:t>
            </a:r>
            <a:r>
              <a:rPr lang="uk-UA" dirty="0" err="1" smtClean="0"/>
              <a:t>криміногенно</a:t>
            </a:r>
            <a:r>
              <a:rPr lang="uk-UA" dirty="0"/>
              <a:t> </a:t>
            </a:r>
            <a:r>
              <a:rPr lang="uk-UA" dirty="0" smtClean="0"/>
              <a:t>небезпечних </a:t>
            </a:r>
            <a:r>
              <a:rPr lang="uk-UA" dirty="0"/>
              <a:t>явищ, їх обмеження, а якщо можливо, то й їх усунення та створення достатнього захисту і безпеки особи від злочинних насильницьких посягань.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Найважливі­шими </a:t>
            </a:r>
            <a:r>
              <a:rPr lang="uk-UA" dirty="0"/>
              <a:t>профілактичними комплексами є: </a:t>
            </a:r>
            <a:endParaRPr lang="uk-UA" dirty="0" smtClean="0"/>
          </a:p>
          <a:p>
            <a:r>
              <a:rPr lang="uk-UA" dirty="0" smtClean="0"/>
              <a:t>втручання </a:t>
            </a:r>
            <a:r>
              <a:rPr lang="uk-UA" dirty="0"/>
              <a:t>у кризові ситуації; </a:t>
            </a:r>
            <a:endParaRPr lang="uk-UA" dirty="0" smtClean="0"/>
          </a:p>
          <a:p>
            <a:r>
              <a:rPr lang="uk-UA" dirty="0" smtClean="0"/>
              <a:t>зменшення </a:t>
            </a:r>
            <a:r>
              <a:rPr lang="uk-UA" dirty="0"/>
              <a:t>практичних можливостей вчинення насильницьких зло­чинів; </a:t>
            </a:r>
            <a:endParaRPr lang="uk-UA" dirty="0" smtClean="0"/>
          </a:p>
          <a:p>
            <a:r>
              <a:rPr lang="uk-UA" dirty="0" smtClean="0"/>
              <a:t>виховна </a:t>
            </a:r>
            <a:r>
              <a:rPr lang="uk-UA" dirty="0"/>
              <a:t>та інформаційна робота серед населення; </a:t>
            </a:r>
            <a:endParaRPr lang="uk-UA" dirty="0" smtClean="0"/>
          </a:p>
          <a:p>
            <a:r>
              <a:rPr lang="uk-UA" dirty="0" smtClean="0"/>
              <a:t>залучення </a:t>
            </a:r>
            <a:r>
              <a:rPr lang="uk-UA" dirty="0"/>
              <a:t>громадськості до запобігання насильницьким злочинам; </a:t>
            </a:r>
            <a:endParaRPr lang="uk-UA" dirty="0" smtClean="0"/>
          </a:p>
          <a:p>
            <a:r>
              <a:rPr lang="uk-UA" dirty="0" smtClean="0"/>
              <a:t>надання </a:t>
            </a:r>
            <a:r>
              <a:rPr lang="uk-UA" dirty="0"/>
              <a:t>до­помоги жертвам цих злочинів.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658538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260648"/>
            <a:ext cx="7704856" cy="6408712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uk-UA" sz="2900" i="1" dirty="0"/>
              <a:t>Втручання у кризові ситуації</a:t>
            </a:r>
            <a:r>
              <a:rPr lang="uk-UA" sz="2900" dirty="0"/>
              <a:t> передбачає нейтралізацію і розв'я­зання міжособистісних напружених конфліктів за допомогою набору спеціальних засобів діяльності суб'єктів запобігання насильницьким злочинам. Цей набір складається з таких заходів:</a:t>
            </a:r>
            <a:endParaRPr lang="ru-RU" sz="2900" dirty="0"/>
          </a:p>
          <a:p>
            <a:pPr lvl="0"/>
            <a:r>
              <a:rPr lang="uk-UA" sz="2900" dirty="0"/>
              <a:t>здійснення постійного соціального контролю за обстановкою у сімейно-подружній сфері і сфері дозвілля шляхом виявлення мотивів криміногенної </a:t>
            </a:r>
            <a:r>
              <a:rPr lang="uk-UA" sz="2900" dirty="0" smtClean="0"/>
              <a:t>поведінки;</a:t>
            </a:r>
            <a:endParaRPr lang="ru-RU" sz="2900" dirty="0"/>
          </a:p>
          <a:p>
            <a:pPr lvl="0"/>
            <a:r>
              <a:rPr lang="uk-UA" sz="2900" dirty="0"/>
              <a:t>орієнтація правоохоронних органів на превентивну роботу з молоддю;</a:t>
            </a:r>
            <a:endParaRPr lang="ru-RU" sz="2900" dirty="0"/>
          </a:p>
          <a:p>
            <a:pPr lvl="0"/>
            <a:r>
              <a:rPr lang="uk-UA" sz="2900" dirty="0"/>
              <a:t>ефективне застосування Закону України «Про попередження на­сильства в сім'ї»;</a:t>
            </a:r>
            <a:endParaRPr lang="ru-RU" sz="2900" dirty="0"/>
          </a:p>
          <a:p>
            <a:pPr lvl="0"/>
            <a:r>
              <a:rPr lang="uk-UA" sz="2900" dirty="0"/>
              <a:t>обмеження практики застосування такого покарання, як позбав­лення волі, і доцільність заміни його альтернативними видами покарань;</a:t>
            </a:r>
            <a:endParaRPr lang="ru-RU" sz="2900" dirty="0"/>
          </a:p>
          <a:p>
            <a:pPr lvl="0"/>
            <a:r>
              <a:rPr lang="uk-UA" sz="2900" dirty="0"/>
              <a:t>створення електронно-пошукової системи «Насильство» для об­ліку злочинів проти особи та централізованої автоматизованої системи обліку прикмет невпізнаних трупів;</a:t>
            </a:r>
            <a:endParaRPr lang="ru-RU" sz="2900" dirty="0"/>
          </a:p>
          <a:p>
            <a:pPr lvl="0"/>
            <a:r>
              <a:rPr lang="uk-UA" sz="2900" dirty="0"/>
              <a:t>проведення паспортизації вулиць, майданів, парків, транспортних магістралей та інших місць масового перебування і відпочинку людей у містах, інших населених пунктах з метою виявлення і усунення </a:t>
            </a:r>
            <a:r>
              <a:rPr lang="uk-UA" sz="2900" dirty="0" smtClean="0"/>
              <a:t>несприятливих </a:t>
            </a:r>
            <a:r>
              <a:rPr lang="uk-UA" sz="2900" dirty="0"/>
              <a:t>для охорони громадського порядку факторів;</a:t>
            </a:r>
            <a:endParaRPr lang="ru-RU" sz="2900" dirty="0"/>
          </a:p>
          <a:p>
            <a:pPr lvl="0"/>
            <a:r>
              <a:rPr lang="uk-UA" sz="2900" dirty="0"/>
              <a:t>підвищення рівня уваги до поведінки </a:t>
            </a:r>
            <a:r>
              <a:rPr lang="uk-UA" sz="2900" dirty="0" err="1"/>
              <a:t>акцентуйованих</a:t>
            </a:r>
            <a:r>
              <a:rPr lang="uk-UA" sz="2900" dirty="0"/>
              <a:t> осіб і осіб із психічними аномаліями та ін</a:t>
            </a:r>
            <a:r>
              <a:rPr lang="uk-UA" sz="2900" dirty="0" smtClean="0"/>
              <a:t>.</a:t>
            </a:r>
            <a:endParaRPr lang="ru-RU" sz="2900" dirty="0"/>
          </a:p>
        </p:txBody>
      </p:sp>
    </p:spTree>
    <p:extLst>
      <p:ext uri="{BB962C8B-B14F-4D97-AF65-F5344CB8AC3E}">
        <p14:creationId xmlns:p14="http://schemas.microsoft.com/office/powerpoint/2010/main" val="19658538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7560840" cy="626469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uk-UA" i="1" dirty="0"/>
              <a:t>Зменшення практичних можливостей вчинення насильницьких злочинів</a:t>
            </a:r>
            <a:r>
              <a:rPr lang="uk-UA" dirty="0"/>
              <a:t> — це аспект кримінологічної профілактики, який передбачає вжиття заходів, що максимально ускладнювали б вчинення </a:t>
            </a:r>
            <a:r>
              <a:rPr lang="uk-UA" dirty="0" smtClean="0"/>
              <a:t>насильницьких </a:t>
            </a:r>
            <a:r>
              <a:rPr lang="uk-UA" dirty="0"/>
              <a:t>злочинів у громадських місцях, на вулицях, у гуртожитках, домоволодіннях тощо.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Для </a:t>
            </a:r>
            <a:r>
              <a:rPr lang="uk-UA" dirty="0"/>
              <a:t>цього потрібне: </a:t>
            </a:r>
            <a:endParaRPr lang="uk-UA" dirty="0" smtClean="0"/>
          </a:p>
          <a:p>
            <a:r>
              <a:rPr lang="uk-UA" dirty="0" smtClean="0"/>
              <a:t>посилення </a:t>
            </a:r>
            <a:r>
              <a:rPr lang="uk-UA" dirty="0"/>
              <a:t>патрулювання у населених пунктах, містах, мікрорайонах, селах, особливо у вечірні та нічні години; </a:t>
            </a:r>
            <a:endParaRPr lang="uk-UA" dirty="0" smtClean="0"/>
          </a:p>
          <a:p>
            <a:r>
              <a:rPr lang="uk-UA" dirty="0" smtClean="0"/>
              <a:t>припинення </a:t>
            </a:r>
            <a:r>
              <a:rPr lang="uk-UA" dirty="0"/>
              <a:t>перебування в Україні осіб без певних занять із інших країн, використання для цього відповідних </a:t>
            </a:r>
            <a:r>
              <a:rPr lang="uk-UA" dirty="0" smtClean="0"/>
              <a:t>адміністративно-правових </a:t>
            </a:r>
            <a:r>
              <a:rPr lang="uk-UA" dirty="0"/>
              <a:t>норм; </a:t>
            </a:r>
            <a:endParaRPr lang="uk-UA" dirty="0" smtClean="0"/>
          </a:p>
          <a:p>
            <a:r>
              <a:rPr lang="uk-UA" dirty="0" err="1" smtClean="0"/>
              <a:t>практикування</a:t>
            </a:r>
            <a:r>
              <a:rPr lang="uk-UA" dirty="0" smtClean="0"/>
              <a:t> </a:t>
            </a:r>
            <a:r>
              <a:rPr lang="uk-UA" dirty="0"/>
              <a:t>комплексних </a:t>
            </a:r>
            <a:r>
              <a:rPr lang="uk-UA" dirty="0" err="1"/>
              <a:t>оперативно</a:t>
            </a:r>
            <a:r>
              <a:rPr lang="uk-UA" dirty="0"/>
              <a:t>-запо­біжних заходів у тих населених пунктах, де спостерігається складна криміногенна обстановка; </a:t>
            </a:r>
            <a:endParaRPr lang="uk-UA" dirty="0" smtClean="0"/>
          </a:p>
          <a:p>
            <a:r>
              <a:rPr lang="uk-UA" dirty="0" smtClean="0"/>
              <a:t>посилення </a:t>
            </a:r>
            <a:r>
              <a:rPr lang="uk-UA" dirty="0"/>
              <a:t>контролю за обігом зброї, боє­припасів, вибухових речовин, наркотиків, отрути; </a:t>
            </a:r>
            <a:endParaRPr lang="uk-UA" dirty="0" smtClean="0"/>
          </a:p>
          <a:p>
            <a:r>
              <a:rPr lang="uk-UA" dirty="0" smtClean="0"/>
              <a:t>підвищення </a:t>
            </a:r>
            <a:r>
              <a:rPr lang="uk-UA" dirty="0"/>
              <a:t>рівня боротьби з пияцтвом, наркоманією, що є надійним способом запобі­гання злочинам проти життя і здоров'я особи.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0208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i="1" dirty="0"/>
              <a:t>Виховна та інформаційна робота серед населення</a:t>
            </a:r>
            <a:r>
              <a:rPr lang="uk-UA" dirty="0"/>
              <a:t> може включати таку групу заходів: </a:t>
            </a:r>
            <a:endParaRPr lang="uk-UA" dirty="0" smtClean="0"/>
          </a:p>
          <a:p>
            <a:r>
              <a:rPr lang="uk-UA" dirty="0" smtClean="0"/>
              <a:t>запровадження </a:t>
            </a:r>
            <a:r>
              <a:rPr lang="uk-UA" dirty="0"/>
              <a:t>у масштабах країни кримінологіч­ної поінформованості населення про стан злочинності, причини і умо­ви вчинення насильницьких злочинів, особистість злочинців і потер­пілих; </a:t>
            </a:r>
            <a:endParaRPr lang="uk-UA" dirty="0" smtClean="0"/>
          </a:p>
          <a:p>
            <a:r>
              <a:rPr lang="uk-UA" dirty="0" smtClean="0"/>
              <a:t>запобіжні </a:t>
            </a:r>
            <a:r>
              <a:rPr lang="uk-UA" dirty="0"/>
              <a:t>заходи і роль населення при їх здійсненні; </a:t>
            </a:r>
            <a:endParaRPr lang="uk-UA" dirty="0" smtClean="0"/>
          </a:p>
          <a:p>
            <a:r>
              <a:rPr lang="uk-UA" dirty="0" smtClean="0"/>
              <a:t>пропаган­дистські </a:t>
            </a:r>
            <a:r>
              <a:rPr lang="uk-UA" dirty="0"/>
              <a:t>заходи з використанням засобів масової комунікації; </a:t>
            </a:r>
            <a:endParaRPr lang="uk-UA" dirty="0" smtClean="0"/>
          </a:p>
          <a:p>
            <a:r>
              <a:rPr lang="uk-UA" dirty="0" smtClean="0"/>
              <a:t>розроблення </a:t>
            </a:r>
            <a:r>
              <a:rPr lang="uk-UA" dirty="0"/>
              <a:t>програм навчання для різних верств населення засобам захисту від насильницьких посягань тощо.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780208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r>
              <a:rPr lang="uk-UA" i="1" dirty="0"/>
              <a:t>Залучення громадськості до запобігання насильницьким злочинам. </a:t>
            </a:r>
            <a:endParaRPr lang="uk-UA" i="1" dirty="0" smtClean="0"/>
          </a:p>
          <a:p>
            <a:pPr marL="0" indent="0">
              <a:buNone/>
            </a:pPr>
            <a:r>
              <a:rPr lang="uk-UA" dirty="0" smtClean="0"/>
              <a:t>Широке </a:t>
            </a:r>
            <a:r>
              <a:rPr lang="uk-UA" dirty="0"/>
              <a:t>залучення громадян у сферу запобіжної діяльності передбачає розвиток правосвідомості і розуміння єдності суспільних і </a:t>
            </a:r>
            <a:r>
              <a:rPr lang="uk-UA" dirty="0" smtClean="0"/>
              <a:t>особистих інтересів</a:t>
            </a:r>
            <a:r>
              <a:rPr lang="uk-UA" dirty="0"/>
              <a:t>. Для цього потрібна тривала та добре організована робота з поширення відповідних знань, створення нової системи громадських формувань, налагодження взаємодії та координації з державними суб'єктами запобігання насильницьким злочинам, інші заходи.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21728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704856" cy="62646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uk-UA" i="1" dirty="0"/>
              <a:t>Надання допомоги жертвам цих </a:t>
            </a:r>
            <a:r>
              <a:rPr lang="uk-UA" i="1" dirty="0" smtClean="0"/>
              <a:t>злочинів</a:t>
            </a:r>
            <a:r>
              <a:rPr lang="uk-UA" dirty="0" smtClean="0"/>
              <a:t>:</a:t>
            </a:r>
          </a:p>
          <a:p>
            <a:pPr marL="0" indent="0">
              <a:buNone/>
            </a:pPr>
            <a:r>
              <a:rPr lang="uk-UA" dirty="0" smtClean="0"/>
              <a:t>створення </a:t>
            </a:r>
            <a:r>
              <a:rPr lang="uk-UA" dirty="0"/>
              <a:t>фонду відшкодування шкоди грома­дянам або їх представникам, які зазнали збитків від насильницьких злочинів;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підвищення </a:t>
            </a:r>
            <a:r>
              <a:rPr lang="uk-UA" dirty="0"/>
              <a:t>готовності громадян до самооборони;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прийняття </a:t>
            </a:r>
            <a:r>
              <a:rPr lang="uk-UA" dirty="0"/>
              <a:t>закону про надання допомоги жертвам насильницьких посягань тощо.</a:t>
            </a:r>
            <a:endParaRPr lang="ru-RU" dirty="0"/>
          </a:p>
          <a:p>
            <a:r>
              <a:rPr lang="uk-UA" dirty="0"/>
              <a:t>Запобігання насильницьким злочинам проти життя і здоров'я осо­би переноситься на ту стадію злочинної поведінки, яка характеризу­ється виникненням злочинного наміру вчинити злочин або коли </a:t>
            </a:r>
            <a:r>
              <a:rPr lang="uk-UA" dirty="0" smtClean="0"/>
              <a:t>поведінка </a:t>
            </a:r>
            <a:r>
              <a:rPr lang="uk-UA" dirty="0"/>
              <a:t>деяких осіб здатна його викликати. Основними запобіжними комплексами заходів є такі:</a:t>
            </a:r>
            <a:endParaRPr lang="ru-RU" dirty="0"/>
          </a:p>
          <a:p>
            <a:pPr lvl="0"/>
            <a:r>
              <a:rPr lang="uk-UA" dirty="0"/>
              <a:t>переорієнтація </a:t>
            </a:r>
            <a:r>
              <a:rPr lang="uk-UA" dirty="0" err="1"/>
              <a:t>антисуспільних</a:t>
            </a:r>
            <a:r>
              <a:rPr lang="uk-UA" dirty="0"/>
              <a:t> установок осіб (підвищення рівня інформаційного забезпечення суб'єктів запобігання насильницьким злочинам; зміна стереотипу поведінки, тобто цілеспрямований запо­біжний вплив на осіб, які здатні до вчинення насильницьких злочинів або їх рецидиву; примирення конфліктуючих сторін та ін.);</a:t>
            </a:r>
            <a:endParaRPr lang="ru-RU" dirty="0"/>
          </a:p>
          <a:p>
            <a:pPr lvl="0"/>
            <a:r>
              <a:rPr lang="uk-UA" dirty="0"/>
              <a:t>активні контрзаходи, які використовуються здебільшого на рівні індивідуального запобігання насильницьким злочинам проти особи (оперативне втручання у процес розвитку злочинної поведінки; створен­ня умов, які б усували або утруднювали розвиток злочинної поведінки і схиляли особу до добровільної відмови від її продовження тощо</a:t>
            </a:r>
            <a:r>
              <a:rPr lang="uk-UA" dirty="0" smtClean="0"/>
              <a:t>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21728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7427168" cy="61950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uk-UA" b="1" dirty="0" smtClean="0"/>
              <a:t>Заходи </a:t>
            </a:r>
            <a:r>
              <a:rPr lang="uk-UA" b="1" dirty="0"/>
              <a:t>припинення насильницьких зло­чинів проти життя і здоров'я особи:</a:t>
            </a:r>
            <a:endParaRPr lang="ru-RU" b="1" dirty="0"/>
          </a:p>
          <a:p>
            <a:pPr lvl="0"/>
            <a:r>
              <a:rPr lang="uk-UA" dirty="0"/>
              <a:t>організаційно-превентивний напрям припинення насильницьких злочинів (наприклад, створення спеціалізованих підрозділів, груп в органах внутрішніх справ по боротьбі саме з тяжкою насильницькою злочинністю; вдосконалення кримінального і кримінального процесу­ального права, а також правозастосовної практики щодо посилення їх запобіжного ефекту та ін.);</a:t>
            </a:r>
            <a:endParaRPr lang="ru-RU" dirty="0"/>
          </a:p>
          <a:p>
            <a:pPr lvl="0"/>
            <a:r>
              <a:rPr lang="uk-UA" dirty="0"/>
              <a:t>спонукальний напрям об'єднує різні заходи примушування осіб, які готуються до вчинення злочинів, до добровільної відмови від під­готовки до вчинення злочину і замаху на нього, від продовження зло­чинної поведінки і взагалі кримінальної діяльності;</a:t>
            </a:r>
            <a:endParaRPr lang="ru-RU" dirty="0"/>
          </a:p>
          <a:p>
            <a:pPr lvl="0"/>
            <a:r>
              <a:rPr lang="uk-UA" dirty="0"/>
              <a:t>активна протидія розвитку злочинної діяльності і настанню тяж­ких її наслідків (постійний і ефективний контроль за особами, які ре­ально готуються до вчинення злочину проти життя і здоров'я особи); негайне вжиття заходів щодо забезпечення безпеки осіб, на життя і здоров'я яких готується замах; своєчасне запобігання груповим бій­кам, кримінальним «розборкам», сходкам; оперативне припинення злочинної діяльності; затримання, арешт тощо.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362172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endParaRPr lang="uk-UA" i="1" dirty="0" smtClean="0"/>
          </a:p>
          <a:p>
            <a:pPr marL="0" indent="0">
              <a:buNone/>
            </a:pPr>
            <a:endParaRPr lang="uk-UA" i="1" dirty="0"/>
          </a:p>
          <a:p>
            <a:pPr marL="0" indent="0">
              <a:buNone/>
            </a:pPr>
            <a:endParaRPr lang="uk-UA" i="1" dirty="0" smtClean="0"/>
          </a:p>
          <a:p>
            <a:pPr marL="0" indent="0">
              <a:buNone/>
            </a:pPr>
            <a:r>
              <a:rPr lang="uk-UA" i="1" dirty="0" smtClean="0"/>
              <a:t>Насильницька </a:t>
            </a:r>
            <a:r>
              <a:rPr lang="uk-UA" i="1" dirty="0"/>
              <a:t>злочинність проти життя і здоров'я —</a:t>
            </a:r>
            <a:r>
              <a:rPr lang="uk-UA" dirty="0"/>
              <a:t> це сукуп­ність умисних посягань, спрямованих на втручання у фізичну і пси­хічну цілісність жертви злочину з метою заподіяння їй смерті або ті­лесного ушкодження.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dirty="0" smtClean="0"/>
              <a:t>У 2018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обліковано</a:t>
            </a:r>
            <a:r>
              <a:rPr lang="ru-RU" dirty="0"/>
              <a:t> 5 557 </a:t>
            </a:r>
            <a:r>
              <a:rPr lang="ru-RU" b="1" dirty="0" err="1" smtClean="0"/>
              <a:t>умисних</a:t>
            </a:r>
            <a:r>
              <a:rPr lang="ru-RU" b="1" dirty="0" smtClean="0"/>
              <a:t> </a:t>
            </a:r>
            <a:r>
              <a:rPr lang="ru-RU" b="1" dirty="0" err="1" smtClean="0"/>
              <a:t>вбивств</a:t>
            </a:r>
            <a:r>
              <a:rPr lang="ru-RU" dirty="0" smtClean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аніж</a:t>
            </a:r>
            <a:r>
              <a:rPr lang="ru-RU" dirty="0"/>
              <a:t> у 2017 — 5 145, але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у </a:t>
            </a:r>
            <a:r>
              <a:rPr lang="ru-RU" dirty="0" err="1"/>
              <a:t>попередні</a:t>
            </a:r>
            <a:r>
              <a:rPr lang="ru-RU" dirty="0"/>
              <a:t> роки (5 992 — у 2016 р., 8 224 — у 2015 р., 11 466 — у 2014 р. 5 861 — у 2013 р.), 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1 363 </a:t>
            </a:r>
            <a:r>
              <a:rPr lang="ru-RU" dirty="0" err="1"/>
              <a:t>провадженнях</a:t>
            </a:r>
            <a:r>
              <a:rPr lang="ru-RU" dirty="0"/>
              <a:t> (</a:t>
            </a:r>
            <a:r>
              <a:rPr lang="ru-RU" dirty="0" err="1"/>
              <a:t>що</a:t>
            </a:r>
            <a:r>
              <a:rPr lang="ru-RU" dirty="0"/>
              <a:t> становить 24,5%) особам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повідомлено</a:t>
            </a:r>
            <a:r>
              <a:rPr lang="ru-RU" dirty="0"/>
              <a:t> про </a:t>
            </a:r>
            <a:r>
              <a:rPr lang="ru-RU" dirty="0" err="1"/>
              <a:t>підозру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у </a:t>
            </a:r>
            <a:r>
              <a:rPr lang="ru-RU" dirty="0" err="1"/>
              <a:t>попередні</a:t>
            </a:r>
            <a:r>
              <a:rPr lang="ru-RU" dirty="0"/>
              <a:t> роки (для </a:t>
            </a:r>
            <a:r>
              <a:rPr lang="ru-RU" dirty="0" err="1"/>
              <a:t>порівняння</a:t>
            </a:r>
            <a:r>
              <a:rPr lang="ru-RU" dirty="0"/>
              <a:t>: у 2017 — 1 381, у 2016 — у 1 403, у 2015 — 1 507, у 2014 — 1 760, у 2013 — 1 779), </a:t>
            </a:r>
            <a:r>
              <a:rPr lang="ru-RU" dirty="0" err="1"/>
              <a:t>тобто</a:t>
            </a:r>
            <a:r>
              <a:rPr lang="ru-RU" dirty="0"/>
              <a:t> стан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розкриття</a:t>
            </a:r>
            <a:r>
              <a:rPr lang="ru-RU" dirty="0"/>
              <a:t> з року в </a:t>
            </a:r>
            <a:r>
              <a:rPr lang="ru-RU" dirty="0" err="1"/>
              <a:t>рік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погіршується</a:t>
            </a:r>
            <a:r>
              <a:rPr lang="ru-RU" dirty="0"/>
              <a:t>. </a:t>
            </a:r>
            <a:r>
              <a:rPr lang="ru-RU" dirty="0" err="1"/>
              <a:t>Ще</a:t>
            </a:r>
            <a:r>
              <a:rPr lang="ru-RU" dirty="0"/>
              <a:t> </a:t>
            </a:r>
            <a:r>
              <a:rPr lang="ru-RU" dirty="0" err="1"/>
              <a:t>гірші</a:t>
            </a:r>
            <a:r>
              <a:rPr lang="ru-RU" dirty="0"/>
              <a:t> </a:t>
            </a:r>
            <a:r>
              <a:rPr lang="ru-RU" dirty="0" err="1"/>
              <a:t>показники</a:t>
            </a:r>
            <a:r>
              <a:rPr lang="ru-RU" dirty="0"/>
              <a:t> </a:t>
            </a:r>
            <a:r>
              <a:rPr lang="ru-RU" dirty="0" err="1"/>
              <a:t>розкриття</a:t>
            </a:r>
            <a:r>
              <a:rPr lang="ru-RU" dirty="0"/>
              <a:t> таких </a:t>
            </a:r>
            <a:r>
              <a:rPr lang="ru-RU" dirty="0" err="1"/>
              <a:t>злочинів</a:t>
            </a:r>
            <a:r>
              <a:rPr lang="ru-RU" dirty="0"/>
              <a:t> за </a:t>
            </a:r>
            <a:r>
              <a:rPr lang="ru-RU" dirty="0" err="1"/>
              <a:t>направленими</a:t>
            </a:r>
            <a:r>
              <a:rPr lang="ru-RU" dirty="0"/>
              <a:t> до суду </a:t>
            </a:r>
            <a:r>
              <a:rPr lang="ru-RU" dirty="0" err="1"/>
              <a:t>обвинувальними</a:t>
            </a:r>
            <a:r>
              <a:rPr lang="ru-RU" dirty="0"/>
              <a:t> актами – 858, </a:t>
            </a:r>
            <a:r>
              <a:rPr lang="ru-RU" dirty="0" err="1"/>
              <a:t>що</a:t>
            </a:r>
            <a:r>
              <a:rPr lang="ru-RU" dirty="0"/>
              <a:t> становить </a:t>
            </a:r>
            <a:r>
              <a:rPr lang="ru-RU" dirty="0" err="1"/>
              <a:t>всього</a:t>
            </a:r>
            <a:r>
              <a:rPr lang="ru-RU" dirty="0"/>
              <a:t> 15,4%!</a:t>
            </a: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err="1"/>
              <a:t>У</a:t>
            </a:r>
            <a:r>
              <a:rPr lang="ru-RU" b="1" dirty="0" err="1" smtClean="0"/>
              <a:t>мисних</a:t>
            </a:r>
            <a:r>
              <a:rPr lang="ru-RU" b="1" dirty="0" smtClean="0"/>
              <a:t> </a:t>
            </a:r>
            <a:r>
              <a:rPr lang="ru-RU" b="1" dirty="0"/>
              <a:t>тяжких </a:t>
            </a:r>
            <a:r>
              <a:rPr lang="ru-RU" b="1" dirty="0" err="1"/>
              <a:t>тілесних</a:t>
            </a:r>
            <a:r>
              <a:rPr lang="ru-RU" b="1" dirty="0"/>
              <a:t> </a:t>
            </a:r>
            <a:r>
              <a:rPr lang="ru-RU" b="1" dirty="0" err="1"/>
              <a:t>ушкоджень</a:t>
            </a:r>
            <a:r>
              <a:rPr lang="ru-RU" dirty="0"/>
              <a:t> у </a:t>
            </a:r>
            <a:r>
              <a:rPr lang="ru-RU" dirty="0" smtClean="0"/>
              <a:t>2018 </a:t>
            </a:r>
            <a:r>
              <a:rPr lang="ru-RU" dirty="0" err="1"/>
              <a:t>році</a:t>
            </a:r>
            <a:r>
              <a:rPr lang="ru-RU" dirty="0"/>
              <a:t>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обліковано</a:t>
            </a:r>
            <a:r>
              <a:rPr lang="ru-RU" dirty="0"/>
              <a:t> 2 130 </a:t>
            </a:r>
            <a:r>
              <a:rPr lang="ru-RU" dirty="0" err="1"/>
              <a:t>кримінальних</a:t>
            </a:r>
            <a:r>
              <a:rPr lang="ru-RU" dirty="0"/>
              <a:t> </a:t>
            </a:r>
            <a:r>
              <a:rPr lang="ru-RU" dirty="0" err="1"/>
              <a:t>правопорушень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теж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аніж</a:t>
            </a:r>
            <a:r>
              <a:rPr lang="ru-RU" dirty="0"/>
              <a:t> у 2017 — </a:t>
            </a:r>
            <a:r>
              <a:rPr lang="ru-RU" dirty="0" smtClean="0"/>
              <a:t>2096</a:t>
            </a:r>
            <a:r>
              <a:rPr lang="ru-RU" dirty="0"/>
              <a:t>, але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у </a:t>
            </a:r>
            <a:r>
              <a:rPr lang="ru-RU" dirty="0" err="1"/>
              <a:t>попередні</a:t>
            </a:r>
            <a:r>
              <a:rPr lang="ru-RU" dirty="0"/>
              <a:t> роки (у 2016 — 2 256, у 2015 — 2 511, у 2014 — 3 132, у 2013 — 3 026), з </a:t>
            </a:r>
            <a:r>
              <a:rPr lang="ru-RU" dirty="0" err="1"/>
              <a:t>яких</a:t>
            </a:r>
            <a:r>
              <a:rPr lang="ru-RU" dirty="0"/>
              <a:t> у 1 950 (</a:t>
            </a:r>
            <a:r>
              <a:rPr lang="ru-RU" dirty="0" err="1"/>
              <a:t>що</a:t>
            </a:r>
            <a:r>
              <a:rPr lang="ru-RU" dirty="0"/>
              <a:t> становить 91,5%) особам </a:t>
            </a:r>
            <a:r>
              <a:rPr lang="ru-RU" dirty="0" err="1"/>
              <a:t>було</a:t>
            </a:r>
            <a:r>
              <a:rPr lang="ru-RU" dirty="0"/>
              <a:t> </a:t>
            </a:r>
            <a:r>
              <a:rPr lang="ru-RU" dirty="0" err="1"/>
              <a:t>повідомлено</a:t>
            </a:r>
            <a:r>
              <a:rPr lang="ru-RU" dirty="0"/>
              <a:t> про </a:t>
            </a:r>
            <a:r>
              <a:rPr lang="ru-RU" dirty="0" err="1"/>
              <a:t>підозру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дещо</a:t>
            </a:r>
            <a:r>
              <a:rPr lang="ru-RU" dirty="0"/>
              <a:t> </a:t>
            </a:r>
            <a:r>
              <a:rPr lang="ru-RU" dirty="0" err="1"/>
              <a:t>більше</a:t>
            </a:r>
            <a:r>
              <a:rPr lang="ru-RU" dirty="0"/>
              <a:t>, </a:t>
            </a:r>
            <a:r>
              <a:rPr lang="ru-RU" dirty="0" err="1"/>
              <a:t>аніж</a:t>
            </a:r>
            <a:r>
              <a:rPr lang="ru-RU" dirty="0"/>
              <a:t> у 2017 — 1843 та в 2016 — 1 857, але, </a:t>
            </a:r>
            <a:r>
              <a:rPr lang="ru-RU" dirty="0" err="1"/>
              <a:t>знову</a:t>
            </a:r>
            <a:r>
              <a:rPr lang="ru-RU" dirty="0"/>
              <a:t> ж таки,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ніж</a:t>
            </a:r>
            <a:r>
              <a:rPr lang="ru-RU" dirty="0"/>
              <a:t> у </a:t>
            </a:r>
            <a:r>
              <a:rPr lang="ru-RU" dirty="0" err="1"/>
              <a:t>попередні</a:t>
            </a:r>
            <a:r>
              <a:rPr lang="ru-RU" dirty="0"/>
              <a:t> роки (у 2015 — 2 029, у 2014 — 2 357, у 2013 — 2 622).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2656"/>
            <a:ext cx="7632848" cy="6264696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uk-UA" i="1" dirty="0"/>
              <a:t>Структура насильницької злочинності</a:t>
            </a:r>
            <a:r>
              <a:rPr lang="uk-UA" dirty="0"/>
              <a:t> проти життя визначається і зараз сімейно-побутовою і ситуаційно-дозвільною спрямованістю. </a:t>
            </a:r>
            <a:r>
              <a:rPr lang="uk-UA" dirty="0" smtClean="0"/>
              <a:t>Значна </a:t>
            </a:r>
            <a:r>
              <a:rPr lang="uk-UA" dirty="0"/>
              <a:t>кількість цих злочинів продовжує вчинятися ситуатив­но, імпульсивно, на ґрунті міжособистісних стосунків і конфліктів, що виникають у побутовій сфері життєдіяльності.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Найбільша кількість злочинів учиняється під час сварок, які пере­ходять у взаємні образи і бійки. При цьому основою криміногенної поведінки і злочинця, і потерпілого є побутові взаємовідносини, оскіль­ки переважну більшість убивств і тілесних ушкоджень, мордувань вчинено у квартирі, будинку, дворі, гуртожитку тощо. Близько 80 % таких злочинів учиняється у вечірні та нічні години, під час та після вживання спиртних напоїв, шляхом заподіяння потерпілому побоїв руками і ногами, побутовими предметами та іншими речами. Значна частина цих злочинів учиняється із застосуванням різної вогнепальної зброї, у тому числі й воєнного зразка, та вибухових речовин.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239000" cy="5979064"/>
          </a:xfrm>
        </p:spPr>
        <p:txBody>
          <a:bodyPr/>
          <a:lstStyle/>
          <a:p>
            <a:pPr marL="0" indent="0">
              <a:buNone/>
            </a:pPr>
            <a:endParaRPr lang="uk-UA" i="1" dirty="0" smtClean="0"/>
          </a:p>
          <a:p>
            <a:pPr marL="0" indent="0">
              <a:buNone/>
            </a:pPr>
            <a:r>
              <a:rPr lang="uk-UA" i="1" dirty="0" smtClean="0"/>
              <a:t>«Географія»</a:t>
            </a:r>
            <a:r>
              <a:rPr lang="uk-UA" dirty="0" smtClean="0"/>
              <a:t> </a:t>
            </a:r>
            <a:r>
              <a:rPr lang="uk-UA" i="1" dirty="0" smtClean="0"/>
              <a:t>насильницьких злочинів:</a:t>
            </a:r>
          </a:p>
          <a:p>
            <a:pPr marL="0" indent="0">
              <a:buNone/>
            </a:pPr>
            <a:r>
              <a:rPr lang="uk-UA" dirty="0" smtClean="0"/>
              <a:t>Так звану першість </a:t>
            </a:r>
            <a:r>
              <a:rPr lang="uk-UA" dirty="0"/>
              <a:t>займають Донецька, </a:t>
            </a:r>
            <a:r>
              <a:rPr lang="uk-UA" dirty="0" smtClean="0"/>
              <a:t>Дніпропетровська</a:t>
            </a:r>
            <a:r>
              <a:rPr lang="uk-UA" dirty="0"/>
              <a:t>, Запорізька, Луганська та деякі інші області, де взагалі високий рівень </a:t>
            </a:r>
            <a:r>
              <a:rPr lang="uk-UA" dirty="0" err="1"/>
              <a:t>загальнокримінальної</a:t>
            </a:r>
            <a:r>
              <a:rPr lang="uk-UA" dirty="0"/>
              <a:t> злочинності; переважна частина насильницьких злочинів вчинюються місцевими мешканцями за місцем їх проживання</a:t>
            </a:r>
            <a:r>
              <a:rPr lang="uk-UA" dirty="0" smtClean="0"/>
              <a:t>.</a:t>
            </a:r>
          </a:p>
          <a:p>
            <a:pPr marL="0" indent="0">
              <a:buNone/>
            </a:pPr>
            <a:endParaRPr lang="uk-UA" dirty="0" smtClean="0"/>
          </a:p>
          <a:p>
            <a:pPr marL="0" indent="0">
              <a:buNone/>
            </a:pPr>
            <a:r>
              <a:rPr lang="uk-UA" dirty="0"/>
              <a:t>Поширення насильницьких зло­чинів у містах і сільській місцевості має відмінність, але незначну.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427168" cy="597906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dirty="0" smtClean="0"/>
              <a:t>Влітку злочинів проти життя та здоров’я </a:t>
            </a:r>
            <a:r>
              <a:rPr lang="uk-UA" dirty="0"/>
              <a:t>реєструється більше, ніж узимку.</a:t>
            </a:r>
            <a:endParaRPr lang="ru-RU" dirty="0"/>
          </a:p>
          <a:p>
            <a:pPr marL="0" indent="0">
              <a:buNone/>
            </a:pPr>
            <a:r>
              <a:rPr lang="uk-UA" dirty="0"/>
              <a:t>Переважна частина тяжких насильницьких злочинів учиняється чоловіками. Утім спостерігається тенденція до зростання жіночої на­сильницької злочинності. Частіше за все дії жінок — це реакція у від­повідь на протиправну або </a:t>
            </a:r>
            <a:r>
              <a:rPr lang="uk-UA" dirty="0" err="1"/>
              <a:t>віктимну</a:t>
            </a:r>
            <a:r>
              <a:rPr lang="uk-UA" dirty="0"/>
              <a:t> поведінку потерпілих (знущання, нанесення побоїв, подружня зрада, алкоголізм тощо</a:t>
            </a:r>
            <a:r>
              <a:rPr lang="uk-UA" dirty="0" smtClean="0"/>
              <a:t>).</a:t>
            </a:r>
          </a:p>
          <a:p>
            <a:pPr marL="0" indent="0">
              <a:buNone/>
            </a:pPr>
            <a:r>
              <a:rPr lang="uk-UA" dirty="0"/>
              <a:t>Кримінальна активність має і вікові особливості: по умисних вбивствах за обтяжуючих обставин вона припадає на 19-25, 30-40 років; по умисних вбивствах — 30-40, 41-50 років; по тяжких тілес­них ушкодженнях — 26-40 років.</a:t>
            </a:r>
            <a:endParaRPr lang="ru-RU" dirty="0"/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7355160" cy="597906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Переважна більшість злочинців мають базову або базову спеціаль­ну освіту. </a:t>
            </a:r>
            <a:endParaRPr lang="uk-UA" dirty="0" smtClean="0"/>
          </a:p>
          <a:p>
            <a:pPr marL="0" indent="0">
              <a:buNone/>
            </a:pPr>
            <a:r>
              <a:rPr lang="uk-UA" dirty="0" smtClean="0"/>
              <a:t>Особи</a:t>
            </a:r>
            <a:r>
              <a:rPr lang="uk-UA" dirty="0"/>
              <a:t>, які вчиняють кваліфіковані вбивства, </a:t>
            </a:r>
            <a:r>
              <a:rPr lang="uk-UA" dirty="0" smtClean="0"/>
              <a:t>здебільшого </a:t>
            </a:r>
            <a:r>
              <a:rPr lang="uk-UA" dirty="0"/>
              <a:t>не мають сім'ї; серед осіб, засуджених за тяжкі тілесні ушкоджен­ня, майже 50 % неодружених. Значна частина злочинців розлучена.</a:t>
            </a:r>
            <a:endParaRPr lang="ru-RU" dirty="0"/>
          </a:p>
          <a:p>
            <a:pPr marL="0" indent="0">
              <a:buNone/>
            </a:pPr>
            <a:r>
              <a:rPr lang="uk-UA" dirty="0" smtClean="0"/>
              <a:t>Понад </a:t>
            </a:r>
            <a:r>
              <a:rPr lang="uk-UA" dirty="0"/>
              <a:t>50 % злочинців на день вчинення злочину не працювали і не вчилися. Це особи молодого і середнього віку, які зловживають спиртними напоями, негативно себе поводять, не мають будь-якої професії, постійно створюють криміногенні ситу­ації. За соціальним станом і видом заняття серед винних виділяються група робітників і працівників сільського господарства, працівники некваліфікованої праці. їх частка у структурі злочинців становить близько 40 %.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28834756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102</TotalTime>
  <Words>2343</Words>
  <Application>Microsoft Office PowerPoint</Application>
  <PresentationFormat>Экран (4:3)</PresentationFormat>
  <Paragraphs>122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Изящная</vt:lpstr>
      <vt:lpstr>НАСИЛЬНИЦЬКА ЗЛОЧИННІСТЬ ПРОТИ ЖИТТЯ І ЗДОРОВ'Я ОСОБИ ТА ЇЇ ЗАПОБІГАННЯ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НАСИЛЬНИЦЬКА ЗЛОЧИННІСТЬ ПРОТИ ЖИТТЯ І ЗДОРОВ'Я ОСОБИ ТА ЇЇ ЗАПОБІГАННЯ</dc:title>
  <dc:creator>Катя</dc:creator>
  <cp:lastModifiedBy>Катя</cp:lastModifiedBy>
  <cp:revision>8</cp:revision>
  <dcterms:created xsi:type="dcterms:W3CDTF">2020-03-25T10:24:12Z</dcterms:created>
  <dcterms:modified xsi:type="dcterms:W3CDTF">2020-03-25T12:06:29Z</dcterms:modified>
</cp:coreProperties>
</file>