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1"/>
  </p:notesMasterIdLst>
  <p:sldIdLst>
    <p:sldId id="256" r:id="rId2"/>
    <p:sldId id="257" r:id="rId3"/>
    <p:sldId id="294" r:id="rId4"/>
    <p:sldId id="258" r:id="rId5"/>
    <p:sldId id="262" r:id="rId6"/>
    <p:sldId id="265" r:id="rId7"/>
    <p:sldId id="266" r:id="rId8"/>
    <p:sldId id="264" r:id="rId9"/>
    <p:sldId id="289" r:id="rId10"/>
    <p:sldId id="290" r:id="rId11"/>
    <p:sldId id="291" r:id="rId12"/>
    <p:sldId id="293" r:id="rId13"/>
    <p:sldId id="260" r:id="rId14"/>
    <p:sldId id="288" r:id="rId15"/>
    <p:sldId id="295" r:id="rId16"/>
    <p:sldId id="261" r:id="rId17"/>
    <p:sldId id="297" r:id="rId18"/>
    <p:sldId id="296" r:id="rId19"/>
    <p:sldId id="299" r:id="rId20"/>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369"/>
  </p:normalViewPr>
  <p:slideViewPr>
    <p:cSldViewPr snapToGrid="0" snapToObjects="1">
      <p:cViewPr>
        <p:scale>
          <a:sx n="107" d="100"/>
          <a:sy n="107" d="100"/>
        </p:scale>
        <p:origin x="-464"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3661F7-18D3-7C4E-80C3-7A825EBB40CE}" type="datetimeFigureOut">
              <a:rPr lang="ru-RU" smtClean="0"/>
              <a:t>17.04.2022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67BB3-4CC7-B544-895B-CAE5FF973BCC}" type="slidenum">
              <a:rPr lang="ru-RU" smtClean="0"/>
              <a:t>‹#›</a:t>
            </a:fld>
            <a:endParaRPr lang="ru-RU"/>
          </a:p>
        </p:txBody>
      </p:sp>
    </p:spTree>
    <p:extLst>
      <p:ext uri="{BB962C8B-B14F-4D97-AF65-F5344CB8AC3E}">
        <p14:creationId xmlns:p14="http://schemas.microsoft.com/office/powerpoint/2010/main" val="4023815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2F4B0227-2335-4A4E-BBEE-F8EC206E322E}"/>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9D8D8D2-435F-9B4E-B63F-70AD43AFB8A4}" type="slidenum">
              <a:rPr lang="ru-RU" altLang="ru-UA"/>
              <a:pPr eaLnBrk="1" hangingPunct="1"/>
              <a:t>14</a:t>
            </a:fld>
            <a:endParaRPr lang="ru-RU" altLang="ru-UA"/>
          </a:p>
        </p:txBody>
      </p:sp>
      <p:sp>
        <p:nvSpPr>
          <p:cNvPr id="64515" name="Rectangle 2">
            <a:extLst>
              <a:ext uri="{FF2B5EF4-FFF2-40B4-BE49-F238E27FC236}">
                <a16:creationId xmlns:a16="http://schemas.microsoft.com/office/drawing/2014/main" id="{3EC4B92C-D535-4346-94DA-362922ACAC44}"/>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CEEEA3CD-B49C-EF4B-8F7E-ED5F75094927}"/>
              </a:ext>
            </a:extLst>
          </p:cNvPr>
          <p:cNvSpPr>
            <a:spLocks noGrp="1" noChangeArrowheads="1"/>
          </p:cNvSpPr>
          <p:nvPr>
            <p:ph type="body" idx="1"/>
          </p:nvPr>
        </p:nvSpPr>
        <p:spPr>
          <a:noFill/>
        </p:spPr>
        <p:txBody>
          <a:bodyPr/>
          <a:lstStyle/>
          <a:p>
            <a:pPr eaLnBrk="1" hangingPunct="1"/>
            <a:endParaRPr lang="ru-RU" altLang="ru-UA">
              <a:latin typeface="Arial" panose="020B0604020202020204" pitchFamily="34" charset="0"/>
            </a:endParaRPr>
          </a:p>
        </p:txBody>
      </p:sp>
    </p:spTree>
    <p:extLst>
      <p:ext uri="{BB962C8B-B14F-4D97-AF65-F5344CB8AC3E}">
        <p14:creationId xmlns:p14="http://schemas.microsoft.com/office/powerpoint/2010/main" val="987102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DBC0C7-8B0E-084D-ABEC-EE18693A62F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1EA31E4A-EA02-2D4E-9F34-18A7DF7E64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FA017042-39AE-7E4C-9D59-F45A0EF624EE}"/>
              </a:ext>
            </a:extLst>
          </p:cNvPr>
          <p:cNvSpPr>
            <a:spLocks noGrp="1"/>
          </p:cNvSpPr>
          <p:nvPr>
            <p:ph type="dt" sz="half" idx="10"/>
          </p:nvPr>
        </p:nvSpPr>
        <p:spPr/>
        <p:txBody>
          <a:bodyPr/>
          <a:lstStyle/>
          <a:p>
            <a:fld id="{FE5C4C4C-17DB-1C42-B0A1-39906DF5C2BA}" type="datetimeFigureOut">
              <a:rPr lang="ru-RU" smtClean="0"/>
              <a:t>17.04.2022</a:t>
            </a:fld>
            <a:endParaRPr lang="ru-RU"/>
          </a:p>
        </p:txBody>
      </p:sp>
      <p:sp>
        <p:nvSpPr>
          <p:cNvPr id="5" name="Нижний колонтитул 4">
            <a:extLst>
              <a:ext uri="{FF2B5EF4-FFF2-40B4-BE49-F238E27FC236}">
                <a16:creationId xmlns:a16="http://schemas.microsoft.com/office/drawing/2014/main" id="{D43483B4-7541-1E48-BA60-BF8EBFE65DF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AAED518-122A-074B-8C5F-EE089DFD61D8}"/>
              </a:ext>
            </a:extLst>
          </p:cNvPr>
          <p:cNvSpPr>
            <a:spLocks noGrp="1"/>
          </p:cNvSpPr>
          <p:nvPr>
            <p:ph type="sldNum" sz="quarter" idx="12"/>
          </p:nvPr>
        </p:nvSpPr>
        <p:spPr/>
        <p:txBody>
          <a:bodyPr/>
          <a:lstStyle/>
          <a:p>
            <a:fld id="{7A20C634-D0AB-074D-A064-67D140358ABF}" type="slidenum">
              <a:rPr lang="ru-RU" smtClean="0"/>
              <a:t>‹#›</a:t>
            </a:fld>
            <a:endParaRPr lang="ru-RU"/>
          </a:p>
        </p:txBody>
      </p:sp>
    </p:spTree>
    <p:extLst>
      <p:ext uri="{BB962C8B-B14F-4D97-AF65-F5344CB8AC3E}">
        <p14:creationId xmlns:p14="http://schemas.microsoft.com/office/powerpoint/2010/main" val="1947490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1D3DA7-F4AA-2D45-AC47-FDD2C4E30DD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8C534E9-401F-4F4E-81B7-EA309B1E457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066C86F-935D-1E49-9956-7ECCAC06F4F6}"/>
              </a:ext>
            </a:extLst>
          </p:cNvPr>
          <p:cNvSpPr>
            <a:spLocks noGrp="1"/>
          </p:cNvSpPr>
          <p:nvPr>
            <p:ph type="dt" sz="half" idx="10"/>
          </p:nvPr>
        </p:nvSpPr>
        <p:spPr/>
        <p:txBody>
          <a:bodyPr/>
          <a:lstStyle/>
          <a:p>
            <a:fld id="{FE5C4C4C-17DB-1C42-B0A1-39906DF5C2BA}" type="datetimeFigureOut">
              <a:rPr lang="ru-RU" smtClean="0"/>
              <a:t>17.04.2022</a:t>
            </a:fld>
            <a:endParaRPr lang="ru-RU"/>
          </a:p>
        </p:txBody>
      </p:sp>
      <p:sp>
        <p:nvSpPr>
          <p:cNvPr id="5" name="Нижний колонтитул 4">
            <a:extLst>
              <a:ext uri="{FF2B5EF4-FFF2-40B4-BE49-F238E27FC236}">
                <a16:creationId xmlns:a16="http://schemas.microsoft.com/office/drawing/2014/main" id="{C49D0B41-18DA-E049-9872-22FC760A42E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BD583A5-FA61-904F-99D4-11FA30F17030}"/>
              </a:ext>
            </a:extLst>
          </p:cNvPr>
          <p:cNvSpPr>
            <a:spLocks noGrp="1"/>
          </p:cNvSpPr>
          <p:nvPr>
            <p:ph type="sldNum" sz="quarter" idx="12"/>
          </p:nvPr>
        </p:nvSpPr>
        <p:spPr/>
        <p:txBody>
          <a:bodyPr/>
          <a:lstStyle/>
          <a:p>
            <a:fld id="{7A20C634-D0AB-074D-A064-67D140358ABF}" type="slidenum">
              <a:rPr lang="ru-RU" smtClean="0"/>
              <a:t>‹#›</a:t>
            </a:fld>
            <a:endParaRPr lang="ru-RU"/>
          </a:p>
        </p:txBody>
      </p:sp>
    </p:spTree>
    <p:extLst>
      <p:ext uri="{BB962C8B-B14F-4D97-AF65-F5344CB8AC3E}">
        <p14:creationId xmlns:p14="http://schemas.microsoft.com/office/powerpoint/2010/main" val="149959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AC06F05-CFE8-2840-9235-17C541B26BF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2BB09D2-F80F-1F49-A812-8A55BEC93EE9}"/>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CF4A729-87DA-C34B-BDD6-5DC18C88E89D}"/>
              </a:ext>
            </a:extLst>
          </p:cNvPr>
          <p:cNvSpPr>
            <a:spLocks noGrp="1"/>
          </p:cNvSpPr>
          <p:nvPr>
            <p:ph type="dt" sz="half" idx="10"/>
          </p:nvPr>
        </p:nvSpPr>
        <p:spPr/>
        <p:txBody>
          <a:bodyPr/>
          <a:lstStyle/>
          <a:p>
            <a:fld id="{FE5C4C4C-17DB-1C42-B0A1-39906DF5C2BA}" type="datetimeFigureOut">
              <a:rPr lang="ru-RU" smtClean="0"/>
              <a:t>17.04.2022</a:t>
            </a:fld>
            <a:endParaRPr lang="ru-RU"/>
          </a:p>
        </p:txBody>
      </p:sp>
      <p:sp>
        <p:nvSpPr>
          <p:cNvPr id="5" name="Нижний колонтитул 4">
            <a:extLst>
              <a:ext uri="{FF2B5EF4-FFF2-40B4-BE49-F238E27FC236}">
                <a16:creationId xmlns:a16="http://schemas.microsoft.com/office/drawing/2014/main" id="{7C7FDCA4-F164-5A46-A21D-B819641657F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16EC05C-1770-3343-AE6C-C6A107C6AEC4}"/>
              </a:ext>
            </a:extLst>
          </p:cNvPr>
          <p:cNvSpPr>
            <a:spLocks noGrp="1"/>
          </p:cNvSpPr>
          <p:nvPr>
            <p:ph type="sldNum" sz="quarter" idx="12"/>
          </p:nvPr>
        </p:nvSpPr>
        <p:spPr/>
        <p:txBody>
          <a:bodyPr/>
          <a:lstStyle/>
          <a:p>
            <a:fld id="{7A20C634-D0AB-074D-A064-67D140358ABF}" type="slidenum">
              <a:rPr lang="ru-RU" smtClean="0"/>
              <a:t>‹#›</a:t>
            </a:fld>
            <a:endParaRPr lang="ru-RU"/>
          </a:p>
        </p:txBody>
      </p:sp>
    </p:spTree>
    <p:extLst>
      <p:ext uri="{BB962C8B-B14F-4D97-AF65-F5344CB8AC3E}">
        <p14:creationId xmlns:p14="http://schemas.microsoft.com/office/powerpoint/2010/main" val="1053705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DC4148-F77A-1D47-A247-DE6F0150358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41D1FC0-A0BD-1C44-81EC-C7735F2107C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7356B42-F10F-3041-811C-A258477295F0}"/>
              </a:ext>
            </a:extLst>
          </p:cNvPr>
          <p:cNvSpPr>
            <a:spLocks noGrp="1"/>
          </p:cNvSpPr>
          <p:nvPr>
            <p:ph type="dt" sz="half" idx="10"/>
          </p:nvPr>
        </p:nvSpPr>
        <p:spPr/>
        <p:txBody>
          <a:bodyPr/>
          <a:lstStyle/>
          <a:p>
            <a:fld id="{FE5C4C4C-17DB-1C42-B0A1-39906DF5C2BA}" type="datetimeFigureOut">
              <a:rPr lang="ru-RU" smtClean="0"/>
              <a:t>17.04.2022</a:t>
            </a:fld>
            <a:endParaRPr lang="ru-RU"/>
          </a:p>
        </p:txBody>
      </p:sp>
      <p:sp>
        <p:nvSpPr>
          <p:cNvPr id="5" name="Нижний колонтитул 4">
            <a:extLst>
              <a:ext uri="{FF2B5EF4-FFF2-40B4-BE49-F238E27FC236}">
                <a16:creationId xmlns:a16="http://schemas.microsoft.com/office/drawing/2014/main" id="{8D315CBB-A617-5E41-A2F5-3B924A47450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76D8471-4614-EC4C-B640-3F92BBE95DEF}"/>
              </a:ext>
            </a:extLst>
          </p:cNvPr>
          <p:cNvSpPr>
            <a:spLocks noGrp="1"/>
          </p:cNvSpPr>
          <p:nvPr>
            <p:ph type="sldNum" sz="quarter" idx="12"/>
          </p:nvPr>
        </p:nvSpPr>
        <p:spPr/>
        <p:txBody>
          <a:bodyPr/>
          <a:lstStyle/>
          <a:p>
            <a:fld id="{7A20C634-D0AB-074D-A064-67D140358ABF}" type="slidenum">
              <a:rPr lang="ru-RU" smtClean="0"/>
              <a:t>‹#›</a:t>
            </a:fld>
            <a:endParaRPr lang="ru-RU"/>
          </a:p>
        </p:txBody>
      </p:sp>
    </p:spTree>
    <p:extLst>
      <p:ext uri="{BB962C8B-B14F-4D97-AF65-F5344CB8AC3E}">
        <p14:creationId xmlns:p14="http://schemas.microsoft.com/office/powerpoint/2010/main" val="2489823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3C3B28-D51B-1D49-8E10-AFD7B24A94A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B1BAFACE-5A4F-D947-B6A7-26CE215900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41F729A-C6FE-4140-AFC8-3342E747BAFF}"/>
              </a:ext>
            </a:extLst>
          </p:cNvPr>
          <p:cNvSpPr>
            <a:spLocks noGrp="1"/>
          </p:cNvSpPr>
          <p:nvPr>
            <p:ph type="dt" sz="half" idx="10"/>
          </p:nvPr>
        </p:nvSpPr>
        <p:spPr/>
        <p:txBody>
          <a:bodyPr/>
          <a:lstStyle/>
          <a:p>
            <a:fld id="{FE5C4C4C-17DB-1C42-B0A1-39906DF5C2BA}" type="datetimeFigureOut">
              <a:rPr lang="ru-RU" smtClean="0"/>
              <a:t>17.04.2022</a:t>
            </a:fld>
            <a:endParaRPr lang="ru-RU"/>
          </a:p>
        </p:txBody>
      </p:sp>
      <p:sp>
        <p:nvSpPr>
          <p:cNvPr id="5" name="Нижний колонтитул 4">
            <a:extLst>
              <a:ext uri="{FF2B5EF4-FFF2-40B4-BE49-F238E27FC236}">
                <a16:creationId xmlns:a16="http://schemas.microsoft.com/office/drawing/2014/main" id="{02682A35-B2D5-B847-8CC0-241547C6923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98C586C-08DA-9F43-8DC3-5DC77BD6B768}"/>
              </a:ext>
            </a:extLst>
          </p:cNvPr>
          <p:cNvSpPr>
            <a:spLocks noGrp="1"/>
          </p:cNvSpPr>
          <p:nvPr>
            <p:ph type="sldNum" sz="quarter" idx="12"/>
          </p:nvPr>
        </p:nvSpPr>
        <p:spPr/>
        <p:txBody>
          <a:bodyPr/>
          <a:lstStyle/>
          <a:p>
            <a:fld id="{7A20C634-D0AB-074D-A064-67D140358ABF}" type="slidenum">
              <a:rPr lang="ru-RU" smtClean="0"/>
              <a:t>‹#›</a:t>
            </a:fld>
            <a:endParaRPr lang="ru-RU"/>
          </a:p>
        </p:txBody>
      </p:sp>
    </p:spTree>
    <p:extLst>
      <p:ext uri="{BB962C8B-B14F-4D97-AF65-F5344CB8AC3E}">
        <p14:creationId xmlns:p14="http://schemas.microsoft.com/office/powerpoint/2010/main" val="3937824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BC85F1-A953-9444-BF2A-3A76F1F2825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ECACAF4-1C9F-AE46-8F7B-236B56A92DC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7F093090-2E1B-A34A-BD28-939C10B9D9C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D660D37-3120-9B48-8B62-8AEFB8232140}"/>
              </a:ext>
            </a:extLst>
          </p:cNvPr>
          <p:cNvSpPr>
            <a:spLocks noGrp="1"/>
          </p:cNvSpPr>
          <p:nvPr>
            <p:ph type="dt" sz="half" idx="10"/>
          </p:nvPr>
        </p:nvSpPr>
        <p:spPr/>
        <p:txBody>
          <a:bodyPr/>
          <a:lstStyle/>
          <a:p>
            <a:fld id="{FE5C4C4C-17DB-1C42-B0A1-39906DF5C2BA}" type="datetimeFigureOut">
              <a:rPr lang="ru-RU" smtClean="0"/>
              <a:t>17.04.2022</a:t>
            </a:fld>
            <a:endParaRPr lang="ru-RU"/>
          </a:p>
        </p:txBody>
      </p:sp>
      <p:sp>
        <p:nvSpPr>
          <p:cNvPr id="6" name="Нижний колонтитул 5">
            <a:extLst>
              <a:ext uri="{FF2B5EF4-FFF2-40B4-BE49-F238E27FC236}">
                <a16:creationId xmlns:a16="http://schemas.microsoft.com/office/drawing/2014/main" id="{D28E2BF2-E6A0-A745-99AD-3EC442B5DE8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44CFB1D-73DF-9545-BC81-9FE71D28DAF9}"/>
              </a:ext>
            </a:extLst>
          </p:cNvPr>
          <p:cNvSpPr>
            <a:spLocks noGrp="1"/>
          </p:cNvSpPr>
          <p:nvPr>
            <p:ph type="sldNum" sz="quarter" idx="12"/>
          </p:nvPr>
        </p:nvSpPr>
        <p:spPr/>
        <p:txBody>
          <a:bodyPr/>
          <a:lstStyle/>
          <a:p>
            <a:fld id="{7A20C634-D0AB-074D-A064-67D140358ABF}" type="slidenum">
              <a:rPr lang="ru-RU" smtClean="0"/>
              <a:t>‹#›</a:t>
            </a:fld>
            <a:endParaRPr lang="ru-RU"/>
          </a:p>
        </p:txBody>
      </p:sp>
    </p:spTree>
    <p:extLst>
      <p:ext uri="{BB962C8B-B14F-4D97-AF65-F5344CB8AC3E}">
        <p14:creationId xmlns:p14="http://schemas.microsoft.com/office/powerpoint/2010/main" val="41000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51385E-7BA2-864B-B945-5E92478B5BA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3D8E281-963F-EC4A-B9A9-4D9D10C390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68178D7-0FFE-F84D-80E5-58AFD1F9323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5E4A781-25C0-844E-B9D4-2A7D18E9E0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9C281BC7-2E2E-8944-AF8B-9C9D795B636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A5236BEF-BDAF-2E4A-A41E-A0210A7314DB}"/>
              </a:ext>
            </a:extLst>
          </p:cNvPr>
          <p:cNvSpPr>
            <a:spLocks noGrp="1"/>
          </p:cNvSpPr>
          <p:nvPr>
            <p:ph type="dt" sz="half" idx="10"/>
          </p:nvPr>
        </p:nvSpPr>
        <p:spPr/>
        <p:txBody>
          <a:bodyPr/>
          <a:lstStyle/>
          <a:p>
            <a:fld id="{FE5C4C4C-17DB-1C42-B0A1-39906DF5C2BA}" type="datetimeFigureOut">
              <a:rPr lang="ru-RU" smtClean="0"/>
              <a:t>17.04.2022</a:t>
            </a:fld>
            <a:endParaRPr lang="ru-RU"/>
          </a:p>
        </p:txBody>
      </p:sp>
      <p:sp>
        <p:nvSpPr>
          <p:cNvPr id="8" name="Нижний колонтитул 7">
            <a:extLst>
              <a:ext uri="{FF2B5EF4-FFF2-40B4-BE49-F238E27FC236}">
                <a16:creationId xmlns:a16="http://schemas.microsoft.com/office/drawing/2014/main" id="{7827FC98-F7DD-7544-80B6-60EE1E2D570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EDA75571-9CAE-AE4A-969D-43B148BE03D6}"/>
              </a:ext>
            </a:extLst>
          </p:cNvPr>
          <p:cNvSpPr>
            <a:spLocks noGrp="1"/>
          </p:cNvSpPr>
          <p:nvPr>
            <p:ph type="sldNum" sz="quarter" idx="12"/>
          </p:nvPr>
        </p:nvSpPr>
        <p:spPr/>
        <p:txBody>
          <a:bodyPr/>
          <a:lstStyle/>
          <a:p>
            <a:fld id="{7A20C634-D0AB-074D-A064-67D140358ABF}" type="slidenum">
              <a:rPr lang="ru-RU" smtClean="0"/>
              <a:t>‹#›</a:t>
            </a:fld>
            <a:endParaRPr lang="ru-RU"/>
          </a:p>
        </p:txBody>
      </p:sp>
    </p:spTree>
    <p:extLst>
      <p:ext uri="{BB962C8B-B14F-4D97-AF65-F5344CB8AC3E}">
        <p14:creationId xmlns:p14="http://schemas.microsoft.com/office/powerpoint/2010/main" val="3183931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E8A4F3-D886-7C4F-9781-2CCF5F7788E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525C1C7-6FE8-0B4B-9CAB-E884729B9A19}"/>
              </a:ext>
            </a:extLst>
          </p:cNvPr>
          <p:cNvSpPr>
            <a:spLocks noGrp="1"/>
          </p:cNvSpPr>
          <p:nvPr>
            <p:ph type="dt" sz="half" idx="10"/>
          </p:nvPr>
        </p:nvSpPr>
        <p:spPr/>
        <p:txBody>
          <a:bodyPr/>
          <a:lstStyle/>
          <a:p>
            <a:fld id="{FE5C4C4C-17DB-1C42-B0A1-39906DF5C2BA}" type="datetimeFigureOut">
              <a:rPr lang="ru-RU" smtClean="0"/>
              <a:t>17.04.2022</a:t>
            </a:fld>
            <a:endParaRPr lang="ru-RU"/>
          </a:p>
        </p:txBody>
      </p:sp>
      <p:sp>
        <p:nvSpPr>
          <p:cNvPr id="4" name="Нижний колонтитул 3">
            <a:extLst>
              <a:ext uri="{FF2B5EF4-FFF2-40B4-BE49-F238E27FC236}">
                <a16:creationId xmlns:a16="http://schemas.microsoft.com/office/drawing/2014/main" id="{F5A515FF-E528-5D48-AD21-9ED4F3323A6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F7A8C33F-F840-C245-8B66-36A3112980AD}"/>
              </a:ext>
            </a:extLst>
          </p:cNvPr>
          <p:cNvSpPr>
            <a:spLocks noGrp="1"/>
          </p:cNvSpPr>
          <p:nvPr>
            <p:ph type="sldNum" sz="quarter" idx="12"/>
          </p:nvPr>
        </p:nvSpPr>
        <p:spPr/>
        <p:txBody>
          <a:bodyPr/>
          <a:lstStyle/>
          <a:p>
            <a:fld id="{7A20C634-D0AB-074D-A064-67D140358ABF}" type="slidenum">
              <a:rPr lang="ru-RU" smtClean="0"/>
              <a:t>‹#›</a:t>
            </a:fld>
            <a:endParaRPr lang="ru-RU"/>
          </a:p>
        </p:txBody>
      </p:sp>
    </p:spTree>
    <p:extLst>
      <p:ext uri="{BB962C8B-B14F-4D97-AF65-F5344CB8AC3E}">
        <p14:creationId xmlns:p14="http://schemas.microsoft.com/office/powerpoint/2010/main" val="1106463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E207EA3-5ED0-6C40-B5CD-DC77C7218DE4}"/>
              </a:ext>
            </a:extLst>
          </p:cNvPr>
          <p:cNvSpPr>
            <a:spLocks noGrp="1"/>
          </p:cNvSpPr>
          <p:nvPr>
            <p:ph type="dt" sz="half" idx="10"/>
          </p:nvPr>
        </p:nvSpPr>
        <p:spPr/>
        <p:txBody>
          <a:bodyPr/>
          <a:lstStyle/>
          <a:p>
            <a:fld id="{FE5C4C4C-17DB-1C42-B0A1-39906DF5C2BA}" type="datetimeFigureOut">
              <a:rPr lang="ru-RU" smtClean="0"/>
              <a:t>17.04.2022</a:t>
            </a:fld>
            <a:endParaRPr lang="ru-RU"/>
          </a:p>
        </p:txBody>
      </p:sp>
      <p:sp>
        <p:nvSpPr>
          <p:cNvPr id="3" name="Нижний колонтитул 2">
            <a:extLst>
              <a:ext uri="{FF2B5EF4-FFF2-40B4-BE49-F238E27FC236}">
                <a16:creationId xmlns:a16="http://schemas.microsoft.com/office/drawing/2014/main" id="{E2E1AE32-5E68-D942-9AB9-BF622CEB8D25}"/>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AB97B2D4-CC04-8940-8AA4-E85633DB29D4}"/>
              </a:ext>
            </a:extLst>
          </p:cNvPr>
          <p:cNvSpPr>
            <a:spLocks noGrp="1"/>
          </p:cNvSpPr>
          <p:nvPr>
            <p:ph type="sldNum" sz="quarter" idx="12"/>
          </p:nvPr>
        </p:nvSpPr>
        <p:spPr/>
        <p:txBody>
          <a:bodyPr/>
          <a:lstStyle/>
          <a:p>
            <a:fld id="{7A20C634-D0AB-074D-A064-67D140358ABF}" type="slidenum">
              <a:rPr lang="ru-RU" smtClean="0"/>
              <a:t>‹#›</a:t>
            </a:fld>
            <a:endParaRPr lang="ru-RU"/>
          </a:p>
        </p:txBody>
      </p:sp>
    </p:spTree>
    <p:extLst>
      <p:ext uri="{BB962C8B-B14F-4D97-AF65-F5344CB8AC3E}">
        <p14:creationId xmlns:p14="http://schemas.microsoft.com/office/powerpoint/2010/main" val="267234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036A37-C993-9D46-80B2-D7CCB61EF95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97C8A5F-A1A9-9244-97C5-089861ED61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87E78A58-5AC8-E743-96C0-D2FCE24F7C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FF5811F-01A4-C645-89D7-B3A1B6BF7DDD}"/>
              </a:ext>
            </a:extLst>
          </p:cNvPr>
          <p:cNvSpPr>
            <a:spLocks noGrp="1"/>
          </p:cNvSpPr>
          <p:nvPr>
            <p:ph type="dt" sz="half" idx="10"/>
          </p:nvPr>
        </p:nvSpPr>
        <p:spPr/>
        <p:txBody>
          <a:bodyPr/>
          <a:lstStyle/>
          <a:p>
            <a:fld id="{FE5C4C4C-17DB-1C42-B0A1-39906DF5C2BA}" type="datetimeFigureOut">
              <a:rPr lang="ru-RU" smtClean="0"/>
              <a:t>17.04.2022</a:t>
            </a:fld>
            <a:endParaRPr lang="ru-RU"/>
          </a:p>
        </p:txBody>
      </p:sp>
      <p:sp>
        <p:nvSpPr>
          <p:cNvPr id="6" name="Нижний колонтитул 5">
            <a:extLst>
              <a:ext uri="{FF2B5EF4-FFF2-40B4-BE49-F238E27FC236}">
                <a16:creationId xmlns:a16="http://schemas.microsoft.com/office/drawing/2014/main" id="{23193B1E-C246-1644-87D9-F38B6FCAE35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0F0E750-BF35-9C42-85EA-2BCE27261DD9}"/>
              </a:ext>
            </a:extLst>
          </p:cNvPr>
          <p:cNvSpPr>
            <a:spLocks noGrp="1"/>
          </p:cNvSpPr>
          <p:nvPr>
            <p:ph type="sldNum" sz="quarter" idx="12"/>
          </p:nvPr>
        </p:nvSpPr>
        <p:spPr/>
        <p:txBody>
          <a:bodyPr/>
          <a:lstStyle/>
          <a:p>
            <a:fld id="{7A20C634-D0AB-074D-A064-67D140358ABF}" type="slidenum">
              <a:rPr lang="ru-RU" smtClean="0"/>
              <a:t>‹#›</a:t>
            </a:fld>
            <a:endParaRPr lang="ru-RU"/>
          </a:p>
        </p:txBody>
      </p:sp>
    </p:spTree>
    <p:extLst>
      <p:ext uri="{BB962C8B-B14F-4D97-AF65-F5344CB8AC3E}">
        <p14:creationId xmlns:p14="http://schemas.microsoft.com/office/powerpoint/2010/main" val="1726969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6D0D6F-1ED8-8142-8EB4-04D09023261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D77EE32-338D-2F41-8CF2-66AA20B8C2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F735D04-62B9-0840-9FDB-36CC2F2022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74DE4A1-0E9C-B940-998D-C740620B0573}"/>
              </a:ext>
            </a:extLst>
          </p:cNvPr>
          <p:cNvSpPr>
            <a:spLocks noGrp="1"/>
          </p:cNvSpPr>
          <p:nvPr>
            <p:ph type="dt" sz="half" idx="10"/>
          </p:nvPr>
        </p:nvSpPr>
        <p:spPr/>
        <p:txBody>
          <a:bodyPr/>
          <a:lstStyle/>
          <a:p>
            <a:fld id="{FE5C4C4C-17DB-1C42-B0A1-39906DF5C2BA}" type="datetimeFigureOut">
              <a:rPr lang="ru-RU" smtClean="0"/>
              <a:t>17.04.2022</a:t>
            </a:fld>
            <a:endParaRPr lang="ru-RU"/>
          </a:p>
        </p:txBody>
      </p:sp>
      <p:sp>
        <p:nvSpPr>
          <p:cNvPr id="6" name="Нижний колонтитул 5">
            <a:extLst>
              <a:ext uri="{FF2B5EF4-FFF2-40B4-BE49-F238E27FC236}">
                <a16:creationId xmlns:a16="http://schemas.microsoft.com/office/drawing/2014/main" id="{CE572343-96EF-0741-89DB-0E93F678759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1ACBFB9-E2EF-344A-AA56-FE3F84F797D6}"/>
              </a:ext>
            </a:extLst>
          </p:cNvPr>
          <p:cNvSpPr>
            <a:spLocks noGrp="1"/>
          </p:cNvSpPr>
          <p:nvPr>
            <p:ph type="sldNum" sz="quarter" idx="12"/>
          </p:nvPr>
        </p:nvSpPr>
        <p:spPr/>
        <p:txBody>
          <a:bodyPr/>
          <a:lstStyle/>
          <a:p>
            <a:fld id="{7A20C634-D0AB-074D-A064-67D140358ABF}" type="slidenum">
              <a:rPr lang="ru-RU" smtClean="0"/>
              <a:t>‹#›</a:t>
            </a:fld>
            <a:endParaRPr lang="ru-RU"/>
          </a:p>
        </p:txBody>
      </p:sp>
    </p:spTree>
    <p:extLst>
      <p:ext uri="{BB962C8B-B14F-4D97-AF65-F5344CB8AC3E}">
        <p14:creationId xmlns:p14="http://schemas.microsoft.com/office/powerpoint/2010/main" val="297225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491C7F-7F73-B74A-A427-10EB23014F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C5E2520A-C432-1446-A798-8EA6EF7D62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0CC0A47-D727-734A-ACA8-5CA9E44E1F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5C4C4C-17DB-1C42-B0A1-39906DF5C2BA}" type="datetimeFigureOut">
              <a:rPr lang="ru-RU" smtClean="0"/>
              <a:t>17.04.2022</a:t>
            </a:fld>
            <a:endParaRPr lang="ru-RU"/>
          </a:p>
        </p:txBody>
      </p:sp>
      <p:sp>
        <p:nvSpPr>
          <p:cNvPr id="5" name="Нижний колонтитул 4">
            <a:extLst>
              <a:ext uri="{FF2B5EF4-FFF2-40B4-BE49-F238E27FC236}">
                <a16:creationId xmlns:a16="http://schemas.microsoft.com/office/drawing/2014/main" id="{55BC173F-C58F-4F43-8197-F3B82B2CAB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AF152C59-33B3-7447-AE43-87C63E5AE6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20C634-D0AB-074D-A064-67D140358ABF}" type="slidenum">
              <a:rPr lang="ru-RU" smtClean="0"/>
              <a:t>‹#›</a:t>
            </a:fld>
            <a:endParaRPr lang="ru-RU"/>
          </a:p>
        </p:txBody>
      </p:sp>
    </p:spTree>
    <p:extLst>
      <p:ext uri="{BB962C8B-B14F-4D97-AF65-F5344CB8AC3E}">
        <p14:creationId xmlns:p14="http://schemas.microsoft.com/office/powerpoint/2010/main" val="40178271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hyperlink" Target="https://zakon.rada.gov.ua/laws/show/2341-14#n372"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hyperlink" Target="http://reyestr.court.gov.ua/Review/94974219"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hyperlink" Target="http://search.ligazakon.ua/l_doc2.nsf/link1/an_347/ed_2019_09_18/pravo1/T012341.html?pravo=1#347" TargetMode="External"/><Relationship Id="rId4" Type="http://schemas.openxmlformats.org/officeDocument/2006/relationships/hyperlink" Target="http://search.ligazakon.ua/l_doc2.nsf/link1/an_311/ed_2019_09_18/pravo1/T012341.html?pravo=1#311"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hyperlink" Target="https://ligazakon.net/document/view/T124651?ed=2021_01_14&amp;an=132" TargetMode="External"/><Relationship Id="rId4" Type="http://schemas.openxmlformats.org/officeDocument/2006/relationships/hyperlink" Target="https://ligazakon.net/document/view/T124651?ed=2021_01_14&amp;an=148"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hyperlink" Target="http://reestr.court.gov.ua/Review/95042469" TargetMode="External"/><Relationship Id="rId4" Type="http://schemas.openxmlformats.org/officeDocument/2006/relationships/hyperlink" Target="https://ligazakon.net/document/view/T012341?ed=2020_12_04&amp;an=311"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hyperlink" Target="https://newcriminalcode.org.ua/criminal-code" TargetMode="External"/><Relationship Id="rId3" Type="http://schemas.openxmlformats.org/officeDocument/2006/relationships/slideLayout" Target="../slideLayouts/slideLayout2.xml"/><Relationship Id="rId7" Type="http://schemas.openxmlformats.org/officeDocument/2006/relationships/hyperlink" Target="https://supreme.court.gov.ua/userfiles/media/new_folder_for_uploads/supreme/Oglyad_KKS_VS_za_2021.pdf%20-%20&#1057;.%2012-14"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supreme.court.gov.ua/userfiles/media/new_folder_for_uploads/supreme/Oglyad_KKS_2020.pdf" TargetMode="External"/><Relationship Id="rId11" Type="http://schemas.openxmlformats.org/officeDocument/2006/relationships/image" Target="../media/image2.png"/><Relationship Id="rId5" Type="http://schemas.openxmlformats.org/officeDocument/2006/relationships/hyperlink" Target="https://supreme.court.gov.ua/userfiles/media/ogljad_kks_vs.pdf" TargetMode="External"/><Relationship Id="rId10" Type="http://schemas.openxmlformats.org/officeDocument/2006/relationships/hyperlink" Target="https://pravo-izdat.com.ua/index.php?route=product/product/download&amp;product_id=4354&amp;download_id=1395" TargetMode="External"/><Relationship Id="rId4" Type="http://schemas.openxmlformats.org/officeDocument/2006/relationships/hyperlink" Target="https://www.osce.org/files/f/documents/8/9/358166.pdf" TargetMode="External"/><Relationship Id="rId9" Type="http://schemas.openxmlformats.org/officeDocument/2006/relationships/hyperlink" Target="https://www.academia.edu/44887770"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hyperlink" Target="https://zakon.rada.gov.ua/laws/show/2341-14#n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Призначення покарання за замах на злочин: постанова ККС ВС">
            <a:extLst>
              <a:ext uri="{FF2B5EF4-FFF2-40B4-BE49-F238E27FC236}">
                <a16:creationId xmlns:a16="http://schemas.microsoft.com/office/drawing/2014/main" id="{1F86F898-4619-3C40-952B-FAC1C2C8D5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5" t="9091" r="30169"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AFE49917-3D72-BE48-A820-EF75A6A93F91}"/>
              </a:ext>
            </a:extLst>
          </p:cNvPr>
          <p:cNvSpPr>
            <a:spLocks noGrp="1"/>
          </p:cNvSpPr>
          <p:nvPr>
            <p:ph type="ctrTitle"/>
          </p:nvPr>
        </p:nvSpPr>
        <p:spPr>
          <a:xfrm>
            <a:off x="477981" y="1122363"/>
            <a:ext cx="4023360" cy="3204134"/>
          </a:xfrm>
        </p:spPr>
        <p:txBody>
          <a:bodyPr anchor="b">
            <a:normAutofit fontScale="90000"/>
          </a:bodyPr>
          <a:lstStyle/>
          <a:p>
            <a:pPr algn="l"/>
            <a:r>
              <a:rPr lang="ru-RU" sz="4800" dirty="0" err="1"/>
              <a:t>Призначення</a:t>
            </a:r>
            <a:r>
              <a:rPr lang="ru-RU" sz="4800" dirty="0"/>
              <a:t> </a:t>
            </a:r>
            <a:r>
              <a:rPr lang="ru-RU" sz="4800" dirty="0" err="1"/>
              <a:t>покарання</a:t>
            </a:r>
            <a:r>
              <a:rPr lang="ru-RU" sz="4800" dirty="0"/>
              <a:t> за </a:t>
            </a:r>
            <a:r>
              <a:rPr lang="ru-RU" sz="4800" dirty="0" err="1"/>
              <a:t>сукупністю</a:t>
            </a:r>
            <a:r>
              <a:rPr lang="ru-RU" sz="4800" dirty="0"/>
              <a:t> </a:t>
            </a:r>
            <a:r>
              <a:rPr lang="ru-RU" sz="4800" dirty="0" err="1"/>
              <a:t>кримінальних</a:t>
            </a:r>
            <a:r>
              <a:rPr lang="ru-RU" sz="4800" dirty="0"/>
              <a:t> </a:t>
            </a:r>
            <a:r>
              <a:rPr lang="ru-RU" sz="4800" dirty="0" err="1"/>
              <a:t>правопорушень</a:t>
            </a:r>
            <a:endParaRPr lang="ru-RU" sz="4800" dirty="0"/>
          </a:p>
        </p:txBody>
      </p:sp>
      <p:sp>
        <p:nvSpPr>
          <p:cNvPr id="3" name="Подзаголовок 2">
            <a:extLst>
              <a:ext uri="{FF2B5EF4-FFF2-40B4-BE49-F238E27FC236}">
                <a16:creationId xmlns:a16="http://schemas.microsoft.com/office/drawing/2014/main" id="{B508727C-AAF7-134B-81ED-B3D0404BDB8A}"/>
              </a:ext>
            </a:extLst>
          </p:cNvPr>
          <p:cNvSpPr>
            <a:spLocks noGrp="1"/>
          </p:cNvSpPr>
          <p:nvPr>
            <p:ph type="subTitle" idx="1"/>
          </p:nvPr>
        </p:nvSpPr>
        <p:spPr>
          <a:xfrm>
            <a:off x="477980" y="4872922"/>
            <a:ext cx="4023359" cy="1208141"/>
          </a:xfrm>
        </p:spPr>
        <p:txBody>
          <a:bodyPr>
            <a:normAutofit/>
          </a:bodyPr>
          <a:lstStyle/>
          <a:p>
            <a:pPr algn="l"/>
            <a:r>
              <a:rPr lang="ru-RU" sz="2000"/>
              <a:t>Проф. Наталія Гуторова</a:t>
            </a:r>
          </a:p>
          <a:p>
            <a:pPr algn="l"/>
            <a:r>
              <a:rPr lang="en-US" sz="2000"/>
              <a:t>navchgutorova@gmail.com</a:t>
            </a:r>
            <a:endParaRPr lang="ru-RU" sz="2000"/>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udio Recording 18 апр. 2022 г., 21:33:31" descr="Audio Recording 18 апр. 2022 г., 21:33:31">
            <a:hlinkClick r:id="" action="ppaction://media"/>
            <a:extLst>
              <a:ext uri="{FF2B5EF4-FFF2-40B4-BE49-F238E27FC236}">
                <a16:creationId xmlns:a16="http://schemas.microsoft.com/office/drawing/2014/main" id="{4DC0F7D3-6C41-AC44-8764-25F8801B42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21240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5C889DD7-2B0D-3942-97A3-E3F816625695}"/>
              </a:ext>
            </a:extLst>
          </p:cNvPr>
          <p:cNvSpPr>
            <a:spLocks noGrp="1"/>
          </p:cNvSpPr>
          <p:nvPr>
            <p:ph type="title"/>
          </p:nvPr>
        </p:nvSpPr>
        <p:spPr>
          <a:xfrm>
            <a:off x="838200" y="365125"/>
            <a:ext cx="10515600" cy="1325563"/>
          </a:xfrm>
        </p:spPr>
        <p:txBody>
          <a:bodyPr>
            <a:normAutofit/>
          </a:bodyPr>
          <a:lstStyle/>
          <a:p>
            <a:r>
              <a:rPr lang="uk-UA" sz="4200" dirty="0"/>
              <a:t>ОСОБЛИВОСТІ СКЛАДАННЯ ПОКАРАНЬ ТА ВИПАДКИ САМОСТІЙНОГО ЇХ ВИКОНАННЯ</a:t>
            </a:r>
            <a:endParaRPr lang="ru-UA" sz="42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A9907CDC-95C7-C048-BC3E-5D5ACC3D1B1E}"/>
              </a:ext>
            </a:extLst>
          </p:cNvPr>
          <p:cNvSpPr>
            <a:spLocks noGrp="1"/>
          </p:cNvSpPr>
          <p:nvPr>
            <p:ph idx="1"/>
          </p:nvPr>
        </p:nvSpPr>
        <p:spPr>
          <a:xfrm>
            <a:off x="838200" y="1929384"/>
            <a:ext cx="10515600" cy="4251960"/>
          </a:xfrm>
        </p:spPr>
        <p:txBody>
          <a:bodyPr>
            <a:normAutofit fontScale="92500" lnSpcReduction="20000"/>
          </a:bodyPr>
          <a:lstStyle/>
          <a:p>
            <a:pPr marL="0" indent="0">
              <a:buNone/>
            </a:pPr>
            <a:r>
              <a:rPr lang="ru-RU" sz="2200" b="1" dirty="0"/>
              <a:t>Ст. 72 КК</a:t>
            </a:r>
          </a:p>
          <a:p>
            <a:pPr marL="0" indent="0">
              <a:buNone/>
            </a:pPr>
            <a:r>
              <a:rPr lang="ru-RU" dirty="0"/>
              <a:t>2. При </a:t>
            </a:r>
            <a:r>
              <a:rPr lang="ru-RU" dirty="0" err="1"/>
              <a:t>призначенні</a:t>
            </a:r>
            <a:r>
              <a:rPr lang="ru-RU" dirty="0"/>
              <a:t> </a:t>
            </a:r>
            <a:r>
              <a:rPr lang="ru-RU" dirty="0" err="1"/>
              <a:t>покарання</a:t>
            </a:r>
            <a:r>
              <a:rPr lang="ru-RU" dirty="0"/>
              <a:t> за </a:t>
            </a:r>
            <a:r>
              <a:rPr lang="ru-RU" dirty="0" err="1"/>
              <a:t>сукупністю</a:t>
            </a:r>
            <a:r>
              <a:rPr lang="ru-RU" dirty="0"/>
              <a:t> </a:t>
            </a:r>
            <a:r>
              <a:rPr lang="ru-RU" dirty="0" err="1"/>
              <a:t>кримінальних</a:t>
            </a:r>
            <a:r>
              <a:rPr lang="ru-RU" dirty="0"/>
              <a:t> </a:t>
            </a:r>
            <a:r>
              <a:rPr lang="ru-RU" dirty="0" err="1"/>
              <a:t>правопорушень</a:t>
            </a:r>
            <a:r>
              <a:rPr lang="ru-RU" dirty="0"/>
              <a:t> </a:t>
            </a:r>
            <a:r>
              <a:rPr lang="ru-RU" dirty="0" err="1"/>
              <a:t>або</a:t>
            </a:r>
            <a:r>
              <a:rPr lang="ru-RU" dirty="0"/>
              <a:t> </a:t>
            </a:r>
            <a:r>
              <a:rPr lang="ru-RU" dirty="0" err="1"/>
              <a:t>вироків</a:t>
            </a:r>
            <a:r>
              <a:rPr lang="ru-RU" dirty="0"/>
              <a:t> у </a:t>
            </a:r>
            <a:r>
              <a:rPr lang="ru-RU" dirty="0" err="1"/>
              <a:t>виді</a:t>
            </a:r>
            <a:r>
              <a:rPr lang="ru-RU" dirty="0"/>
              <a:t> </a:t>
            </a:r>
            <a:r>
              <a:rPr lang="ru-RU" dirty="0" err="1"/>
              <a:t>виправних</a:t>
            </a:r>
            <a:r>
              <a:rPr lang="ru-RU" dirty="0"/>
              <a:t> </a:t>
            </a:r>
            <a:r>
              <a:rPr lang="ru-RU" dirty="0" err="1"/>
              <a:t>робіт</a:t>
            </a:r>
            <a:r>
              <a:rPr lang="ru-RU" dirty="0"/>
              <a:t> </a:t>
            </a:r>
            <a:r>
              <a:rPr lang="ru-RU" dirty="0" err="1"/>
              <a:t>або</a:t>
            </a:r>
            <a:r>
              <a:rPr lang="ru-RU" dirty="0"/>
              <a:t> </a:t>
            </a:r>
            <a:r>
              <a:rPr lang="ru-RU" dirty="0" err="1"/>
              <a:t>службових</a:t>
            </a:r>
            <a:r>
              <a:rPr lang="ru-RU" dirty="0"/>
              <a:t> </a:t>
            </a:r>
            <a:r>
              <a:rPr lang="ru-RU" dirty="0" err="1"/>
              <a:t>обмежень</a:t>
            </a:r>
            <a:r>
              <a:rPr lang="ru-RU" dirty="0"/>
              <a:t> для </a:t>
            </a:r>
            <a:r>
              <a:rPr lang="ru-RU" dirty="0" err="1"/>
              <a:t>військовослужбовців</a:t>
            </a:r>
            <a:r>
              <a:rPr lang="ru-RU" dirty="0"/>
              <a:t> </a:t>
            </a:r>
            <a:r>
              <a:rPr lang="ru-RU" dirty="0" err="1"/>
              <a:t>складанню</a:t>
            </a:r>
            <a:r>
              <a:rPr lang="ru-RU" dirty="0"/>
              <a:t> </a:t>
            </a:r>
            <a:r>
              <a:rPr lang="ru-RU" dirty="0" err="1"/>
              <a:t>підлягають</a:t>
            </a:r>
            <a:r>
              <a:rPr lang="ru-RU" dirty="0"/>
              <a:t> </a:t>
            </a:r>
            <a:r>
              <a:rPr lang="ru-RU" dirty="0" err="1"/>
              <a:t>лише</a:t>
            </a:r>
            <a:r>
              <a:rPr lang="ru-RU" dirty="0"/>
              <a:t> строки </a:t>
            </a:r>
            <a:r>
              <a:rPr lang="ru-RU" dirty="0" err="1"/>
              <a:t>цих</a:t>
            </a:r>
            <a:r>
              <a:rPr lang="ru-RU" dirty="0"/>
              <a:t> </a:t>
            </a:r>
            <a:r>
              <a:rPr lang="ru-RU" dirty="0" err="1"/>
              <a:t>покарань</a:t>
            </a:r>
            <a:r>
              <a:rPr lang="ru-RU" dirty="0"/>
              <a:t>. </a:t>
            </a:r>
            <a:r>
              <a:rPr lang="ru-RU" dirty="0" err="1"/>
              <a:t>Розміри</a:t>
            </a:r>
            <a:r>
              <a:rPr lang="ru-RU" dirty="0"/>
              <a:t> </a:t>
            </a:r>
            <a:r>
              <a:rPr lang="ru-RU" dirty="0" err="1"/>
              <a:t>відрахувань</a:t>
            </a:r>
            <a:r>
              <a:rPr lang="ru-RU" dirty="0"/>
              <a:t> </a:t>
            </a:r>
            <a:r>
              <a:rPr lang="ru-RU" dirty="0" err="1"/>
              <a:t>із</a:t>
            </a:r>
            <a:r>
              <a:rPr lang="ru-RU" dirty="0"/>
              <a:t> </a:t>
            </a:r>
            <a:r>
              <a:rPr lang="ru-RU" dirty="0" err="1"/>
              <a:t>заробітку</a:t>
            </a:r>
            <a:r>
              <a:rPr lang="ru-RU" dirty="0"/>
              <a:t> </a:t>
            </a:r>
            <a:r>
              <a:rPr lang="ru-RU" dirty="0" err="1"/>
              <a:t>засудженого</a:t>
            </a:r>
            <a:r>
              <a:rPr lang="ru-RU" dirty="0"/>
              <a:t> </a:t>
            </a:r>
            <a:r>
              <a:rPr lang="ru-RU" dirty="0" err="1"/>
              <a:t>складанню</a:t>
            </a:r>
            <a:r>
              <a:rPr lang="ru-RU" dirty="0"/>
              <a:t> не </a:t>
            </a:r>
            <a:r>
              <a:rPr lang="ru-RU" dirty="0" err="1"/>
              <a:t>підлягають</a:t>
            </a:r>
            <a:r>
              <a:rPr lang="ru-RU" dirty="0"/>
              <a:t> і </a:t>
            </a:r>
            <a:r>
              <a:rPr lang="ru-RU" dirty="0" err="1"/>
              <a:t>обчислюються</a:t>
            </a:r>
            <a:r>
              <a:rPr lang="ru-RU" dirty="0"/>
              <a:t> за </a:t>
            </a:r>
            <a:r>
              <a:rPr lang="ru-RU" dirty="0" err="1"/>
              <a:t>кожним</a:t>
            </a:r>
            <a:r>
              <a:rPr lang="ru-RU" dirty="0"/>
              <a:t> </a:t>
            </a:r>
            <a:r>
              <a:rPr lang="ru-RU" dirty="0" err="1"/>
              <a:t>вироком</a:t>
            </a:r>
            <a:r>
              <a:rPr lang="ru-RU" dirty="0"/>
              <a:t> </a:t>
            </a:r>
            <a:r>
              <a:rPr lang="ru-RU" dirty="0" err="1"/>
              <a:t>самостійно</a:t>
            </a:r>
            <a:r>
              <a:rPr lang="ru-RU" dirty="0"/>
              <a:t>.</a:t>
            </a:r>
          </a:p>
          <a:p>
            <a:pPr marL="0" indent="0">
              <a:buNone/>
            </a:pPr>
            <a:r>
              <a:rPr lang="ru-RU" dirty="0"/>
              <a:t>3. </a:t>
            </a:r>
            <a:r>
              <a:rPr lang="ru-RU" dirty="0" err="1"/>
              <a:t>Основні</a:t>
            </a:r>
            <a:r>
              <a:rPr lang="ru-RU" dirty="0"/>
              <a:t> </a:t>
            </a:r>
            <a:r>
              <a:rPr lang="ru-RU" dirty="0" err="1"/>
              <a:t>покарання</a:t>
            </a:r>
            <a:r>
              <a:rPr lang="ru-RU" dirty="0"/>
              <a:t> у </a:t>
            </a:r>
            <a:r>
              <a:rPr lang="ru-RU" dirty="0" err="1"/>
              <a:t>виді</a:t>
            </a:r>
            <a:r>
              <a:rPr lang="ru-RU" dirty="0"/>
              <a:t> штрафу та </a:t>
            </a:r>
            <a:r>
              <a:rPr lang="ru-RU" dirty="0" err="1"/>
              <a:t>позбавлення</a:t>
            </a:r>
            <a:r>
              <a:rPr lang="ru-RU" dirty="0"/>
              <a:t> права </a:t>
            </a:r>
            <a:r>
              <a:rPr lang="ru-RU" dirty="0" err="1"/>
              <a:t>обіймати</a:t>
            </a:r>
            <a:r>
              <a:rPr lang="ru-RU" dirty="0"/>
              <a:t> </a:t>
            </a:r>
            <a:r>
              <a:rPr lang="ru-RU" dirty="0" err="1"/>
              <a:t>певні</a:t>
            </a:r>
            <a:r>
              <a:rPr lang="ru-RU" dirty="0"/>
              <a:t> посади </a:t>
            </a:r>
            <a:r>
              <a:rPr lang="ru-RU" dirty="0" err="1"/>
              <a:t>або</a:t>
            </a:r>
            <a:r>
              <a:rPr lang="ru-RU" dirty="0"/>
              <a:t> </a:t>
            </a:r>
            <a:r>
              <a:rPr lang="ru-RU" dirty="0" err="1"/>
              <a:t>займатися</a:t>
            </a:r>
            <a:r>
              <a:rPr lang="ru-RU" dirty="0"/>
              <a:t> </a:t>
            </a:r>
            <a:r>
              <a:rPr lang="ru-RU" dirty="0" err="1"/>
              <a:t>певною</a:t>
            </a:r>
            <a:r>
              <a:rPr lang="ru-RU" dirty="0"/>
              <a:t> </a:t>
            </a:r>
            <a:r>
              <a:rPr lang="ru-RU" dirty="0" err="1"/>
              <a:t>діяльністю</a:t>
            </a:r>
            <a:r>
              <a:rPr lang="ru-RU" dirty="0"/>
              <a:t> при </a:t>
            </a:r>
            <a:r>
              <a:rPr lang="ru-RU" dirty="0" err="1"/>
              <a:t>призначенні</a:t>
            </a:r>
            <a:r>
              <a:rPr lang="ru-RU" dirty="0"/>
              <a:t> </a:t>
            </a:r>
            <a:r>
              <a:rPr lang="ru-RU" dirty="0" err="1"/>
              <a:t>їх</a:t>
            </a:r>
            <a:r>
              <a:rPr lang="ru-RU" dirty="0"/>
              <a:t> за </a:t>
            </a:r>
            <a:r>
              <a:rPr lang="ru-RU" dirty="0" err="1"/>
              <a:t>сукупністю</a:t>
            </a:r>
            <a:r>
              <a:rPr lang="ru-RU" dirty="0"/>
              <a:t> </a:t>
            </a:r>
            <a:r>
              <a:rPr lang="ru-RU" dirty="0" err="1"/>
              <a:t>кримінальних</a:t>
            </a:r>
            <a:r>
              <a:rPr lang="ru-RU" dirty="0"/>
              <a:t> </a:t>
            </a:r>
            <a:r>
              <a:rPr lang="ru-RU" dirty="0" err="1"/>
              <a:t>правопорушень</a:t>
            </a:r>
            <a:r>
              <a:rPr lang="ru-RU" dirty="0"/>
              <a:t> і за </a:t>
            </a:r>
            <a:r>
              <a:rPr lang="ru-RU" dirty="0" err="1"/>
              <a:t>сукупністю</a:t>
            </a:r>
            <a:r>
              <a:rPr lang="ru-RU" dirty="0"/>
              <a:t> </a:t>
            </a:r>
            <a:r>
              <a:rPr lang="ru-RU" dirty="0" err="1"/>
              <a:t>вироків</a:t>
            </a:r>
            <a:r>
              <a:rPr lang="ru-RU" dirty="0"/>
              <a:t> </a:t>
            </a:r>
            <a:r>
              <a:rPr lang="ru-RU" dirty="0" err="1"/>
              <a:t>складанню</a:t>
            </a:r>
            <a:r>
              <a:rPr lang="ru-RU" dirty="0"/>
              <a:t> з </a:t>
            </a:r>
            <a:r>
              <a:rPr lang="ru-RU" dirty="0" err="1"/>
              <a:t>іншими</a:t>
            </a:r>
            <a:r>
              <a:rPr lang="ru-RU" dirty="0"/>
              <a:t> видами </a:t>
            </a:r>
            <a:r>
              <a:rPr lang="ru-RU" dirty="0" err="1"/>
              <a:t>покарань</a:t>
            </a:r>
            <a:r>
              <a:rPr lang="ru-RU" dirty="0"/>
              <a:t> не </a:t>
            </a:r>
            <a:r>
              <a:rPr lang="ru-RU" dirty="0" err="1"/>
              <a:t>підлягають</a:t>
            </a:r>
            <a:r>
              <a:rPr lang="ru-RU" dirty="0"/>
              <a:t> і </a:t>
            </a:r>
            <a:r>
              <a:rPr lang="ru-RU" dirty="0" err="1"/>
              <a:t>виконуються</a:t>
            </a:r>
            <a:r>
              <a:rPr lang="ru-RU" dirty="0"/>
              <a:t> </a:t>
            </a:r>
            <a:r>
              <a:rPr lang="ru-RU" dirty="0" err="1"/>
              <a:t>самостійно</a:t>
            </a:r>
            <a:r>
              <a:rPr lang="ru-RU" dirty="0"/>
              <a:t>.</a:t>
            </a:r>
          </a:p>
          <a:p>
            <a:pPr marL="0" indent="0">
              <a:buNone/>
            </a:pPr>
            <a:r>
              <a:rPr lang="ru-RU" dirty="0"/>
              <a:t>4. </a:t>
            </a:r>
            <a:r>
              <a:rPr lang="ru-RU" dirty="0" err="1"/>
              <a:t>Додаткові</a:t>
            </a:r>
            <a:r>
              <a:rPr lang="ru-RU" dirty="0"/>
              <a:t> </a:t>
            </a:r>
            <a:r>
              <a:rPr lang="ru-RU" dirty="0" err="1"/>
              <a:t>покарання</a:t>
            </a:r>
            <a:r>
              <a:rPr lang="ru-RU" dirty="0"/>
              <a:t> </a:t>
            </a:r>
            <a:r>
              <a:rPr lang="ru-RU" dirty="0" err="1"/>
              <a:t>різних</a:t>
            </a:r>
            <a:r>
              <a:rPr lang="ru-RU" dirty="0"/>
              <a:t> </a:t>
            </a:r>
            <a:r>
              <a:rPr lang="ru-RU" dirty="0" err="1"/>
              <a:t>видів</a:t>
            </a:r>
            <a:r>
              <a:rPr lang="ru-RU" dirty="0"/>
              <a:t> у </a:t>
            </a:r>
            <a:r>
              <a:rPr lang="ru-RU" dirty="0" err="1"/>
              <a:t>всіх</a:t>
            </a:r>
            <a:r>
              <a:rPr lang="ru-RU" dirty="0"/>
              <a:t> </a:t>
            </a:r>
            <a:r>
              <a:rPr lang="ru-RU" dirty="0" err="1"/>
              <a:t>випадках</a:t>
            </a:r>
            <a:r>
              <a:rPr lang="ru-RU" dirty="0"/>
              <a:t> </a:t>
            </a:r>
            <a:r>
              <a:rPr lang="ru-RU" dirty="0" err="1"/>
              <a:t>виконуються</a:t>
            </a:r>
            <a:r>
              <a:rPr lang="ru-RU" dirty="0"/>
              <a:t> </a:t>
            </a:r>
            <a:r>
              <a:rPr lang="ru-RU" dirty="0" err="1"/>
              <a:t>самостійно</a:t>
            </a:r>
            <a:r>
              <a:rPr lang="ru-RU" dirty="0"/>
              <a:t>.</a:t>
            </a:r>
          </a:p>
          <a:p>
            <a:endParaRPr lang="ru-UA" sz="2200" dirty="0"/>
          </a:p>
        </p:txBody>
      </p:sp>
      <p:pic>
        <p:nvPicPr>
          <p:cNvPr id="4" name="Audio Recording 18 апр. 2022 г., 22:18:12" descr="Audio Recording 18 апр. 2022 г., 22:18:12">
            <a:hlinkClick r:id="" action="ppaction://media"/>
            <a:extLst>
              <a:ext uri="{FF2B5EF4-FFF2-40B4-BE49-F238E27FC236}">
                <a16:creationId xmlns:a16="http://schemas.microsoft.com/office/drawing/2014/main" id="{C5B96900-27BA-3F40-8FE6-26A9CC15A9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7367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2590E85-5C9B-7147-AABA-DDA5C8671C65}"/>
              </a:ext>
            </a:extLst>
          </p:cNvPr>
          <p:cNvSpPr>
            <a:spLocks noGrp="1"/>
          </p:cNvSpPr>
          <p:nvPr>
            <p:ph type="title"/>
          </p:nvPr>
        </p:nvSpPr>
        <p:spPr>
          <a:xfrm>
            <a:off x="841248" y="548640"/>
            <a:ext cx="3600860" cy="5431536"/>
          </a:xfrm>
        </p:spPr>
        <p:txBody>
          <a:bodyPr>
            <a:normAutofit/>
          </a:bodyPr>
          <a:lstStyle/>
          <a:p>
            <a:r>
              <a:rPr lang="uk-UA" sz="3800"/>
              <a:t>6. Призначення додаткових покарань за сукупністю кримінальних правопорушень</a:t>
            </a:r>
            <a:endParaRPr lang="ru-UA" sz="3800"/>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BE29009B-AC1E-8249-82FD-F63907C4B840}"/>
              </a:ext>
            </a:extLst>
          </p:cNvPr>
          <p:cNvSpPr>
            <a:spLocks noGrp="1"/>
          </p:cNvSpPr>
          <p:nvPr>
            <p:ph idx="1"/>
          </p:nvPr>
        </p:nvSpPr>
        <p:spPr>
          <a:xfrm>
            <a:off x="5126418" y="552091"/>
            <a:ext cx="6224335" cy="5431536"/>
          </a:xfrm>
        </p:spPr>
        <p:txBody>
          <a:bodyPr anchor="ctr">
            <a:normAutofit/>
          </a:bodyPr>
          <a:lstStyle/>
          <a:p>
            <a:r>
              <a:rPr lang="ru-RU" sz="2200" dirty="0"/>
              <a:t>Ч. 3 ст. 70 КК</a:t>
            </a:r>
          </a:p>
          <a:p>
            <a:pPr marL="0" indent="0">
              <a:buNone/>
            </a:pPr>
            <a:r>
              <a:rPr lang="ru-RU" sz="2200" dirty="0"/>
              <a:t>До основного </a:t>
            </a:r>
            <a:r>
              <a:rPr lang="ru-RU" sz="2200" dirty="0" err="1"/>
              <a:t>покарання</a:t>
            </a:r>
            <a:r>
              <a:rPr lang="ru-RU" sz="2200" dirty="0"/>
              <a:t>, </a:t>
            </a:r>
            <a:r>
              <a:rPr lang="ru-RU" sz="2200" dirty="0" err="1"/>
              <a:t>призначеного</a:t>
            </a:r>
            <a:r>
              <a:rPr lang="ru-RU" sz="2200" dirty="0"/>
              <a:t> за </a:t>
            </a:r>
            <a:r>
              <a:rPr lang="ru-RU" sz="2200" dirty="0" err="1"/>
              <a:t>сукупністю</a:t>
            </a:r>
            <a:r>
              <a:rPr lang="ru-RU" sz="2200" dirty="0"/>
              <a:t> </a:t>
            </a:r>
            <a:r>
              <a:rPr lang="ru-RU" sz="2200" dirty="0" err="1"/>
              <a:t>кримінальних</a:t>
            </a:r>
            <a:r>
              <a:rPr lang="ru-RU" sz="2200" dirty="0"/>
              <a:t> </a:t>
            </a:r>
            <a:r>
              <a:rPr lang="ru-RU" sz="2200" dirty="0" err="1"/>
              <a:t>правопорушень</a:t>
            </a:r>
            <a:r>
              <a:rPr lang="ru-RU" sz="2200" dirty="0"/>
              <a:t>, </a:t>
            </a:r>
            <a:r>
              <a:rPr lang="ru-RU" sz="2200" dirty="0" err="1"/>
              <a:t>можуть</a:t>
            </a:r>
            <a:r>
              <a:rPr lang="ru-RU" sz="2200" dirty="0"/>
              <a:t> бути </a:t>
            </a:r>
            <a:r>
              <a:rPr lang="ru-RU" sz="2200" dirty="0" err="1"/>
              <a:t>приєднані</a:t>
            </a:r>
            <a:r>
              <a:rPr lang="ru-RU" sz="2200" dirty="0"/>
              <a:t> </a:t>
            </a:r>
            <a:r>
              <a:rPr lang="ru-RU" sz="2200" dirty="0" err="1"/>
              <a:t>додаткові</a:t>
            </a:r>
            <a:r>
              <a:rPr lang="ru-RU" sz="2200" dirty="0"/>
              <a:t> </a:t>
            </a:r>
            <a:r>
              <a:rPr lang="ru-RU" sz="2200" dirty="0" err="1"/>
              <a:t>покарання</a:t>
            </a:r>
            <a:r>
              <a:rPr lang="ru-RU" sz="2200" dirty="0"/>
              <a:t>, </a:t>
            </a:r>
            <a:r>
              <a:rPr lang="ru-RU" sz="2200" dirty="0" err="1"/>
              <a:t>призначені</a:t>
            </a:r>
            <a:r>
              <a:rPr lang="ru-RU" sz="2200" dirty="0"/>
              <a:t> судом за </a:t>
            </a:r>
            <a:r>
              <a:rPr lang="ru-RU" sz="2200" dirty="0" err="1"/>
              <a:t>кримінальні</a:t>
            </a:r>
            <a:r>
              <a:rPr lang="ru-RU" sz="2200" dirty="0"/>
              <a:t> </a:t>
            </a:r>
            <a:r>
              <a:rPr lang="ru-RU" sz="2200" dirty="0" err="1"/>
              <a:t>правопорушення</a:t>
            </a:r>
            <a:r>
              <a:rPr lang="ru-RU" sz="2200" dirty="0"/>
              <a:t>, у </a:t>
            </a:r>
            <a:r>
              <a:rPr lang="ru-RU" sz="2200" dirty="0" err="1"/>
              <a:t>вчиненні</a:t>
            </a:r>
            <a:r>
              <a:rPr lang="ru-RU" sz="2200" dirty="0"/>
              <a:t> </a:t>
            </a:r>
            <a:r>
              <a:rPr lang="ru-RU" sz="2200" dirty="0" err="1"/>
              <a:t>яких</a:t>
            </a:r>
            <a:r>
              <a:rPr lang="ru-RU" sz="2200" dirty="0"/>
              <a:t> особу </a:t>
            </a:r>
            <a:r>
              <a:rPr lang="ru-RU" sz="2200" dirty="0" err="1"/>
              <a:t>було</a:t>
            </a:r>
            <a:r>
              <a:rPr lang="ru-RU" sz="2200" dirty="0"/>
              <a:t> </a:t>
            </a:r>
            <a:r>
              <a:rPr lang="ru-RU" sz="2200" dirty="0" err="1"/>
              <a:t>визнано</a:t>
            </a:r>
            <a:r>
              <a:rPr lang="ru-RU" sz="2200" dirty="0"/>
              <a:t> винною.</a:t>
            </a:r>
            <a:endParaRPr lang="ru-UA" sz="2200" dirty="0"/>
          </a:p>
        </p:txBody>
      </p:sp>
      <p:pic>
        <p:nvPicPr>
          <p:cNvPr id="4" name="Audio Recording 18 апр. 2022 г., 22:35:38" descr="Audio Recording 18 апр. 2022 г., 22:35:38">
            <a:hlinkClick r:id="" action="ppaction://media"/>
            <a:extLst>
              <a:ext uri="{FF2B5EF4-FFF2-40B4-BE49-F238E27FC236}">
                <a16:creationId xmlns:a16="http://schemas.microsoft.com/office/drawing/2014/main" id="{18E41599-684A-8F4D-BEC7-2A8FCD2207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9910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Заголовок 1">
            <a:extLst>
              <a:ext uri="{FF2B5EF4-FFF2-40B4-BE49-F238E27FC236}">
                <a16:creationId xmlns:a16="http://schemas.microsoft.com/office/drawing/2014/main" id="{07BD7362-7AA5-7341-8932-9A78BD434869}"/>
              </a:ext>
            </a:extLst>
          </p:cNvPr>
          <p:cNvSpPr>
            <a:spLocks noGrp="1"/>
          </p:cNvSpPr>
          <p:nvPr>
            <p:ph type="title"/>
          </p:nvPr>
        </p:nvSpPr>
        <p:spPr>
          <a:xfrm>
            <a:off x="838200" y="401221"/>
            <a:ext cx="10515600" cy="1348065"/>
          </a:xfrm>
        </p:spPr>
        <p:txBody>
          <a:bodyPr>
            <a:normAutofit/>
          </a:bodyPr>
          <a:lstStyle/>
          <a:p>
            <a:r>
              <a:rPr lang="uk-UA" sz="4200">
                <a:solidFill>
                  <a:srgbClr val="FFFFFF"/>
                </a:solidFill>
              </a:rPr>
              <a:t>Застосування амністії при призначенні покарання за сукупності злочинів</a:t>
            </a:r>
          </a:p>
        </p:txBody>
      </p:sp>
      <p:sp>
        <p:nvSpPr>
          <p:cNvPr id="3" name="Объект 2">
            <a:extLst>
              <a:ext uri="{FF2B5EF4-FFF2-40B4-BE49-F238E27FC236}">
                <a16:creationId xmlns:a16="http://schemas.microsoft.com/office/drawing/2014/main" id="{EE9D99D6-FEB1-704D-89B3-EB746E8FE337}"/>
              </a:ext>
            </a:extLst>
          </p:cNvPr>
          <p:cNvSpPr>
            <a:spLocks noGrp="1"/>
          </p:cNvSpPr>
          <p:nvPr>
            <p:ph idx="1"/>
          </p:nvPr>
        </p:nvSpPr>
        <p:spPr>
          <a:xfrm>
            <a:off x="838200" y="2586789"/>
            <a:ext cx="10515600" cy="3590174"/>
          </a:xfrm>
        </p:spPr>
        <p:txBody>
          <a:bodyPr>
            <a:normAutofit/>
          </a:bodyPr>
          <a:lstStyle/>
          <a:p>
            <a:r>
              <a:rPr lang="uk-UA" sz="2000" dirty="0"/>
              <a:t>Враховуючи принципи призначення покарання, а також те, що за </a:t>
            </a:r>
            <a:r>
              <a:rPr lang="uk-UA" sz="2000" dirty="0" err="1"/>
              <a:t>вироком</a:t>
            </a:r>
            <a:r>
              <a:rPr lang="uk-UA" sz="2000" dirty="0"/>
              <a:t> суду при сукупності злочинів чи </a:t>
            </a:r>
            <a:r>
              <a:rPr lang="uk-UA" sz="2000" dirty="0" err="1"/>
              <a:t>вироків</a:t>
            </a:r>
            <a:r>
              <a:rPr lang="uk-UA" sz="2000" dirty="0"/>
              <a:t> засудженому призначається остаточне покарання, на осіб, які вчинили кілька злочинів, передбачених різними статтями або різними частинами однієї статті КК, або засуджених за сукупністю злочинів, дія закону про амністію поширюється, якщо жоден із цих злочинів не виключає можливості його застосування. Відповідно до </a:t>
            </a:r>
            <a:r>
              <a:rPr lang="uk-UA" sz="2000" dirty="0" err="1"/>
              <a:t>п</a:t>
            </a:r>
            <a:r>
              <a:rPr lang="uk-UA" sz="2000" dirty="0"/>
              <a:t>. «е» ст. 9 Закону України «Про амністію у 2016 році» амністія не застосовується до осіб, яких засуджено за організацію або утримання місць для незаконного вживання, виробництва чи виготовлення наркотичних засобів, психотропних речовин або їх аналогів (ст. 317 КК). Детальніше з текстом постанови Верховного Суду від 25 жовтня 2018 року у справі № 140/463/16-к (провадження № 51-4334 км 18) можна ознайомитися за посиланням </a:t>
            </a:r>
            <a:r>
              <a:rPr lang="uk-UA" sz="2000" dirty="0" err="1"/>
              <a:t>http</a:t>
            </a:r>
            <a:r>
              <a:rPr lang="uk-UA" sz="2000" dirty="0"/>
              <a:t>://</a:t>
            </a:r>
            <a:r>
              <a:rPr lang="uk-UA" sz="2000" dirty="0" err="1"/>
              <a:t>reyestr.court.gov.ua</a:t>
            </a:r>
            <a:r>
              <a:rPr lang="uk-UA" sz="2000" dirty="0"/>
              <a:t>/ </a:t>
            </a:r>
            <a:r>
              <a:rPr lang="uk-UA" sz="2000" dirty="0" err="1"/>
              <a:t>Review</a:t>
            </a:r>
            <a:r>
              <a:rPr lang="uk-UA" sz="2000" dirty="0"/>
              <a:t>/77586947</a:t>
            </a:r>
          </a:p>
          <a:p>
            <a:pPr marL="0" indent="0">
              <a:buNone/>
            </a:pPr>
            <a:r>
              <a:rPr lang="uk-UA" sz="2000" dirty="0"/>
              <a:t>(</a:t>
            </a:r>
            <a:r>
              <a:rPr lang="uk-UA" sz="2000" dirty="0" err="1"/>
              <a:t>https</a:t>
            </a:r>
            <a:r>
              <a:rPr lang="uk-UA" sz="2000" dirty="0"/>
              <a:t>://</a:t>
            </a:r>
            <a:r>
              <a:rPr lang="uk-UA" sz="2000" dirty="0" err="1"/>
              <a:t>supreme.court.gov.ua</a:t>
            </a:r>
            <a:r>
              <a:rPr lang="uk-UA" sz="2000" dirty="0"/>
              <a:t>/</a:t>
            </a:r>
            <a:r>
              <a:rPr lang="uk-UA" sz="2000" dirty="0" err="1"/>
              <a:t>userfiles</a:t>
            </a:r>
            <a:r>
              <a:rPr lang="uk-UA" sz="2000" dirty="0"/>
              <a:t>/</a:t>
            </a:r>
            <a:r>
              <a:rPr lang="uk-UA" sz="2000" dirty="0" err="1"/>
              <a:t>media</a:t>
            </a:r>
            <a:r>
              <a:rPr lang="uk-UA" sz="2000" dirty="0"/>
              <a:t>/</a:t>
            </a:r>
            <a:r>
              <a:rPr lang="uk-UA" sz="2000" dirty="0" err="1"/>
              <a:t>ogljad_kks_vs.pdf</a:t>
            </a:r>
            <a:r>
              <a:rPr lang="uk-UA" sz="2000" dirty="0"/>
              <a:t>)</a:t>
            </a:r>
          </a:p>
          <a:p>
            <a:endParaRPr lang="uk-UA" sz="2000" dirty="0"/>
          </a:p>
        </p:txBody>
      </p:sp>
      <p:pic>
        <p:nvPicPr>
          <p:cNvPr id="4" name="Audio Recording 18 апр. 2022 г., 22:40:49" descr="Audio Recording 18 апр. 2022 г., 22:40:49">
            <a:hlinkClick r:id="" action="ppaction://media"/>
            <a:extLst>
              <a:ext uri="{FF2B5EF4-FFF2-40B4-BE49-F238E27FC236}">
                <a16:creationId xmlns:a16="http://schemas.microsoft.com/office/drawing/2014/main" id="{8A83BE9E-A0B1-3D45-B55C-03C913C8B6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13526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8F4A1201-60B5-3749-88CD-3393A9F32439}"/>
              </a:ext>
            </a:extLst>
          </p:cNvPr>
          <p:cNvSpPr>
            <a:spLocks noGrp="1"/>
          </p:cNvSpPr>
          <p:nvPr>
            <p:ph type="title"/>
          </p:nvPr>
        </p:nvSpPr>
        <p:spPr>
          <a:xfrm>
            <a:off x="841248" y="548640"/>
            <a:ext cx="3600860" cy="5431536"/>
          </a:xfrm>
        </p:spPr>
        <p:txBody>
          <a:bodyPr>
            <a:normAutofit/>
          </a:bodyPr>
          <a:lstStyle/>
          <a:p>
            <a:r>
              <a:rPr lang="uk-UA" sz="2600" b="1" dirty="0"/>
              <a:t>7. Особливості призначення покарання за сукупністю кримінальних правопорушень у випадках, коли після постановлення </a:t>
            </a:r>
            <a:r>
              <a:rPr lang="uk-UA" sz="2600" b="1" dirty="0" err="1"/>
              <a:t>вироку</a:t>
            </a:r>
            <a:r>
              <a:rPr lang="uk-UA" sz="2600" b="1" dirty="0"/>
              <a:t> встановлюється, що засуджений винен ще й в іншому кримінальному правопорушенні, вчиненому ним до винесення цього </a:t>
            </a:r>
            <a:r>
              <a:rPr lang="uk-UA" sz="2600" b="1" dirty="0" err="1"/>
              <a:t>вироку</a:t>
            </a:r>
            <a:endParaRPr lang="ru-UA" sz="2600" b="1" dirty="0"/>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E20AA301-B5CE-DD45-8F18-DD2D3EEFD337}"/>
              </a:ext>
            </a:extLst>
          </p:cNvPr>
          <p:cNvSpPr>
            <a:spLocks noGrp="1"/>
          </p:cNvSpPr>
          <p:nvPr>
            <p:ph idx="1"/>
          </p:nvPr>
        </p:nvSpPr>
        <p:spPr>
          <a:xfrm>
            <a:off x="5126418" y="552091"/>
            <a:ext cx="6224335" cy="5431536"/>
          </a:xfrm>
        </p:spPr>
        <p:txBody>
          <a:bodyPr anchor="ctr">
            <a:normAutofit/>
          </a:bodyPr>
          <a:lstStyle/>
          <a:p>
            <a:r>
              <a:rPr lang="ru-RU" sz="2200" b="1" dirty="0" err="1"/>
              <a:t>Частина</a:t>
            </a:r>
            <a:r>
              <a:rPr lang="ru-RU" sz="2200" b="1" dirty="0"/>
              <a:t> 4 ст. 70 КК</a:t>
            </a:r>
          </a:p>
          <a:p>
            <a:pPr marL="0" indent="0">
              <a:buNone/>
            </a:pPr>
            <a:r>
              <a:rPr lang="ru-RU" sz="2200" dirty="0"/>
              <a:t>За правилами, </a:t>
            </a:r>
            <a:r>
              <a:rPr lang="ru-RU" sz="2200" dirty="0" err="1"/>
              <a:t>передбаченими</a:t>
            </a:r>
            <a:r>
              <a:rPr lang="ru-RU" sz="2200" dirty="0"/>
              <a:t> в </a:t>
            </a:r>
            <a:r>
              <a:rPr lang="ru-RU" sz="2200" dirty="0" err="1"/>
              <a:t>частинах</a:t>
            </a:r>
            <a:r>
              <a:rPr lang="ru-RU" sz="2200" dirty="0"/>
              <a:t> </a:t>
            </a:r>
            <a:r>
              <a:rPr lang="ru-RU" sz="2200" dirty="0" err="1"/>
              <a:t>першій</a:t>
            </a:r>
            <a:r>
              <a:rPr lang="ru-RU" sz="2200" dirty="0"/>
              <a:t> - </a:t>
            </a:r>
            <a:r>
              <a:rPr lang="ru-RU" sz="2200" dirty="0" err="1"/>
              <a:t>третій</a:t>
            </a:r>
            <a:r>
              <a:rPr lang="ru-RU" sz="2200" dirty="0"/>
              <a:t> </a:t>
            </a:r>
            <a:r>
              <a:rPr lang="ru-RU" sz="2200" dirty="0" err="1"/>
              <a:t>цієї</a:t>
            </a:r>
            <a:r>
              <a:rPr lang="ru-RU" sz="2200" dirty="0"/>
              <a:t> </a:t>
            </a:r>
            <a:r>
              <a:rPr lang="ru-RU" sz="2200" dirty="0" err="1"/>
              <a:t>статті</a:t>
            </a:r>
            <a:r>
              <a:rPr lang="ru-RU" sz="2200" dirty="0"/>
              <a:t>, </a:t>
            </a:r>
            <a:r>
              <a:rPr lang="ru-RU" sz="2200" dirty="0" err="1"/>
              <a:t>призначається</a:t>
            </a:r>
            <a:r>
              <a:rPr lang="ru-RU" sz="2200" dirty="0"/>
              <a:t> </a:t>
            </a:r>
            <a:r>
              <a:rPr lang="ru-RU" sz="2200" dirty="0" err="1"/>
              <a:t>покарання</a:t>
            </a:r>
            <a:r>
              <a:rPr lang="ru-RU" sz="2200" dirty="0"/>
              <a:t>, </a:t>
            </a:r>
            <a:r>
              <a:rPr lang="ru-RU" sz="2200" dirty="0" err="1"/>
              <a:t>якщо</a:t>
            </a:r>
            <a:r>
              <a:rPr lang="ru-RU" sz="2200" dirty="0"/>
              <a:t> </a:t>
            </a:r>
            <a:r>
              <a:rPr lang="ru-RU" sz="2200" dirty="0" err="1"/>
              <a:t>після</a:t>
            </a:r>
            <a:r>
              <a:rPr lang="ru-RU" sz="2200" dirty="0"/>
              <a:t> </a:t>
            </a:r>
            <a:r>
              <a:rPr lang="ru-RU" sz="2200" dirty="0" err="1"/>
              <a:t>постановлення</a:t>
            </a:r>
            <a:r>
              <a:rPr lang="ru-RU" sz="2200" dirty="0"/>
              <a:t> </a:t>
            </a:r>
            <a:r>
              <a:rPr lang="ru-RU" sz="2200" dirty="0" err="1"/>
              <a:t>вироку</a:t>
            </a:r>
            <a:r>
              <a:rPr lang="ru-RU" sz="2200" dirty="0"/>
              <a:t> в </a:t>
            </a:r>
            <a:r>
              <a:rPr lang="ru-RU" sz="2200" dirty="0" err="1"/>
              <a:t>справі</a:t>
            </a:r>
            <a:r>
              <a:rPr lang="ru-RU" sz="2200" dirty="0"/>
              <a:t> буде </a:t>
            </a:r>
            <a:r>
              <a:rPr lang="ru-RU" sz="2200" dirty="0" err="1"/>
              <a:t>встановлено</a:t>
            </a:r>
            <a:r>
              <a:rPr lang="ru-RU" sz="2200" dirty="0"/>
              <a:t>, </a:t>
            </a:r>
            <a:r>
              <a:rPr lang="ru-RU" sz="2200" dirty="0" err="1"/>
              <a:t>що</a:t>
            </a:r>
            <a:r>
              <a:rPr lang="ru-RU" sz="2200" dirty="0"/>
              <a:t> </a:t>
            </a:r>
            <a:r>
              <a:rPr lang="ru-RU" sz="2200" dirty="0" err="1"/>
              <a:t>засуджений</a:t>
            </a:r>
            <a:r>
              <a:rPr lang="ru-RU" sz="2200" dirty="0"/>
              <a:t> </a:t>
            </a:r>
            <a:r>
              <a:rPr lang="ru-RU" sz="2200" dirty="0" err="1"/>
              <a:t>винен</a:t>
            </a:r>
            <a:r>
              <a:rPr lang="ru-RU" sz="2200" dirty="0"/>
              <a:t> </a:t>
            </a:r>
            <a:r>
              <a:rPr lang="ru-RU" sz="2200" dirty="0" err="1"/>
              <a:t>ще</a:t>
            </a:r>
            <a:r>
              <a:rPr lang="ru-RU" sz="2200" dirty="0"/>
              <a:t> і в </a:t>
            </a:r>
            <a:r>
              <a:rPr lang="ru-RU" sz="2200" dirty="0" err="1"/>
              <a:t>іншому</a:t>
            </a:r>
            <a:r>
              <a:rPr lang="ru-RU" sz="2200" dirty="0"/>
              <a:t> </a:t>
            </a:r>
            <a:r>
              <a:rPr lang="ru-RU" sz="2200" dirty="0" err="1"/>
              <a:t>кримінальному</a:t>
            </a:r>
            <a:r>
              <a:rPr lang="ru-RU" sz="2200" dirty="0"/>
              <a:t> </a:t>
            </a:r>
            <a:r>
              <a:rPr lang="ru-RU" sz="2200" dirty="0" err="1"/>
              <a:t>правопорушенні</a:t>
            </a:r>
            <a:r>
              <a:rPr lang="ru-RU" sz="2200" dirty="0"/>
              <a:t>, </a:t>
            </a:r>
            <a:r>
              <a:rPr lang="ru-RU" sz="2200" dirty="0" err="1"/>
              <a:t>вчиненому</a:t>
            </a:r>
            <a:r>
              <a:rPr lang="ru-RU" sz="2200" dirty="0"/>
              <a:t> ним до </a:t>
            </a:r>
            <a:r>
              <a:rPr lang="ru-RU" sz="2200" dirty="0" err="1"/>
              <a:t>постановлення</a:t>
            </a:r>
            <a:r>
              <a:rPr lang="ru-RU" sz="2200" dirty="0"/>
              <a:t> </a:t>
            </a:r>
            <a:r>
              <a:rPr lang="ru-RU" sz="2200" dirty="0" err="1"/>
              <a:t>попереднього</a:t>
            </a:r>
            <a:r>
              <a:rPr lang="ru-RU" sz="2200" dirty="0"/>
              <a:t> </a:t>
            </a:r>
            <a:r>
              <a:rPr lang="ru-RU" sz="2200" dirty="0" err="1"/>
              <a:t>вироку</a:t>
            </a:r>
            <a:r>
              <a:rPr lang="ru-RU" sz="2200" dirty="0"/>
              <a:t>. У </a:t>
            </a:r>
            <a:r>
              <a:rPr lang="ru-RU" sz="2200" dirty="0" err="1"/>
              <a:t>цьому</a:t>
            </a:r>
            <a:r>
              <a:rPr lang="ru-RU" sz="2200" dirty="0"/>
              <a:t> </a:t>
            </a:r>
            <a:r>
              <a:rPr lang="ru-RU" sz="2200" dirty="0" err="1"/>
              <a:t>випадку</a:t>
            </a:r>
            <a:r>
              <a:rPr lang="ru-RU" sz="2200" dirty="0"/>
              <a:t> в строк </a:t>
            </a:r>
            <a:r>
              <a:rPr lang="ru-RU" sz="2200" dirty="0" err="1"/>
              <a:t>покарання</a:t>
            </a:r>
            <a:r>
              <a:rPr lang="ru-RU" sz="2200" dirty="0"/>
              <a:t>, остаточно </a:t>
            </a:r>
            <a:r>
              <a:rPr lang="ru-RU" sz="2200" dirty="0" err="1"/>
              <a:t>призначеного</a:t>
            </a:r>
            <a:r>
              <a:rPr lang="ru-RU" sz="2200" dirty="0"/>
              <a:t> за </a:t>
            </a:r>
            <a:r>
              <a:rPr lang="ru-RU" sz="2200" dirty="0" err="1"/>
              <a:t>сукупністю</a:t>
            </a:r>
            <a:r>
              <a:rPr lang="ru-RU" sz="2200" dirty="0"/>
              <a:t> </a:t>
            </a:r>
            <a:r>
              <a:rPr lang="ru-RU" sz="2200" dirty="0" err="1"/>
              <a:t>кримінальних</a:t>
            </a:r>
            <a:r>
              <a:rPr lang="ru-RU" sz="2200" dirty="0"/>
              <a:t> </a:t>
            </a:r>
            <a:r>
              <a:rPr lang="ru-RU" sz="2200" dirty="0" err="1"/>
              <a:t>правопорушень</a:t>
            </a:r>
            <a:r>
              <a:rPr lang="ru-RU" sz="2200" dirty="0"/>
              <a:t>, </a:t>
            </a:r>
            <a:r>
              <a:rPr lang="ru-RU" sz="2200" dirty="0" err="1"/>
              <a:t>зараховується</a:t>
            </a:r>
            <a:r>
              <a:rPr lang="ru-RU" sz="2200" dirty="0"/>
              <a:t> </a:t>
            </a:r>
            <a:r>
              <a:rPr lang="ru-RU" sz="2200" dirty="0" err="1"/>
              <a:t>покарання</a:t>
            </a:r>
            <a:r>
              <a:rPr lang="ru-RU" sz="2200" dirty="0"/>
              <a:t>, </a:t>
            </a:r>
            <a:r>
              <a:rPr lang="ru-RU" sz="2200" dirty="0" err="1"/>
              <a:t>відбуте</a:t>
            </a:r>
            <a:r>
              <a:rPr lang="ru-RU" sz="2200" dirty="0"/>
              <a:t> </a:t>
            </a:r>
            <a:r>
              <a:rPr lang="ru-RU" sz="2200" dirty="0" err="1"/>
              <a:t>повністю</a:t>
            </a:r>
            <a:r>
              <a:rPr lang="ru-RU" sz="2200" dirty="0"/>
              <a:t> </a:t>
            </a:r>
            <a:r>
              <a:rPr lang="ru-RU" sz="2200" dirty="0" err="1"/>
              <a:t>або</a:t>
            </a:r>
            <a:r>
              <a:rPr lang="ru-RU" sz="2200" dirty="0"/>
              <a:t> </a:t>
            </a:r>
            <a:r>
              <a:rPr lang="ru-RU" sz="2200" dirty="0" err="1"/>
              <a:t>частково</a:t>
            </a:r>
            <a:r>
              <a:rPr lang="ru-RU" sz="2200" dirty="0"/>
              <a:t> за </a:t>
            </a:r>
            <a:r>
              <a:rPr lang="ru-RU" sz="2200" dirty="0" err="1"/>
              <a:t>попереднім</a:t>
            </a:r>
            <a:r>
              <a:rPr lang="ru-RU" sz="2200" dirty="0"/>
              <a:t> </a:t>
            </a:r>
            <a:r>
              <a:rPr lang="ru-RU" sz="2200" dirty="0" err="1"/>
              <a:t>вироком</a:t>
            </a:r>
            <a:r>
              <a:rPr lang="ru-RU" sz="2200" dirty="0"/>
              <a:t>, за правилами, </a:t>
            </a:r>
            <a:r>
              <a:rPr lang="ru-RU" sz="2200" dirty="0" err="1"/>
              <a:t>передбаченими</a:t>
            </a:r>
            <a:r>
              <a:rPr lang="ru-RU" sz="2200" dirty="0"/>
              <a:t> в </a:t>
            </a:r>
            <a:r>
              <a:rPr lang="ru-RU" sz="2200" u="sng" dirty="0">
                <a:hlinkClick r:id="rId4"/>
              </a:rPr>
              <a:t>статті 72</a:t>
            </a:r>
            <a:r>
              <a:rPr lang="ru-RU" sz="2200" dirty="0"/>
              <a:t> </a:t>
            </a:r>
            <a:r>
              <a:rPr lang="ru-RU" sz="2200" dirty="0" err="1"/>
              <a:t>цього</a:t>
            </a:r>
            <a:r>
              <a:rPr lang="ru-RU" sz="2200" dirty="0"/>
              <a:t> Кодексу.</a:t>
            </a:r>
            <a:endParaRPr lang="ru-UA" sz="2200" dirty="0"/>
          </a:p>
        </p:txBody>
      </p:sp>
      <p:pic>
        <p:nvPicPr>
          <p:cNvPr id="4" name="Audio Recording 18 апр. 2022 г., 22:43:14" descr="Audio Recording 18 апр. 2022 г., 22:43:14">
            <a:hlinkClick r:id="" action="ppaction://media"/>
            <a:extLst>
              <a:ext uri="{FF2B5EF4-FFF2-40B4-BE49-F238E27FC236}">
                <a16:creationId xmlns:a16="http://schemas.microsoft.com/office/drawing/2014/main" id="{495641F7-87B8-2D4B-A95C-CEA9A1607F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77545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Rectangle 2">
            <a:extLst>
              <a:ext uri="{FF2B5EF4-FFF2-40B4-BE49-F238E27FC236}">
                <a16:creationId xmlns:a16="http://schemas.microsoft.com/office/drawing/2014/main" id="{48699184-0F57-E240-8A71-F22AEBF32AD1}"/>
              </a:ext>
            </a:extLst>
          </p:cNvPr>
          <p:cNvSpPr>
            <a:spLocks noGrp="1" noChangeArrowheads="1"/>
          </p:cNvSpPr>
          <p:nvPr>
            <p:ph type="title"/>
          </p:nvPr>
        </p:nvSpPr>
        <p:spPr>
          <a:xfrm>
            <a:off x="838200" y="365125"/>
            <a:ext cx="10515600" cy="1325563"/>
          </a:xfrm>
        </p:spPr>
        <p:txBody>
          <a:bodyPr>
            <a:normAutofit/>
          </a:bodyPr>
          <a:lstStyle/>
          <a:p>
            <a:pPr eaLnBrk="1" hangingPunct="1"/>
            <a:r>
              <a:rPr lang="ru-RU" altLang="ru-UA" sz="4200"/>
              <a:t>ЕТАПИ ПРИЗНАЧЕННЯ ПОКАРАННЯ ЗА ПРАВИЛАМИ ч. 4 ст. 70 УК</a:t>
            </a:r>
            <a:endParaRPr lang="uk-UA" altLang="ru-UA" sz="4200"/>
          </a:p>
        </p:txBody>
      </p:sp>
      <p:sp>
        <p:nvSpPr>
          <p:cNvPr id="7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3" name="Rectangle 3">
            <a:extLst>
              <a:ext uri="{FF2B5EF4-FFF2-40B4-BE49-F238E27FC236}">
                <a16:creationId xmlns:a16="http://schemas.microsoft.com/office/drawing/2014/main" id="{FE615D1E-5A92-CB4B-90CA-DB43AFDA46A8}"/>
              </a:ext>
            </a:extLst>
          </p:cNvPr>
          <p:cNvSpPr>
            <a:spLocks noGrp="1" noChangeArrowheads="1"/>
          </p:cNvSpPr>
          <p:nvPr>
            <p:ph idx="1"/>
          </p:nvPr>
        </p:nvSpPr>
        <p:spPr>
          <a:xfrm>
            <a:off x="838200" y="1929384"/>
            <a:ext cx="10515600" cy="4251960"/>
          </a:xfrm>
        </p:spPr>
        <p:txBody>
          <a:bodyPr>
            <a:normAutofit/>
          </a:bodyPr>
          <a:lstStyle/>
          <a:p>
            <a:pPr marL="609600" indent="-609600">
              <a:buFontTx/>
              <a:buAutoNum type="arabicPeriod"/>
            </a:pPr>
            <a:r>
              <a:rPr lang="uk-UA" altLang="ru-UA" sz="2200"/>
              <a:t>Призначення покарання за кримінальне правопорушення, </a:t>
            </a:r>
            <a:r>
              <a:rPr lang="uk-UA" sz="2200"/>
              <a:t>вчинене до постановлення попереднього вироку </a:t>
            </a:r>
          </a:p>
          <a:p>
            <a:pPr marL="609600" indent="-609600">
              <a:buFontTx/>
              <a:buAutoNum type="arabicPeriod"/>
            </a:pPr>
            <a:r>
              <a:rPr lang="uk-UA" altLang="ru-UA" sz="2200"/>
              <a:t>Призначення покарання за сукупності кримінальних правопорушень (без урахування відбутої частини покарання)</a:t>
            </a:r>
          </a:p>
          <a:p>
            <a:pPr marL="609600" indent="-609600">
              <a:buFontTx/>
              <a:buAutoNum type="arabicPeriod"/>
            </a:pPr>
            <a:r>
              <a:rPr lang="uk-UA" altLang="ru-UA" sz="2200"/>
              <a:t>Визначення остаточного покарання шляхом зменшення(зарахування) покарання, призначеного за сукупності кримінальних правопорушень, на покарання, яке особа вже відбула за попереднім вироком. </a:t>
            </a:r>
          </a:p>
        </p:txBody>
      </p:sp>
      <p:pic>
        <p:nvPicPr>
          <p:cNvPr id="2" name="Audio Recording 18 апр. 2022 г., 22:47:41" descr="Audio Recording 18 апр. 2022 г., 22:47:41">
            <a:hlinkClick r:id="" action="ppaction://media"/>
            <a:extLst>
              <a:ext uri="{FF2B5EF4-FFF2-40B4-BE49-F238E27FC236}">
                <a16:creationId xmlns:a16="http://schemas.microsoft.com/office/drawing/2014/main" id="{55136EAA-AAEC-2145-A0C8-5FE9A48C21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7674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Заголовок 1">
            <a:extLst>
              <a:ext uri="{FF2B5EF4-FFF2-40B4-BE49-F238E27FC236}">
                <a16:creationId xmlns:a16="http://schemas.microsoft.com/office/drawing/2014/main" id="{68D5393D-CAF1-7649-9C89-CEA9D11831FE}"/>
              </a:ext>
            </a:extLst>
          </p:cNvPr>
          <p:cNvSpPr>
            <a:spLocks noGrp="1"/>
          </p:cNvSpPr>
          <p:nvPr>
            <p:ph type="title"/>
          </p:nvPr>
        </p:nvSpPr>
        <p:spPr>
          <a:xfrm>
            <a:off x="838200" y="401221"/>
            <a:ext cx="10515600" cy="1348065"/>
          </a:xfrm>
        </p:spPr>
        <p:txBody>
          <a:bodyPr>
            <a:normAutofit/>
          </a:bodyPr>
          <a:lstStyle/>
          <a:p>
            <a:r>
              <a:rPr lang="ru-RU" sz="4200" dirty="0">
                <a:solidFill>
                  <a:srgbClr val="FFFFFF"/>
                </a:solidFill>
              </a:rPr>
              <a:t>Постанова ВС </a:t>
            </a:r>
            <a:r>
              <a:rPr lang="ru-RU" sz="4200" dirty="0" err="1">
                <a:solidFill>
                  <a:srgbClr val="FFFFFF"/>
                </a:solidFill>
              </a:rPr>
              <a:t>від</a:t>
            </a:r>
            <a:r>
              <a:rPr lang="ru-RU" sz="4200" dirty="0">
                <a:solidFill>
                  <a:srgbClr val="FFFFFF"/>
                </a:solidFill>
              </a:rPr>
              <a:t> 08 лютого 2021 року у </a:t>
            </a:r>
            <a:r>
              <a:rPr lang="ru-RU" sz="4200" dirty="0" err="1">
                <a:solidFill>
                  <a:srgbClr val="FFFFFF"/>
                </a:solidFill>
              </a:rPr>
              <a:t>справі</a:t>
            </a:r>
            <a:r>
              <a:rPr lang="ru-RU" sz="4200" dirty="0">
                <a:solidFill>
                  <a:srgbClr val="FFFFFF"/>
                </a:solidFill>
              </a:rPr>
              <a:t> №390/235/19</a:t>
            </a:r>
          </a:p>
        </p:txBody>
      </p:sp>
      <p:sp>
        <p:nvSpPr>
          <p:cNvPr id="3" name="Объект 2">
            <a:extLst>
              <a:ext uri="{FF2B5EF4-FFF2-40B4-BE49-F238E27FC236}">
                <a16:creationId xmlns:a16="http://schemas.microsoft.com/office/drawing/2014/main" id="{EEC6B1F0-B71D-8F4E-9E6B-C7DD7004B7CC}"/>
              </a:ext>
            </a:extLst>
          </p:cNvPr>
          <p:cNvSpPr>
            <a:spLocks noGrp="1"/>
          </p:cNvSpPr>
          <p:nvPr>
            <p:ph idx="1"/>
          </p:nvPr>
        </p:nvSpPr>
        <p:spPr>
          <a:xfrm>
            <a:off x="838200" y="2586789"/>
            <a:ext cx="10515600" cy="3590174"/>
          </a:xfrm>
        </p:spPr>
        <p:txBody>
          <a:bodyPr>
            <a:normAutofit/>
          </a:bodyPr>
          <a:lstStyle/>
          <a:p>
            <a:r>
              <a:rPr lang="ru-RU" sz="2200"/>
              <a:t>якщо в діях особи має місце повторність кримінальних правопорушень, передбачена ч. 1 ст. 32 КК, і ця особа засуджується за вчинення кількох тотожних кримінальних правопорушень, які кваліфікуються за однією статтею або частиною статті Особливої частини КК, і при цьому одне або кілька з них були вчинені до ухвалення попереднього вироку, а ще одне або декілька – після його ухвалення, то спеціальні правила ч. 4 ст. 70 КК не застосовуються. У такому випадку суд кваліфікує зазначені кримінальні правопорушення за однією статтею або частиною статті Особливої частини КК та призначає покарання, передбачене її санкцією, а остаточне покарання визначає за правилами ст. 71 КК за сукупністю вироків.</a:t>
            </a:r>
            <a:br>
              <a:rPr lang="ru-RU" sz="2200"/>
            </a:br>
            <a:r>
              <a:rPr lang="ru-RU" sz="2200"/>
              <a:t>Постанова від 08 лютого 2021 року у справі №390/235/19 за посиланням: </a:t>
            </a:r>
            <a:r>
              <a:rPr lang="en-US" sz="2200">
                <a:hlinkClick r:id="rId4"/>
              </a:rPr>
              <a:t>http://reyestr.court.gov.ua/Review/94974219</a:t>
            </a:r>
            <a:endParaRPr lang="ru-RU" sz="2200"/>
          </a:p>
        </p:txBody>
      </p:sp>
      <p:pic>
        <p:nvPicPr>
          <p:cNvPr id="4" name="Audio Recording 18 апр. 2022 г., 22:52:33" descr="Audio Recording 18 апр. 2022 г., 22:52:33">
            <a:hlinkClick r:id="" action="ppaction://media"/>
            <a:extLst>
              <a:ext uri="{FF2B5EF4-FFF2-40B4-BE49-F238E27FC236}">
                <a16:creationId xmlns:a16="http://schemas.microsoft.com/office/drawing/2014/main" id="{409E3871-66EF-BC49-B8E2-E5B8A4B311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97255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Заголовок 1">
            <a:extLst>
              <a:ext uri="{FF2B5EF4-FFF2-40B4-BE49-F238E27FC236}">
                <a16:creationId xmlns:a16="http://schemas.microsoft.com/office/drawing/2014/main" id="{ACDDC811-A1C5-7E4C-9AD4-3A02E79D8F35}"/>
              </a:ext>
            </a:extLst>
          </p:cNvPr>
          <p:cNvSpPr>
            <a:spLocks noGrp="1"/>
          </p:cNvSpPr>
          <p:nvPr>
            <p:ph type="title"/>
          </p:nvPr>
        </p:nvSpPr>
        <p:spPr>
          <a:xfrm>
            <a:off x="838200" y="401221"/>
            <a:ext cx="10515600" cy="1348065"/>
          </a:xfrm>
        </p:spPr>
        <p:txBody>
          <a:bodyPr>
            <a:normAutofit/>
          </a:bodyPr>
          <a:lstStyle/>
          <a:p>
            <a:r>
              <a:rPr lang="uk-UA" sz="4200">
                <a:solidFill>
                  <a:srgbClr val="FFFFFF"/>
                </a:solidFill>
              </a:rPr>
              <a:t>постанова ВС від 23.09.19, провадження № 51-2631 кмо19</a:t>
            </a:r>
          </a:p>
        </p:txBody>
      </p:sp>
      <p:sp>
        <p:nvSpPr>
          <p:cNvPr id="3" name="Объект 2">
            <a:extLst>
              <a:ext uri="{FF2B5EF4-FFF2-40B4-BE49-F238E27FC236}">
                <a16:creationId xmlns:a16="http://schemas.microsoft.com/office/drawing/2014/main" id="{9E62173C-0283-9B43-9922-37E6EBC3B3FD}"/>
              </a:ext>
            </a:extLst>
          </p:cNvPr>
          <p:cNvSpPr>
            <a:spLocks noGrp="1"/>
          </p:cNvSpPr>
          <p:nvPr>
            <p:ph idx="1"/>
          </p:nvPr>
        </p:nvSpPr>
        <p:spPr>
          <a:xfrm>
            <a:off x="838200" y="2586789"/>
            <a:ext cx="10515600" cy="3590174"/>
          </a:xfrm>
        </p:spPr>
        <p:txBody>
          <a:bodyPr>
            <a:normAutofit/>
          </a:bodyPr>
          <a:lstStyle/>
          <a:p>
            <a:r>
              <a:rPr lang="en-US" sz="2000"/>
              <a:t>http://www.reyestr.court.gov.ua/Review/84583234</a:t>
            </a:r>
            <a:endParaRPr lang="ru-RU" sz="2000"/>
          </a:p>
          <a:p>
            <a:r>
              <a:rPr lang="ru-RU" sz="2000"/>
              <a:t>Кримінально-правові норми, передбачені статтями </a:t>
            </a:r>
            <a:r>
              <a:rPr lang="ru-RU" sz="2000">
                <a:hlinkClick r:id="rId4" tooltip="Кримінальний кодекс України; нормативно-правовий акт № 2341-III від 05.04.2001"/>
              </a:rPr>
              <a:t>70</a:t>
            </a:r>
            <a:r>
              <a:rPr lang="ru-RU" sz="2000"/>
              <a:t>, </a:t>
            </a:r>
            <a:r>
              <a:rPr lang="ru-RU" sz="2000">
                <a:hlinkClick r:id="rId5" tooltip="Кримінальний кодекс України; нормативно-правовий акт № 2341-III від 05.04.2001"/>
              </a:rPr>
              <a:t>75 КК</a:t>
            </a:r>
            <a:r>
              <a:rPr lang="ru-RU" sz="2000"/>
              <a:t> не передбачають окремого порядку призначення покарання за сукупністю злочинів в тих випадках, коли особа, щодо якої було застосоване звільнення від покарання з іспитовим строком, вчинила до ухвалення вироку в першій справі інший злочин, за який вона засуджується до покарання, від відбування якого вона також звільняється з іспитовим строком. </a:t>
            </a:r>
          </a:p>
          <a:p>
            <a:r>
              <a:rPr lang="ru-RU" sz="2000"/>
              <a:t>Оскільки самостійне виконання таких вироків не засноване на вимогах закону про кримінальну відповідальність, призначаючи остаточне покарання згідно з вимогами ч. 4 </a:t>
            </a:r>
            <a:r>
              <a:rPr lang="ru-RU" sz="2000">
                <a:hlinkClick r:id="rId4" tooltip="Кримінальний кодекс України; нормативно-правовий акт № 2341-III від 05.04.2001"/>
              </a:rPr>
              <a:t>ст. 70 КК</a:t>
            </a:r>
            <a:r>
              <a:rPr lang="ru-RU" sz="2000" i="1"/>
              <a:t>,</a:t>
            </a:r>
            <a:r>
              <a:rPr lang="ru-RU" sz="2000" b="1"/>
              <a:t> </a:t>
            </a:r>
            <a:r>
              <a:rPr lang="ru-RU" sz="2000"/>
              <a:t>суд має право вмотивовано вирішити питання про звільнення особи від відбування остаточного покарання з випробуванням, та визначити іспитовий строк в порядку та в межах, передбачених </a:t>
            </a:r>
            <a:r>
              <a:rPr lang="ru-RU" sz="2000">
                <a:hlinkClick r:id="rId5" tooltip="Кримінальний кодекс України; нормативно-правовий акт № 2341-III від 05.04.2001"/>
              </a:rPr>
              <a:t>ст. 75 КК</a:t>
            </a:r>
            <a:r>
              <a:rPr lang="ru-RU" sz="2000"/>
              <a:t>.</a:t>
            </a:r>
          </a:p>
        </p:txBody>
      </p:sp>
      <p:pic>
        <p:nvPicPr>
          <p:cNvPr id="4" name="Audio Recording 18 апр. 2022 г., 22:56:54" descr="Audio Recording 18 апр. 2022 г., 22:56:54">
            <a:hlinkClick r:id="" action="ppaction://media"/>
            <a:extLst>
              <a:ext uri="{FF2B5EF4-FFF2-40B4-BE49-F238E27FC236}">
                <a16:creationId xmlns:a16="http://schemas.microsoft.com/office/drawing/2014/main" id="{97D4F445-BAF3-4443-BCF1-7C7ED5E56C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46015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Заголовок 1">
            <a:extLst>
              <a:ext uri="{FF2B5EF4-FFF2-40B4-BE49-F238E27FC236}">
                <a16:creationId xmlns:a16="http://schemas.microsoft.com/office/drawing/2014/main" id="{715326C4-AB50-D741-9AEC-9C99901D76D4}"/>
              </a:ext>
            </a:extLst>
          </p:cNvPr>
          <p:cNvSpPr>
            <a:spLocks noGrp="1"/>
          </p:cNvSpPr>
          <p:nvPr>
            <p:ph type="title"/>
          </p:nvPr>
        </p:nvSpPr>
        <p:spPr>
          <a:xfrm>
            <a:off x="838200" y="401221"/>
            <a:ext cx="10515600" cy="1348065"/>
          </a:xfrm>
        </p:spPr>
        <p:txBody>
          <a:bodyPr>
            <a:normAutofit/>
          </a:bodyPr>
          <a:lstStyle/>
          <a:p>
            <a:r>
              <a:rPr lang="uk-UA" sz="4200">
                <a:solidFill>
                  <a:srgbClr val="FFFFFF"/>
                </a:solidFill>
              </a:rPr>
              <a:t>Постанова Обʼєднаної палати ККС ВС </a:t>
            </a:r>
            <a:r>
              <a:rPr lang="ru-RU" sz="4200">
                <a:solidFill>
                  <a:srgbClr val="FFFFFF"/>
                </a:solidFill>
              </a:rPr>
              <a:t>від 15 лютого 2021 року у справі №760/26543/17</a:t>
            </a:r>
            <a:r>
              <a:rPr lang="uk-UA" sz="4200">
                <a:solidFill>
                  <a:srgbClr val="FFFFFF"/>
                </a:solidFill>
              </a:rPr>
              <a:t> </a:t>
            </a:r>
          </a:p>
        </p:txBody>
      </p:sp>
      <p:sp>
        <p:nvSpPr>
          <p:cNvPr id="3" name="Объект 2">
            <a:extLst>
              <a:ext uri="{FF2B5EF4-FFF2-40B4-BE49-F238E27FC236}">
                <a16:creationId xmlns:a16="http://schemas.microsoft.com/office/drawing/2014/main" id="{145A4505-D6F0-7D4E-A6EB-C8CF69FC763D}"/>
              </a:ext>
            </a:extLst>
          </p:cNvPr>
          <p:cNvSpPr>
            <a:spLocks noGrp="1"/>
          </p:cNvSpPr>
          <p:nvPr>
            <p:ph idx="1"/>
          </p:nvPr>
        </p:nvSpPr>
        <p:spPr>
          <a:xfrm>
            <a:off x="838200" y="2586789"/>
            <a:ext cx="10515600" cy="3590174"/>
          </a:xfrm>
        </p:spPr>
        <p:txBody>
          <a:bodyPr>
            <a:normAutofit/>
          </a:bodyPr>
          <a:lstStyle/>
          <a:p>
            <a:r>
              <a:rPr lang="ru-RU" sz="1900"/>
              <a:t>якщо особа, щодо якої було застосоване звільнення від відбування покарання з випробуванням, вчинила до постановлення вироку в першій справі інший злочин, за який вона засуджується до покарання, що належить відбувати реально, застосування принципів поглинення, часткового чи повного складання призначених покарань не допускається. За таких умов кожний вирок виконується самостійно.</a:t>
            </a:r>
          </a:p>
          <a:p>
            <a:r>
              <a:rPr lang="ru-RU" sz="1900"/>
              <a:t>Таке тлумачення закону про кримінальну відповідальність є усталеною практикою, оскільки суд, який призначає такій особі покарання за інший злочин, вчинений до постановлення вироку в першій справі, не може ревізувати міру покарання, призначену особі попереднім вироком.</a:t>
            </a:r>
          </a:p>
          <a:p>
            <a:r>
              <a:rPr lang="ru-RU" sz="1900"/>
              <a:t>Натомість протилежний підхід ставив би даний суд у позицію суду вищої інстанції, що прямо суперечило би положенням кримінального процесуального закону (</a:t>
            </a:r>
            <a:r>
              <a:rPr lang="ru-RU" sz="1900">
                <a:hlinkClick r:id="rId4"/>
              </a:rPr>
              <a:t>ст. 24 КПК</a:t>
            </a:r>
            <a:r>
              <a:rPr lang="ru-RU" sz="1900"/>
              <a:t>) та підривало би презумпцію законності й обґрунтованості попереднього судового рішення (ч. 2 </a:t>
            </a:r>
            <a:r>
              <a:rPr lang="ru-RU" sz="1900">
                <a:hlinkClick r:id="rId5"/>
              </a:rPr>
              <a:t>ст. 21 КПК</a:t>
            </a:r>
            <a:r>
              <a:rPr lang="ru-RU" sz="1900"/>
              <a:t>).</a:t>
            </a:r>
          </a:p>
          <a:p>
            <a:endParaRPr lang="ru-RU" sz="1900"/>
          </a:p>
        </p:txBody>
      </p:sp>
      <p:pic>
        <p:nvPicPr>
          <p:cNvPr id="4" name="Audio Recording 18 апр. 2022 г., 22:58:54" descr="Audio Recording 18 апр. 2022 г., 22:58:54">
            <a:hlinkClick r:id="" action="ppaction://media"/>
            <a:extLst>
              <a:ext uri="{FF2B5EF4-FFF2-40B4-BE49-F238E27FC236}">
                <a16:creationId xmlns:a16="http://schemas.microsoft.com/office/drawing/2014/main" id="{A1795A0B-1F30-1141-88A0-2F722BDCE6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84261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3" name="Объект 2">
            <a:extLst>
              <a:ext uri="{FF2B5EF4-FFF2-40B4-BE49-F238E27FC236}">
                <a16:creationId xmlns:a16="http://schemas.microsoft.com/office/drawing/2014/main" id="{23B2C117-2D56-E44C-8AC5-56E315E0DFEB}"/>
              </a:ext>
            </a:extLst>
          </p:cNvPr>
          <p:cNvSpPr>
            <a:spLocks noGrp="1"/>
          </p:cNvSpPr>
          <p:nvPr>
            <p:ph idx="4294967295"/>
          </p:nvPr>
        </p:nvSpPr>
        <p:spPr>
          <a:xfrm>
            <a:off x="838200" y="2586789"/>
            <a:ext cx="10515600" cy="3590174"/>
          </a:xfrm>
        </p:spPr>
        <p:txBody>
          <a:bodyPr vert="horz" lIns="91440" tIns="45720" rIns="91440" bIns="45720" rtlCol="0">
            <a:normAutofit/>
          </a:bodyPr>
          <a:lstStyle/>
          <a:p>
            <a:r>
              <a:rPr lang="en-US" sz="1200"/>
              <a:t>Якщо до особи, котра вчинила кримінальне правопорушення, вироком суду було застосоване звільнення від відбування покарання з випробуванням, а потім було встановлено, що вона винна ще й в інших злочинах, вчинених до постановлення цього вироку, в таких випадках питання про відповідальність особи за сукупністю вчинених нею кримінальних правопорушень має вирішуватись в залежності від того, чи залишається незмінним попередній вирок, за яким особа звільнена від відбування покарання з випробуванням, на момент постановлення нового вироку, і яке рішення приймає суд у новому вироку щодо покарання за злочини, вчинені до постановлення попереднього вироку.</a:t>
            </a:r>
          </a:p>
          <a:p>
            <a:r>
              <a:rPr lang="en-US" sz="1200"/>
              <a:t>У випадку, коли попередній вирок залишився незмінним і прийняте в ньому рішення про звільнення від відбування покарання з випробуванням зберігає свою законну силу, а новим вироком особі призначається покарання, яке вона має відбувати реально, положення ч. 4 </a:t>
            </a:r>
            <a:r>
              <a:rPr lang="en-US" sz="1200">
                <a:hlinkClick r:id="rId4"/>
              </a:rPr>
              <a:t>ст. 70 КК</a:t>
            </a:r>
            <a:r>
              <a:rPr lang="en-US" sz="1200"/>
              <a:t> щодо призначення остаточного покарання особі з урахуванням попереднього вироку не застосовуються, а кожний вирок - попередній, за яким особа звільнена від відбування покарання з випробуванням, та новий, за яким їй призначено покарання, що належить відбувати реально - виконуються самостійно.</a:t>
            </a:r>
          </a:p>
          <a:p>
            <a:r>
              <a:rPr lang="en-US" sz="1200"/>
              <a:t>У разі встановлення судом, що кримінальні правопорушення за новим вироком були вчиненні особою до постановлення декількох попередніх вироків, за які особа засуджена до покарань, що належить відбувати реально, остаточне покарання призначається на підставі ч. 4 </a:t>
            </a:r>
            <a:r>
              <a:rPr lang="en-US" sz="1200">
                <a:hlinkClick r:id="rId4"/>
              </a:rPr>
              <a:t>ст. 70 КК</a:t>
            </a:r>
            <a:r>
              <a:rPr lang="en-US" sz="1200"/>
              <a:t> за правилами, передбаченими частинами 1-3 цієї статті, тобто шляхом поглинення менш суворого покарання більш суворим або шляхом повного чи часткового складання призначених особі покарань за новим вироком та попередніми вироками.</a:t>
            </a:r>
          </a:p>
          <a:p>
            <a:r>
              <a:rPr lang="en-US" sz="1200"/>
              <a:t>Постанова від 15 лютого 2021 року у справі №760/26543/17 за посиланням </a:t>
            </a:r>
            <a:r>
              <a:rPr lang="en-US" sz="1200">
                <a:hlinkClick r:id="rId5"/>
              </a:rPr>
              <a:t>http://reestr.court.gov.ua/Review/95042469</a:t>
            </a:r>
            <a:endParaRPr lang="en-US" sz="1200"/>
          </a:p>
        </p:txBody>
      </p:sp>
      <p:pic>
        <p:nvPicPr>
          <p:cNvPr id="4" name="Audio Recording 18 апр. 2022 г., 23:01:07" descr="Audio Recording 18 апр. 2022 г., 23:01:07">
            <a:hlinkClick r:id="" action="ppaction://media"/>
            <a:extLst>
              <a:ext uri="{FF2B5EF4-FFF2-40B4-BE49-F238E27FC236}">
                <a16:creationId xmlns:a16="http://schemas.microsoft.com/office/drawing/2014/main" id="{6D92E50D-D82B-4948-923A-90E1423975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35658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CE9F24DD-3A76-A440-885A-327EBBE1C93B}"/>
              </a:ext>
            </a:extLst>
          </p:cNvPr>
          <p:cNvSpPr txBox="1"/>
          <p:nvPr/>
        </p:nvSpPr>
        <p:spPr>
          <a:xfrm>
            <a:off x="2558716" y="955309"/>
            <a:ext cx="7074568" cy="289897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kern="1200">
                <a:solidFill>
                  <a:srgbClr val="FFFFFF"/>
                </a:solidFill>
                <a:latin typeface="+mj-lt"/>
                <a:ea typeface="+mj-ea"/>
                <a:cs typeface="+mj-cs"/>
              </a:rPr>
              <a:t>ДЯКУЮ ЗА УВАГУ!</a:t>
            </a:r>
          </a:p>
        </p:txBody>
      </p:sp>
      <p:sp>
        <p:nvSpPr>
          <p:cNvPr id="13"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Recording 18 апр. 2022 г., 23:02:11" descr="Audio Recording 18 апр. 2022 г., 23:02:11">
            <a:hlinkClick r:id="" action="ppaction://media"/>
            <a:extLst>
              <a:ext uri="{FF2B5EF4-FFF2-40B4-BE49-F238E27FC236}">
                <a16:creationId xmlns:a16="http://schemas.microsoft.com/office/drawing/2014/main" id="{67401046-5053-A54D-B68A-394CE5BB1D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50534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8D278715-EAAB-C946-86E7-7EFD88044CBA}"/>
              </a:ext>
            </a:extLst>
          </p:cNvPr>
          <p:cNvSpPr>
            <a:spLocks noGrp="1"/>
          </p:cNvSpPr>
          <p:nvPr>
            <p:ph type="title"/>
          </p:nvPr>
        </p:nvSpPr>
        <p:spPr>
          <a:xfrm>
            <a:off x="838200" y="365125"/>
            <a:ext cx="10515600" cy="1325563"/>
          </a:xfrm>
        </p:spPr>
        <p:txBody>
          <a:bodyPr>
            <a:normAutofit/>
          </a:bodyPr>
          <a:lstStyle/>
          <a:p>
            <a:r>
              <a:rPr lang="ru-RU" sz="5400"/>
              <a:t>План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4E8C50E8-460E-1E47-9960-5E98B2089161}"/>
              </a:ext>
            </a:extLst>
          </p:cNvPr>
          <p:cNvSpPr>
            <a:spLocks noGrp="1"/>
          </p:cNvSpPr>
          <p:nvPr>
            <p:ph idx="1"/>
          </p:nvPr>
        </p:nvSpPr>
        <p:spPr>
          <a:xfrm>
            <a:off x="838200" y="1929384"/>
            <a:ext cx="10515600" cy="4251960"/>
          </a:xfrm>
        </p:spPr>
        <p:txBody>
          <a:bodyPr>
            <a:normAutofit/>
          </a:bodyPr>
          <a:lstStyle/>
          <a:p>
            <a:pPr marL="457200" indent="-457200">
              <a:buFont typeface="+mj-lt"/>
              <a:buAutoNum type="arabicPeriod"/>
            </a:pPr>
            <a:r>
              <a:rPr lang="uk-UA" sz="2000" dirty="0"/>
              <a:t>Поняття та види сукупності кримінальних правопорушень. </a:t>
            </a:r>
          </a:p>
          <a:p>
            <a:pPr marL="457200" indent="-457200">
              <a:buFont typeface="+mj-lt"/>
              <a:buAutoNum type="arabicPeriod"/>
            </a:pPr>
            <a:r>
              <a:rPr lang="uk-UA" sz="2000" dirty="0"/>
              <a:t>Принципи призначення покарання за сукупністю кримінальних правопорушень в різних правових системах.  </a:t>
            </a:r>
            <a:endParaRPr lang="ru-RU" sz="2000" dirty="0"/>
          </a:p>
          <a:p>
            <a:pPr marL="457200" indent="-457200">
              <a:buFont typeface="+mj-lt"/>
              <a:buAutoNum type="arabicPeriod"/>
            </a:pPr>
            <a:r>
              <a:rPr lang="uk-UA" sz="2000" dirty="0"/>
              <a:t>Етапи призначення покарання за сукупністю кримінальних правопорушень. </a:t>
            </a:r>
            <a:endParaRPr lang="ru-RU" sz="2000" dirty="0"/>
          </a:p>
          <a:p>
            <a:pPr marL="457200" indent="-457200">
              <a:buFont typeface="+mj-lt"/>
              <a:buAutoNum type="arabicPeriod"/>
            </a:pPr>
            <a:r>
              <a:rPr lang="uk-UA" sz="2000" dirty="0"/>
              <a:t>Принципи визначення остаточної міри покарання за сукупністю кримінальних правопорушень, передбачені ст. 70 КК України. </a:t>
            </a:r>
            <a:endParaRPr lang="ru-RU" sz="2000" dirty="0"/>
          </a:p>
          <a:p>
            <a:pPr marL="457200" indent="-457200">
              <a:buFont typeface="+mj-lt"/>
              <a:buAutoNum type="arabicPeriod"/>
            </a:pPr>
            <a:r>
              <a:rPr lang="uk-UA" sz="2000" dirty="0"/>
              <a:t>Межі складання покарань при сукупності кримінальних правопорушень. Випадки самостійного виконання покарань. </a:t>
            </a:r>
            <a:endParaRPr lang="ru-RU" sz="2000" dirty="0"/>
          </a:p>
          <a:p>
            <a:pPr marL="457200" indent="-457200">
              <a:buFont typeface="+mj-lt"/>
              <a:buAutoNum type="arabicPeriod"/>
            </a:pPr>
            <a:r>
              <a:rPr lang="uk-UA" sz="2000" dirty="0"/>
              <a:t>Призначення додаткових покарань за сукупністю кримінальних правопорушень. </a:t>
            </a:r>
            <a:endParaRPr lang="ru-RU" sz="2000" dirty="0"/>
          </a:p>
          <a:p>
            <a:pPr marL="457200" indent="-457200">
              <a:buFont typeface="+mj-lt"/>
              <a:buAutoNum type="arabicPeriod"/>
            </a:pPr>
            <a:r>
              <a:rPr lang="uk-UA" sz="2000" dirty="0"/>
              <a:t>Особливості призначення покарання за сукупністю кримінальних правопорушень у випадках, коли після постановлення </a:t>
            </a:r>
            <a:r>
              <a:rPr lang="uk-UA" sz="2000" dirty="0" err="1"/>
              <a:t>вироку</a:t>
            </a:r>
            <a:r>
              <a:rPr lang="uk-UA" sz="2000" dirty="0"/>
              <a:t> встановлюється, що засуджений винен ще й в іншому кримінальному правопорушенні, вчиненому ним до винесення цього </a:t>
            </a:r>
            <a:r>
              <a:rPr lang="uk-UA" sz="2000" dirty="0" err="1"/>
              <a:t>вироку</a:t>
            </a:r>
            <a:r>
              <a:rPr lang="uk-UA" sz="2000" dirty="0"/>
              <a:t>. </a:t>
            </a:r>
            <a:endParaRPr lang="ru-RU" sz="2000" dirty="0"/>
          </a:p>
          <a:p>
            <a:pPr marL="457200" indent="-457200">
              <a:buFont typeface="+mj-lt"/>
              <a:buAutoNum type="arabicPeriod"/>
            </a:pPr>
            <a:endParaRPr lang="ru-RU" sz="2000" dirty="0"/>
          </a:p>
          <a:p>
            <a:endParaRPr lang="ru-RU" sz="2000" dirty="0"/>
          </a:p>
        </p:txBody>
      </p:sp>
      <p:pic>
        <p:nvPicPr>
          <p:cNvPr id="5" name="Audio Recording 18 апр. 2022 г., 21:36:14" descr="Audio Recording 18 апр. 2022 г., 21:36:14">
            <a:hlinkClick r:id="" action="ppaction://media"/>
            <a:extLst>
              <a:ext uri="{FF2B5EF4-FFF2-40B4-BE49-F238E27FC236}">
                <a16:creationId xmlns:a16="http://schemas.microsoft.com/office/drawing/2014/main" id="{BF692E4E-2446-F04D-87EF-2D603960F7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010670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7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552651BD-FF68-9847-B2DC-27C496F4590B}"/>
              </a:ext>
            </a:extLst>
          </p:cNvPr>
          <p:cNvSpPr>
            <a:spLocks noGrp="1"/>
          </p:cNvSpPr>
          <p:nvPr>
            <p:ph type="title"/>
          </p:nvPr>
        </p:nvSpPr>
        <p:spPr>
          <a:xfrm>
            <a:off x="838200" y="365125"/>
            <a:ext cx="10515600" cy="1325563"/>
          </a:xfrm>
        </p:spPr>
        <p:txBody>
          <a:bodyPr>
            <a:normAutofit/>
          </a:bodyPr>
          <a:lstStyle/>
          <a:p>
            <a:r>
              <a:rPr lang="ru-RU" sz="5400" dirty="0" err="1"/>
              <a:t>Література</a:t>
            </a:r>
            <a:endParaRPr lang="ru-RU" sz="54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7737548D-4273-FD43-8CDE-2FD85727E9C0}"/>
              </a:ext>
            </a:extLst>
          </p:cNvPr>
          <p:cNvSpPr>
            <a:spLocks noGrp="1"/>
          </p:cNvSpPr>
          <p:nvPr>
            <p:ph idx="1"/>
          </p:nvPr>
        </p:nvSpPr>
        <p:spPr>
          <a:xfrm>
            <a:off x="838200" y="1929384"/>
            <a:ext cx="10515600" cy="4251960"/>
          </a:xfrm>
        </p:spPr>
        <p:txBody>
          <a:bodyPr>
            <a:normAutofit fontScale="92500" lnSpcReduction="20000"/>
          </a:bodyPr>
          <a:lstStyle/>
          <a:p>
            <a:pPr marL="514350" indent="-514350">
              <a:buFont typeface="Arial" panose="020B0604020202020204" pitchFamily="34" charset="0"/>
              <a:buAutoNum type="arabicPeriod"/>
            </a:pPr>
            <a:r>
              <a:rPr lang="uk-UA" sz="1500" dirty="0"/>
              <a:t>Кримінальне право України. В 2-х частинах. Загальна частина. Підручник за ред. В.Я. </a:t>
            </a:r>
            <a:r>
              <a:rPr lang="uk-UA" sz="1500" dirty="0" err="1"/>
              <a:t>Тація,В.І</a:t>
            </a:r>
            <a:r>
              <a:rPr lang="uk-UA" sz="1500" dirty="0"/>
              <a:t>. </a:t>
            </a:r>
            <a:r>
              <a:rPr lang="uk-UA" sz="1500" dirty="0" err="1"/>
              <a:t>Тютюгіна</a:t>
            </a:r>
            <a:r>
              <a:rPr lang="uk-UA" sz="1500" dirty="0"/>
              <a:t>, В.І. Борисова. Право, 2020. С. 453-501</a:t>
            </a:r>
          </a:p>
          <a:p>
            <a:pPr marL="514350" indent="-514350">
              <a:buAutoNum type="arabicPeriod"/>
            </a:pPr>
            <a:r>
              <a:rPr lang="uk-UA" sz="1500" dirty="0" err="1"/>
              <a:t>Дудоров</a:t>
            </a:r>
            <a:r>
              <a:rPr lang="uk-UA" sz="1500" dirty="0"/>
              <a:t> О.О., Хавронюк М.І. Кримінальне право: Навчальний посібник / За </a:t>
            </a:r>
            <a:r>
              <a:rPr lang="uk-UA" sz="1500" dirty="0" err="1"/>
              <a:t>заг</a:t>
            </a:r>
            <a:r>
              <a:rPr lang="uk-UA" sz="1500" dirty="0"/>
              <a:t>. ред. М.І. Хавронюка. – </a:t>
            </a:r>
            <a:r>
              <a:rPr lang="uk-UA" sz="1500" dirty="0" err="1"/>
              <a:t>К</a:t>
            </a:r>
            <a:r>
              <a:rPr lang="uk-UA" sz="1500" dirty="0"/>
              <a:t>.: </a:t>
            </a:r>
            <a:r>
              <a:rPr lang="uk-UA" sz="1500" dirty="0" err="1"/>
              <a:t>Ваіте</a:t>
            </a:r>
            <a:r>
              <a:rPr lang="uk-UA" sz="1500" dirty="0"/>
              <a:t>, 2014. – с. 364-426. </a:t>
            </a:r>
            <a:r>
              <a:rPr lang="uk-UA" sz="1500" dirty="0">
                <a:hlinkClick r:id="rId4"/>
              </a:rPr>
              <a:t>https://www.osce.org/files/f/documents/8/9/358166.pdf</a:t>
            </a:r>
            <a:endParaRPr lang="uk-UA" sz="1500" dirty="0"/>
          </a:p>
          <a:p>
            <a:pPr marL="514350" indent="-514350">
              <a:buAutoNum type="arabicPeriod"/>
            </a:pPr>
            <a:r>
              <a:rPr lang="uk-UA" sz="1500" dirty="0"/>
              <a:t>ОГЛЯДИ судової практики Касаційного кримінального суду у складі Верховного Суду :</a:t>
            </a:r>
          </a:p>
          <a:p>
            <a:pPr marL="0" indent="0">
              <a:buNone/>
            </a:pPr>
            <a:r>
              <a:rPr lang="uk-UA" sz="1500" dirty="0">
                <a:hlinkClick r:id="rId5"/>
              </a:rPr>
              <a:t>https://supreme.court.gov.ua/userfiles/media/ogljad_kks_vs.pdf</a:t>
            </a:r>
            <a:r>
              <a:rPr lang="uk-UA" sz="1500" dirty="0"/>
              <a:t> - С. 17-18</a:t>
            </a:r>
          </a:p>
          <a:p>
            <a:pPr marL="0" indent="0">
              <a:buNone/>
            </a:pPr>
            <a:r>
              <a:rPr lang="uk-UA" sz="1500" dirty="0">
                <a:hlinkClick r:id="rId6"/>
              </a:rPr>
              <a:t>https://supreme.court.gov.ua/userfiles/media/new_folder_for_uploads/supreme/Oglyad_KKS_2020.pdf</a:t>
            </a:r>
            <a:r>
              <a:rPr lang="uk-UA" sz="1500" dirty="0"/>
              <a:t> - с. 9-11</a:t>
            </a:r>
          </a:p>
          <a:p>
            <a:pPr marL="0" indent="0">
              <a:buNone/>
            </a:pPr>
            <a:r>
              <a:rPr lang="uk-UA" sz="1500" dirty="0">
                <a:hlinkClick r:id="rId7"/>
              </a:rPr>
              <a:t>https://supreme.court.gov.ua/userfiles/media/new_folder_for_uploads/supreme/Oglyad_KKS_VS_za_2021.pdf - С. 12-14</a:t>
            </a:r>
            <a:endParaRPr lang="uk-UA" sz="1500" dirty="0"/>
          </a:p>
          <a:p>
            <a:pPr marL="0" indent="0">
              <a:buNone/>
            </a:pPr>
            <a:r>
              <a:rPr lang="uk-UA" sz="1500" dirty="0"/>
              <a:t>Рекомендую прочитати:</a:t>
            </a:r>
          </a:p>
          <a:p>
            <a:pPr marL="514350" indent="-514350">
              <a:buAutoNum type="arabicPeriod"/>
            </a:pPr>
            <a:r>
              <a:rPr lang="uk-UA" sz="1500" dirty="0"/>
              <a:t>Текст </a:t>
            </a:r>
            <a:r>
              <a:rPr lang="uk-UA" sz="1500" dirty="0" err="1"/>
              <a:t>проєкту</a:t>
            </a:r>
            <a:r>
              <a:rPr lang="uk-UA" sz="1500" dirty="0"/>
              <a:t> нового Кримінального кодексу України, </a:t>
            </a:r>
            <a:r>
              <a:rPr lang="en-US" sz="1500" dirty="0">
                <a:hlinkClick r:id="rId8"/>
              </a:rPr>
              <a:t>https://newcriminalcode.org.ua/criminal-code</a:t>
            </a:r>
            <a:r>
              <a:rPr lang="uk-UA" sz="1500" dirty="0"/>
              <a:t>, розділи 3.3, 3.4, 3.5</a:t>
            </a:r>
          </a:p>
          <a:p>
            <a:pPr marL="514350" indent="-514350">
              <a:buAutoNum type="arabicPeriod"/>
            </a:pPr>
            <a:r>
              <a:rPr lang="ru-RU" sz="1500" dirty="0" err="1"/>
              <a:t>В’юник</a:t>
            </a:r>
            <a:r>
              <a:rPr lang="ru-RU" sz="1500" dirty="0"/>
              <a:t> М. В. </a:t>
            </a:r>
            <a:r>
              <a:rPr lang="ru-RU" sz="1500" dirty="0" err="1"/>
              <a:t>Кримінально-правове</a:t>
            </a:r>
            <a:r>
              <a:rPr lang="ru-RU" sz="1500" dirty="0"/>
              <a:t> </a:t>
            </a:r>
            <a:r>
              <a:rPr lang="ru-RU" sz="1500" dirty="0" err="1"/>
              <a:t>регулювання</a:t>
            </a:r>
            <a:r>
              <a:rPr lang="ru-RU" sz="1500" dirty="0"/>
              <a:t> в </a:t>
            </a:r>
            <a:r>
              <a:rPr lang="ru-RU" sz="1500" dirty="0" err="1"/>
              <a:t>Україні</a:t>
            </a:r>
            <a:r>
              <a:rPr lang="ru-RU" sz="1500" dirty="0"/>
              <a:t>: </a:t>
            </a:r>
            <a:r>
              <a:rPr lang="ru-RU" sz="1500" dirty="0" err="1"/>
              <a:t>реалії</a:t>
            </a:r>
            <a:r>
              <a:rPr lang="ru-RU" sz="1500" dirty="0"/>
              <a:t> та </a:t>
            </a:r>
            <a:r>
              <a:rPr lang="ru-RU" sz="1500" dirty="0" err="1"/>
              <a:t>перспективи</a:t>
            </a:r>
            <a:r>
              <a:rPr lang="ru-RU" sz="1500" dirty="0"/>
              <a:t> (</a:t>
            </a:r>
            <a:r>
              <a:rPr lang="ru-RU" sz="1500" dirty="0" err="1"/>
              <a:t>аналітичні</a:t>
            </a:r>
            <a:r>
              <a:rPr lang="ru-RU" sz="1500" dirty="0"/>
              <a:t> </a:t>
            </a:r>
            <a:r>
              <a:rPr lang="ru-RU" sz="1500" dirty="0" err="1"/>
              <a:t>матеріали</a:t>
            </a:r>
            <a:r>
              <a:rPr lang="ru-RU" sz="1500" dirty="0"/>
              <a:t>) / М. В. </a:t>
            </a:r>
            <a:r>
              <a:rPr lang="ru-RU" sz="1500" dirty="0" err="1"/>
              <a:t>В’юник</a:t>
            </a:r>
            <a:r>
              <a:rPr lang="ru-RU" sz="1500" dirty="0"/>
              <a:t>, М. В. </a:t>
            </a:r>
            <a:r>
              <a:rPr lang="ru-RU" sz="1500" dirty="0" err="1"/>
              <a:t>Карчевський</a:t>
            </a:r>
            <a:r>
              <a:rPr lang="ru-RU" sz="1500" dirty="0"/>
              <a:t>, О. Д. </a:t>
            </a:r>
            <a:r>
              <a:rPr lang="ru-RU" sz="1500" dirty="0" err="1"/>
              <a:t>Арланова</a:t>
            </a:r>
            <a:r>
              <a:rPr lang="ru-RU" sz="1500" dirty="0"/>
              <a:t> ; </a:t>
            </a:r>
            <a:r>
              <a:rPr lang="ru-RU" sz="1500" dirty="0" err="1"/>
              <a:t>упоряд</a:t>
            </a:r>
            <a:r>
              <a:rPr lang="ru-RU" sz="1500" dirty="0"/>
              <a:t>. Ю. В. </a:t>
            </a:r>
            <a:r>
              <a:rPr lang="ru-RU" sz="1500" dirty="0" err="1"/>
              <a:t>Баулін</a:t>
            </a:r>
            <a:r>
              <a:rPr lang="ru-RU" sz="1500" dirty="0"/>
              <a:t>. – </a:t>
            </a:r>
            <a:r>
              <a:rPr lang="ru-RU" sz="1500" dirty="0" err="1"/>
              <a:t>Харків</a:t>
            </a:r>
            <a:r>
              <a:rPr lang="ru-RU" sz="1500" dirty="0"/>
              <a:t> : Право, 2020. – 212 с. </a:t>
            </a:r>
            <a:r>
              <a:rPr lang="en-US" sz="1500" dirty="0">
                <a:hlinkClick r:id="rId9"/>
              </a:rPr>
              <a:t>https://www.academia.edu/44887770</a:t>
            </a:r>
            <a:endParaRPr lang="uk-UA" sz="1500" dirty="0"/>
          </a:p>
          <a:p>
            <a:pPr marL="514350" indent="-514350">
              <a:buAutoNum type="arabicPeriod"/>
            </a:pPr>
            <a:r>
              <a:rPr lang="uk-UA" sz="1500" dirty="0"/>
              <a:t>Пономаренко </a:t>
            </a:r>
            <a:r>
              <a:rPr lang="uk-UA" sz="1500" dirty="0" err="1"/>
              <a:t>Ю</a:t>
            </a:r>
            <a:r>
              <a:rPr lang="uk-UA" sz="1500" dirty="0"/>
              <a:t>. А. Загальна теорія визначення караності кримінальних правопорушень : монографія / </a:t>
            </a:r>
            <a:r>
              <a:rPr lang="uk-UA" sz="1500" dirty="0" err="1"/>
              <a:t>Ю</a:t>
            </a:r>
            <a:r>
              <a:rPr lang="uk-UA" sz="1500" dirty="0"/>
              <a:t>. А. Пономаренко; – Харків : Право, 2020. – 720 с. </a:t>
            </a:r>
            <a:r>
              <a:rPr lang="en-US" sz="1500" dirty="0">
                <a:hlinkClick r:id="rId10"/>
              </a:rPr>
              <a:t>https://pravo-izdat.com.ua/index.php?route=product/product/download&amp;product_id=4354&amp;download_id=1395</a:t>
            </a:r>
            <a:endParaRPr lang="uk-UA" sz="1500" dirty="0"/>
          </a:p>
          <a:p>
            <a:pPr marL="514350" indent="-514350">
              <a:buFont typeface="Arial" panose="020B0604020202020204" pitchFamily="34" charset="0"/>
              <a:buAutoNum type="arabicPeriod"/>
            </a:pPr>
            <a:r>
              <a:rPr lang="uk-UA" sz="1500" dirty="0" err="1"/>
              <a:t>Бабанли</a:t>
            </a:r>
            <a:r>
              <a:rPr lang="uk-UA" sz="1500" dirty="0"/>
              <a:t> Р. </a:t>
            </a:r>
            <a:r>
              <a:rPr lang="uk-UA" sz="1500" dirty="0" err="1"/>
              <a:t>Ш</a:t>
            </a:r>
            <a:r>
              <a:rPr lang="uk-UA" sz="1500" dirty="0"/>
              <a:t>. Призначення покарання в Україні: теоретико-прикладні засади. Чернігів: Десна Поліграф, 2019. 488 с. </a:t>
            </a:r>
            <a:r>
              <a:rPr lang="en-US" sz="1500" dirty="0"/>
              <a:t>http://</a:t>
            </a:r>
            <a:r>
              <a:rPr lang="en-US" sz="1500" dirty="0" err="1"/>
              <a:t>idpnan.org.ua</a:t>
            </a:r>
            <a:r>
              <a:rPr lang="en-US" sz="1500" dirty="0"/>
              <a:t>/files/2019/babanli-r.sh.-priznachennya-pokarannya-v-ukrayini-_teoretiko-prikladni-zasadi_-_d_.pdf</a:t>
            </a:r>
            <a:endParaRPr lang="uk-UA" sz="1500" dirty="0"/>
          </a:p>
          <a:p>
            <a:pPr marL="514350" indent="-514350">
              <a:buAutoNum type="arabicPeriod"/>
            </a:pPr>
            <a:endParaRPr lang="uk-UA" sz="1500" dirty="0"/>
          </a:p>
          <a:p>
            <a:pPr marL="514350" indent="-514350">
              <a:buAutoNum type="arabicPeriod"/>
            </a:pPr>
            <a:endParaRPr lang="uk-UA" sz="1500" dirty="0"/>
          </a:p>
          <a:p>
            <a:pPr marL="0" indent="0">
              <a:buNone/>
            </a:pPr>
            <a:endParaRPr lang="uk-UA" sz="1500" dirty="0"/>
          </a:p>
          <a:p>
            <a:pPr marL="0" indent="0">
              <a:buNone/>
            </a:pPr>
            <a:endParaRPr lang="uk-UA" sz="1500" dirty="0"/>
          </a:p>
          <a:p>
            <a:endParaRPr lang="uk-UA" sz="1500" dirty="0"/>
          </a:p>
        </p:txBody>
      </p:sp>
      <p:pic>
        <p:nvPicPr>
          <p:cNvPr id="5" name="Audio Recording 18 апр. 2022 г., 21:40:45" descr="Audio Recording 18 апр. 2022 г., 21:40:45">
            <a:hlinkClick r:id="" action="ppaction://media"/>
            <a:extLst>
              <a:ext uri="{FF2B5EF4-FFF2-40B4-BE49-F238E27FC236}">
                <a16:creationId xmlns:a16="http://schemas.microsoft.com/office/drawing/2014/main" id="{BE434481-DAEA-C046-AC49-7408E3C21AB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91625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ACDDC811-A1C5-7E4C-9AD4-3A02E79D8F35}"/>
              </a:ext>
            </a:extLst>
          </p:cNvPr>
          <p:cNvSpPr>
            <a:spLocks noGrp="1"/>
          </p:cNvSpPr>
          <p:nvPr>
            <p:ph type="title"/>
          </p:nvPr>
        </p:nvSpPr>
        <p:spPr>
          <a:xfrm>
            <a:off x="841248" y="548640"/>
            <a:ext cx="3600860" cy="5431536"/>
          </a:xfrm>
        </p:spPr>
        <p:txBody>
          <a:bodyPr>
            <a:normAutofit/>
          </a:bodyPr>
          <a:lstStyle/>
          <a:p>
            <a:pPr marL="457200" indent="-457200">
              <a:buFont typeface="+mj-lt"/>
              <a:buAutoNum type="arabicPeriod"/>
            </a:pPr>
            <a:r>
              <a:rPr lang="uk-UA" sz="3400" dirty="0"/>
              <a:t>Поняття та види сукупності кримінальних правопорушень</a:t>
            </a:r>
          </a:p>
        </p:txBody>
      </p:sp>
      <p:sp>
        <p:nvSpPr>
          <p:cNvPr id="2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9E62173C-0283-9B43-9922-37E6EBC3B3FD}"/>
              </a:ext>
            </a:extLst>
          </p:cNvPr>
          <p:cNvSpPr>
            <a:spLocks noGrp="1"/>
          </p:cNvSpPr>
          <p:nvPr>
            <p:ph idx="1"/>
          </p:nvPr>
        </p:nvSpPr>
        <p:spPr>
          <a:xfrm>
            <a:off x="5126418" y="552091"/>
            <a:ext cx="6224335" cy="5431536"/>
          </a:xfrm>
        </p:spPr>
        <p:txBody>
          <a:bodyPr anchor="ctr">
            <a:normAutofit/>
          </a:bodyPr>
          <a:lstStyle/>
          <a:p>
            <a:r>
              <a:rPr lang="ru-RU" sz="1500" b="1" dirty="0" err="1"/>
              <a:t>Стаття</a:t>
            </a:r>
            <a:r>
              <a:rPr lang="ru-RU" sz="1500" b="1" dirty="0"/>
              <a:t> 33.</a:t>
            </a:r>
            <a:r>
              <a:rPr lang="ru-RU" sz="1500" dirty="0"/>
              <a:t> </a:t>
            </a:r>
            <a:r>
              <a:rPr lang="ru-RU" sz="1500" dirty="0" err="1"/>
              <a:t>Сукупність</a:t>
            </a:r>
            <a:r>
              <a:rPr lang="ru-RU" sz="1500" dirty="0"/>
              <a:t> </a:t>
            </a:r>
            <a:r>
              <a:rPr lang="ru-RU" sz="1500" dirty="0" err="1"/>
              <a:t>кримінальних</a:t>
            </a:r>
            <a:r>
              <a:rPr lang="ru-RU" sz="1500" dirty="0"/>
              <a:t> </a:t>
            </a:r>
            <a:r>
              <a:rPr lang="ru-RU" sz="1500" dirty="0" err="1"/>
              <a:t>правопорушень</a:t>
            </a:r>
            <a:endParaRPr lang="ru-RU" sz="1500" dirty="0"/>
          </a:p>
          <a:p>
            <a:r>
              <a:rPr lang="ru-RU" sz="1500" dirty="0"/>
              <a:t>1. </a:t>
            </a:r>
            <a:r>
              <a:rPr lang="ru-RU" sz="1500" dirty="0" err="1"/>
              <a:t>Сукупністю</a:t>
            </a:r>
            <a:r>
              <a:rPr lang="ru-RU" sz="1500" dirty="0"/>
              <a:t> </a:t>
            </a:r>
            <a:r>
              <a:rPr lang="ru-RU" sz="1500" dirty="0" err="1"/>
              <a:t>кримінальних</a:t>
            </a:r>
            <a:r>
              <a:rPr lang="ru-RU" sz="1500" dirty="0"/>
              <a:t> </a:t>
            </a:r>
            <a:r>
              <a:rPr lang="ru-RU" sz="1500" dirty="0" err="1"/>
              <a:t>правопорушень</a:t>
            </a:r>
            <a:r>
              <a:rPr lang="ru-RU" sz="1500" dirty="0"/>
              <a:t> </a:t>
            </a:r>
            <a:r>
              <a:rPr lang="ru-RU" sz="1500" dirty="0" err="1"/>
              <a:t>визнається</a:t>
            </a:r>
            <a:r>
              <a:rPr lang="ru-RU" sz="1500" dirty="0"/>
              <a:t> </a:t>
            </a:r>
            <a:r>
              <a:rPr lang="ru-RU" sz="1500" dirty="0" err="1"/>
              <a:t>вчинення</a:t>
            </a:r>
            <a:r>
              <a:rPr lang="ru-RU" sz="1500" dirty="0"/>
              <a:t> особою </a:t>
            </a:r>
            <a:r>
              <a:rPr lang="ru-RU" sz="1500" dirty="0" err="1"/>
              <a:t>двох</a:t>
            </a:r>
            <a:r>
              <a:rPr lang="ru-RU" sz="1500" dirty="0"/>
              <a:t> </a:t>
            </a:r>
            <a:r>
              <a:rPr lang="ru-RU" sz="1500" dirty="0" err="1"/>
              <a:t>або</a:t>
            </a:r>
            <a:r>
              <a:rPr lang="ru-RU" sz="1500" dirty="0"/>
              <a:t> </a:t>
            </a:r>
            <a:r>
              <a:rPr lang="ru-RU" sz="1500" dirty="0" err="1"/>
              <a:t>більше</a:t>
            </a:r>
            <a:r>
              <a:rPr lang="ru-RU" sz="1500" dirty="0"/>
              <a:t> </a:t>
            </a:r>
            <a:r>
              <a:rPr lang="ru-RU" sz="1500" dirty="0" err="1"/>
              <a:t>кримінальних</a:t>
            </a:r>
            <a:r>
              <a:rPr lang="ru-RU" sz="1500" dirty="0"/>
              <a:t> </a:t>
            </a:r>
            <a:r>
              <a:rPr lang="ru-RU" sz="1500" dirty="0" err="1"/>
              <a:t>правопорушень</a:t>
            </a:r>
            <a:r>
              <a:rPr lang="ru-RU" sz="1500" dirty="0"/>
              <a:t>, </a:t>
            </a:r>
            <a:r>
              <a:rPr lang="ru-RU" sz="1500" dirty="0" err="1"/>
              <a:t>передбачених</a:t>
            </a:r>
            <a:r>
              <a:rPr lang="ru-RU" sz="1500" dirty="0"/>
              <a:t> </a:t>
            </a:r>
            <a:r>
              <a:rPr lang="ru-RU" sz="1500" dirty="0" err="1"/>
              <a:t>різними</a:t>
            </a:r>
            <a:r>
              <a:rPr lang="ru-RU" sz="1500" dirty="0"/>
              <a:t> </a:t>
            </a:r>
            <a:r>
              <a:rPr lang="ru-RU" sz="1500" dirty="0" err="1"/>
              <a:t>статтями</a:t>
            </a:r>
            <a:r>
              <a:rPr lang="ru-RU" sz="1500" dirty="0"/>
              <a:t> </a:t>
            </a:r>
            <a:r>
              <a:rPr lang="ru-RU" sz="1500" dirty="0" err="1"/>
              <a:t>або</a:t>
            </a:r>
            <a:r>
              <a:rPr lang="ru-RU" sz="1500" dirty="0"/>
              <a:t> </a:t>
            </a:r>
            <a:r>
              <a:rPr lang="ru-RU" sz="1500" dirty="0" err="1"/>
              <a:t>різними</a:t>
            </a:r>
            <a:r>
              <a:rPr lang="ru-RU" sz="1500" dirty="0"/>
              <a:t> </a:t>
            </a:r>
            <a:r>
              <a:rPr lang="ru-RU" sz="1500" dirty="0" err="1"/>
              <a:t>частинами</a:t>
            </a:r>
            <a:r>
              <a:rPr lang="ru-RU" sz="1500" dirty="0"/>
              <a:t> </a:t>
            </a:r>
            <a:r>
              <a:rPr lang="ru-RU" sz="1500" dirty="0" err="1"/>
              <a:t>однієї</a:t>
            </a:r>
            <a:r>
              <a:rPr lang="ru-RU" sz="1500" dirty="0"/>
              <a:t> </a:t>
            </a:r>
            <a:r>
              <a:rPr lang="ru-RU" sz="1500" dirty="0" err="1"/>
              <a:t>статті</a:t>
            </a:r>
            <a:r>
              <a:rPr lang="ru-RU" sz="1500" dirty="0"/>
              <a:t> </a:t>
            </a:r>
            <a:r>
              <a:rPr lang="ru-RU" sz="1500" dirty="0" err="1"/>
              <a:t>Особливої</a:t>
            </a:r>
            <a:r>
              <a:rPr lang="ru-RU" sz="1500" dirty="0"/>
              <a:t> </a:t>
            </a:r>
            <a:r>
              <a:rPr lang="ru-RU" sz="1500" dirty="0" err="1"/>
              <a:t>частини</a:t>
            </a:r>
            <a:r>
              <a:rPr lang="ru-RU" sz="1500" dirty="0"/>
              <a:t> </a:t>
            </a:r>
            <a:r>
              <a:rPr lang="ru-RU" sz="1500" dirty="0" err="1"/>
              <a:t>цього</a:t>
            </a:r>
            <a:r>
              <a:rPr lang="ru-RU" sz="1500" dirty="0"/>
              <a:t> Кодексу, за </a:t>
            </a:r>
            <a:r>
              <a:rPr lang="ru-RU" sz="1500" dirty="0" err="1"/>
              <a:t>жодне</a:t>
            </a:r>
            <a:r>
              <a:rPr lang="ru-RU" sz="1500" dirty="0"/>
              <a:t> з </a:t>
            </a:r>
            <a:r>
              <a:rPr lang="ru-RU" sz="1500" dirty="0" err="1"/>
              <a:t>яких</a:t>
            </a:r>
            <a:r>
              <a:rPr lang="ru-RU" sz="1500" dirty="0"/>
              <a:t> </a:t>
            </a:r>
            <a:r>
              <a:rPr lang="ru-RU" sz="1500" dirty="0" err="1"/>
              <a:t>її</a:t>
            </a:r>
            <a:r>
              <a:rPr lang="ru-RU" sz="1500" dirty="0"/>
              <a:t> не </a:t>
            </a:r>
            <a:r>
              <a:rPr lang="ru-RU" sz="1500" dirty="0" err="1"/>
              <a:t>було</a:t>
            </a:r>
            <a:r>
              <a:rPr lang="ru-RU" sz="1500" dirty="0"/>
              <a:t> </a:t>
            </a:r>
            <a:r>
              <a:rPr lang="ru-RU" sz="1500" dirty="0" err="1"/>
              <a:t>засуджено</a:t>
            </a:r>
            <a:r>
              <a:rPr lang="ru-RU" sz="1500" dirty="0"/>
              <a:t>. При </a:t>
            </a:r>
            <a:r>
              <a:rPr lang="ru-RU" sz="1500" dirty="0" err="1"/>
              <a:t>цьому</a:t>
            </a:r>
            <a:r>
              <a:rPr lang="ru-RU" sz="1500" dirty="0"/>
              <a:t> не </a:t>
            </a:r>
            <a:r>
              <a:rPr lang="ru-RU" sz="1500" dirty="0" err="1"/>
              <a:t>враховуються</a:t>
            </a:r>
            <a:r>
              <a:rPr lang="ru-RU" sz="1500" dirty="0"/>
              <a:t> </a:t>
            </a:r>
            <a:r>
              <a:rPr lang="ru-RU" sz="1500" dirty="0" err="1"/>
              <a:t>кримінальні</a:t>
            </a:r>
            <a:r>
              <a:rPr lang="ru-RU" sz="1500" dirty="0"/>
              <a:t> </a:t>
            </a:r>
            <a:r>
              <a:rPr lang="ru-RU" sz="1500" dirty="0" err="1"/>
              <a:t>правопорушення</a:t>
            </a:r>
            <a:r>
              <a:rPr lang="ru-RU" sz="1500" dirty="0"/>
              <a:t>, за </a:t>
            </a:r>
            <a:r>
              <a:rPr lang="ru-RU" sz="1500" dirty="0" err="1"/>
              <a:t>які</a:t>
            </a:r>
            <a:r>
              <a:rPr lang="ru-RU" sz="1500" dirty="0"/>
              <a:t> особу </a:t>
            </a:r>
            <a:r>
              <a:rPr lang="ru-RU" sz="1500" dirty="0" err="1"/>
              <a:t>було</a:t>
            </a:r>
            <a:r>
              <a:rPr lang="ru-RU" sz="1500" dirty="0"/>
              <a:t> </a:t>
            </a:r>
            <a:r>
              <a:rPr lang="ru-RU" sz="1500" dirty="0" err="1"/>
              <a:t>звільнено</a:t>
            </a:r>
            <a:r>
              <a:rPr lang="ru-RU" sz="1500" dirty="0"/>
              <a:t> </a:t>
            </a:r>
            <a:r>
              <a:rPr lang="ru-RU" sz="1500" dirty="0" err="1"/>
              <a:t>від</a:t>
            </a:r>
            <a:r>
              <a:rPr lang="ru-RU" sz="1500" dirty="0"/>
              <a:t> </a:t>
            </a:r>
            <a:r>
              <a:rPr lang="ru-RU" sz="1500" dirty="0" err="1"/>
              <a:t>кримінальної</a:t>
            </a:r>
            <a:r>
              <a:rPr lang="ru-RU" sz="1500" dirty="0"/>
              <a:t> </a:t>
            </a:r>
            <a:r>
              <a:rPr lang="ru-RU" sz="1500" dirty="0" err="1"/>
              <a:t>відповідальності</a:t>
            </a:r>
            <a:r>
              <a:rPr lang="ru-RU" sz="1500" dirty="0"/>
              <a:t> за </a:t>
            </a:r>
            <a:r>
              <a:rPr lang="ru-RU" sz="1500" dirty="0" err="1"/>
              <a:t>підставами</a:t>
            </a:r>
            <a:r>
              <a:rPr lang="ru-RU" sz="1500" dirty="0"/>
              <a:t>, </a:t>
            </a:r>
            <a:r>
              <a:rPr lang="ru-RU" sz="1500" dirty="0" err="1"/>
              <a:t>встановленими</a:t>
            </a:r>
            <a:r>
              <a:rPr lang="ru-RU" sz="1500" dirty="0"/>
              <a:t> законом.</a:t>
            </a:r>
          </a:p>
          <a:p>
            <a:r>
              <a:rPr lang="ru-RU" sz="1500" dirty="0"/>
              <a:t>2. При </a:t>
            </a:r>
            <a:r>
              <a:rPr lang="ru-RU" sz="1500" dirty="0" err="1"/>
              <a:t>сукупності</a:t>
            </a:r>
            <a:r>
              <a:rPr lang="ru-RU" sz="1500" dirty="0"/>
              <a:t> </a:t>
            </a:r>
            <a:r>
              <a:rPr lang="ru-RU" sz="1500" dirty="0" err="1"/>
              <a:t>кримінальних</a:t>
            </a:r>
            <a:r>
              <a:rPr lang="ru-RU" sz="1500" dirty="0"/>
              <a:t> </a:t>
            </a:r>
            <a:r>
              <a:rPr lang="ru-RU" sz="1500" dirty="0" err="1"/>
              <a:t>правопорушень</a:t>
            </a:r>
            <a:r>
              <a:rPr lang="ru-RU" sz="1500" dirty="0"/>
              <a:t> </a:t>
            </a:r>
            <a:r>
              <a:rPr lang="ru-RU" sz="1500" dirty="0" err="1"/>
              <a:t>кожне</a:t>
            </a:r>
            <a:r>
              <a:rPr lang="ru-RU" sz="1500" dirty="0"/>
              <a:t> з них </a:t>
            </a:r>
            <a:r>
              <a:rPr lang="ru-RU" sz="1500" dirty="0" err="1"/>
              <a:t>підлягає</a:t>
            </a:r>
            <a:r>
              <a:rPr lang="ru-RU" sz="1500" dirty="0"/>
              <a:t> </a:t>
            </a:r>
            <a:r>
              <a:rPr lang="ru-RU" sz="1500" dirty="0" err="1"/>
              <a:t>кваліфікації</a:t>
            </a:r>
            <a:r>
              <a:rPr lang="ru-RU" sz="1500" dirty="0"/>
              <a:t> за </a:t>
            </a:r>
            <a:r>
              <a:rPr lang="ru-RU" sz="1500" dirty="0" err="1"/>
              <a:t>відповідною</a:t>
            </a:r>
            <a:r>
              <a:rPr lang="ru-RU" sz="1500" dirty="0"/>
              <a:t> </a:t>
            </a:r>
            <a:r>
              <a:rPr lang="ru-RU" sz="1500" dirty="0" err="1"/>
              <a:t>статтею</a:t>
            </a:r>
            <a:r>
              <a:rPr lang="ru-RU" sz="1500" dirty="0"/>
              <a:t> </a:t>
            </a:r>
            <a:r>
              <a:rPr lang="ru-RU" sz="1500" dirty="0" err="1"/>
              <a:t>або</a:t>
            </a:r>
            <a:r>
              <a:rPr lang="ru-RU" sz="1500" dirty="0"/>
              <a:t> </a:t>
            </a:r>
            <a:r>
              <a:rPr lang="ru-RU" sz="1500" dirty="0" err="1"/>
              <a:t>частиною</a:t>
            </a:r>
            <a:r>
              <a:rPr lang="ru-RU" sz="1500" dirty="0"/>
              <a:t> </a:t>
            </a:r>
            <a:r>
              <a:rPr lang="ru-RU" sz="1500" dirty="0" err="1"/>
              <a:t>статті</a:t>
            </a:r>
            <a:r>
              <a:rPr lang="ru-RU" sz="1500" dirty="0"/>
              <a:t> </a:t>
            </a:r>
            <a:r>
              <a:rPr lang="ru-RU" sz="1500" dirty="0" err="1"/>
              <a:t>Особливої</a:t>
            </a:r>
            <a:r>
              <a:rPr lang="ru-RU" sz="1500" dirty="0"/>
              <a:t> </a:t>
            </a:r>
            <a:r>
              <a:rPr lang="ru-RU" sz="1500" dirty="0" err="1"/>
              <a:t>частини</a:t>
            </a:r>
            <a:r>
              <a:rPr lang="ru-RU" sz="1500" dirty="0"/>
              <a:t> </a:t>
            </a:r>
            <a:r>
              <a:rPr lang="ru-RU" sz="1500" dirty="0" err="1"/>
              <a:t>цього</a:t>
            </a:r>
            <a:r>
              <a:rPr lang="ru-RU" sz="1500" dirty="0"/>
              <a:t> Кодексу.</a:t>
            </a:r>
          </a:p>
          <a:p>
            <a:pPr marL="0" indent="0">
              <a:buNone/>
            </a:pPr>
            <a:endParaRPr lang="uk-UA" sz="1500" dirty="0"/>
          </a:p>
          <a:p>
            <a:pPr marL="0" indent="0">
              <a:buNone/>
            </a:pPr>
            <a:r>
              <a:rPr lang="uk-UA" sz="1500" b="1" i="1" dirty="0"/>
              <a:t>Види сукупності кримінальних правопорушень</a:t>
            </a:r>
            <a:r>
              <a:rPr lang="uk-UA" sz="1500" dirty="0"/>
              <a:t>: </a:t>
            </a:r>
          </a:p>
          <a:p>
            <a:pPr marL="0" indent="0">
              <a:buNone/>
            </a:pPr>
            <a:r>
              <a:rPr lang="uk-UA" sz="1500" dirty="0"/>
              <a:t>ідеальна (особа вчиняє одне діяння, яке кваліфікується за двома або більше різними статтями або різними частинами однієї статті Особливої частини КК):</a:t>
            </a:r>
          </a:p>
          <a:p>
            <a:pPr marL="0" indent="0">
              <a:buNone/>
            </a:pPr>
            <a:r>
              <a:rPr lang="uk-UA" sz="1500" dirty="0"/>
              <a:t>Реальна (особа вчиняє два або більше діянь, які кваліфікуються за двома або більше різними статтями або різними частинами однієї статті Особливої частини КК).</a:t>
            </a:r>
          </a:p>
        </p:txBody>
      </p:sp>
      <p:pic>
        <p:nvPicPr>
          <p:cNvPr id="4" name="Audio Recording 18 апр. 2022 г., 21:49:15" descr="Audio Recording 18 апр. 2022 г., 21:49:15">
            <a:hlinkClick r:id="" action="ppaction://media"/>
            <a:extLst>
              <a:ext uri="{FF2B5EF4-FFF2-40B4-BE49-F238E27FC236}">
                <a16:creationId xmlns:a16="http://schemas.microsoft.com/office/drawing/2014/main" id="{1396965D-3877-E340-88DF-B4AA866A78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22999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E7795CD-06AE-334D-83F0-845D0DF73620}"/>
              </a:ext>
            </a:extLst>
          </p:cNvPr>
          <p:cNvSpPr>
            <a:spLocks noGrp="1"/>
          </p:cNvSpPr>
          <p:nvPr>
            <p:ph type="title"/>
          </p:nvPr>
        </p:nvSpPr>
        <p:spPr>
          <a:xfrm>
            <a:off x="841248" y="548640"/>
            <a:ext cx="3600860" cy="5431536"/>
          </a:xfrm>
        </p:spPr>
        <p:txBody>
          <a:bodyPr>
            <a:normAutofit/>
          </a:bodyPr>
          <a:lstStyle/>
          <a:p>
            <a:r>
              <a:rPr lang="en-US" sz="4600" dirty="0"/>
              <a:t>2. </a:t>
            </a:r>
            <a:r>
              <a:rPr lang="uk-UA" sz="4600" dirty="0"/>
              <a:t>Принципи призначення покарання за сукупністю злочинів в різних правових системах</a:t>
            </a:r>
            <a:endParaRPr lang="ru-UA" sz="46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8D8D6DFF-546B-D540-BF17-BD5851CD9AA1}"/>
              </a:ext>
            </a:extLst>
          </p:cNvPr>
          <p:cNvSpPr>
            <a:spLocks noGrp="1"/>
          </p:cNvSpPr>
          <p:nvPr>
            <p:ph idx="1"/>
          </p:nvPr>
        </p:nvSpPr>
        <p:spPr>
          <a:xfrm>
            <a:off x="5126418" y="552091"/>
            <a:ext cx="6224335" cy="5431536"/>
          </a:xfrm>
        </p:spPr>
        <p:txBody>
          <a:bodyPr anchor="ctr">
            <a:normAutofit lnSpcReduction="10000"/>
          </a:bodyPr>
          <a:lstStyle/>
          <a:p>
            <a:pPr marL="0" indent="0">
              <a:buNone/>
            </a:pPr>
            <a:r>
              <a:rPr lang="uk-UA" sz="2200" dirty="0"/>
              <a:t>Принципи призначення покарання, у тому числі за сукупністю злочинів (кримінальних правопорушень), в різних правових системах визначаються </a:t>
            </a:r>
            <a:r>
              <a:rPr lang="uk-UA" sz="2200" b="1" dirty="0"/>
              <a:t>домінуючими концепціями покарання</a:t>
            </a:r>
            <a:r>
              <a:rPr lang="uk-UA" sz="2200" dirty="0"/>
              <a:t>, а саме:</a:t>
            </a:r>
          </a:p>
          <a:p>
            <a:pPr marL="0" indent="0">
              <a:buNone/>
            </a:pPr>
            <a:r>
              <a:rPr lang="uk-UA" sz="2200" b="1" i="1" dirty="0" err="1"/>
              <a:t>утілитаризм</a:t>
            </a:r>
            <a:r>
              <a:rPr lang="uk-UA" sz="2200" dirty="0"/>
              <a:t> – виправданим є лише те покарання, яке в першу чергу є корисним для суспільства, тобто бути здатним забезпечити виправлення конкретної особи, відшкодування збитків, але при цьому не потребує значних матеріальних витрат з боку платників податків;</a:t>
            </a:r>
          </a:p>
          <a:p>
            <a:pPr marL="0" indent="0">
              <a:buNone/>
            </a:pPr>
            <a:r>
              <a:rPr lang="uk-UA" sz="2200" b="1" i="1" dirty="0" err="1"/>
              <a:t>ретрибутивізм</a:t>
            </a:r>
            <a:r>
              <a:rPr lang="uk-UA" sz="2200" b="1" i="1" dirty="0"/>
              <a:t> </a:t>
            </a:r>
            <a:r>
              <a:rPr lang="uk-UA" sz="2200" dirty="0"/>
              <a:t>– тяжкість покарання має перебувати у безпосередньому співвідношенню з тяжкістю злочину, має залежати від психічного ставлення особи до свого діяння та наслідків, а інші фактори не мають впливати на призначення покарання.</a:t>
            </a:r>
          </a:p>
        </p:txBody>
      </p:sp>
      <p:pic>
        <p:nvPicPr>
          <p:cNvPr id="4" name="Audio Recording 18 апр. 2022 г., 21:56:59" descr="Audio Recording 18 апр. 2022 г., 21:56:59">
            <a:hlinkClick r:id="" action="ppaction://media"/>
            <a:extLst>
              <a:ext uri="{FF2B5EF4-FFF2-40B4-BE49-F238E27FC236}">
                <a16:creationId xmlns:a16="http://schemas.microsoft.com/office/drawing/2014/main" id="{A1218878-9086-874B-A89F-A9B823C191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14066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EF99CBC-F74C-5D4B-9F12-233EAA154345}"/>
              </a:ext>
            </a:extLst>
          </p:cNvPr>
          <p:cNvSpPr>
            <a:spLocks noGrp="1"/>
          </p:cNvSpPr>
          <p:nvPr>
            <p:ph type="title"/>
          </p:nvPr>
        </p:nvSpPr>
        <p:spPr>
          <a:xfrm>
            <a:off x="5297762" y="329184"/>
            <a:ext cx="6251110" cy="1783080"/>
          </a:xfrm>
        </p:spPr>
        <p:txBody>
          <a:bodyPr anchor="b">
            <a:normAutofit/>
          </a:bodyPr>
          <a:lstStyle/>
          <a:p>
            <a:r>
              <a:rPr lang="ru-RU" sz="3800"/>
              <a:t>Цікаві парадокси мають місце і в зарубіжному законодавстві </a:t>
            </a:r>
            <a:endParaRPr lang="ru-UA" sz="3800"/>
          </a:p>
        </p:txBody>
      </p:sp>
      <p:pic>
        <p:nvPicPr>
          <p:cNvPr id="5" name="Рисунок 4" descr="Изображение выглядит как текст&#10;&#10;Автоматически созданное описание">
            <a:extLst>
              <a:ext uri="{FF2B5EF4-FFF2-40B4-BE49-F238E27FC236}">
                <a16:creationId xmlns:a16="http://schemas.microsoft.com/office/drawing/2014/main" id="{4512B70D-79D9-A74A-A195-FBE3F3382EFA}"/>
              </a:ext>
            </a:extLst>
          </p:cNvPr>
          <p:cNvPicPr>
            <a:picLocks noChangeAspect="1"/>
          </p:cNvPicPr>
          <p:nvPr/>
        </p:nvPicPr>
        <p:blipFill rotWithShape="1">
          <a:blip r:embed="rId4"/>
          <a:srcRect r="13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2322F00B-14FB-ED4B-99F1-0CD522FF4115}"/>
              </a:ext>
            </a:extLst>
          </p:cNvPr>
          <p:cNvSpPr>
            <a:spLocks noGrp="1"/>
          </p:cNvSpPr>
          <p:nvPr>
            <p:ph idx="1"/>
          </p:nvPr>
        </p:nvSpPr>
        <p:spPr>
          <a:xfrm>
            <a:off x="5297762" y="2706624"/>
            <a:ext cx="6251110" cy="3483864"/>
          </a:xfrm>
        </p:spPr>
        <p:txBody>
          <a:bodyPr>
            <a:normAutofit/>
          </a:bodyPr>
          <a:lstStyle/>
          <a:p>
            <a:r>
              <a:rPr lang="ru-RU" sz="1400"/>
              <a:t>3.3.7.3. Відомо, що багато злочинців в США засуджується до тюремного ув’язнення на строк сто років і навіть більше. Це є можливим завдяки правилам, відповідно до яких, якщо вчинені особою злочини становлять особливу небезпеку, дозволяється повне складання покарань за усі ці злочини, а в разі третього випадку вчинення злочину рецидивістом – призначення довічного позбавлення волі (наприклад, «Закон трьох помилок», англ. </a:t>
            </a:r>
            <a:r>
              <a:rPr lang="en-US" sz="1400"/>
              <a:t>Three strikes laws, </a:t>
            </a:r>
            <a:r>
              <a:rPr lang="ru-RU" sz="1400"/>
              <a:t>штат Каліфорнія). Така система дозволяє досягати неймовірних «рекордів»: в червні 2012 р. за 13 пунктами обвинувачення (створення фінансової піраміди, шахрайство, відмивання грошей тощо) прокуратура просила засудити фінансиста й мільярдера Аллена Стенфорда до 230 років ув’язнення, але федеральний суд Хьюстона (штат Техас) призначив йому лише 110 років. В Гватемалі в 2012 р. за вчинене в 1982 р. масове вбивство Педро Піментел Ріос засуджений до 6060 років ув’язнення – по 30 років за кожного із 201 вбитих ним людей і ще 30 років за злочин проти людяності.</a:t>
            </a:r>
          </a:p>
          <a:p>
            <a:r>
              <a:rPr lang="ru-RU" sz="1400"/>
              <a:t>(Дудоров О.О., Хавронюк М.І. Кримінальне право: Навчальний</a:t>
            </a:r>
            <a:br>
              <a:rPr lang="ru-RU" sz="1400"/>
            </a:br>
            <a:r>
              <a:rPr lang="ru-RU" sz="1400"/>
              <a:t>посібник / За заг. ред. М.І. Хавронюка. – К.: Ваіте, 2014. С. 358)</a:t>
            </a:r>
            <a:endParaRPr lang="ru-UA" sz="1400"/>
          </a:p>
        </p:txBody>
      </p:sp>
      <p:pic>
        <p:nvPicPr>
          <p:cNvPr id="6" name="Audio Recording 18 апр. 2022 г., 22:00:39" descr="Audio Recording 18 апр. 2022 г., 22:00:39">
            <a:hlinkClick r:id="" action="ppaction://media"/>
            <a:extLst>
              <a:ext uri="{FF2B5EF4-FFF2-40B4-BE49-F238E27FC236}">
                <a16:creationId xmlns:a16="http://schemas.microsoft.com/office/drawing/2014/main" id="{EE6542A2-3EB6-A94C-BDC9-ED6301C542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01825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5AA718E8-B436-8847-AD4F-E51F12FB283D}"/>
              </a:ext>
            </a:extLst>
          </p:cNvPr>
          <p:cNvSpPr>
            <a:spLocks noGrp="1"/>
          </p:cNvSpPr>
          <p:nvPr>
            <p:ph type="title"/>
          </p:nvPr>
        </p:nvSpPr>
        <p:spPr>
          <a:xfrm>
            <a:off x="841248" y="548640"/>
            <a:ext cx="3600860" cy="5431536"/>
          </a:xfrm>
        </p:spPr>
        <p:txBody>
          <a:bodyPr>
            <a:normAutofit/>
          </a:bodyPr>
          <a:lstStyle/>
          <a:p>
            <a:r>
              <a:rPr lang="uk-UA" sz="3800"/>
              <a:t>3. Етапи призначення покарання за сукупністю кримінальних правопорушень </a:t>
            </a:r>
            <a:endParaRPr lang="ru-UA" sz="3800"/>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C459AA69-519F-2E4D-98BF-8DC72845FD8B}"/>
              </a:ext>
            </a:extLst>
          </p:cNvPr>
          <p:cNvSpPr>
            <a:spLocks noGrp="1"/>
          </p:cNvSpPr>
          <p:nvPr>
            <p:ph idx="1"/>
          </p:nvPr>
        </p:nvSpPr>
        <p:spPr>
          <a:xfrm>
            <a:off x="5126418" y="552091"/>
            <a:ext cx="6224335" cy="5431536"/>
          </a:xfrm>
        </p:spPr>
        <p:txBody>
          <a:bodyPr anchor="ctr">
            <a:normAutofit/>
          </a:bodyPr>
          <a:lstStyle/>
          <a:p>
            <a:pPr marL="609600" indent="-609600">
              <a:buFontTx/>
              <a:buAutoNum type="arabicPeriod"/>
            </a:pPr>
            <a:r>
              <a:rPr lang="uk-UA" altLang="ru-UA" sz="2200" dirty="0"/>
              <a:t>Призначення покарання (основного і додаткового) за кожне кримінальне правопорушення, яке входить до сукупності </a:t>
            </a:r>
          </a:p>
          <a:p>
            <a:pPr marL="609600" indent="-609600">
              <a:buFontTx/>
              <a:buAutoNum type="arabicPeriod"/>
            </a:pPr>
            <a:r>
              <a:rPr lang="uk-UA" altLang="ru-UA" sz="2200" dirty="0"/>
              <a:t>Обрання принципу призначення покарання</a:t>
            </a:r>
          </a:p>
          <a:p>
            <a:pPr marL="609600" indent="-609600">
              <a:buFontTx/>
              <a:buAutoNum type="arabicPeriod"/>
            </a:pPr>
            <a:r>
              <a:rPr lang="uk-UA" altLang="ru-UA" sz="2200" dirty="0"/>
              <a:t>Призначення остаточного покарання шляхом:</a:t>
            </a:r>
          </a:p>
          <a:p>
            <a:pPr marL="609600" indent="-609600"/>
            <a:r>
              <a:rPr lang="uk-UA" altLang="ru-UA" sz="2200" dirty="0"/>
              <a:t>Поглинення менш суворого покарання більш суворим;</a:t>
            </a:r>
          </a:p>
          <a:p>
            <a:pPr marL="609600" indent="-609600"/>
            <a:r>
              <a:rPr lang="uk-UA" altLang="ru-UA" sz="2200" dirty="0"/>
              <a:t>Часткового складання покарань;</a:t>
            </a:r>
          </a:p>
          <a:p>
            <a:pPr marL="609600" indent="-609600"/>
            <a:r>
              <a:rPr lang="uk-UA" altLang="ru-UA" sz="2200" dirty="0"/>
              <a:t>повного складання покарань</a:t>
            </a:r>
          </a:p>
        </p:txBody>
      </p:sp>
      <p:pic>
        <p:nvPicPr>
          <p:cNvPr id="4" name="Audio Recording 18 апр. 2022 г., 22:03:32" descr="Audio Recording 18 апр. 2022 г., 22:03:32">
            <a:hlinkClick r:id="" action="ppaction://media"/>
            <a:extLst>
              <a:ext uri="{FF2B5EF4-FFF2-40B4-BE49-F238E27FC236}">
                <a16:creationId xmlns:a16="http://schemas.microsoft.com/office/drawing/2014/main" id="{6EB2B209-DBED-DA41-A89C-2CC2C50254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7221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E7795CD-06AE-334D-83F0-845D0DF73620}"/>
              </a:ext>
            </a:extLst>
          </p:cNvPr>
          <p:cNvSpPr>
            <a:spLocks noGrp="1"/>
          </p:cNvSpPr>
          <p:nvPr>
            <p:ph type="title"/>
          </p:nvPr>
        </p:nvSpPr>
        <p:spPr>
          <a:xfrm>
            <a:off x="841248" y="548640"/>
            <a:ext cx="3600860" cy="5431536"/>
          </a:xfrm>
        </p:spPr>
        <p:txBody>
          <a:bodyPr>
            <a:normAutofit/>
          </a:bodyPr>
          <a:lstStyle/>
          <a:p>
            <a:r>
              <a:rPr lang="uk-UA" sz="3800" dirty="0"/>
              <a:t>4</a:t>
            </a:r>
            <a:r>
              <a:rPr lang="en-US" sz="3800" dirty="0"/>
              <a:t>. </a:t>
            </a:r>
            <a:r>
              <a:rPr lang="uk-UA" sz="3800" dirty="0"/>
              <a:t>Принципи визначення остаточної міри покарання за сукупністю кримінальних правопорушень, передбачені ст. 70 КК України</a:t>
            </a:r>
            <a:endParaRPr lang="ru-UA" sz="3800" dirty="0"/>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8D8D6DFF-546B-D540-BF17-BD5851CD9AA1}"/>
              </a:ext>
            </a:extLst>
          </p:cNvPr>
          <p:cNvSpPr>
            <a:spLocks noGrp="1"/>
          </p:cNvSpPr>
          <p:nvPr>
            <p:ph idx="1"/>
          </p:nvPr>
        </p:nvSpPr>
        <p:spPr>
          <a:xfrm>
            <a:off x="5126418" y="552091"/>
            <a:ext cx="6224335" cy="5431536"/>
          </a:xfrm>
        </p:spPr>
        <p:txBody>
          <a:bodyPr anchor="ctr">
            <a:normAutofit/>
          </a:bodyPr>
          <a:lstStyle/>
          <a:p>
            <a:pPr marL="0" indent="0">
              <a:buNone/>
            </a:pPr>
            <a:r>
              <a:rPr lang="uk-UA" sz="2000" i="1" dirty="0"/>
              <a:t>Принцип повного складання покарань </a:t>
            </a:r>
            <a:r>
              <a:rPr lang="uk-UA" sz="2000" dirty="0"/>
              <a:t>– в практиці судів України фактично не застосовується;</a:t>
            </a:r>
          </a:p>
          <a:p>
            <a:pPr marL="0" indent="0">
              <a:buNone/>
            </a:pPr>
            <a:r>
              <a:rPr lang="uk-UA" sz="2000" i="1" dirty="0"/>
              <a:t>Принцип часткового складання покарань </a:t>
            </a:r>
            <a:r>
              <a:rPr lang="uk-UA" sz="2000" dirty="0"/>
              <a:t>– в практиці судів Україні переважно застосовується при вчиненні декількох кримінальних правопорушень особою, яка має судимість за  попередні кримінальні правопорушення, негативну характеристику тощо</a:t>
            </a:r>
          </a:p>
          <a:p>
            <a:pPr marL="0" indent="0">
              <a:buNone/>
            </a:pPr>
            <a:r>
              <a:rPr lang="uk-UA" sz="2000" i="1" dirty="0"/>
              <a:t>Принцип поглинення менш суворого покарання більш суворим </a:t>
            </a:r>
            <a:r>
              <a:rPr lang="uk-UA" sz="2000" dirty="0"/>
              <a:t>– в практиці судів Україні є найбільш розповсюдженим. В Німеччині, Польщі і деяких інших країнах застосування цього принципу є обов’язковим при ідеальній сукупності з метою недопущення порушення принципу </a:t>
            </a:r>
            <a:r>
              <a:rPr lang="en-US" sz="2000" b="1" dirty="0"/>
              <a:t>non bis in idem </a:t>
            </a:r>
            <a:r>
              <a:rPr lang="ru-UA" sz="2000" dirty="0"/>
              <a:t>(особа не може </a:t>
            </a:r>
            <a:r>
              <a:rPr lang="uk-UA" sz="2000" dirty="0"/>
              <a:t>каратися двічі за одне діяння). </a:t>
            </a:r>
          </a:p>
        </p:txBody>
      </p:sp>
      <p:pic>
        <p:nvPicPr>
          <p:cNvPr id="4" name="Audio Recording 18 апр. 2022 г., 22:07:48" descr="Audio Recording 18 апр. 2022 г., 22:07:48">
            <a:hlinkClick r:id="" action="ppaction://media"/>
            <a:extLst>
              <a:ext uri="{FF2B5EF4-FFF2-40B4-BE49-F238E27FC236}">
                <a16:creationId xmlns:a16="http://schemas.microsoft.com/office/drawing/2014/main" id="{BFC125F3-4C16-4C4E-9EED-B64F62004F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43315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2DE8C20-37AC-E740-A723-A84360BA039B}"/>
              </a:ext>
            </a:extLst>
          </p:cNvPr>
          <p:cNvSpPr>
            <a:spLocks noGrp="1"/>
          </p:cNvSpPr>
          <p:nvPr>
            <p:ph type="title"/>
          </p:nvPr>
        </p:nvSpPr>
        <p:spPr>
          <a:xfrm>
            <a:off x="841248" y="548640"/>
            <a:ext cx="3600860" cy="5431536"/>
          </a:xfrm>
        </p:spPr>
        <p:txBody>
          <a:bodyPr>
            <a:normAutofit/>
          </a:bodyPr>
          <a:lstStyle/>
          <a:p>
            <a:r>
              <a:rPr lang="uk-UA" sz="3800"/>
              <a:t>5. Межі складання покарань при сукупності кримінальних правопорушень. Випадки самостійного виконання покарань</a:t>
            </a:r>
            <a:endParaRPr lang="ru-UA" sz="3800"/>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25F0C11F-6BF4-9548-9DD4-7CDF208C364C}"/>
              </a:ext>
            </a:extLst>
          </p:cNvPr>
          <p:cNvSpPr>
            <a:spLocks noGrp="1"/>
          </p:cNvSpPr>
          <p:nvPr>
            <p:ph idx="1"/>
          </p:nvPr>
        </p:nvSpPr>
        <p:spPr>
          <a:xfrm>
            <a:off x="5126418" y="552091"/>
            <a:ext cx="6224335" cy="5431536"/>
          </a:xfrm>
        </p:spPr>
        <p:txBody>
          <a:bodyPr anchor="ctr">
            <a:normAutofit/>
          </a:bodyPr>
          <a:lstStyle/>
          <a:p>
            <a:pPr marL="0" indent="0">
              <a:buNone/>
            </a:pPr>
            <a:r>
              <a:rPr lang="ru-RU" sz="2000" b="1" dirty="0"/>
              <a:t>Ч. 2 ст. 70 КК</a:t>
            </a:r>
          </a:p>
          <a:p>
            <a:r>
              <a:rPr lang="ru-RU" sz="2000" dirty="0"/>
              <a:t>При </a:t>
            </a:r>
            <a:r>
              <a:rPr lang="ru-RU" sz="2000" dirty="0" err="1"/>
              <a:t>складанні</a:t>
            </a:r>
            <a:r>
              <a:rPr lang="ru-RU" sz="2000" dirty="0"/>
              <a:t> </a:t>
            </a:r>
            <a:r>
              <a:rPr lang="ru-RU" sz="2000" dirty="0" err="1"/>
              <a:t>покарань</a:t>
            </a:r>
            <a:r>
              <a:rPr lang="ru-RU" sz="2000" dirty="0"/>
              <a:t> </a:t>
            </a:r>
            <a:r>
              <a:rPr lang="ru-RU" sz="2000" dirty="0" err="1"/>
              <a:t>остаточне</a:t>
            </a:r>
            <a:r>
              <a:rPr lang="ru-RU" sz="2000" dirty="0"/>
              <a:t> </a:t>
            </a:r>
            <a:r>
              <a:rPr lang="ru-RU" sz="2000" dirty="0" err="1"/>
              <a:t>покарання</a:t>
            </a:r>
            <a:r>
              <a:rPr lang="ru-RU" sz="2000" dirty="0"/>
              <a:t> за </a:t>
            </a:r>
            <a:r>
              <a:rPr lang="ru-RU" sz="2000" dirty="0" err="1"/>
              <a:t>сукупністю</a:t>
            </a:r>
            <a:r>
              <a:rPr lang="ru-RU" sz="2000" dirty="0"/>
              <a:t> </a:t>
            </a:r>
            <a:r>
              <a:rPr lang="ru-RU" sz="2000" dirty="0" err="1"/>
              <a:t>кримінальних</a:t>
            </a:r>
            <a:r>
              <a:rPr lang="ru-RU" sz="2000" dirty="0"/>
              <a:t> </a:t>
            </a:r>
            <a:r>
              <a:rPr lang="ru-RU" sz="2000" dirty="0" err="1"/>
              <a:t>правопорушень</a:t>
            </a:r>
            <a:r>
              <a:rPr lang="ru-RU" sz="2000" dirty="0"/>
              <a:t> </a:t>
            </a:r>
            <a:r>
              <a:rPr lang="ru-RU" sz="2000" dirty="0" err="1"/>
              <a:t>визначається</a:t>
            </a:r>
            <a:r>
              <a:rPr lang="ru-RU" sz="2000" dirty="0"/>
              <a:t> в межах, </a:t>
            </a:r>
            <a:r>
              <a:rPr lang="ru-RU" sz="2000" dirty="0" err="1"/>
              <a:t>встановлених</a:t>
            </a:r>
            <a:r>
              <a:rPr lang="ru-RU" sz="2000" dirty="0"/>
              <a:t> </a:t>
            </a:r>
            <a:r>
              <a:rPr lang="ru-RU" sz="2000" dirty="0" err="1"/>
              <a:t>санкцією</a:t>
            </a:r>
            <a:r>
              <a:rPr lang="ru-RU" sz="2000" dirty="0"/>
              <a:t> </a:t>
            </a:r>
            <a:r>
              <a:rPr lang="ru-RU" sz="2000" dirty="0" err="1"/>
              <a:t>статті</a:t>
            </a:r>
            <a:r>
              <a:rPr lang="ru-RU" sz="2000" dirty="0"/>
              <a:t> (</a:t>
            </a:r>
            <a:r>
              <a:rPr lang="ru-RU" sz="2000" dirty="0" err="1"/>
              <a:t>санкцією</a:t>
            </a:r>
            <a:r>
              <a:rPr lang="ru-RU" sz="2000" dirty="0"/>
              <a:t> </a:t>
            </a:r>
            <a:r>
              <a:rPr lang="ru-RU" sz="2000" dirty="0" err="1"/>
              <a:t>частини</a:t>
            </a:r>
            <a:r>
              <a:rPr lang="ru-RU" sz="2000" dirty="0"/>
              <a:t> </a:t>
            </a:r>
            <a:r>
              <a:rPr lang="ru-RU" sz="2000" dirty="0" err="1"/>
              <a:t>статті</a:t>
            </a:r>
            <a:r>
              <a:rPr lang="ru-RU" sz="2000" dirty="0"/>
              <a:t>) </a:t>
            </a:r>
            <a:r>
              <a:rPr lang="ru-RU" sz="2000" dirty="0" err="1"/>
              <a:t>Особливої</a:t>
            </a:r>
            <a:r>
              <a:rPr lang="ru-RU" sz="2000" dirty="0"/>
              <a:t> </a:t>
            </a:r>
            <a:r>
              <a:rPr lang="ru-RU" sz="2000" dirty="0" err="1"/>
              <a:t>частини</a:t>
            </a:r>
            <a:r>
              <a:rPr lang="ru-RU" sz="2000" dirty="0"/>
              <a:t> </a:t>
            </a:r>
            <a:r>
              <a:rPr lang="ru-RU" sz="2000" dirty="0" err="1"/>
              <a:t>цього</a:t>
            </a:r>
            <a:r>
              <a:rPr lang="ru-RU" sz="2000" dirty="0"/>
              <a:t> Кодексу, яка </a:t>
            </a:r>
            <a:r>
              <a:rPr lang="ru-RU" sz="2000" dirty="0" err="1"/>
              <a:t>передбачає</a:t>
            </a:r>
            <a:r>
              <a:rPr lang="ru-RU" sz="2000" dirty="0"/>
              <a:t> </a:t>
            </a:r>
            <a:r>
              <a:rPr lang="ru-RU" sz="2000" dirty="0" err="1"/>
              <a:t>більш</a:t>
            </a:r>
            <a:r>
              <a:rPr lang="ru-RU" sz="2000" dirty="0"/>
              <a:t> </a:t>
            </a:r>
            <a:r>
              <a:rPr lang="ru-RU" sz="2000" dirty="0" err="1"/>
              <a:t>суворе</a:t>
            </a:r>
            <a:r>
              <a:rPr lang="ru-RU" sz="2000" dirty="0"/>
              <a:t> </a:t>
            </a:r>
            <a:r>
              <a:rPr lang="ru-RU" sz="2000" dirty="0" err="1"/>
              <a:t>покарання</a:t>
            </a:r>
            <a:r>
              <a:rPr lang="ru-RU" sz="2000" dirty="0"/>
              <a:t>. </a:t>
            </a:r>
          </a:p>
          <a:p>
            <a:r>
              <a:rPr lang="ru-RU" sz="2000" dirty="0" err="1"/>
              <a:t>Якщо</a:t>
            </a:r>
            <a:r>
              <a:rPr lang="ru-RU" sz="2000" dirty="0"/>
              <a:t> </a:t>
            </a:r>
            <a:r>
              <a:rPr lang="ru-RU" sz="2000" dirty="0" err="1"/>
              <a:t>хоча</a:t>
            </a:r>
            <a:r>
              <a:rPr lang="ru-RU" sz="2000" dirty="0"/>
              <a:t> б </a:t>
            </a:r>
            <a:r>
              <a:rPr lang="ru-RU" sz="2000" dirty="0" err="1"/>
              <a:t>одне</a:t>
            </a:r>
            <a:r>
              <a:rPr lang="ru-RU" sz="2000" dirty="0"/>
              <a:t> </a:t>
            </a:r>
            <a:r>
              <a:rPr lang="ru-RU" sz="2000" dirty="0" err="1"/>
              <a:t>із</a:t>
            </a:r>
            <a:r>
              <a:rPr lang="ru-RU" sz="2000" dirty="0"/>
              <a:t> </a:t>
            </a:r>
            <a:r>
              <a:rPr lang="ru-RU" sz="2000" dirty="0" err="1"/>
              <a:t>кримінальних</a:t>
            </a:r>
            <a:r>
              <a:rPr lang="ru-RU" sz="2000" dirty="0"/>
              <a:t> </a:t>
            </a:r>
            <a:r>
              <a:rPr lang="ru-RU" sz="2000" dirty="0" err="1"/>
              <a:t>правопорушень</a:t>
            </a:r>
            <a:r>
              <a:rPr lang="ru-RU" sz="2000" dirty="0"/>
              <a:t> </a:t>
            </a:r>
            <a:r>
              <a:rPr lang="ru-RU" sz="2000" dirty="0" err="1"/>
              <a:t>є</a:t>
            </a:r>
            <a:r>
              <a:rPr lang="ru-RU" sz="2000" dirty="0"/>
              <a:t> </a:t>
            </a:r>
            <a:r>
              <a:rPr lang="ru-RU" sz="2000" dirty="0" err="1"/>
              <a:t>умисним</a:t>
            </a:r>
            <a:r>
              <a:rPr lang="ru-RU" sz="2000" dirty="0"/>
              <a:t> тяжким </a:t>
            </a:r>
            <a:r>
              <a:rPr lang="ru-RU" sz="2000" dirty="0" err="1"/>
              <a:t>або</a:t>
            </a:r>
            <a:r>
              <a:rPr lang="ru-RU" sz="2000" dirty="0"/>
              <a:t> особливо тяжким </a:t>
            </a:r>
            <a:r>
              <a:rPr lang="ru-RU" sz="2000" dirty="0" err="1"/>
              <a:t>злочином</a:t>
            </a:r>
            <a:r>
              <a:rPr lang="ru-RU" sz="2000" dirty="0"/>
              <a:t>, суд </a:t>
            </a:r>
            <a:r>
              <a:rPr lang="ru-RU" sz="2000" dirty="0" err="1"/>
              <a:t>може</a:t>
            </a:r>
            <a:r>
              <a:rPr lang="ru-RU" sz="2000" dirty="0"/>
              <a:t> </a:t>
            </a:r>
            <a:r>
              <a:rPr lang="ru-RU" sz="2000" dirty="0" err="1"/>
              <a:t>призначити</a:t>
            </a:r>
            <a:r>
              <a:rPr lang="ru-RU" sz="2000" dirty="0"/>
              <a:t> </a:t>
            </a:r>
            <a:r>
              <a:rPr lang="ru-RU" sz="2000" dirty="0" err="1"/>
              <a:t>остаточне</a:t>
            </a:r>
            <a:r>
              <a:rPr lang="ru-RU" sz="2000" dirty="0"/>
              <a:t> </a:t>
            </a:r>
            <a:r>
              <a:rPr lang="ru-RU" sz="2000" dirty="0" err="1"/>
              <a:t>покарання</a:t>
            </a:r>
            <a:r>
              <a:rPr lang="ru-RU" sz="2000" dirty="0"/>
              <a:t> за </a:t>
            </a:r>
            <a:r>
              <a:rPr lang="ru-RU" sz="2000" dirty="0" err="1"/>
              <a:t>сукупністю</a:t>
            </a:r>
            <a:r>
              <a:rPr lang="ru-RU" sz="2000" dirty="0"/>
              <a:t> </a:t>
            </a:r>
            <a:r>
              <a:rPr lang="ru-RU" sz="2000" dirty="0" err="1"/>
              <a:t>кримінальних</a:t>
            </a:r>
            <a:r>
              <a:rPr lang="ru-RU" sz="2000" dirty="0"/>
              <a:t> </a:t>
            </a:r>
            <a:r>
              <a:rPr lang="ru-RU" sz="2000" dirty="0" err="1"/>
              <a:t>правопорушень</a:t>
            </a:r>
            <a:r>
              <a:rPr lang="ru-RU" sz="2000" dirty="0"/>
              <a:t> у межах максимального строку, </a:t>
            </a:r>
            <a:r>
              <a:rPr lang="ru-RU" sz="2000" dirty="0" err="1"/>
              <a:t>встановленого</a:t>
            </a:r>
            <a:r>
              <a:rPr lang="ru-RU" sz="2000" dirty="0"/>
              <a:t> для </a:t>
            </a:r>
            <a:r>
              <a:rPr lang="ru-RU" sz="2000" dirty="0" err="1"/>
              <a:t>даного</a:t>
            </a:r>
            <a:r>
              <a:rPr lang="ru-RU" sz="2000" dirty="0"/>
              <a:t> виду </a:t>
            </a:r>
            <a:r>
              <a:rPr lang="ru-RU" sz="2000" dirty="0" err="1"/>
              <a:t>покарання</a:t>
            </a:r>
            <a:r>
              <a:rPr lang="ru-RU" sz="2000" dirty="0"/>
              <a:t> в </a:t>
            </a:r>
            <a:r>
              <a:rPr lang="ru-RU" sz="2000" u="sng" dirty="0">
                <a:hlinkClick r:id="rId4"/>
              </a:rPr>
              <a:t>Загальній частині</a:t>
            </a:r>
            <a:r>
              <a:rPr lang="ru-RU" sz="2000" dirty="0"/>
              <a:t> </a:t>
            </a:r>
            <a:r>
              <a:rPr lang="ru-RU" sz="2000" dirty="0" err="1"/>
              <a:t>цього</a:t>
            </a:r>
            <a:r>
              <a:rPr lang="ru-RU" sz="2000" dirty="0"/>
              <a:t> Кодексу. </a:t>
            </a:r>
          </a:p>
          <a:p>
            <a:r>
              <a:rPr lang="ru-RU" sz="2000" dirty="0" err="1"/>
              <a:t>Якщо</a:t>
            </a:r>
            <a:r>
              <a:rPr lang="ru-RU" sz="2000" dirty="0"/>
              <a:t> </a:t>
            </a:r>
            <a:r>
              <a:rPr lang="ru-RU" sz="2000" dirty="0" err="1"/>
              <a:t>хоча</a:t>
            </a:r>
            <a:r>
              <a:rPr lang="ru-RU" sz="2000" dirty="0"/>
              <a:t> б за один </a:t>
            </a:r>
            <a:r>
              <a:rPr lang="ru-RU" sz="2000" dirty="0" err="1"/>
              <a:t>із</a:t>
            </a:r>
            <a:r>
              <a:rPr lang="ru-RU" sz="2000" dirty="0"/>
              <a:t> </a:t>
            </a:r>
            <a:r>
              <a:rPr lang="ru-RU" sz="2000" dirty="0" err="1"/>
              <a:t>вчинених</a:t>
            </a:r>
            <a:r>
              <a:rPr lang="ru-RU" sz="2000" dirty="0"/>
              <a:t> </a:t>
            </a:r>
            <a:r>
              <a:rPr lang="ru-RU" sz="2000" dirty="0" err="1"/>
              <a:t>кримінальних</a:t>
            </a:r>
            <a:r>
              <a:rPr lang="ru-RU" sz="2000" dirty="0"/>
              <a:t> </a:t>
            </a:r>
            <a:r>
              <a:rPr lang="ru-RU" sz="2000" dirty="0" err="1"/>
              <a:t>правопорушень</a:t>
            </a:r>
            <a:r>
              <a:rPr lang="ru-RU" sz="2000" dirty="0"/>
              <a:t> </a:t>
            </a:r>
            <a:r>
              <a:rPr lang="ru-RU" sz="2000" dirty="0" err="1"/>
              <a:t>призначено</a:t>
            </a:r>
            <a:r>
              <a:rPr lang="ru-RU" sz="2000" dirty="0"/>
              <a:t> </a:t>
            </a:r>
            <a:r>
              <a:rPr lang="ru-RU" sz="2000" dirty="0" err="1"/>
              <a:t>довічне</a:t>
            </a:r>
            <a:r>
              <a:rPr lang="ru-RU" sz="2000" dirty="0"/>
              <a:t> </a:t>
            </a:r>
            <a:r>
              <a:rPr lang="ru-RU" sz="2000" dirty="0" err="1"/>
              <a:t>позбавлення</a:t>
            </a:r>
            <a:r>
              <a:rPr lang="ru-RU" sz="2000" dirty="0"/>
              <a:t> </a:t>
            </a:r>
            <a:r>
              <a:rPr lang="ru-RU" sz="2000" dirty="0" err="1"/>
              <a:t>волі</a:t>
            </a:r>
            <a:r>
              <a:rPr lang="ru-RU" sz="2000" dirty="0"/>
              <a:t>, то </a:t>
            </a:r>
            <a:r>
              <a:rPr lang="ru-RU" sz="2000" dirty="0" err="1"/>
              <a:t>остаточне</a:t>
            </a:r>
            <a:r>
              <a:rPr lang="ru-RU" sz="2000" dirty="0"/>
              <a:t> </a:t>
            </a:r>
            <a:r>
              <a:rPr lang="ru-RU" sz="2000" dirty="0" err="1"/>
              <a:t>покарання</a:t>
            </a:r>
            <a:r>
              <a:rPr lang="ru-RU" sz="2000" dirty="0"/>
              <a:t> за </a:t>
            </a:r>
            <a:r>
              <a:rPr lang="ru-RU" sz="2000" dirty="0" err="1"/>
              <a:t>сукупністю</a:t>
            </a:r>
            <a:r>
              <a:rPr lang="ru-RU" sz="2000" dirty="0"/>
              <a:t> </a:t>
            </a:r>
            <a:r>
              <a:rPr lang="ru-RU" sz="2000" dirty="0" err="1"/>
              <a:t>кримінальних</a:t>
            </a:r>
            <a:r>
              <a:rPr lang="ru-RU" sz="2000" dirty="0"/>
              <a:t> </a:t>
            </a:r>
            <a:r>
              <a:rPr lang="ru-RU" sz="2000" dirty="0" err="1"/>
              <a:t>правопорушень</a:t>
            </a:r>
            <a:r>
              <a:rPr lang="ru-RU" sz="2000" dirty="0"/>
              <a:t> </a:t>
            </a:r>
            <a:r>
              <a:rPr lang="ru-RU" sz="2000" dirty="0" err="1"/>
              <a:t>визначається</a:t>
            </a:r>
            <a:r>
              <a:rPr lang="ru-RU" sz="2000" dirty="0"/>
              <a:t> шляхом </a:t>
            </a:r>
            <a:r>
              <a:rPr lang="ru-RU" sz="2000" dirty="0" err="1"/>
              <a:t>поглинення</a:t>
            </a:r>
            <a:r>
              <a:rPr lang="ru-RU" sz="2000" dirty="0"/>
              <a:t> будь-</a:t>
            </a:r>
            <a:r>
              <a:rPr lang="ru-RU" sz="2000" dirty="0" err="1"/>
              <a:t>яких</a:t>
            </a:r>
            <a:r>
              <a:rPr lang="ru-RU" sz="2000" dirty="0"/>
              <a:t> </a:t>
            </a:r>
            <a:r>
              <a:rPr lang="ru-RU" sz="2000" dirty="0" err="1"/>
              <a:t>менш</a:t>
            </a:r>
            <a:r>
              <a:rPr lang="ru-RU" sz="2000" dirty="0"/>
              <a:t> </a:t>
            </a:r>
            <a:r>
              <a:rPr lang="ru-RU" sz="2000" dirty="0" err="1"/>
              <a:t>суворих</a:t>
            </a:r>
            <a:r>
              <a:rPr lang="ru-RU" sz="2000" dirty="0"/>
              <a:t> </a:t>
            </a:r>
            <a:r>
              <a:rPr lang="ru-RU" sz="2000" dirty="0" err="1"/>
              <a:t>покарань</a:t>
            </a:r>
            <a:r>
              <a:rPr lang="ru-RU" sz="2000" dirty="0"/>
              <a:t> </a:t>
            </a:r>
            <a:r>
              <a:rPr lang="ru-RU" sz="2000" dirty="0" err="1"/>
              <a:t>довічним</a:t>
            </a:r>
            <a:r>
              <a:rPr lang="ru-RU" sz="2000" dirty="0"/>
              <a:t> </a:t>
            </a:r>
            <a:r>
              <a:rPr lang="ru-RU" sz="2000" dirty="0" err="1"/>
              <a:t>позбавленням</a:t>
            </a:r>
            <a:r>
              <a:rPr lang="ru-RU" sz="2000" dirty="0"/>
              <a:t> </a:t>
            </a:r>
            <a:r>
              <a:rPr lang="ru-RU" sz="2000" dirty="0" err="1"/>
              <a:t>волі</a:t>
            </a:r>
            <a:r>
              <a:rPr lang="ru-RU" sz="2000" dirty="0"/>
              <a:t>.</a:t>
            </a:r>
            <a:endParaRPr lang="ru-UA" sz="2000" dirty="0"/>
          </a:p>
        </p:txBody>
      </p:sp>
      <p:pic>
        <p:nvPicPr>
          <p:cNvPr id="4" name="Audio Recording 18 апр. 2022 г., 22:15:22" descr="Audio Recording 18 апр. 2022 г., 22:15:22">
            <a:hlinkClick r:id="" action="ppaction://media"/>
            <a:extLst>
              <a:ext uri="{FF2B5EF4-FFF2-40B4-BE49-F238E27FC236}">
                <a16:creationId xmlns:a16="http://schemas.microsoft.com/office/drawing/2014/main" id="{52BE43FA-D16D-F24B-9DD3-1CAD2A2138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40366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1470</TotalTime>
  <Words>2564</Words>
  <Application>Microsoft Macintosh PowerPoint</Application>
  <PresentationFormat>Широкоэкранный</PresentationFormat>
  <Paragraphs>91</Paragraphs>
  <Slides>19</Slides>
  <Notes>1</Notes>
  <HiddenSlides>0</HiddenSlides>
  <MMClips>19</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19</vt:i4>
      </vt:variant>
    </vt:vector>
  </HeadingPairs>
  <TitlesOfParts>
    <vt:vector size="23" baseType="lpstr">
      <vt:lpstr>Arial</vt:lpstr>
      <vt:lpstr>Calibri</vt:lpstr>
      <vt:lpstr>Calibri Light</vt:lpstr>
      <vt:lpstr>Тема Office</vt:lpstr>
      <vt:lpstr>Призначення покарання за сукупністю кримінальних правопорушень</vt:lpstr>
      <vt:lpstr>План </vt:lpstr>
      <vt:lpstr>Література</vt:lpstr>
      <vt:lpstr>Поняття та види сукупності кримінальних правопорушень</vt:lpstr>
      <vt:lpstr>2. Принципи призначення покарання за сукупністю злочинів в різних правових системах</vt:lpstr>
      <vt:lpstr>Цікаві парадокси мають місце і в зарубіжному законодавстві </vt:lpstr>
      <vt:lpstr>3. Етапи призначення покарання за сукупністю кримінальних правопорушень </vt:lpstr>
      <vt:lpstr>4. Принципи визначення остаточної міри покарання за сукупністю кримінальних правопорушень, передбачені ст. 70 КК України</vt:lpstr>
      <vt:lpstr>5. Межі складання покарань при сукупності кримінальних правопорушень. Випадки самостійного виконання покарань</vt:lpstr>
      <vt:lpstr>ОСОБЛИВОСТІ СКЛАДАННЯ ПОКАРАНЬ ТА ВИПАДКИ САМОСТІЙНОГО ЇХ ВИКОНАННЯ</vt:lpstr>
      <vt:lpstr>6. Призначення додаткових покарань за сукупністю кримінальних правопорушень</vt:lpstr>
      <vt:lpstr>Застосування амністії при призначенні покарання за сукупності злочинів</vt:lpstr>
      <vt:lpstr>7. Особливості призначення покарання за сукупністю кримінальних правопорушень у випадках, коли після постановлення вироку встановлюється, що засуджений винен ще й в іншому кримінальному правопорушенні, вчиненому ним до винесення цього вироку</vt:lpstr>
      <vt:lpstr>ЕТАПИ ПРИЗНАЧЕННЯ ПОКАРАННЯ ЗА ПРАВИЛАМИ ч. 4 ст. 70 УК</vt:lpstr>
      <vt:lpstr>Постанова ВС від 08 лютого 2021 року у справі №390/235/19</vt:lpstr>
      <vt:lpstr>постанова ВС від 23.09.19, провадження № 51-2631 кмо19</vt:lpstr>
      <vt:lpstr>Постанова Обʼєднаної палати ККС ВС від 15 лютого 2021 року у справі №760/26543/17 </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Призначення покарання за сукупністю кримінальних правопорушень</dc:title>
  <dc:creator>Nataliya Gutorova</dc:creator>
  <cp:lastModifiedBy>Nataliya Gutorova</cp:lastModifiedBy>
  <cp:revision>2</cp:revision>
  <dcterms:created xsi:type="dcterms:W3CDTF">2022-04-17T19:32:02Z</dcterms:created>
  <dcterms:modified xsi:type="dcterms:W3CDTF">2022-04-18T20:02:18Z</dcterms:modified>
</cp:coreProperties>
</file>