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3"/>
  </p:notesMasterIdLst>
  <p:sldIdLst>
    <p:sldId id="256" r:id="rId2"/>
    <p:sldId id="257" r:id="rId3"/>
    <p:sldId id="260" r:id="rId4"/>
    <p:sldId id="259" r:id="rId5"/>
    <p:sldId id="261" r:id="rId6"/>
    <p:sldId id="262" r:id="rId7"/>
    <p:sldId id="258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Всього у складі групи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10434</c:v>
                </c:pt>
                <c:pt idx="1">
                  <c:v>11415</c:v>
                </c:pt>
                <c:pt idx="2">
                  <c:v>9497</c:v>
                </c:pt>
                <c:pt idx="3">
                  <c:v>7543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 участю неповнолітніх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1183</c:v>
                </c:pt>
                <c:pt idx="1">
                  <c:v>1247</c:v>
                </c:pt>
                <c:pt idx="2">
                  <c:v>1043</c:v>
                </c:pt>
                <c:pt idx="3">
                  <c:v>754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Тільки неповнолітні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776</c:v>
                </c:pt>
                <c:pt idx="1">
                  <c:v>909</c:v>
                </c:pt>
                <c:pt idx="2">
                  <c:v>646</c:v>
                </c:pt>
                <c:pt idx="3">
                  <c:v>658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2100864"/>
        <c:axId val="152102400"/>
      </c:barChart>
      <c:catAx>
        <c:axId val="15210086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52102400"/>
        <c:crosses val="autoZero"/>
        <c:auto val="1"/>
        <c:lblAlgn val="ctr"/>
        <c:lblOffset val="100"/>
        <c:noMultiLvlLbl val="0"/>
      </c:catAx>
      <c:valAx>
        <c:axId val="152102400"/>
        <c:scaling>
          <c:orientation val="minMax"/>
        </c:scaling>
        <c:delete val="0"/>
        <c:axPos val="b"/>
        <c:majorGridlines/>
        <c:minorGridlines/>
        <c:numFmt formatCode="General" sourceLinked="1"/>
        <c:majorTickMark val="out"/>
        <c:minorTickMark val="none"/>
        <c:tickLblPos val="nextTo"/>
        <c:crossAx val="15210086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Кількість облікованих кримінальних правопорушень, вчинених неповнолітніми</c:v>
                </c:pt>
              </c:strCache>
            </c:strRef>
          </c:tx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4000</c:v>
                </c:pt>
                <c:pt idx="1">
                  <c:v>4298</c:v>
                </c:pt>
                <c:pt idx="2">
                  <c:v>3804</c:v>
                </c:pt>
                <c:pt idx="3">
                  <c:v>3320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Кількість неповнолітніх засуджених за вчинення кримінальних правопорушень</c:v>
                </c:pt>
              </c:strCache>
            </c:strRef>
          </c:tx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2588</c:v>
                </c:pt>
                <c:pt idx="1">
                  <c:v>2251</c:v>
                </c:pt>
                <c:pt idx="2">
                  <c:v>2103</c:v>
                </c:pt>
                <c:pt idx="3">
                  <c:v>1799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Кількість неповнолітніх, яких було звільнено від кримінальної відповідальності </c:v>
                </c:pt>
              </c:strCache>
            </c:strRef>
          </c:tx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419</c:v>
                </c:pt>
                <c:pt idx="1">
                  <c:v>373</c:v>
                </c:pt>
                <c:pt idx="2">
                  <c:v>291</c:v>
                </c:pt>
                <c:pt idx="3">
                  <c:v>367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3931392"/>
        <c:axId val="133932928"/>
      </c:barChart>
      <c:catAx>
        <c:axId val="133931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3932928"/>
        <c:crosses val="autoZero"/>
        <c:auto val="1"/>
        <c:lblAlgn val="ctr"/>
        <c:lblOffset val="100"/>
        <c:noMultiLvlLbl val="0"/>
      </c:catAx>
      <c:valAx>
        <c:axId val="1339329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393139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8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AEB9D3-0DB6-4CB3-AC00-4AC2D10402D4}" type="datetimeFigureOut">
              <a:rPr lang="uk-UA" smtClean="0"/>
              <a:t>08.04.2020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E2124A-9780-49C8-A5BD-11FE4F4D0B4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8440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B24A7EC-32DA-4B41-99BA-F5D6654F1148}" type="datetime1">
              <a:rPr lang="uk-UA" smtClean="0"/>
              <a:t>08.04.2020</a:t>
            </a:fld>
            <a:endParaRPr lang="uk-UA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243CB76-C78D-430C-B3E1-7C51020C43CA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2EA701A-9DAA-49DF-80E4-8704C4C14A17}" type="datetime1">
              <a:rPr lang="uk-UA" smtClean="0"/>
              <a:t>08.04.2020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43CB76-C78D-430C-B3E1-7C51020C43C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A3F9A35E-AC8A-49E8-9F6E-42BEE3942DDC}" type="datetime1">
              <a:rPr lang="uk-UA" smtClean="0"/>
              <a:t>08.04.2020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243CB76-C78D-430C-B3E1-7C51020C43C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E50A1E-9D16-4F5C-A37D-35126F62269C}" type="datetime1">
              <a:rPr lang="uk-UA" smtClean="0"/>
              <a:t>08.04.2020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43CB76-C78D-430C-B3E1-7C51020C43C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113CA9C-BDBD-400B-8430-BA55DFE51D21}" type="datetime1">
              <a:rPr lang="uk-UA" smtClean="0"/>
              <a:t>08.04.2020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4243CB76-C78D-430C-B3E1-7C51020C43CA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2EC76A-1B38-4759-BEC1-15A18B53C09C}" type="datetime1">
              <a:rPr lang="uk-UA" smtClean="0"/>
              <a:t>08.04.2020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43CB76-C78D-430C-B3E1-7C51020C43C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42943D-30CF-4524-9025-BDBF3042474E}" type="datetime1">
              <a:rPr lang="uk-UA" smtClean="0"/>
              <a:t>08.04.2020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43CB76-C78D-430C-B3E1-7C51020C43C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2BB816-1A45-43EE-85AB-231EFF2C870D}" type="datetime1">
              <a:rPr lang="uk-UA" smtClean="0"/>
              <a:t>08.04.2020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43CB76-C78D-430C-B3E1-7C51020C43C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8FCD18E-476A-4A42-BB62-EFB412D449B2}" type="datetime1">
              <a:rPr lang="uk-UA" smtClean="0"/>
              <a:t>08.04.2020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43CB76-C78D-430C-B3E1-7C51020C43C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5CC8F4-E19A-4C45-B6C0-DC36AA43B6C6}" type="datetime1">
              <a:rPr lang="uk-UA" smtClean="0"/>
              <a:t>08.04.2020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43CB76-C78D-430C-B3E1-7C51020C43C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82A7E8-0643-4A66-AC5D-DC5F4799E80D}" type="datetime1">
              <a:rPr lang="uk-UA" smtClean="0"/>
              <a:t>08.04.2020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43CB76-C78D-430C-B3E1-7C51020C43CA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C6EAC3E8-5802-45EC-AB22-7624E35118F6}" type="datetime1">
              <a:rPr lang="uk-UA" smtClean="0"/>
              <a:t>08.04.2020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4243CB76-C78D-430C-B3E1-7C51020C43CA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607568"/>
          </a:xfrm>
        </p:spPr>
        <p:txBody>
          <a:bodyPr/>
          <a:lstStyle/>
          <a:p>
            <a:pPr algn="ctr"/>
            <a:r>
              <a:rPr lang="uk-UA" dirty="0" smtClean="0"/>
              <a:t>Злочинність неповнолітніх та її запобігання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2409416"/>
          </a:xfrm>
        </p:spPr>
        <p:txBody>
          <a:bodyPr>
            <a:normAutofit lnSpcReduction="10000"/>
          </a:bodyPr>
          <a:lstStyle/>
          <a:p>
            <a:pPr algn="ctr"/>
            <a:r>
              <a:rPr lang="uk-UA" dirty="0" smtClean="0"/>
              <a:t>План:</a:t>
            </a:r>
          </a:p>
          <a:p>
            <a:pPr algn="l"/>
            <a:r>
              <a:rPr lang="uk-UA" dirty="0" smtClean="0"/>
              <a:t>1. Кримінологічна характеристика злочинності неповнолітніх.</a:t>
            </a:r>
          </a:p>
          <a:p>
            <a:pPr algn="l"/>
            <a:r>
              <a:rPr lang="uk-UA" dirty="0" smtClean="0"/>
              <a:t>2. Причини та умови злочинності неповнолітніх.</a:t>
            </a:r>
          </a:p>
          <a:p>
            <a:pPr algn="l"/>
            <a:r>
              <a:rPr lang="uk-UA" dirty="0" smtClean="0"/>
              <a:t>3. Запобігання злочинності неповнолітніх.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4980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7848872" cy="64087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000" dirty="0"/>
              <a:t>Близько 65—70% засуджених неповнолітніх мають неповну середню освіту (базо­ву загальну середню та початкову), що визначає їх низький освітній, а відповідно й культурний рівень. Переважна частина неповнолітніх, що вчинили злочин, відста­вала від своїх однолітків не лише за кількістю повних років шкільного навчання, але ще більше за його якістю.</a:t>
            </a:r>
            <a:endParaRPr lang="ru-RU" sz="2000" dirty="0"/>
          </a:p>
          <a:p>
            <a:pPr marL="0" indent="0">
              <a:buNone/>
            </a:pPr>
            <a:r>
              <a:rPr lang="uk-UA" sz="2000" dirty="0"/>
              <a:t>Для більшості неповнолітніх, що вчинили злочин, характерне перебування у сім'ях, що не мали мінімального матеріального достатку. Значна частина їх виростала та формувалася у неповних сім'ях (понад 40% засуджених), переважно без батька, а кож­ний дванадцятий - без обох батьків, як правило, в умовах нестачі батьківської та ро­динної уваги, підтримки, турботи.</a:t>
            </a:r>
            <a:endParaRPr lang="ru-RU" sz="2000" dirty="0"/>
          </a:p>
          <a:p>
            <a:pPr marL="0" indent="0">
              <a:buNone/>
            </a:pPr>
            <a:r>
              <a:rPr lang="uk-UA" sz="2000" dirty="0"/>
              <a:t>Як і раніше, серед тих, хто вчинив злочини (як і серед дорослих), переважали під­літки, що не мали суспільно корисних занять у вигляді трудової зайнятості або на­вчання. Водночас серед неповнолітніх злочинців стрімко зростає питома вага учнів загальноосвітньої школи, професійних закладів нижчого та середнього рівня, а також тимчасових, сезонних робітників та осіб, які мають непостійний заробіток</a:t>
            </a:r>
            <a:r>
              <a:rPr lang="uk-UA" sz="2000" dirty="0" smtClean="0"/>
              <a:t>.</a:t>
            </a:r>
            <a:endParaRPr lang="ru-RU" sz="20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3CB76-C78D-430C-B3E1-7C51020C43CA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606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7632848" cy="633670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uk-UA" sz="2700" dirty="0"/>
              <a:t>На поведінці неповнолітніх та її мотивації позначаються насамперед загальні вікові особливості людини, яка ще по­вною мірою не </a:t>
            </a:r>
            <a:r>
              <a:rPr lang="uk-UA" sz="2700" dirty="0" err="1"/>
              <a:t>розвинулася</a:t>
            </a:r>
            <a:r>
              <a:rPr lang="uk-UA" sz="2700" dirty="0"/>
              <a:t> фізіологічно, психологічно та розумово.</a:t>
            </a:r>
            <a:endParaRPr lang="ru-RU" sz="2700" dirty="0"/>
          </a:p>
          <a:p>
            <a:pPr marL="0" indent="0">
              <a:buNone/>
            </a:pPr>
            <a:r>
              <a:rPr lang="uk-UA" sz="2700" dirty="0" smtClean="0"/>
              <a:t>Неповнолітніх </a:t>
            </a:r>
            <a:r>
              <a:rPr lang="uk-UA" sz="2700" dirty="0"/>
              <a:t>злочинців відрізняє недостатня зрілість мислення та свідомості, вольового розвитку, дефіцит соціального досвіду і </a:t>
            </a:r>
            <a:r>
              <a:rPr lang="uk-UA" sz="2700" dirty="0" smtClean="0"/>
              <a:t>та ін</a:t>
            </a:r>
            <a:r>
              <a:rPr lang="uk-UA" sz="2700" dirty="0"/>
              <a:t>. Особливостями психіки осіб зазначеної вікової категорії є підвищена емоційна збудливість (емоційна неврівнова­женість), підвищена потреба до самоствердження будь-якими засобами, відсутність почуття провини, жорстокість, яка інколи стає надмірною й перетворюється на само­ціль</a:t>
            </a:r>
            <a:r>
              <a:rPr lang="uk-UA" sz="2700" dirty="0" smtClean="0"/>
              <a:t>.</a:t>
            </a:r>
          </a:p>
          <a:p>
            <a:pPr marL="0" indent="0">
              <a:buNone/>
            </a:pPr>
            <a:r>
              <a:rPr lang="uk-UA" sz="2700" dirty="0"/>
              <a:t>Характерним для неповнолітніх злочинців є також обмеженість інтересів, відсут­ність інтересу до мистецтва, занять спортом, технікою і </a:t>
            </a:r>
            <a:r>
              <a:rPr lang="uk-UA" sz="2700" dirty="0" err="1"/>
              <a:t>т.д</a:t>
            </a:r>
            <a:r>
              <a:rPr lang="uk-UA" sz="2700" dirty="0"/>
              <a:t>. Значно більше їх прива­блює сфера дозвілля та розваг, які не потребують особливих фізичних чи інтелекту­альних навантажень</a:t>
            </a:r>
            <a:r>
              <a:rPr lang="uk-UA" sz="2700" dirty="0" smtClean="0"/>
              <a:t>.</a:t>
            </a:r>
            <a:endParaRPr lang="ru-RU" sz="2700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3CB76-C78D-430C-B3E1-7C51020C43CA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606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7239000" cy="60510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dirty="0"/>
              <a:t>Домінуючим мотивом серед неповнолітніх злочинців є корисливий мотив, однак під користю у даному випадку треба розуміти не тільки матеріальне збагачення, хоча саме остання є найбільш поширеною. Користь можна отримати шляхом зміни свого положення у неформальній групі, відношення до себе однолітків, самоствердження та ін. Крім того, іншими мотивами можуть бути: заздрість, подолання болісних пере­живань, задоволення своїх елементарних фізіологічних потреб (у </a:t>
            </a:r>
            <a:r>
              <a:rPr lang="uk-UA" dirty="0" err="1"/>
              <a:t>т.ч</a:t>
            </a:r>
            <a:r>
              <a:rPr lang="uk-UA" dirty="0"/>
              <a:t>. сексуальних).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Значну роль у формуванні особистості неповнолітнього правопорушника та знят­ті психологічних бар'єрів до девіантної поведінки відіграє алкоголь й інші одурманю­ючі засоби. Темпи звикання до алкоголю та наркотиків у неповнолітніх у 2,5-3 рази перевищують такі у </a:t>
            </a:r>
            <a:r>
              <a:rPr lang="uk-UA" dirty="0" smtClean="0"/>
              <a:t>дорослих.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3CB76-C78D-430C-B3E1-7C51020C43CA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606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7239000" cy="60510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uk-UA" sz="3600" b="1" dirty="0" smtClean="0"/>
          </a:p>
          <a:p>
            <a:pPr marL="0" indent="0" algn="ctr">
              <a:buNone/>
            </a:pPr>
            <a:endParaRPr lang="uk-UA" sz="3600" b="1" dirty="0"/>
          </a:p>
          <a:p>
            <a:pPr marL="0" indent="0" algn="ctr">
              <a:buNone/>
            </a:pPr>
            <a:endParaRPr lang="uk-UA" sz="3600" b="1" dirty="0" smtClean="0"/>
          </a:p>
          <a:p>
            <a:pPr marL="0" indent="0" algn="ctr">
              <a:buNone/>
            </a:pPr>
            <a:r>
              <a:rPr lang="uk-UA" sz="3600" b="1" dirty="0" smtClean="0"/>
              <a:t>2</a:t>
            </a:r>
            <a:r>
              <a:rPr lang="uk-UA" sz="3600" b="1" dirty="0"/>
              <a:t>. Причини та умови злочинності неповнолітніх</a:t>
            </a:r>
            <a:endParaRPr lang="uk-UA" sz="36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3CB76-C78D-430C-B3E1-7C51020C43CA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606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7560840" cy="626469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uk-UA" b="1" dirty="0" smtClean="0"/>
              <a:t>Причини та умови, що впливають на формування неповнолітнього злочинця:</a:t>
            </a:r>
          </a:p>
          <a:p>
            <a:r>
              <a:rPr lang="uk-UA" dirty="0"/>
              <a:t>негативний вплив сім'ї. </a:t>
            </a:r>
            <a:endParaRPr lang="ru-RU" dirty="0"/>
          </a:p>
          <a:p>
            <a:r>
              <a:rPr lang="uk-UA" dirty="0"/>
              <a:t>відсутність у батьків можливості забезпечити мінімально необхідні потре­би дітей. </a:t>
            </a:r>
            <a:endParaRPr lang="ru-RU" dirty="0"/>
          </a:p>
          <a:p>
            <a:r>
              <a:rPr lang="uk-UA" dirty="0"/>
              <a:t>негативний вплив найближчого оточення, неформальних груп </a:t>
            </a:r>
            <a:r>
              <a:rPr lang="uk-UA" dirty="0" err="1"/>
              <a:t>антисуспільної</a:t>
            </a:r>
            <a:r>
              <a:rPr lang="uk-UA" dirty="0"/>
              <a:t> спрямованості. </a:t>
            </a:r>
            <a:endParaRPr lang="ru-RU" dirty="0"/>
          </a:p>
          <a:p>
            <a:r>
              <a:rPr lang="uk-UA" dirty="0"/>
              <a:t>втягнення неповнолітніх у </a:t>
            </a:r>
            <a:r>
              <a:rPr lang="uk-UA" dirty="0" err="1"/>
              <a:t>антисуспільну</a:t>
            </a:r>
            <a:r>
              <a:rPr lang="uk-UA" dirty="0"/>
              <a:t> діяльність (пияцтво, азартні ігри, зловживання наркотиками, проституцію) дорослими правопорушниками, що в по­дальшому нерідко пов'язано із вчиненням злочину.</a:t>
            </a:r>
            <a:endParaRPr lang="ru-RU" dirty="0"/>
          </a:p>
          <a:p>
            <a:r>
              <a:rPr lang="uk-UA" dirty="0"/>
              <a:t>погіршення економіки та загальна соціальна криза, в умовах якої відбува­ється зміна системи цінностей, що в свою чергу тягне труднощі позитивної соціалі­зації. </a:t>
            </a:r>
            <a:endParaRPr lang="ru-RU" dirty="0"/>
          </a:p>
          <a:p>
            <a:r>
              <a:rPr lang="uk-UA" dirty="0"/>
              <a:t>збройний конфлікт на Сході країни, а саме його наслідки - десятки тисяч переселенців із тимчасово окупованих територій Донецької та Луганської областей. </a:t>
            </a:r>
            <a:endParaRPr lang="ru-RU" dirty="0"/>
          </a:p>
          <a:p>
            <a:pPr marL="0" indent="0">
              <a:buNone/>
            </a:pPr>
            <a:endParaRPr lang="uk-UA" b="1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3CB76-C78D-430C-B3E1-7C51020C43CA}" type="slidenum">
              <a:rPr lang="uk-UA" smtClean="0"/>
              <a:t>14</a:t>
            </a:fld>
            <a:endParaRPr lang="uk-UA"/>
          </a:p>
        </p:txBody>
      </p:sp>
      <p:sp>
        <p:nvSpPr>
          <p:cNvPr id="4" name="Стрелка вправо 3"/>
          <p:cNvSpPr/>
          <p:nvPr/>
        </p:nvSpPr>
        <p:spPr>
          <a:xfrm>
            <a:off x="5364088" y="6165304"/>
            <a:ext cx="72008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606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7560840" cy="6123080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проникнення в підліткове середовище через ЗМІ культу насилля, жорстокості, наркотиків, проституції, кримінальної субкультури та </a:t>
            </a:r>
            <a:r>
              <a:rPr lang="uk-UA" dirty="0" err="1"/>
              <a:t>ін</a:t>
            </a:r>
            <a:endParaRPr lang="ru-RU" dirty="0"/>
          </a:p>
          <a:p>
            <a:pPr lvl="0"/>
            <a:r>
              <a:rPr lang="uk-UA" dirty="0"/>
              <a:t>бездоглядність у результаті відсутності необхідного контролю з боку сім'ї та виховних установ, а також низький рівень якості роботи останніх, що зводиться, у більшості, до формального виконання покладених на них функцій.</a:t>
            </a:r>
            <a:endParaRPr lang="ru-RU" dirty="0"/>
          </a:p>
          <a:p>
            <a:pPr lvl="0"/>
            <a:r>
              <a:rPr lang="uk-UA" dirty="0"/>
              <a:t>збільшення долі підлітків з відставанням у інтелектуальному, емоційно-вольовому та фізичному розвитку.</a:t>
            </a:r>
            <a:endParaRPr lang="ru-RU" dirty="0"/>
          </a:p>
          <a:p>
            <a:pPr lvl="0"/>
            <a:r>
              <a:rPr lang="uk-UA" dirty="0"/>
              <a:t>відсутність достатньої кількості фінансово доступних установ молодіжного дозвілля (секцій, гуртків та клубів, спортивного, туристичного, технічного, музично­го чи художнього спрямування) і як наслідок обмеженість як культурних, так і духо­вних інтересів.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3CB76-C78D-430C-B3E1-7C51020C43CA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606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7239000" cy="60510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uk-UA" sz="3600" b="1" dirty="0" smtClean="0"/>
          </a:p>
          <a:p>
            <a:pPr marL="0" indent="0" algn="ctr">
              <a:buNone/>
            </a:pPr>
            <a:endParaRPr lang="uk-UA" sz="3600" b="1" dirty="0"/>
          </a:p>
          <a:p>
            <a:pPr marL="0" indent="0" algn="ctr">
              <a:buNone/>
            </a:pPr>
            <a:endParaRPr lang="uk-UA" sz="3600" b="1" dirty="0" smtClean="0"/>
          </a:p>
          <a:p>
            <a:pPr marL="0" indent="0" algn="ctr">
              <a:buNone/>
            </a:pPr>
            <a:r>
              <a:rPr lang="uk-UA" sz="3600" b="1" dirty="0" smtClean="0"/>
              <a:t>3</a:t>
            </a:r>
            <a:r>
              <a:rPr lang="uk-UA" sz="3600" b="1" dirty="0"/>
              <a:t>. Запобігання злочинності неповнолітніх</a:t>
            </a:r>
            <a:endParaRPr lang="uk-UA" sz="36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3CB76-C78D-430C-B3E1-7C51020C43CA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606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8640"/>
            <a:ext cx="7632848" cy="64087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sz="2700" b="1" dirty="0"/>
              <a:t>До </a:t>
            </a:r>
            <a:r>
              <a:rPr lang="uk-UA" sz="2700" b="1" dirty="0" err="1"/>
              <a:t>загальносоціальних</a:t>
            </a:r>
            <a:r>
              <a:rPr lang="uk-UA" sz="2700" b="1" dirty="0"/>
              <a:t> заходів запобігання злочинності неповнолітніх слід </a:t>
            </a:r>
            <a:r>
              <a:rPr lang="uk-UA" sz="2700" b="1" dirty="0" smtClean="0"/>
              <a:t>віднести</a:t>
            </a:r>
            <a:r>
              <a:rPr lang="uk-UA" sz="2700" b="1" dirty="0"/>
              <a:t>:</a:t>
            </a:r>
            <a:endParaRPr lang="ru-RU" sz="2700" b="1" dirty="0"/>
          </a:p>
          <a:p>
            <a:pPr lvl="0"/>
            <a:r>
              <a:rPr lang="uk-UA" sz="2700" dirty="0"/>
              <a:t>стабілізація економіки та подальше підвищення рівня життя та матеріального добробуту українських </a:t>
            </a:r>
            <a:r>
              <a:rPr lang="uk-UA" sz="2700" dirty="0" smtClean="0"/>
              <a:t>громадян. </a:t>
            </a:r>
          </a:p>
          <a:p>
            <a:pPr lvl="0"/>
            <a:r>
              <a:rPr lang="uk-UA" sz="2700" dirty="0" smtClean="0"/>
              <a:t>забезпечення </a:t>
            </a:r>
            <a:r>
              <a:rPr lang="uk-UA" sz="2700" dirty="0"/>
              <a:t>продуманої політики розвитку держави, яка проявляється у кон­кретних, </a:t>
            </a:r>
            <a:r>
              <a:rPr lang="uk-UA" sz="2700" dirty="0" smtClean="0"/>
              <a:t>відчутних </a:t>
            </a:r>
            <a:r>
              <a:rPr lang="uk-UA" sz="2700" dirty="0"/>
              <a:t>результатах. </a:t>
            </a:r>
            <a:r>
              <a:rPr lang="uk-UA" sz="2700" dirty="0" smtClean="0"/>
              <a:t> </a:t>
            </a:r>
          </a:p>
          <a:p>
            <a:pPr lvl="0"/>
            <a:r>
              <a:rPr lang="uk-UA" sz="2700" dirty="0" smtClean="0"/>
              <a:t>розробка </a:t>
            </a:r>
            <a:r>
              <a:rPr lang="uk-UA" sz="2700" dirty="0"/>
              <a:t>та втілення у життя концептуально нової стратегії збільшення кіль­кості доступних позашкільних освітніх закладів, закладів культури (у т. ч. музичні, художні та інші мистецькі заклади), спортивних клубів та секцій, технічних гуртків й </a:t>
            </a:r>
            <a:r>
              <a:rPr lang="uk-UA" sz="2700" dirty="0" err="1"/>
              <a:t>т.ін</a:t>
            </a:r>
            <a:r>
              <a:rPr lang="uk-UA" sz="2700" dirty="0"/>
              <a:t>.</a:t>
            </a:r>
            <a:endParaRPr lang="ru-RU" sz="2700" dirty="0"/>
          </a:p>
          <a:p>
            <a:pPr lvl="0"/>
            <a:r>
              <a:rPr lang="uk-UA" sz="2700" dirty="0"/>
              <a:t>втілення у життя заходів щодо реального зниження рівня безробіття, шляхом мінімізації податкового тиску на підприємців, особливо малого та середнього бізнесу, аналізу ринку праці, прогнозування зміни попиту на окремі спеціальності та відпо­відне регулювання кількості бюджетних та контрактних місць і т. д.</a:t>
            </a:r>
            <a:endParaRPr lang="ru-RU" sz="2700" dirty="0"/>
          </a:p>
          <a:p>
            <a:pPr lvl="0"/>
            <a:r>
              <a:rPr lang="uk-UA" sz="2700" dirty="0"/>
              <a:t>налагодження діяльності спеціалістів з виховної роботи у загальноосвітніх школах та професійно-технічних навчальних </a:t>
            </a:r>
            <a:r>
              <a:rPr lang="uk-UA" sz="2700" dirty="0" smtClean="0"/>
              <a:t>закладах.</a:t>
            </a:r>
            <a:endParaRPr lang="ru-RU" sz="2700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3CB76-C78D-430C-B3E1-7C51020C43CA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606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7239000" cy="605107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uk-UA" b="1" dirty="0" smtClean="0"/>
              <a:t>Державна цільова соціальна програма </a:t>
            </a:r>
            <a:r>
              <a:rPr lang="uk-UA" b="1" dirty="0"/>
              <a:t>«Молодь України» на 2016-2020 роки</a:t>
            </a:r>
            <a:endParaRPr lang="ru-RU" b="1" dirty="0"/>
          </a:p>
          <a:p>
            <a:pPr lvl="0"/>
            <a:r>
              <a:rPr lang="uk-UA" dirty="0"/>
              <a:t>здоровий спосіб життя молоді - шляхом здійснення заходів, спрямованих на популяризацію та утвердження здорового і безпечного способу життя та культури здоров'я серед молоді;</a:t>
            </a:r>
            <a:endParaRPr lang="ru-RU" dirty="0"/>
          </a:p>
          <a:p>
            <a:pPr lvl="0"/>
            <a:r>
              <a:rPr lang="uk-UA" dirty="0"/>
              <a:t>розвиток неформальної освіти - шляхом здійснення заходів, спрямованих на набуття молодими людьми знань, навичок та інших </a:t>
            </a:r>
            <a:r>
              <a:rPr lang="uk-UA" dirty="0" err="1"/>
              <a:t>компетентностей</a:t>
            </a:r>
            <a:r>
              <a:rPr lang="uk-UA" dirty="0"/>
              <a:t> поза системою освіти, зокрема шляхом участі у волонтерській діяльності;</a:t>
            </a:r>
            <a:endParaRPr lang="ru-RU" dirty="0"/>
          </a:p>
          <a:p>
            <a:pPr lvl="0"/>
            <a:r>
              <a:rPr lang="uk-UA" dirty="0"/>
              <a:t>зайнятість молоді - шляхом створення умов та здійснення заходів, спрямованих на працевлаштування молоді (забезпечення первинної і вторинної зайнятості та само- зайнятості молоді);</a:t>
            </a:r>
            <a:endParaRPr lang="ru-RU" dirty="0"/>
          </a:p>
          <a:p>
            <a:pPr lvl="0"/>
            <a:r>
              <a:rPr lang="uk-UA" dirty="0"/>
              <a:t>житло для молоді - шляхом створення умов для забезпечення молоді житлом;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3CB76-C78D-430C-B3E1-7C51020C43CA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606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7632848" cy="648072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b="1" dirty="0" smtClean="0"/>
              <a:t>Завдання ювенальної превенції:</a:t>
            </a:r>
          </a:p>
          <a:p>
            <a:r>
              <a:rPr lang="uk-UA" dirty="0" smtClean="0"/>
              <a:t>профілактична </a:t>
            </a:r>
            <a:r>
              <a:rPr lang="uk-UA" dirty="0"/>
              <a:t>діяльність, спрямована на запобігання вчиненню дітьми кримінальних і адміністративних правопорушень, виявлення причин і умов, які цьому сприяють, вжиття в межах своєї компетенції заходів для їх усунення;</a:t>
            </a:r>
            <a:endParaRPr lang="ru-RU" dirty="0"/>
          </a:p>
          <a:p>
            <a:r>
              <a:rPr lang="ru-RU" dirty="0" err="1" smtClean="0"/>
              <a:t>ведення</a:t>
            </a:r>
            <a:r>
              <a:rPr lang="ru-RU" dirty="0" smtClean="0"/>
              <a:t> </a:t>
            </a:r>
            <a:r>
              <a:rPr lang="ru-RU" dirty="0" err="1"/>
              <a:t>профілактичного</a:t>
            </a:r>
            <a:r>
              <a:rPr lang="ru-RU" dirty="0"/>
              <a:t> </a:t>
            </a:r>
            <a:r>
              <a:rPr lang="ru-RU" dirty="0" err="1"/>
              <a:t>обліку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, </a:t>
            </a:r>
            <a:r>
              <a:rPr lang="ru-RU" dirty="0" err="1"/>
              <a:t>схильних</a:t>
            </a:r>
            <a:r>
              <a:rPr lang="ru-RU" dirty="0"/>
              <a:t> до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правопорушень</a:t>
            </a:r>
            <a:r>
              <a:rPr lang="ru-RU" dirty="0"/>
              <a:t> та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ними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індивідуальної</a:t>
            </a:r>
            <a:r>
              <a:rPr lang="ru-RU" dirty="0"/>
              <a:t> </a:t>
            </a:r>
            <a:r>
              <a:rPr lang="ru-RU" dirty="0" err="1"/>
              <a:t>профілактики</a:t>
            </a:r>
            <a:r>
              <a:rPr lang="ru-RU" dirty="0"/>
              <a:t>;</a:t>
            </a:r>
          </a:p>
          <a:p>
            <a:r>
              <a:rPr lang="ru-RU" dirty="0" smtClean="0"/>
              <a:t>участь </a:t>
            </a:r>
            <a:r>
              <a:rPr lang="ru-RU" dirty="0"/>
              <a:t>в </a:t>
            </a:r>
            <a:r>
              <a:rPr lang="ru-RU" dirty="0" err="1"/>
              <a:t>установленні</a:t>
            </a:r>
            <a:r>
              <a:rPr lang="ru-RU" dirty="0"/>
              <a:t> </a:t>
            </a:r>
            <a:r>
              <a:rPr lang="ru-RU" dirty="0" err="1"/>
              <a:t>місцезнаходження</a:t>
            </a:r>
            <a:r>
              <a:rPr lang="ru-RU" dirty="0"/>
              <a:t> </a:t>
            </a:r>
            <a:r>
              <a:rPr lang="ru-RU" dirty="0" err="1"/>
              <a:t>дитини</a:t>
            </a:r>
            <a:r>
              <a:rPr lang="ru-RU" dirty="0"/>
              <a:t>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безвісного</a:t>
            </a:r>
            <a:r>
              <a:rPr lang="ru-RU" dirty="0"/>
              <a:t> </a:t>
            </a:r>
            <a:r>
              <a:rPr lang="ru-RU" dirty="0" err="1"/>
              <a:t>зникнення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отриманні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для </a:t>
            </a:r>
            <a:r>
              <a:rPr lang="ru-RU" dirty="0" err="1"/>
              <a:t>цього</a:t>
            </a:r>
            <a:r>
              <a:rPr lang="ru-RU" dirty="0"/>
              <a:t> в межах </a:t>
            </a:r>
            <a:r>
              <a:rPr lang="ru-RU" dirty="0" err="1"/>
              <a:t>кримінального</a:t>
            </a:r>
            <a:r>
              <a:rPr lang="ru-RU" dirty="0"/>
              <a:t> </a:t>
            </a:r>
            <a:r>
              <a:rPr lang="ru-RU" dirty="0" err="1"/>
              <a:t>провадження</a:t>
            </a:r>
            <a:r>
              <a:rPr lang="ru-RU" dirty="0"/>
              <a:t>, </a:t>
            </a:r>
            <a:r>
              <a:rPr lang="ru-RU" dirty="0" err="1"/>
              <a:t>відкритого</a:t>
            </a:r>
            <a:r>
              <a:rPr lang="ru-RU" dirty="0"/>
              <a:t> за фактом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безвісного</a:t>
            </a:r>
            <a:r>
              <a:rPr lang="ru-RU" dirty="0"/>
              <a:t> </a:t>
            </a:r>
            <a:r>
              <a:rPr lang="ru-RU" dirty="0" err="1"/>
              <a:t>зникнення</a:t>
            </a:r>
            <a:r>
              <a:rPr lang="ru-RU" dirty="0"/>
              <a:t>;</a:t>
            </a:r>
          </a:p>
          <a:p>
            <a:r>
              <a:rPr lang="ru-RU" dirty="0" err="1" smtClean="0"/>
              <a:t>вжиття</a:t>
            </a:r>
            <a:r>
              <a:rPr lang="ru-RU" dirty="0" smtClean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запобігання</a:t>
            </a:r>
            <a:r>
              <a:rPr lang="ru-RU" dirty="0"/>
              <a:t> та </a:t>
            </a:r>
            <a:r>
              <a:rPr lang="ru-RU" dirty="0" err="1"/>
              <a:t>протидії</a:t>
            </a:r>
            <a:r>
              <a:rPr lang="ru-RU" dirty="0"/>
              <a:t> </a:t>
            </a:r>
            <a:r>
              <a:rPr lang="ru-RU" dirty="0" err="1"/>
              <a:t>домашньому</a:t>
            </a:r>
            <a:r>
              <a:rPr lang="ru-RU" dirty="0"/>
              <a:t> </a:t>
            </a:r>
            <a:r>
              <a:rPr lang="ru-RU" dirty="0" err="1"/>
              <a:t>насильству</a:t>
            </a:r>
            <a:r>
              <a:rPr lang="ru-RU" dirty="0"/>
              <a:t>, </a:t>
            </a:r>
            <a:r>
              <a:rPr lang="ru-RU" dirty="0" err="1"/>
              <a:t>вчиненому</a:t>
            </a:r>
            <a:r>
              <a:rPr lang="ru-RU" dirty="0"/>
              <a:t> </a:t>
            </a:r>
            <a:r>
              <a:rPr lang="ru-RU" dirty="0" err="1"/>
              <a:t>дітьми</a:t>
            </a:r>
            <a:r>
              <a:rPr lang="ru-RU" dirty="0"/>
              <a:t> та </a:t>
            </a:r>
            <a:r>
              <a:rPr lang="ru-RU" dirty="0" err="1"/>
              <a:t>стосовно</a:t>
            </a:r>
            <a:r>
              <a:rPr lang="ru-RU" dirty="0"/>
              <a:t> них,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жорстокому</a:t>
            </a:r>
            <a:r>
              <a:rPr lang="ru-RU" dirty="0"/>
              <a:t> </a:t>
            </a:r>
            <a:r>
              <a:rPr lang="ru-RU" dirty="0" err="1"/>
              <a:t>поводженню</a:t>
            </a:r>
            <a:r>
              <a:rPr lang="ru-RU" dirty="0"/>
              <a:t> з </a:t>
            </a:r>
            <a:r>
              <a:rPr lang="ru-RU" dirty="0" err="1"/>
              <a:t>дітьми</a:t>
            </a:r>
            <a:r>
              <a:rPr lang="ru-RU" dirty="0"/>
              <a:t>;</a:t>
            </a:r>
          </a:p>
          <a:p>
            <a:r>
              <a:rPr lang="uk-UA" dirty="0" smtClean="0"/>
              <a:t>вжиття </a:t>
            </a:r>
            <a:r>
              <a:rPr lang="uk-UA" dirty="0"/>
              <a:t>заходів щодо запобігання дитячій бездоглядності, у тому числі здійснення поліцейського піклування щодо неповнолітніх осіб;</a:t>
            </a:r>
            <a:endParaRPr lang="ru-RU" dirty="0"/>
          </a:p>
          <a:p>
            <a:r>
              <a:rPr lang="ru-RU" dirty="0" err="1" smtClean="0"/>
              <a:t>провадження</a:t>
            </a:r>
            <a:r>
              <a:rPr lang="ru-RU" dirty="0" smtClean="0"/>
              <a:t> </a:t>
            </a:r>
            <a:r>
              <a:rPr lang="ru-RU" dirty="0" err="1"/>
              <a:t>діяльності</a:t>
            </a:r>
            <a:r>
              <a:rPr lang="ru-RU" dirty="0"/>
              <a:t>, </a:t>
            </a:r>
            <a:r>
              <a:rPr lang="ru-RU" dirty="0" err="1"/>
              <a:t>пов'язаної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захистом</a:t>
            </a:r>
            <a:r>
              <a:rPr lang="ru-RU" dirty="0"/>
              <a:t> права </a:t>
            </a:r>
            <a:r>
              <a:rPr lang="ru-RU" dirty="0" err="1"/>
              <a:t>дитини</a:t>
            </a:r>
            <a:r>
              <a:rPr lang="ru-RU" dirty="0"/>
              <a:t> на </a:t>
            </a:r>
            <a:r>
              <a:rPr lang="ru-RU" dirty="0" err="1"/>
              <a:t>здобуття</a:t>
            </a:r>
            <a:r>
              <a:rPr lang="ru-RU" dirty="0"/>
              <a:t> </a:t>
            </a:r>
            <a:r>
              <a:rPr lang="ru-RU" dirty="0" err="1"/>
              <a:t>загальної</a:t>
            </a:r>
            <a:r>
              <a:rPr lang="ru-RU" dirty="0"/>
              <a:t> </a:t>
            </a:r>
            <a:r>
              <a:rPr lang="ru-RU" dirty="0" err="1"/>
              <a:t>середньої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3CB76-C78D-430C-B3E1-7C51020C43CA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606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7239000" cy="60510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uk-UA" sz="3600" b="1" dirty="0" smtClean="0"/>
          </a:p>
          <a:p>
            <a:pPr marL="0" indent="0" algn="ctr">
              <a:buNone/>
            </a:pPr>
            <a:endParaRPr lang="uk-UA" sz="3600" b="1" dirty="0"/>
          </a:p>
          <a:p>
            <a:pPr marL="0" indent="0" algn="ctr">
              <a:buNone/>
            </a:pPr>
            <a:endParaRPr lang="uk-UA" sz="3600" b="1" dirty="0" smtClean="0"/>
          </a:p>
          <a:p>
            <a:pPr marL="0" indent="0" algn="ctr">
              <a:buNone/>
            </a:pPr>
            <a:r>
              <a:rPr lang="uk-UA" sz="3600" b="1" dirty="0" smtClean="0"/>
              <a:t>1</a:t>
            </a:r>
            <a:r>
              <a:rPr lang="uk-UA" sz="3600" b="1" dirty="0"/>
              <a:t>. Кримінологічна характеристика злочинності неповнолітніх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3CB76-C78D-430C-B3E1-7C51020C43CA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240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8"/>
            <a:ext cx="7488832" cy="61950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/>
              <a:t>Ефективність індивідуального запобігання забезпечується, перш за все, своєчасним виявленням та відповідним обліком осіб, які схильні до девіантної або злочинної по­ведінки та із великою ймовірністю можуть вчинити кримінальне правопорушення в майбутньому.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Окрім реалізації основних заходів щодо корекції девіантної поведінки неповно­літніх, виділяють основні методи індивідуального впливу на </a:t>
            </a:r>
            <a:r>
              <a:rPr lang="uk-UA" dirty="0" err="1"/>
              <a:t>підлітка</a:t>
            </a:r>
            <a:r>
              <a:rPr lang="uk-UA" dirty="0"/>
              <a:t>: переконання, надання допомоги, примус та ін.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Останні, у тій чи іншій мірі та в залежності від кожного конкретного випадку, за­стосовуються в трьох основних напрямках індивідуального запобігання 1) профілак­тики; 2) відвернення; 3) припинення правопорушення.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3CB76-C78D-430C-B3E1-7C51020C43CA}" type="slidenum">
              <a:rPr lang="uk-UA" smtClean="0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606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7239000" cy="6051072"/>
          </a:xfrm>
        </p:spPr>
        <p:txBody>
          <a:bodyPr/>
          <a:lstStyle/>
          <a:p>
            <a:pPr marL="0" indent="0" algn="ctr">
              <a:buNone/>
            </a:pPr>
            <a:endParaRPr lang="uk-UA" i="1" dirty="0" smtClean="0"/>
          </a:p>
          <a:p>
            <a:pPr marL="0" indent="0" algn="ctr">
              <a:buNone/>
            </a:pPr>
            <a:endParaRPr lang="uk-UA" i="1" dirty="0"/>
          </a:p>
          <a:p>
            <a:pPr marL="0" indent="0" algn="ctr">
              <a:buNone/>
            </a:pPr>
            <a:endParaRPr lang="uk-UA" i="1" dirty="0" smtClean="0"/>
          </a:p>
          <a:p>
            <a:pPr marL="0" indent="0" algn="ctr">
              <a:buNone/>
            </a:pPr>
            <a:endParaRPr lang="uk-UA" i="1" dirty="0"/>
          </a:p>
          <a:p>
            <a:pPr marL="0" indent="0" algn="ctr">
              <a:buNone/>
            </a:pPr>
            <a:endParaRPr lang="uk-UA" i="1" dirty="0" smtClean="0"/>
          </a:p>
          <a:p>
            <a:pPr marL="0" indent="0" algn="ctr">
              <a:buNone/>
            </a:pPr>
            <a:r>
              <a:rPr lang="uk-UA" i="1" dirty="0" smtClean="0"/>
              <a:t>Дякую за увагу!</a:t>
            </a:r>
            <a:endParaRPr lang="uk-UA" i="1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3CB76-C78D-430C-B3E1-7C51020C43CA}" type="slidenum">
              <a:rPr lang="uk-UA" smtClean="0"/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2071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7239000" cy="6051072"/>
          </a:xfrm>
        </p:spPr>
        <p:txBody>
          <a:bodyPr/>
          <a:lstStyle/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Від­повідно </a:t>
            </a:r>
            <a:r>
              <a:rPr lang="uk-UA" dirty="0"/>
              <a:t>до традиційного кримінально-правового підходу, неповнолітніми прийнято вважати осіб віком від 14 до 18 років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3CB76-C78D-430C-B3E1-7C51020C43CA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606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7017295"/>
              </p:ext>
            </p:extLst>
          </p:nvPr>
        </p:nvGraphicFramePr>
        <p:xfrm>
          <a:off x="484448" y="525879"/>
          <a:ext cx="7238999" cy="5810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6408"/>
                <a:gridCol w="2952328"/>
                <a:gridCol w="936104"/>
                <a:gridCol w="936104"/>
                <a:gridCol w="936104"/>
                <a:gridCol w="891951"/>
              </a:tblGrid>
              <a:tr h="431901">
                <a:tc gridSpan="2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2016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2017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2018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2019</a:t>
                      </a:r>
                      <a:endParaRPr lang="uk-UA" dirty="0"/>
                    </a:p>
                  </a:txBody>
                  <a:tcPr/>
                </a:tc>
              </a:tr>
              <a:tr h="630761">
                <a:tc gridSpan="2">
                  <a:txBody>
                    <a:bodyPr/>
                    <a:lstStyle/>
                    <a:p>
                      <a:r>
                        <a:rPr lang="uk-UA" sz="1600" dirty="0" smtClean="0"/>
                        <a:t>Виявлено осіб, які вчинили кримінальні правопорушення</a:t>
                      </a:r>
                      <a:endParaRPr lang="uk-UA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99 307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117 947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117 071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109 825</a:t>
                      </a:r>
                      <a:endParaRPr lang="uk-UA" sz="1600" dirty="0"/>
                    </a:p>
                  </a:txBody>
                  <a:tcPr/>
                </a:tc>
              </a:tr>
              <a:tr h="403088">
                <a:tc rowSpan="2"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З них</a:t>
                      </a:r>
                      <a:endParaRPr lang="uk-UA" sz="16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uk-UA" sz="1600" baseline="0" dirty="0" smtClean="0"/>
                        <a:t>Особами віком від 14 до 17 років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4 000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4 298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3 804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3 320</a:t>
                      </a:r>
                      <a:endParaRPr lang="uk-UA" sz="1600" dirty="0"/>
                    </a:p>
                  </a:txBody>
                  <a:tcPr/>
                </a:tc>
              </a:tr>
              <a:tr h="457932">
                <a:tc vMerge="1">
                  <a:txBody>
                    <a:bodyPr/>
                    <a:lstStyle/>
                    <a:p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Особами</a:t>
                      </a:r>
                      <a:r>
                        <a:rPr lang="uk-UA" sz="1600" baseline="0" dirty="0" smtClean="0"/>
                        <a:t> віком до 14 років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218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212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176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175</a:t>
                      </a:r>
                      <a:endParaRPr lang="uk-UA" sz="1600" dirty="0"/>
                    </a:p>
                  </a:txBody>
                  <a:tcPr/>
                </a:tc>
              </a:tr>
              <a:tr h="636443">
                <a:tc rowSpan="6"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Неповнолітні, віком від 14 до 17 років, які</a:t>
                      </a:r>
                      <a:endParaRPr lang="uk-UA" sz="16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Вчинили тяжкі та особливо</a:t>
                      </a:r>
                      <a:r>
                        <a:rPr lang="uk-UA" sz="1600" baseline="0" dirty="0" smtClean="0"/>
                        <a:t> тяжкі злочини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1 726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1 850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1 528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1 304</a:t>
                      </a:r>
                      <a:endParaRPr lang="uk-UA" sz="1600" dirty="0"/>
                    </a:p>
                  </a:txBody>
                  <a:tcPr/>
                </a:tc>
              </a:tr>
              <a:tr h="489149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/>
                        <a:t>Злочини проти життя та здоров’я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175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127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172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142</a:t>
                      </a:r>
                      <a:endParaRPr lang="uk-UA" sz="1600" dirty="0"/>
                    </a:p>
                  </a:txBody>
                  <a:tcPr/>
                </a:tc>
              </a:tr>
              <a:tr h="435255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/>
                        <a:t>Злочини проти власності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940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818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628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544</a:t>
                      </a:r>
                      <a:endParaRPr lang="uk-UA" sz="1600" dirty="0"/>
                    </a:p>
                  </a:txBody>
                  <a:tcPr/>
                </a:tc>
              </a:tr>
              <a:tr h="634115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/>
                        <a:t>Злочини проти безпеки руху на експлуатації транспорту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167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106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100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80</a:t>
                      </a:r>
                      <a:endParaRPr lang="uk-UA" sz="1600" dirty="0"/>
                    </a:p>
                  </a:txBody>
                  <a:tcPr/>
                </a:tc>
              </a:tr>
              <a:tr h="59731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Злочини проти громадського порядку і моральності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38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41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54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38</a:t>
                      </a:r>
                      <a:endParaRPr lang="uk-UA" sz="1600" dirty="0"/>
                    </a:p>
                  </a:txBody>
                  <a:tcPr/>
                </a:tc>
              </a:tr>
              <a:tr h="828893">
                <a:tc vMerge="1">
                  <a:txBody>
                    <a:bodyPr/>
                    <a:lstStyle/>
                    <a:p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Злочини у сфері обігу</a:t>
                      </a:r>
                      <a:r>
                        <a:rPr lang="uk-UA" sz="1600" baseline="0" dirty="0" smtClean="0"/>
                        <a:t> наркотичних речовин, їх аналогів і прекурсорів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29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35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39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32</a:t>
                      </a:r>
                      <a:endParaRPr lang="uk-UA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971600" y="6336729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*</a:t>
            </a:r>
            <a:r>
              <a:rPr lang="uk-UA" sz="1400" dirty="0" smtClean="0"/>
              <a:t>за даними статистики Генеральної прокуратури</a:t>
            </a:r>
            <a:endParaRPr lang="uk-UA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16632"/>
            <a:ext cx="71287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 smtClean="0"/>
              <a:t>Кількісно-якісні показники злочинності неповнолітніх*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3CB76-C78D-430C-B3E1-7C51020C43CA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606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4266897"/>
              </p:ext>
            </p:extLst>
          </p:nvPr>
        </p:nvGraphicFramePr>
        <p:xfrm>
          <a:off x="0" y="3"/>
          <a:ext cx="8748462" cy="6381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917"/>
                <a:gridCol w="4339246"/>
                <a:gridCol w="805345"/>
                <a:gridCol w="732132"/>
                <a:gridCol w="805345"/>
                <a:gridCol w="805345"/>
                <a:gridCol w="732132"/>
              </a:tblGrid>
              <a:tr h="822460">
                <a:tc rowSpan="2">
                  <a:txBody>
                    <a:bodyPr/>
                    <a:lstStyle/>
                    <a:p>
                      <a:pPr algn="ctr"/>
                      <a:r>
                        <a:rPr lang="uk-UA" sz="1600" dirty="0" err="1" smtClean="0"/>
                        <a:t>Ст.КК</a:t>
                      </a:r>
                      <a:endParaRPr lang="uk-UA" sz="16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Види злочинів</a:t>
                      </a:r>
                      <a:endParaRPr lang="uk-UA" sz="1600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Кількість засуджених осіб, які скоїли злочини у віці від 14 до 18 років*</a:t>
                      </a:r>
                      <a:endParaRPr lang="uk-UA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369271"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2015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2016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2017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2018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2019</a:t>
                      </a:r>
                      <a:endParaRPr lang="uk-UA" sz="1600" dirty="0"/>
                    </a:p>
                  </a:txBody>
                  <a:tcPr/>
                </a:tc>
              </a:tr>
              <a:tr h="356877"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115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/>
                        <a:t>Умисне вбивство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23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22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14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9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11</a:t>
                      </a:r>
                      <a:endParaRPr lang="uk-UA" dirty="0"/>
                    </a:p>
                  </a:txBody>
                  <a:tcPr/>
                </a:tc>
              </a:tr>
              <a:tr h="356877"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121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/>
                        <a:t>Умисне тяжке тілесне ушкодження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47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43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29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27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38</a:t>
                      </a:r>
                      <a:endParaRPr lang="uk-UA" dirty="0"/>
                    </a:p>
                  </a:txBody>
                  <a:tcPr/>
                </a:tc>
              </a:tr>
              <a:tr h="354540"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122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/>
                        <a:t>Умисне середньої тяжкості тілесне ушкодження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35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36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27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23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25</a:t>
                      </a:r>
                      <a:endParaRPr lang="uk-UA" dirty="0"/>
                    </a:p>
                  </a:txBody>
                  <a:tcPr/>
                </a:tc>
              </a:tr>
              <a:tr h="356877"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152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/>
                        <a:t>Зґвалтування 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5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5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5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3</a:t>
                      </a:r>
                      <a:endParaRPr lang="uk-UA" dirty="0"/>
                    </a:p>
                  </a:txBody>
                  <a:tcPr/>
                </a:tc>
              </a:tr>
              <a:tr h="356877"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185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/>
                        <a:t>Крадіжка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2879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2258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1927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1876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1553</a:t>
                      </a:r>
                      <a:endParaRPr lang="uk-UA" dirty="0"/>
                    </a:p>
                  </a:txBody>
                  <a:tcPr/>
                </a:tc>
              </a:tr>
              <a:tr h="356877"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186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/>
                        <a:t>Грабіж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449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319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356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290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271</a:t>
                      </a:r>
                      <a:endParaRPr lang="uk-UA" dirty="0"/>
                    </a:p>
                  </a:txBody>
                  <a:tcPr/>
                </a:tc>
              </a:tr>
              <a:tr h="356877"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187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/>
                        <a:t>Розбій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82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65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85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40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65</a:t>
                      </a:r>
                      <a:endParaRPr lang="uk-UA" dirty="0"/>
                    </a:p>
                  </a:txBody>
                  <a:tcPr/>
                </a:tc>
              </a:tr>
              <a:tr h="356877"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289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/>
                        <a:t>Незаконне заволодіння транспортним засобом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495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321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253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173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153</a:t>
                      </a:r>
                      <a:endParaRPr lang="uk-UA" dirty="0"/>
                    </a:p>
                  </a:txBody>
                  <a:tcPr/>
                </a:tc>
              </a:tr>
              <a:tr h="356877"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296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/>
                        <a:t>Хуліганство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87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89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55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48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42</a:t>
                      </a:r>
                      <a:endParaRPr lang="uk-UA" dirty="0"/>
                    </a:p>
                  </a:txBody>
                  <a:tcPr/>
                </a:tc>
              </a:tr>
              <a:tr h="921933"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307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/>
                        <a:t>Незаконне виробництво, виготовлення, зберігання, перевезення, пересилання чи збут наркотичних речовин, психотропних речовин або їх аналогів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39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12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4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8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13</a:t>
                      </a:r>
                      <a:endParaRPr lang="uk-UA" dirty="0"/>
                    </a:p>
                  </a:txBody>
                  <a:tcPr/>
                </a:tc>
              </a:tr>
              <a:tr h="952374"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309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/>
                        <a:t>Незаконне виробництво, виготовлення, придбання, зберігання, перевезення чи пересилання наркотичних засобів, психотропних речовин або їх аналогів без мети збуту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120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59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86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79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59</a:t>
                      </a:r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07504" y="6453336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400" dirty="0"/>
              <a:t>*за даними Державної судової адміністрації України</a:t>
            </a:r>
            <a:endParaRPr lang="uk-UA" sz="14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3CB76-C78D-430C-B3E1-7C51020C43CA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606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1093787"/>
              </p:ext>
            </p:extLst>
          </p:nvPr>
        </p:nvGraphicFramePr>
        <p:xfrm>
          <a:off x="457200" y="1198978"/>
          <a:ext cx="7239000" cy="48943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3CB76-C78D-430C-B3E1-7C51020C43CA}" type="slidenum">
              <a:rPr lang="uk-UA" smtClean="0"/>
              <a:t>6</a:t>
            </a:fld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617209" y="183316"/>
            <a:ext cx="71287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/>
              <a:t>Співвідношення кількості осіб, які вчинили злочин у складі групи, за участю неповнолітніх та тільки </a:t>
            </a:r>
            <a:r>
              <a:rPr lang="uk-UA" sz="2000" b="1" dirty="0" smtClean="0"/>
              <a:t>неповнолітніми*</a:t>
            </a:r>
            <a:endParaRPr lang="uk-UA" sz="2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7209" y="6237312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400" dirty="0"/>
              <a:t>*за даними статистики Генеральної прокуратури</a:t>
            </a:r>
            <a:endParaRPr lang="uk-UA" sz="1400" dirty="0"/>
          </a:p>
        </p:txBody>
      </p:sp>
    </p:spTree>
    <p:extLst>
      <p:ext uri="{BB962C8B-B14F-4D97-AF65-F5344CB8AC3E}">
        <p14:creationId xmlns:p14="http://schemas.microsoft.com/office/powerpoint/2010/main" val="88606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754111"/>
              </p:ext>
            </p:extLst>
          </p:nvPr>
        </p:nvGraphicFramePr>
        <p:xfrm>
          <a:off x="592460" y="908721"/>
          <a:ext cx="7239000" cy="5480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79512" y="116632"/>
            <a:ext cx="78488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 smtClean="0"/>
              <a:t>Співвідношення кількості виявлених, засуджених та звільнених від кримінальної відповідальності неповнолітніх*</a:t>
            </a:r>
            <a:endParaRPr lang="uk-UA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638132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400" dirty="0" smtClean="0"/>
              <a:t>*за даними статистики Генеральної прокуратури</a:t>
            </a:r>
            <a:endParaRPr lang="uk-UA" sz="1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3CB76-C78D-430C-B3E1-7C51020C43CA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606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7776864" cy="63367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000" dirty="0"/>
              <a:t>Д</a:t>
            </a:r>
            <a:r>
              <a:rPr lang="uk-UA" sz="2000" dirty="0" smtClean="0"/>
              <a:t>екілька </a:t>
            </a:r>
            <a:r>
              <a:rPr lang="uk-UA" sz="2000" dirty="0"/>
              <a:t>ознак, що характеризують злочинність неповнолітніх:</a:t>
            </a:r>
            <a:endParaRPr lang="ru-RU" sz="2000" dirty="0"/>
          </a:p>
          <a:p>
            <a:pPr lvl="0"/>
            <a:r>
              <a:rPr lang="uk-UA" sz="2000" dirty="0"/>
              <a:t>більше половини кримінальних правопорушень вчинялися у вечірній час (після 22-ої години), а у зимовий період </a:t>
            </a:r>
            <a:r>
              <a:rPr lang="ru-RU" sz="2000" dirty="0"/>
              <a:t>- </a:t>
            </a:r>
            <a:r>
              <a:rPr lang="uk-UA" sz="2000" dirty="0"/>
              <a:t>після 20-ої години;</a:t>
            </a:r>
            <a:endParaRPr lang="ru-RU" sz="2000" dirty="0"/>
          </a:p>
          <a:p>
            <a:pPr lvl="0"/>
            <a:r>
              <a:rPr lang="uk-UA" sz="2000" dirty="0"/>
              <a:t>безпосереднім об'єктом злочинного посягання неповнолітнього (особливо ко­рисливого чи насильницького) є члени сім'ї, інші родичі чи особи найближчого ото­чення. У той же час крадіжки вчинюються й щодо майна осіб, які, як правило, не є родичами або близькими. Серед потерпілих від злочинів неповнолітніх традиційно переважають також неповнолітні;</a:t>
            </a:r>
            <a:endParaRPr lang="ru-RU" sz="2000" dirty="0"/>
          </a:p>
          <a:p>
            <a:pPr lvl="0"/>
            <a:r>
              <a:rPr lang="uk-UA" sz="2000" dirty="0"/>
              <a:t>до </a:t>
            </a:r>
            <a:r>
              <a:rPr lang="ru-RU" sz="2000" dirty="0"/>
              <a:t>80% </a:t>
            </a:r>
            <a:r>
              <a:rPr lang="uk-UA" sz="2000" dirty="0"/>
              <a:t>злочинів неповнолітніх вчинені неподалік від місця проживання, робо­ти або навчання. Значну частину, особливо у літній період, становлять злочини, вчи­нені в місцях відпочинку та курортній місцевості, у приміському транспорті;</a:t>
            </a:r>
            <a:endParaRPr lang="ru-RU" sz="2000" dirty="0"/>
          </a:p>
          <a:p>
            <a:pPr lvl="0"/>
            <a:r>
              <a:rPr lang="uk-UA" sz="2000" dirty="0"/>
              <a:t>зростає кількість злочинних проявів, вчинених неповнолітніми із застосуванням зброї, в основному холодної, знарядь залякування, а також технічних засобів.</a:t>
            </a:r>
            <a:endParaRPr lang="ru-RU" sz="2000" dirty="0"/>
          </a:p>
          <a:p>
            <a:pPr marL="0" indent="0">
              <a:buNone/>
            </a:pPr>
            <a:endParaRPr lang="uk-UA" sz="20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3CB76-C78D-430C-B3E1-7C51020C43CA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606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7560840" cy="626469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uk-UA" b="1" dirty="0" smtClean="0"/>
              <a:t>Особа неповнолітнього злочинця</a:t>
            </a:r>
          </a:p>
          <a:p>
            <a:pPr marL="0" indent="0">
              <a:buNone/>
            </a:pPr>
            <a:r>
              <a:rPr lang="uk-UA" dirty="0"/>
              <a:t>За соціально-демографічною структурою співвідношення хлопців і дівчат серед злочинців приблизно 15:1. У відсотках це приблизно 93% хлопців та 7% дівчат. При цьому частка осіб жіночої статі невпинно зростає. Це зростання особливо помітне серед дівчат, що вчинили майнові злочини, передусім крадіжки.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Частка вікової категорії 16-17 років переважає 14-15-річних у співвідношенні 3:1. При цьому, частка останніх серед усіх неповнолітніх злочинців має тенденцію до збільшення.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Між злочинністю 14-15-річних та злочинністю 16-17-річних існує суттєва різни­ця. У переважній більшості злочини другої групи більш небезпечні, ніж злочини першої. Тому й особа злочинця 16-17 років уже інша: більш досвідчена у вчиненні кримінальних правопорушень, із більш стійкою </a:t>
            </a:r>
            <a:r>
              <a:rPr lang="uk-UA" dirty="0" err="1"/>
              <a:t>антисуспільною</a:t>
            </a:r>
            <a:r>
              <a:rPr lang="uk-UA" dirty="0"/>
              <a:t> </a:t>
            </a:r>
            <a:r>
              <a:rPr lang="uk-UA" dirty="0" smtClean="0"/>
              <a:t>орієнтацією.</a:t>
            </a:r>
            <a:endParaRPr lang="ru-RU" dirty="0"/>
          </a:p>
          <a:p>
            <a:pPr marL="0" indent="0">
              <a:buNone/>
            </a:pPr>
            <a:endParaRPr lang="uk-UA" b="1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3CB76-C78D-430C-B3E1-7C51020C43CA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606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1718</TotalTime>
  <Words>1783</Words>
  <Application>Microsoft Office PowerPoint</Application>
  <PresentationFormat>Экран (4:3)</PresentationFormat>
  <Paragraphs>240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Изящная</vt:lpstr>
      <vt:lpstr>Злочинність неповнолітніх та її запобігання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Злочинність неповнолітніх та її запобігання</dc:title>
  <dc:creator>Катя</dc:creator>
  <cp:lastModifiedBy>Катя</cp:lastModifiedBy>
  <cp:revision>21</cp:revision>
  <dcterms:created xsi:type="dcterms:W3CDTF">2020-04-06T10:40:35Z</dcterms:created>
  <dcterms:modified xsi:type="dcterms:W3CDTF">2020-04-08T21:09:10Z</dcterms:modified>
</cp:coreProperties>
</file>