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94" r:id="rId4"/>
    <p:sldId id="293" r:id="rId5"/>
    <p:sldId id="303" r:id="rId6"/>
    <p:sldId id="305" r:id="rId7"/>
    <p:sldId id="297" r:id="rId8"/>
    <p:sldId id="306" r:id="rId9"/>
    <p:sldId id="304" r:id="rId10"/>
    <p:sldId id="298" r:id="rId11"/>
    <p:sldId id="299" r:id="rId12"/>
    <p:sldId id="300" r:id="rId13"/>
    <p:sldId id="302" r:id="rId14"/>
    <p:sldId id="301" r:id="rId15"/>
    <p:sldId id="307" r:id="rId16"/>
    <p:sldId id="308" r:id="rId1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369"/>
  </p:normalViewPr>
  <p:slideViewPr>
    <p:cSldViewPr snapToGrid="0" snapToObjects="1">
      <p:cViewPr>
        <p:scale>
          <a:sx n="95" d="100"/>
          <a:sy n="95" d="100"/>
        </p:scale>
        <p:origin x="-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61F7-18D3-7C4E-80C3-7A825EBB40C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67BB3-4CC7-B544-895B-CAE5FF973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1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9B66D-9575-C14A-A4E8-910B620EE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63DE6-D309-A94E-BB07-DCF1CAC4D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3342E-F64E-BD4F-8F14-4CD2D1B4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C4C-17DB-1C42-B0A1-39906DF5C2BA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832AEC-CD90-BD4F-905E-50D4D890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1D961-D811-2046-9CFA-BF4DD262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C634-D0AB-074D-A064-67D14035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5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F0ED9-A996-0A4A-8AB0-69D4886A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4B260D-ED67-1047-89FE-BE9522267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71520E-C344-5741-9B00-E3048496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C4C-17DB-1C42-B0A1-39906DF5C2BA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DC5D4-E483-D24C-98D4-AD89414A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1CF22-B8FC-D442-A5E7-6FFA1F88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C634-D0AB-074D-A064-67D14035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0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B0C05D-AA7E-1C47-B40B-F237637BB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9ADF0F-F6C9-A44F-8DA8-EFF3CB591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968A1-15C5-614C-A46F-086275C1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C4C-17DB-1C42-B0A1-39906DF5C2BA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EBC5B-14BD-7942-A3B8-CB2FD999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34F51D-C607-4649-AE56-60A2C3D5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C634-D0AB-074D-A064-67D14035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8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56FC1-0FF4-B349-813F-DB7CD08C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207A8-2956-3144-9D38-2B3BEB95D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E3E01D-782C-0B4A-B825-469B70F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C4C-17DB-1C42-B0A1-39906DF5C2BA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F824B-ADE0-BE44-ACF4-E74BE08F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DC71E-2B10-DD4C-9E28-CBE06202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C634-D0AB-074D-A064-67D14035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2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1AFE0-B8BD-2E4C-BBB7-D3665191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49DF1-3069-B24B-A946-2B2F9281E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E7330B-821A-2F46-B63A-0482754A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C4C-17DB-1C42-B0A1-39906DF5C2BA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06CF2-F434-434B-811C-5FAD9B42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37456A-4D9E-3549-808C-F933F3F9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C634-D0AB-074D-A064-67D14035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3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55EE8-6AB7-9D4E-AAAA-3FE0FC15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676FA-FA10-4C4F-88E3-CB5515BE7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96485E-585B-1543-83E3-DBA78FCBE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2EFBD4-78D7-2446-9E36-F9C9C192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C4C-17DB-1C42-B0A1-39906DF5C2BA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37FBA0-8403-1F43-9AAC-BBB71AC1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2C19E4-3912-B64B-AF7F-88B4A09F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C634-D0AB-074D-A064-67D14035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24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50E75-B27C-FB40-A9A6-3CA18947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A33E09-8196-4D47-97AB-D76DF9F43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0788F2-8A8D-4744-B915-88E579386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3F5971-09A7-1344-8B41-21D6DD39C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300BC5-0578-5140-8992-515816002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E5CD91-C5E6-6E46-ADD0-7F9B29F7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C4C-17DB-1C42-B0A1-39906DF5C2BA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4D2FB0-998A-594B-ADF9-E1F18D6B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FB5391-E64A-3649-B7A3-7AFC0045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C634-D0AB-074D-A064-67D14035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E91BF-F136-504B-953B-7319FC4C2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C52197-86A4-A848-923F-A4A74BBE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C4C-17DB-1C42-B0A1-39906DF5C2BA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695E10-2D80-B24C-BF24-A450EE8B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A2E357-1C02-B340-B4AB-727589D9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C634-D0AB-074D-A064-67D14035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1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BB7943-11C7-C34D-883B-E462F3C2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C4C-17DB-1C42-B0A1-39906DF5C2BA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76E0BE-9F31-3B4E-A3E1-3A00AA5F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CF8EAC-CEA5-AD48-B501-83734A84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C634-D0AB-074D-A064-67D14035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0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82B21-ECF0-114F-A5B8-318AFD26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B541D-3146-7F4F-B6EC-D4A89A21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9B429F-DBB5-1F4E-8F63-CF1EFBA1B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68A19-EC1B-B54A-A42F-7069B940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C4C-17DB-1C42-B0A1-39906DF5C2BA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DFA50B-FF29-0040-A0CC-C19F5524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44F041-52AF-3343-A571-C2BB1562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C634-D0AB-074D-A064-67D14035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9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DB163-6002-9745-BE5B-0AC46A9D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8B042D-BCFE-0448-80C1-82BDC938C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812C45-9427-4F47-8637-2BFD1F633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5FEF7-528E-D04E-925B-5E2BFBD0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4C4C-17DB-1C42-B0A1-39906DF5C2BA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C6B041-BE6C-BF43-94FB-246AC08C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6156B8-A1B3-2C42-AEED-BD45287A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0C634-D0AB-074D-A064-67D14035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6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8D5C7-89A8-084D-96D6-61AA922B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A45629-0AB8-B846-B558-32AF8DC88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0285-0496-3241-AA8B-4E2D16DD3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4C4C-17DB-1C42-B0A1-39906DF5C2BA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5B8F0D-41DF-2B4E-9730-12D35D3AC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519E22-19FE-CB43-A2CE-60CEC2DCC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0C634-D0AB-074D-A064-67D14035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1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hyperlink" Target="https://zakon.rada.gov.ua/laws/show/2341-14#n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hyperlink" Target="https://zakon.rada.gov.ua/laws/show/2341-14#n35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hyperlink" Target="http://reyestr.court.gov.ua/Review/7418861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criminalcode.org.ua/criminal-code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supreme.court.gov.ua/userfiles/media/new_folder_for_uploads/supreme/Oglyad_KKS_VS_za_2021.pdf%20-%20&#1057;.%2012-14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supreme.court.gov.ua/userfiles/media/new_folder_for_uploads/supreme/Oglyad_KKS_2020.pdf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supreme.court.gov.ua/userfiles/media/ogljad_kks_vs.pdf" TargetMode="External"/><Relationship Id="rId10" Type="http://schemas.openxmlformats.org/officeDocument/2006/relationships/hyperlink" Target="https://pravo-izdat.com.ua/index.php?route=product/product/download&amp;product_id=4354&amp;download_id=1395" TargetMode="External"/><Relationship Id="rId4" Type="http://schemas.openxmlformats.org/officeDocument/2006/relationships/hyperlink" Target="https://www.osce.org/files/f/documents/8/9/358166.pdf" TargetMode="External"/><Relationship Id="rId9" Type="http://schemas.openxmlformats.org/officeDocument/2006/relationships/hyperlink" Target="https://www.academia.edu/4488777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hyperlink" Target="https://reyestr.court.gov.ua/Review/1018090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hyperlink" Target="https://reyestr.court.gov.ua/Review/8967558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hyperlink" Target="https://reyestr.court.gov.ua/Review/990884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Об'єднана палата ККС ВС роз'яснила процес призначення покарання у випадку,  коли після постановлення вироку встановлено, що засуджений винен ще в  кількох злочинах">
            <a:extLst>
              <a:ext uri="{FF2B5EF4-FFF2-40B4-BE49-F238E27FC236}">
                <a16:creationId xmlns:a16="http://schemas.microsoft.com/office/drawing/2014/main" id="{DF57C161-BCE4-6741-80F3-8BDB06C3E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3"/>
          <a:stretch/>
        </p:blipFill>
        <p:spPr bwMode="auto">
          <a:xfrm>
            <a:off x="3523488" y="324102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49917-3D72-BE48-A820-EF75A6A93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4800"/>
              <a:t>Призначення</a:t>
            </a:r>
            <a:r>
              <a:rPr lang="ru-RU" sz="4800" dirty="0"/>
              <a:t> </a:t>
            </a:r>
            <a:r>
              <a:rPr lang="ru-RU" sz="4800"/>
              <a:t>покарання</a:t>
            </a:r>
            <a:r>
              <a:rPr lang="ru-RU" sz="4800" dirty="0"/>
              <a:t> за </a:t>
            </a:r>
            <a:r>
              <a:rPr lang="ru-RU" sz="4800"/>
              <a:t>сукупністю</a:t>
            </a:r>
            <a:r>
              <a:rPr lang="ru-RU" sz="4800" dirty="0"/>
              <a:t> </a:t>
            </a:r>
            <a:r>
              <a:rPr lang="ru-RU" sz="4800"/>
              <a:t>вироків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08727C-AAF7-134B-81ED-B3D0404B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ru-RU" sz="2000"/>
              <a:t>Проф. Наталія Гуторова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udio Recording 27 апр. 2022 г., 10:06:55" descr="Audio Recording 27 апр. 2022 г., 10:06:55">
            <a:hlinkClick r:id="" action="ppaction://media"/>
            <a:extLst>
              <a:ext uri="{FF2B5EF4-FFF2-40B4-BE49-F238E27FC236}">
                <a16:creationId xmlns:a16="http://schemas.microsoft.com/office/drawing/2014/main" id="{25BCED31-8D1D-4449-9766-FE55C2DDCE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0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5BE04-D084-8348-92DF-ABBD82D0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uk-UA" sz="4600" dirty="0"/>
              <a:t>3. Принципи визначення остаточної міри покарання за сукупністю </a:t>
            </a:r>
            <a:r>
              <a:rPr lang="uk-UA" sz="4600" dirty="0" err="1"/>
              <a:t>вироків</a:t>
            </a:r>
            <a:r>
              <a:rPr lang="uk-UA" sz="4600" dirty="0"/>
              <a:t> </a:t>
            </a:r>
            <a:endParaRPr lang="ru-UA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CAD25-A3DB-6146-BEF2-0F0E2FD1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UA" sz="2200"/>
              <a:t>Повне складання покарання, призначеного за новим вироком, та невідбутої частини покарань</a:t>
            </a:r>
          </a:p>
          <a:p>
            <a:pPr marL="457200" indent="-457200">
              <a:buFont typeface="+mj-lt"/>
              <a:buAutoNum type="arabicPeriod"/>
            </a:pPr>
            <a:r>
              <a:rPr lang="ru-UA" sz="2200"/>
              <a:t>Часткове складання покарання, призначеного за новим вироком, та невідбутої частини покарань</a:t>
            </a:r>
          </a:p>
          <a:p>
            <a:pPr marL="457200" indent="-457200">
              <a:buFont typeface="+mj-lt"/>
              <a:buAutoNum type="arabicPeriod"/>
            </a:pPr>
            <a:r>
              <a:rPr lang="ru-UA" sz="2200"/>
              <a:t>Вимушене поглинення менш суворого покарання більш суворим у випадках, якщо:</a:t>
            </a:r>
          </a:p>
          <a:p>
            <a:pPr>
              <a:buFontTx/>
              <a:buChar char="-"/>
            </a:pPr>
            <a:r>
              <a:rPr lang="ru-RU" sz="2200"/>
              <a:t>хоча б з</a:t>
            </a:r>
            <a:r>
              <a:rPr lang="ru-UA" sz="2200"/>
              <a:t>а одним із вироків призначене покарання у виді довічного позбавлення волі;</a:t>
            </a:r>
          </a:p>
          <a:p>
            <a:pPr>
              <a:buFontTx/>
              <a:buChar char="-"/>
            </a:pPr>
            <a:r>
              <a:rPr lang="ru-RU" sz="2200"/>
              <a:t>хоча б з</a:t>
            </a:r>
            <a:r>
              <a:rPr lang="ru-UA" sz="2200"/>
              <a:t>а одним із вироків призначене покарання у максимальному розмірі</a:t>
            </a:r>
          </a:p>
          <a:p>
            <a:pPr>
              <a:buFontTx/>
              <a:buChar char="-"/>
            </a:pPr>
            <a:endParaRPr lang="ru-UA" sz="2200"/>
          </a:p>
        </p:txBody>
      </p:sp>
      <p:pic>
        <p:nvPicPr>
          <p:cNvPr id="4" name="Audio Recording 27 апр. 2022 г., 11:03:25" descr="Audio Recording 27 апр. 2022 г., 11:03:25">
            <a:hlinkClick r:id="" action="ppaction://media"/>
            <a:extLst>
              <a:ext uri="{FF2B5EF4-FFF2-40B4-BE49-F238E27FC236}">
                <a16:creationId xmlns:a16="http://schemas.microsoft.com/office/drawing/2014/main" id="{AD1D321A-C4F3-7A45-AC9E-68B833094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CC472-EE9F-034B-BD97-1403B5F8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uk-UA" sz="5400" dirty="0"/>
              <a:t>4. Межі складання покарань при сукупності </a:t>
            </a:r>
            <a:r>
              <a:rPr lang="uk-UA" sz="5400" dirty="0" err="1"/>
              <a:t>вироків</a:t>
            </a:r>
            <a:r>
              <a:rPr lang="uk-UA" sz="5400" dirty="0"/>
              <a:t>. </a:t>
            </a:r>
            <a:endParaRPr lang="ru-UA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AD62B0-8B8E-AA47-B3E9-E6BAE2E15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uk-UA" sz="1700" dirty="0"/>
              <a:t>Загальний строк покарання не може перевищувати максимального строку, встановленого для даного виду покарання в </a:t>
            </a:r>
            <a:r>
              <a:rPr lang="uk-UA" sz="1700" u="sng" dirty="0">
                <a:hlinkClick r:id="rId4"/>
              </a:rPr>
              <a:t>Загальній частині</a:t>
            </a:r>
            <a:r>
              <a:rPr lang="uk-UA" sz="1700" dirty="0"/>
              <a:t> цього Кодексу. </a:t>
            </a:r>
          </a:p>
          <a:p>
            <a:pPr marL="457200" indent="-457200">
              <a:buAutoNum type="arabicPeriod"/>
            </a:pPr>
            <a:r>
              <a:rPr lang="uk-UA" sz="1700" dirty="0"/>
              <a:t>При складанні покарань у виді позбавлення волі у випадку, якщо хоча б один із злочинів є особливо тяжким, загальний строк позбавлення волі може бути більшим п'ятнадцяти років, але не повинен перевищувати двадцяти п'яти років.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uk-UA" sz="1700" dirty="0"/>
              <a:t>При призначенні покарання неповнолітньому за сукупністю кримінальних правопорушень або </a:t>
            </a:r>
            <a:r>
              <a:rPr lang="uk-UA" sz="1700" dirty="0" err="1"/>
              <a:t>вироків</a:t>
            </a:r>
            <a:r>
              <a:rPr lang="uk-UA" sz="1700" dirty="0"/>
              <a:t> остаточне покарання у виді позбавлення волі не може перевищувати п'ятнадцяти років.</a:t>
            </a:r>
          </a:p>
          <a:p>
            <a:pPr marL="457200" indent="-457200">
              <a:buAutoNum type="arabicPeriod"/>
            </a:pPr>
            <a:r>
              <a:rPr lang="uk-UA" sz="1700" dirty="0"/>
              <a:t> При складанні покарань у виді довічного позбавлення волі та будь-яких менш суворих покарань загальний строк покарання, остаточно призначеного за сукупністю </a:t>
            </a:r>
            <a:r>
              <a:rPr lang="uk-UA" sz="1700" dirty="0" err="1"/>
              <a:t>вироків</a:t>
            </a:r>
            <a:r>
              <a:rPr lang="uk-UA" sz="1700" dirty="0"/>
              <a:t>, визначається шляхом поглинення менш суворих покарань довічним позбавленням волі.</a:t>
            </a:r>
          </a:p>
          <a:p>
            <a:pPr marL="457200" indent="-457200">
              <a:buAutoNum type="arabicPeriod"/>
            </a:pPr>
            <a:r>
              <a:rPr lang="ru-RU" sz="1700" dirty="0" err="1"/>
              <a:t>Остаточне</a:t>
            </a:r>
            <a:r>
              <a:rPr lang="ru-RU" sz="1700" dirty="0"/>
              <a:t> </a:t>
            </a:r>
            <a:r>
              <a:rPr lang="ru-RU" sz="1700" dirty="0" err="1"/>
              <a:t>покарання</a:t>
            </a:r>
            <a:r>
              <a:rPr lang="ru-RU" sz="1700" dirty="0"/>
              <a:t> за </a:t>
            </a:r>
            <a:r>
              <a:rPr lang="ru-RU" sz="1700" dirty="0" err="1"/>
              <a:t>сукупністю</a:t>
            </a:r>
            <a:r>
              <a:rPr lang="ru-RU" sz="1700" dirty="0"/>
              <a:t> </a:t>
            </a:r>
            <a:r>
              <a:rPr lang="ru-RU" sz="1700" dirty="0" err="1"/>
              <a:t>вироків</a:t>
            </a:r>
            <a:r>
              <a:rPr lang="ru-RU" sz="1700" dirty="0"/>
              <a:t>, </a:t>
            </a:r>
            <a:r>
              <a:rPr lang="ru-RU" sz="1700" dirty="0" err="1"/>
              <a:t>крім</a:t>
            </a:r>
            <a:r>
              <a:rPr lang="ru-RU" sz="1700" dirty="0"/>
              <a:t> </a:t>
            </a:r>
            <a:r>
              <a:rPr lang="ru-RU" sz="1700" dirty="0" err="1"/>
              <a:t>випадків</a:t>
            </a:r>
            <a:r>
              <a:rPr lang="ru-RU" sz="1700" dirty="0"/>
              <a:t>, коли </a:t>
            </a:r>
            <a:r>
              <a:rPr lang="ru-RU" sz="1700" dirty="0" err="1"/>
              <a:t>воно</a:t>
            </a:r>
            <a:r>
              <a:rPr lang="ru-RU" sz="1700" dirty="0"/>
              <a:t> </a:t>
            </a:r>
            <a:r>
              <a:rPr lang="ru-RU" sz="1700" dirty="0" err="1"/>
              <a:t>визначається</a:t>
            </a:r>
            <a:r>
              <a:rPr lang="ru-RU" sz="1700" dirty="0"/>
              <a:t> шляхом </a:t>
            </a:r>
            <a:r>
              <a:rPr lang="ru-RU" sz="1700" dirty="0" err="1"/>
              <a:t>поглинення</a:t>
            </a:r>
            <a:r>
              <a:rPr lang="ru-RU" sz="1700" dirty="0"/>
              <a:t> одного </a:t>
            </a:r>
            <a:r>
              <a:rPr lang="ru-RU" sz="1700" dirty="0" err="1"/>
              <a:t>покарання</a:t>
            </a:r>
            <a:r>
              <a:rPr lang="ru-RU" sz="1700" dirty="0"/>
              <a:t> </a:t>
            </a:r>
            <a:r>
              <a:rPr lang="ru-RU" sz="1700" dirty="0" err="1"/>
              <a:t>іншим</a:t>
            </a:r>
            <a:r>
              <a:rPr lang="ru-RU" sz="1700" dirty="0"/>
              <a:t>, </a:t>
            </a:r>
            <a:r>
              <a:rPr lang="ru-RU" sz="1700" dirty="0" err="1"/>
              <a:t>призначеним</a:t>
            </a:r>
            <a:r>
              <a:rPr lang="ru-RU" sz="1700" dirty="0"/>
              <a:t> у максимальному </a:t>
            </a:r>
            <a:r>
              <a:rPr lang="ru-RU" sz="1700" dirty="0" err="1"/>
              <a:t>розмірі</a:t>
            </a:r>
            <a:r>
              <a:rPr lang="ru-RU" sz="1700" dirty="0"/>
              <a:t>, </a:t>
            </a:r>
            <a:r>
              <a:rPr lang="ru-RU" sz="1700" dirty="0" err="1"/>
              <a:t>має</a:t>
            </a:r>
            <a:r>
              <a:rPr lang="ru-RU" sz="1700" dirty="0"/>
              <a:t> бути </a:t>
            </a:r>
            <a:r>
              <a:rPr lang="ru-RU" sz="1700" dirty="0" err="1"/>
              <a:t>більшим</a:t>
            </a:r>
            <a:r>
              <a:rPr lang="ru-RU" sz="1700" dirty="0"/>
              <a:t> </a:t>
            </a:r>
            <a:r>
              <a:rPr lang="ru-RU" sz="1700" dirty="0" err="1"/>
              <a:t>від</a:t>
            </a:r>
            <a:r>
              <a:rPr lang="ru-RU" sz="1700" dirty="0"/>
              <a:t> </a:t>
            </a:r>
            <a:r>
              <a:rPr lang="ru-RU" sz="1700" dirty="0" err="1"/>
              <a:t>покарання</a:t>
            </a:r>
            <a:r>
              <a:rPr lang="ru-RU" sz="1700" dirty="0"/>
              <a:t>, </a:t>
            </a:r>
            <a:r>
              <a:rPr lang="ru-RU" sz="1700" dirty="0" err="1"/>
              <a:t>призначеного</a:t>
            </a:r>
            <a:r>
              <a:rPr lang="ru-RU" sz="1700" dirty="0"/>
              <a:t> за </a:t>
            </a:r>
            <a:r>
              <a:rPr lang="ru-RU" sz="1700" dirty="0" err="1"/>
              <a:t>нове</a:t>
            </a:r>
            <a:r>
              <a:rPr lang="ru-RU" sz="1700" dirty="0"/>
              <a:t> </a:t>
            </a:r>
            <a:r>
              <a:rPr lang="ru-RU" sz="1700" dirty="0" err="1"/>
              <a:t>кримінальне</a:t>
            </a:r>
            <a:r>
              <a:rPr lang="ru-RU" sz="1700" dirty="0"/>
              <a:t> </a:t>
            </a:r>
            <a:r>
              <a:rPr lang="ru-RU" sz="1700" dirty="0" err="1"/>
              <a:t>правопорушення</a:t>
            </a:r>
            <a:r>
              <a:rPr lang="ru-RU" sz="1700" dirty="0"/>
              <a:t>, а </a:t>
            </a:r>
            <a:r>
              <a:rPr lang="ru-RU" sz="1700" dirty="0" err="1"/>
              <a:t>також</a:t>
            </a:r>
            <a:r>
              <a:rPr lang="ru-RU" sz="1700" dirty="0"/>
              <a:t> </a:t>
            </a:r>
            <a:r>
              <a:rPr lang="ru-RU" sz="1700" dirty="0" err="1"/>
              <a:t>від</a:t>
            </a:r>
            <a:r>
              <a:rPr lang="ru-RU" sz="1700" dirty="0"/>
              <a:t> </a:t>
            </a:r>
            <a:r>
              <a:rPr lang="ru-RU" sz="1700" dirty="0" err="1"/>
              <a:t>невідбутої</a:t>
            </a:r>
            <a:r>
              <a:rPr lang="ru-RU" sz="1700" dirty="0"/>
              <a:t> </a:t>
            </a:r>
            <a:r>
              <a:rPr lang="ru-RU" sz="1700" dirty="0" err="1"/>
              <a:t>частини</a:t>
            </a:r>
            <a:r>
              <a:rPr lang="ru-RU" sz="1700" dirty="0"/>
              <a:t> </a:t>
            </a:r>
            <a:r>
              <a:rPr lang="ru-RU" sz="1700" dirty="0" err="1"/>
              <a:t>покарання</a:t>
            </a:r>
            <a:r>
              <a:rPr lang="ru-RU" sz="1700" dirty="0"/>
              <a:t> за </a:t>
            </a:r>
            <a:r>
              <a:rPr lang="ru-RU" sz="1700" dirty="0" err="1"/>
              <a:t>попереднім</a:t>
            </a:r>
            <a:r>
              <a:rPr lang="ru-RU" sz="1700" dirty="0"/>
              <a:t> </a:t>
            </a:r>
            <a:r>
              <a:rPr lang="ru-RU" sz="1700" dirty="0" err="1"/>
              <a:t>вироком</a:t>
            </a:r>
            <a:r>
              <a:rPr lang="ru-RU" sz="1700" dirty="0"/>
              <a:t>.</a:t>
            </a:r>
            <a:endParaRPr lang="uk-UA" sz="1700" dirty="0"/>
          </a:p>
        </p:txBody>
      </p:sp>
      <p:pic>
        <p:nvPicPr>
          <p:cNvPr id="4" name="Audio Recording 27 апр. 2022 г., 11:07:39" descr="Audio Recording 27 апр. 2022 г., 11:07:39">
            <a:hlinkClick r:id="" action="ppaction://media"/>
            <a:extLst>
              <a:ext uri="{FF2B5EF4-FFF2-40B4-BE49-F238E27FC236}">
                <a16:creationId xmlns:a16="http://schemas.microsoft.com/office/drawing/2014/main" id="{0734827E-3F73-6842-B882-18F4C73866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76082-BA43-1E44-84C4-5D6BED7D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uk-UA" sz="4600"/>
              <a:t>5. Призначення додаткових покарань за сукупністю вироків. </a:t>
            </a:r>
            <a:endParaRPr lang="ru-UA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7B52D-6CE5-D94E-A5CF-AADE95FB2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200"/>
              <a:t>Призначене хоча б за одним із вироків додаткове покарання або невідбута його частина за попереднім вироком підлягає приєднанню до основного покарання, остаточно призначеного за сукупністю вироків.</a:t>
            </a:r>
            <a:endParaRPr lang="ru-UA" sz="2200"/>
          </a:p>
        </p:txBody>
      </p:sp>
      <p:pic>
        <p:nvPicPr>
          <p:cNvPr id="4" name="Audio Recording 27 апр. 2022 г., 11:08:59" descr="Audio Recording 27 апр. 2022 г., 11:08:59">
            <a:hlinkClick r:id="" action="ppaction://media"/>
            <a:extLst>
              <a:ext uri="{FF2B5EF4-FFF2-40B4-BE49-F238E27FC236}">
                <a16:creationId xmlns:a16="http://schemas.microsoft.com/office/drawing/2014/main" id="{01AF138D-E278-7941-9122-D42D413D0E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7AEE5-2EDF-224C-A5C2-510E5081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uk-UA" sz="5000" dirty="0"/>
              <a:t>6. Особливості складання різних видів покарань</a:t>
            </a:r>
            <a:endParaRPr lang="ru-UA" sz="50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0D654-03FD-FE4F-AB0F-FDF080AC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1000" dirty="0"/>
              <a:t>1. При </a:t>
            </a:r>
            <a:r>
              <a:rPr lang="ru-RU" sz="1000" dirty="0" err="1"/>
              <a:t>складанні</a:t>
            </a:r>
            <a:r>
              <a:rPr lang="ru-RU" sz="1000" dirty="0"/>
              <a:t> </a:t>
            </a:r>
            <a:r>
              <a:rPr lang="ru-RU" sz="1000" dirty="0" err="1"/>
              <a:t>покарань</a:t>
            </a:r>
            <a:r>
              <a:rPr lang="ru-RU" sz="1000" dirty="0"/>
              <a:t> за </a:t>
            </a:r>
            <a:r>
              <a:rPr lang="ru-RU" sz="1000" dirty="0" err="1"/>
              <a:t>сукупністю</a:t>
            </a:r>
            <a:r>
              <a:rPr lang="ru-RU" sz="1000" dirty="0"/>
              <a:t> </a:t>
            </a:r>
            <a:r>
              <a:rPr lang="ru-RU" sz="1000" dirty="0" err="1"/>
              <a:t>кримінальних</a:t>
            </a:r>
            <a:r>
              <a:rPr lang="ru-RU" sz="1000" dirty="0"/>
              <a:t> </a:t>
            </a:r>
            <a:r>
              <a:rPr lang="ru-RU" sz="1000" dirty="0" err="1"/>
              <a:t>правопорушень</a:t>
            </a:r>
            <a:r>
              <a:rPr lang="ru-RU" sz="1000" dirty="0"/>
              <a:t> та </a:t>
            </a:r>
            <a:r>
              <a:rPr lang="ru-RU" sz="1000" dirty="0" err="1"/>
              <a:t>сукупністю</a:t>
            </a:r>
            <a:r>
              <a:rPr lang="ru-RU" sz="1000" dirty="0"/>
              <a:t> </a:t>
            </a:r>
            <a:r>
              <a:rPr lang="ru-RU" sz="1000" dirty="0" err="1"/>
              <a:t>вироків</a:t>
            </a:r>
            <a:r>
              <a:rPr lang="ru-RU" sz="1000" dirty="0"/>
              <a:t> </a:t>
            </a:r>
            <a:r>
              <a:rPr lang="ru-RU" sz="1000" dirty="0" err="1"/>
              <a:t>менш</a:t>
            </a:r>
            <a:r>
              <a:rPr lang="ru-RU" sz="1000" dirty="0"/>
              <a:t> </a:t>
            </a:r>
            <a:r>
              <a:rPr lang="ru-RU" sz="1000" dirty="0" err="1"/>
              <a:t>суворий</a:t>
            </a:r>
            <a:r>
              <a:rPr lang="ru-RU" sz="1000" dirty="0"/>
              <a:t> вид </a:t>
            </a:r>
            <a:r>
              <a:rPr lang="ru-RU" sz="1000" dirty="0" err="1"/>
              <a:t>покарання</a:t>
            </a:r>
            <a:r>
              <a:rPr lang="ru-RU" sz="1000" dirty="0"/>
              <a:t> переводиться в </a:t>
            </a:r>
            <a:r>
              <a:rPr lang="ru-RU" sz="1000" dirty="0" err="1"/>
              <a:t>більш</a:t>
            </a:r>
            <a:r>
              <a:rPr lang="ru-RU" sz="1000" dirty="0"/>
              <a:t> </a:t>
            </a:r>
            <a:r>
              <a:rPr lang="ru-RU" sz="1000" dirty="0" err="1"/>
              <a:t>суворий</a:t>
            </a:r>
            <a:r>
              <a:rPr lang="ru-RU" sz="1000" dirty="0"/>
              <a:t> вид </a:t>
            </a:r>
            <a:r>
              <a:rPr lang="ru-RU" sz="1000" dirty="0" err="1"/>
              <a:t>виходячи</a:t>
            </a:r>
            <a:r>
              <a:rPr lang="ru-RU" sz="1000" dirty="0"/>
              <a:t> з такого </a:t>
            </a:r>
            <a:r>
              <a:rPr lang="ru-RU" sz="1000" dirty="0" err="1"/>
              <a:t>їх</a:t>
            </a:r>
            <a:r>
              <a:rPr lang="ru-RU" sz="1000" dirty="0"/>
              <a:t> </a:t>
            </a:r>
            <a:r>
              <a:rPr lang="ru-RU" sz="1000" dirty="0" err="1"/>
              <a:t>співвідношення</a:t>
            </a:r>
            <a:r>
              <a:rPr lang="ru-RU" sz="1000" dirty="0"/>
              <a:t>:</a:t>
            </a:r>
          </a:p>
          <a:p>
            <a:r>
              <a:rPr lang="ru-RU" sz="1000" dirty="0"/>
              <a:t>1) одному дню </a:t>
            </a:r>
            <a:r>
              <a:rPr lang="ru-RU" sz="1000" dirty="0" err="1"/>
              <a:t>позбавлення</a:t>
            </a:r>
            <a:r>
              <a:rPr lang="ru-RU" sz="1000" dirty="0"/>
              <a:t> </a:t>
            </a:r>
            <a:r>
              <a:rPr lang="ru-RU" sz="1000" dirty="0" err="1"/>
              <a:t>волі</a:t>
            </a:r>
            <a:r>
              <a:rPr lang="ru-RU" sz="1000" dirty="0"/>
              <a:t> </a:t>
            </a:r>
            <a:r>
              <a:rPr lang="ru-RU" sz="1000" dirty="0" err="1"/>
              <a:t>відповідають</a:t>
            </a:r>
            <a:r>
              <a:rPr lang="ru-RU" sz="1000" dirty="0"/>
              <a:t>:</a:t>
            </a:r>
          </a:p>
          <a:p>
            <a:r>
              <a:rPr lang="ru-RU" sz="1000" dirty="0"/>
              <a:t>а) один день </a:t>
            </a:r>
            <a:r>
              <a:rPr lang="ru-RU" sz="1000" dirty="0" err="1"/>
              <a:t>тримання</a:t>
            </a:r>
            <a:r>
              <a:rPr lang="ru-RU" sz="1000" dirty="0"/>
              <a:t> в </a:t>
            </a:r>
            <a:r>
              <a:rPr lang="ru-RU" sz="1000" dirty="0" err="1"/>
              <a:t>дисциплінарному</a:t>
            </a:r>
            <a:r>
              <a:rPr lang="ru-RU" sz="1000" dirty="0"/>
              <a:t> </a:t>
            </a:r>
            <a:r>
              <a:rPr lang="ru-RU" sz="1000" dirty="0" err="1"/>
              <a:t>батальйоні</a:t>
            </a:r>
            <a:r>
              <a:rPr lang="ru-RU" sz="1000" dirty="0"/>
              <a:t> </a:t>
            </a:r>
            <a:r>
              <a:rPr lang="ru-RU" sz="1000" dirty="0" err="1"/>
              <a:t>військовослужбовців</a:t>
            </a:r>
            <a:r>
              <a:rPr lang="ru-RU" sz="1000" dirty="0"/>
              <a:t> </a:t>
            </a:r>
            <a:r>
              <a:rPr lang="ru-RU" sz="1000" dirty="0" err="1"/>
              <a:t>або</a:t>
            </a:r>
            <a:r>
              <a:rPr lang="ru-RU" sz="1000" dirty="0"/>
              <a:t> </a:t>
            </a:r>
            <a:r>
              <a:rPr lang="ru-RU" sz="1000" dirty="0" err="1"/>
              <a:t>арешту</a:t>
            </a:r>
            <a:r>
              <a:rPr lang="ru-RU" sz="1000" dirty="0"/>
              <a:t>;</a:t>
            </a:r>
          </a:p>
          <a:p>
            <a:r>
              <a:rPr lang="ru-RU" sz="1000" dirty="0"/>
              <a:t>б) два </a:t>
            </a:r>
            <a:r>
              <a:rPr lang="ru-RU" sz="1000" dirty="0" err="1"/>
              <a:t>дні</a:t>
            </a:r>
            <a:r>
              <a:rPr lang="ru-RU" sz="1000" dirty="0"/>
              <a:t> </a:t>
            </a:r>
            <a:r>
              <a:rPr lang="ru-RU" sz="1000" dirty="0" err="1"/>
              <a:t>обмеження</a:t>
            </a:r>
            <a:r>
              <a:rPr lang="ru-RU" sz="1000" dirty="0"/>
              <a:t> </a:t>
            </a:r>
            <a:r>
              <a:rPr lang="ru-RU" sz="1000" dirty="0" err="1"/>
              <a:t>волі</a:t>
            </a:r>
            <a:r>
              <a:rPr lang="ru-RU" sz="1000" dirty="0"/>
              <a:t>;</a:t>
            </a:r>
          </a:p>
          <a:p>
            <a:r>
              <a:rPr lang="ru-RU" sz="1000" dirty="0"/>
              <a:t>в) три </a:t>
            </a:r>
            <a:r>
              <a:rPr lang="ru-RU" sz="1000" dirty="0" err="1"/>
              <a:t>дні</a:t>
            </a:r>
            <a:r>
              <a:rPr lang="ru-RU" sz="1000" dirty="0"/>
              <a:t> </a:t>
            </a:r>
            <a:r>
              <a:rPr lang="ru-RU" sz="1000" dirty="0" err="1"/>
              <a:t>службового</a:t>
            </a:r>
            <a:r>
              <a:rPr lang="ru-RU" sz="1000" dirty="0"/>
              <a:t> </a:t>
            </a:r>
            <a:r>
              <a:rPr lang="ru-RU" sz="1000" dirty="0" err="1"/>
              <a:t>обмеження</a:t>
            </a:r>
            <a:r>
              <a:rPr lang="ru-RU" sz="1000" dirty="0"/>
              <a:t> для </a:t>
            </a:r>
            <a:r>
              <a:rPr lang="ru-RU" sz="1000" dirty="0" err="1"/>
              <a:t>військовослужбовців</a:t>
            </a:r>
            <a:r>
              <a:rPr lang="ru-RU" sz="1000" dirty="0"/>
              <a:t> </a:t>
            </a:r>
            <a:r>
              <a:rPr lang="ru-RU" sz="1000" dirty="0" err="1"/>
              <a:t>або</a:t>
            </a:r>
            <a:r>
              <a:rPr lang="ru-RU" sz="1000" dirty="0"/>
              <a:t> три </a:t>
            </a:r>
            <a:r>
              <a:rPr lang="ru-RU" sz="1000" dirty="0" err="1"/>
              <a:t>дні</a:t>
            </a:r>
            <a:r>
              <a:rPr lang="ru-RU" sz="1000" dirty="0"/>
              <a:t> </a:t>
            </a:r>
            <a:r>
              <a:rPr lang="ru-RU" sz="1000" dirty="0" err="1"/>
              <a:t>виправних</a:t>
            </a:r>
            <a:r>
              <a:rPr lang="ru-RU" sz="1000" dirty="0"/>
              <a:t> </a:t>
            </a:r>
            <a:r>
              <a:rPr lang="ru-RU" sz="1000" dirty="0" err="1"/>
              <a:t>робіт</a:t>
            </a:r>
            <a:r>
              <a:rPr lang="ru-RU" sz="1000" dirty="0"/>
              <a:t>;</a:t>
            </a:r>
          </a:p>
          <a:p>
            <a:r>
              <a:rPr lang="ru-RU" sz="1000" dirty="0"/>
              <a:t>г) </a:t>
            </a:r>
            <a:r>
              <a:rPr lang="ru-RU" sz="1000" dirty="0" err="1"/>
              <a:t>вісім</a:t>
            </a:r>
            <a:r>
              <a:rPr lang="ru-RU" sz="1000" dirty="0"/>
              <a:t> годин </a:t>
            </a:r>
            <a:r>
              <a:rPr lang="ru-RU" sz="1000" dirty="0" err="1"/>
              <a:t>громадських</a:t>
            </a:r>
            <a:r>
              <a:rPr lang="ru-RU" sz="1000" dirty="0"/>
              <a:t> </a:t>
            </a:r>
            <a:r>
              <a:rPr lang="ru-RU" sz="1000" dirty="0" err="1"/>
              <a:t>робіт</a:t>
            </a:r>
            <a:r>
              <a:rPr lang="ru-RU" sz="1000" dirty="0"/>
              <a:t>;</a:t>
            </a:r>
          </a:p>
          <a:p>
            <a:r>
              <a:rPr lang="ru-RU" sz="1000" dirty="0"/>
              <a:t>2) одному дню </a:t>
            </a:r>
            <a:r>
              <a:rPr lang="ru-RU" sz="1000" dirty="0" err="1"/>
              <a:t>тримання</a:t>
            </a:r>
            <a:r>
              <a:rPr lang="ru-RU" sz="1000" dirty="0"/>
              <a:t> в </a:t>
            </a:r>
            <a:r>
              <a:rPr lang="ru-RU" sz="1000" dirty="0" err="1"/>
              <a:t>дисциплінарному</a:t>
            </a:r>
            <a:r>
              <a:rPr lang="ru-RU" sz="1000" dirty="0"/>
              <a:t> </a:t>
            </a:r>
            <a:r>
              <a:rPr lang="ru-RU" sz="1000" dirty="0" err="1"/>
              <a:t>батальйоні</a:t>
            </a:r>
            <a:r>
              <a:rPr lang="ru-RU" sz="1000" dirty="0"/>
              <a:t> </a:t>
            </a:r>
            <a:r>
              <a:rPr lang="ru-RU" sz="1000" dirty="0" err="1"/>
              <a:t>військовослужбовців</a:t>
            </a:r>
            <a:r>
              <a:rPr lang="ru-RU" sz="1000" dirty="0"/>
              <a:t> </a:t>
            </a:r>
            <a:r>
              <a:rPr lang="ru-RU" sz="1000" dirty="0" err="1"/>
              <a:t>або</a:t>
            </a:r>
            <a:r>
              <a:rPr lang="ru-RU" sz="1000" dirty="0"/>
              <a:t> </a:t>
            </a:r>
            <a:r>
              <a:rPr lang="ru-RU" sz="1000" dirty="0" err="1"/>
              <a:t>арешту</a:t>
            </a:r>
            <a:r>
              <a:rPr lang="ru-RU" sz="1000" dirty="0"/>
              <a:t> </a:t>
            </a:r>
            <a:r>
              <a:rPr lang="ru-RU" sz="1000" dirty="0" err="1"/>
              <a:t>відповідають</a:t>
            </a:r>
            <a:r>
              <a:rPr lang="ru-RU" sz="1000" dirty="0"/>
              <a:t>:</a:t>
            </a:r>
          </a:p>
          <a:p>
            <a:r>
              <a:rPr lang="ru-RU" sz="1000" dirty="0"/>
              <a:t>а) два </a:t>
            </a:r>
            <a:r>
              <a:rPr lang="ru-RU" sz="1000" dirty="0" err="1"/>
              <a:t>дні</a:t>
            </a:r>
            <a:r>
              <a:rPr lang="ru-RU" sz="1000" dirty="0"/>
              <a:t> </a:t>
            </a:r>
            <a:r>
              <a:rPr lang="ru-RU" sz="1000" dirty="0" err="1"/>
              <a:t>обмеження</a:t>
            </a:r>
            <a:r>
              <a:rPr lang="ru-RU" sz="1000" dirty="0"/>
              <a:t> </a:t>
            </a:r>
            <a:r>
              <a:rPr lang="ru-RU" sz="1000" dirty="0" err="1"/>
              <a:t>волі</a:t>
            </a:r>
            <a:r>
              <a:rPr lang="ru-RU" sz="1000" dirty="0"/>
              <a:t>;</a:t>
            </a:r>
          </a:p>
          <a:p>
            <a:r>
              <a:rPr lang="ru-RU" sz="1000" dirty="0"/>
              <a:t>б) три </a:t>
            </a:r>
            <a:r>
              <a:rPr lang="ru-RU" sz="1000" dirty="0" err="1"/>
              <a:t>дні</a:t>
            </a:r>
            <a:r>
              <a:rPr lang="ru-RU" sz="1000" dirty="0"/>
              <a:t> </a:t>
            </a:r>
            <a:r>
              <a:rPr lang="ru-RU" sz="1000" dirty="0" err="1"/>
              <a:t>службового</a:t>
            </a:r>
            <a:r>
              <a:rPr lang="ru-RU" sz="1000" dirty="0"/>
              <a:t> </a:t>
            </a:r>
            <a:r>
              <a:rPr lang="ru-RU" sz="1000" dirty="0" err="1"/>
              <a:t>обмеження</a:t>
            </a:r>
            <a:r>
              <a:rPr lang="ru-RU" sz="1000" dirty="0"/>
              <a:t> для </a:t>
            </a:r>
            <a:r>
              <a:rPr lang="ru-RU" sz="1000" dirty="0" err="1"/>
              <a:t>військовослужбовців</a:t>
            </a:r>
            <a:r>
              <a:rPr lang="ru-RU" sz="1000" dirty="0"/>
              <a:t> </a:t>
            </a:r>
            <a:r>
              <a:rPr lang="ru-RU" sz="1000" dirty="0" err="1"/>
              <a:t>або</a:t>
            </a:r>
            <a:r>
              <a:rPr lang="ru-RU" sz="1000" dirty="0"/>
              <a:t> три </a:t>
            </a:r>
            <a:r>
              <a:rPr lang="ru-RU" sz="1000" dirty="0" err="1"/>
              <a:t>дні</a:t>
            </a:r>
            <a:r>
              <a:rPr lang="ru-RU" sz="1000" dirty="0"/>
              <a:t> </a:t>
            </a:r>
            <a:r>
              <a:rPr lang="ru-RU" sz="1000" dirty="0" err="1"/>
              <a:t>виправних</a:t>
            </a:r>
            <a:r>
              <a:rPr lang="ru-RU" sz="1000" dirty="0"/>
              <a:t> </a:t>
            </a:r>
            <a:r>
              <a:rPr lang="ru-RU" sz="1000" dirty="0" err="1"/>
              <a:t>робіт</a:t>
            </a:r>
            <a:r>
              <a:rPr lang="ru-RU" sz="1000" dirty="0"/>
              <a:t>;</a:t>
            </a:r>
          </a:p>
          <a:p>
            <a:r>
              <a:rPr lang="ru-RU" sz="1000" dirty="0"/>
              <a:t>3) одному дню </a:t>
            </a:r>
            <a:r>
              <a:rPr lang="ru-RU" sz="1000" dirty="0" err="1"/>
              <a:t>обмеження</a:t>
            </a:r>
            <a:r>
              <a:rPr lang="ru-RU" sz="1000" dirty="0"/>
              <a:t> </a:t>
            </a:r>
            <a:r>
              <a:rPr lang="ru-RU" sz="1000" dirty="0" err="1"/>
              <a:t>волі</a:t>
            </a:r>
            <a:r>
              <a:rPr lang="ru-RU" sz="1000" dirty="0"/>
              <a:t> </a:t>
            </a:r>
            <a:r>
              <a:rPr lang="ru-RU" sz="1000" dirty="0" err="1"/>
              <a:t>відповідають</a:t>
            </a:r>
            <a:r>
              <a:rPr lang="ru-RU" sz="1000" dirty="0"/>
              <a:t> три </a:t>
            </a:r>
            <a:r>
              <a:rPr lang="ru-RU" sz="1000" dirty="0" err="1"/>
              <a:t>дні</a:t>
            </a:r>
            <a:r>
              <a:rPr lang="ru-RU" sz="1000" dirty="0"/>
              <a:t> </a:t>
            </a:r>
            <a:r>
              <a:rPr lang="ru-RU" sz="1000" dirty="0" err="1"/>
              <a:t>службового</a:t>
            </a:r>
            <a:r>
              <a:rPr lang="ru-RU" sz="1000" dirty="0"/>
              <a:t> </a:t>
            </a:r>
            <a:r>
              <a:rPr lang="ru-RU" sz="1000" dirty="0" err="1"/>
              <a:t>обмеження</a:t>
            </a:r>
            <a:r>
              <a:rPr lang="ru-RU" sz="1000" dirty="0"/>
              <a:t> для </a:t>
            </a:r>
            <a:r>
              <a:rPr lang="ru-RU" sz="1000" dirty="0" err="1"/>
              <a:t>військовослужбовців</a:t>
            </a:r>
            <a:r>
              <a:rPr lang="ru-RU" sz="1000" dirty="0"/>
              <a:t> </a:t>
            </a:r>
            <a:r>
              <a:rPr lang="ru-RU" sz="1000" dirty="0" err="1"/>
              <a:t>або</a:t>
            </a:r>
            <a:r>
              <a:rPr lang="ru-RU" sz="1000" dirty="0"/>
              <a:t> три </a:t>
            </a:r>
            <a:r>
              <a:rPr lang="ru-RU" sz="1000" dirty="0" err="1"/>
              <a:t>дні</a:t>
            </a:r>
            <a:r>
              <a:rPr lang="ru-RU" sz="1000" dirty="0"/>
              <a:t> </a:t>
            </a:r>
            <a:r>
              <a:rPr lang="ru-RU" sz="1000" dirty="0" err="1"/>
              <a:t>виправних</a:t>
            </a:r>
            <a:r>
              <a:rPr lang="ru-RU" sz="1000" dirty="0"/>
              <a:t> </a:t>
            </a:r>
            <a:r>
              <a:rPr lang="ru-RU" sz="1000" dirty="0" err="1"/>
              <a:t>робіт</a:t>
            </a:r>
            <a:r>
              <a:rPr lang="ru-RU" sz="1000" dirty="0"/>
              <a:t>;</a:t>
            </a:r>
          </a:p>
          <a:p>
            <a:r>
              <a:rPr lang="ru-RU" sz="1000" dirty="0"/>
              <a:t>4) одному дню </a:t>
            </a:r>
            <a:r>
              <a:rPr lang="ru-RU" sz="1000" dirty="0" err="1"/>
              <a:t>обмеження</a:t>
            </a:r>
            <a:r>
              <a:rPr lang="ru-RU" sz="1000" dirty="0"/>
              <a:t> </a:t>
            </a:r>
            <a:r>
              <a:rPr lang="ru-RU" sz="1000" dirty="0" err="1"/>
              <a:t>волі</a:t>
            </a:r>
            <a:r>
              <a:rPr lang="ru-RU" sz="1000" dirty="0"/>
              <a:t> </a:t>
            </a:r>
            <a:r>
              <a:rPr lang="ru-RU" sz="1000" dirty="0" err="1"/>
              <a:t>або</a:t>
            </a:r>
            <a:r>
              <a:rPr lang="ru-RU" sz="1000" dirty="0"/>
              <a:t> </a:t>
            </a:r>
            <a:r>
              <a:rPr lang="ru-RU" sz="1000" dirty="0" err="1"/>
              <a:t>арешту</a:t>
            </a:r>
            <a:r>
              <a:rPr lang="ru-RU" sz="1000" dirty="0"/>
              <a:t> </a:t>
            </a:r>
            <a:r>
              <a:rPr lang="ru-RU" sz="1000" dirty="0" err="1"/>
              <a:t>відповідають</a:t>
            </a:r>
            <a:r>
              <a:rPr lang="ru-RU" sz="1000" dirty="0"/>
              <a:t> </a:t>
            </a:r>
            <a:r>
              <a:rPr lang="ru-RU" sz="1000" dirty="0" err="1"/>
              <a:t>вісім</a:t>
            </a:r>
            <a:r>
              <a:rPr lang="ru-RU" sz="1000" dirty="0"/>
              <a:t> годин </a:t>
            </a:r>
            <a:r>
              <a:rPr lang="ru-RU" sz="1000" dirty="0" err="1"/>
              <a:t>громадських</a:t>
            </a:r>
            <a:r>
              <a:rPr lang="ru-RU" sz="1000" dirty="0"/>
              <a:t> </a:t>
            </a:r>
            <a:r>
              <a:rPr lang="ru-RU" sz="1000" dirty="0" err="1"/>
              <a:t>робіт</a:t>
            </a:r>
            <a:r>
              <a:rPr lang="ru-RU" sz="1000" dirty="0"/>
              <a:t>.</a:t>
            </a:r>
          </a:p>
          <a:p>
            <a:r>
              <a:rPr lang="ru-RU" sz="1000" dirty="0"/>
              <a:t>2. При </a:t>
            </a:r>
            <a:r>
              <a:rPr lang="ru-RU" sz="1000" dirty="0" err="1"/>
              <a:t>призначенні</a:t>
            </a:r>
            <a:r>
              <a:rPr lang="ru-RU" sz="1000" dirty="0"/>
              <a:t> </a:t>
            </a:r>
            <a:r>
              <a:rPr lang="ru-RU" sz="1000" dirty="0" err="1"/>
              <a:t>покарання</a:t>
            </a:r>
            <a:r>
              <a:rPr lang="ru-RU" sz="1000" dirty="0"/>
              <a:t> за </a:t>
            </a:r>
            <a:r>
              <a:rPr lang="ru-RU" sz="1000" dirty="0" err="1"/>
              <a:t>сукупністю</a:t>
            </a:r>
            <a:r>
              <a:rPr lang="ru-RU" sz="1000" dirty="0"/>
              <a:t> </a:t>
            </a:r>
            <a:r>
              <a:rPr lang="ru-RU" sz="1000" dirty="0" err="1"/>
              <a:t>кримінальних</a:t>
            </a:r>
            <a:r>
              <a:rPr lang="ru-RU" sz="1000" dirty="0"/>
              <a:t> </a:t>
            </a:r>
            <a:r>
              <a:rPr lang="ru-RU" sz="1000" dirty="0" err="1"/>
              <a:t>правопорушень</a:t>
            </a:r>
            <a:r>
              <a:rPr lang="ru-RU" sz="1000" dirty="0"/>
              <a:t> </a:t>
            </a:r>
            <a:r>
              <a:rPr lang="ru-RU" sz="1000" dirty="0" err="1"/>
              <a:t>або</a:t>
            </a:r>
            <a:r>
              <a:rPr lang="ru-RU" sz="1000" dirty="0"/>
              <a:t> </a:t>
            </a:r>
            <a:r>
              <a:rPr lang="ru-RU" sz="1000" dirty="0" err="1"/>
              <a:t>вироків</a:t>
            </a:r>
            <a:r>
              <a:rPr lang="ru-RU" sz="1000" dirty="0"/>
              <a:t> у </a:t>
            </a:r>
            <a:r>
              <a:rPr lang="ru-RU" sz="1000" dirty="0" err="1"/>
              <a:t>виді</a:t>
            </a:r>
            <a:r>
              <a:rPr lang="ru-RU" sz="1000" dirty="0"/>
              <a:t> </a:t>
            </a:r>
            <a:r>
              <a:rPr lang="ru-RU" sz="1000" dirty="0" err="1"/>
              <a:t>виправних</a:t>
            </a:r>
            <a:r>
              <a:rPr lang="ru-RU" sz="1000" dirty="0"/>
              <a:t> </a:t>
            </a:r>
            <a:r>
              <a:rPr lang="ru-RU" sz="1000" dirty="0" err="1"/>
              <a:t>робіт</a:t>
            </a:r>
            <a:r>
              <a:rPr lang="ru-RU" sz="1000" dirty="0"/>
              <a:t> </a:t>
            </a:r>
            <a:r>
              <a:rPr lang="ru-RU" sz="1000" dirty="0" err="1"/>
              <a:t>або</a:t>
            </a:r>
            <a:r>
              <a:rPr lang="ru-RU" sz="1000" dirty="0"/>
              <a:t> </a:t>
            </a:r>
            <a:r>
              <a:rPr lang="ru-RU" sz="1000" dirty="0" err="1"/>
              <a:t>службових</a:t>
            </a:r>
            <a:r>
              <a:rPr lang="ru-RU" sz="1000" dirty="0"/>
              <a:t> </a:t>
            </a:r>
            <a:r>
              <a:rPr lang="ru-RU" sz="1000" dirty="0" err="1"/>
              <a:t>обмежень</a:t>
            </a:r>
            <a:r>
              <a:rPr lang="ru-RU" sz="1000" dirty="0"/>
              <a:t> для </a:t>
            </a:r>
            <a:r>
              <a:rPr lang="ru-RU" sz="1000" dirty="0" err="1"/>
              <a:t>військовослужбовців</a:t>
            </a:r>
            <a:r>
              <a:rPr lang="ru-RU" sz="1000" dirty="0"/>
              <a:t> </a:t>
            </a:r>
            <a:r>
              <a:rPr lang="ru-RU" sz="1000" dirty="0" err="1"/>
              <a:t>складанню</a:t>
            </a:r>
            <a:r>
              <a:rPr lang="ru-RU" sz="1000" dirty="0"/>
              <a:t> </a:t>
            </a:r>
            <a:r>
              <a:rPr lang="ru-RU" sz="1000" dirty="0" err="1"/>
              <a:t>підлягають</a:t>
            </a:r>
            <a:r>
              <a:rPr lang="ru-RU" sz="1000" dirty="0"/>
              <a:t> </a:t>
            </a:r>
            <a:r>
              <a:rPr lang="ru-RU" sz="1000" dirty="0" err="1"/>
              <a:t>лише</a:t>
            </a:r>
            <a:r>
              <a:rPr lang="ru-RU" sz="1000" dirty="0"/>
              <a:t> строки </a:t>
            </a:r>
            <a:r>
              <a:rPr lang="ru-RU" sz="1000" dirty="0" err="1"/>
              <a:t>цих</a:t>
            </a:r>
            <a:r>
              <a:rPr lang="ru-RU" sz="1000" dirty="0"/>
              <a:t> </a:t>
            </a:r>
            <a:r>
              <a:rPr lang="ru-RU" sz="1000" dirty="0" err="1"/>
              <a:t>покарань</a:t>
            </a:r>
            <a:r>
              <a:rPr lang="ru-RU" sz="1000" dirty="0"/>
              <a:t>. </a:t>
            </a:r>
            <a:r>
              <a:rPr lang="ru-RU" sz="1000" dirty="0" err="1"/>
              <a:t>Розміри</a:t>
            </a:r>
            <a:r>
              <a:rPr lang="ru-RU" sz="1000" dirty="0"/>
              <a:t> </a:t>
            </a:r>
            <a:r>
              <a:rPr lang="ru-RU" sz="1000" dirty="0" err="1"/>
              <a:t>відрахувань</a:t>
            </a:r>
            <a:r>
              <a:rPr lang="ru-RU" sz="1000" dirty="0"/>
              <a:t> </a:t>
            </a:r>
            <a:r>
              <a:rPr lang="ru-RU" sz="1000" dirty="0" err="1"/>
              <a:t>із</a:t>
            </a:r>
            <a:r>
              <a:rPr lang="ru-RU" sz="1000" dirty="0"/>
              <a:t> </a:t>
            </a:r>
            <a:r>
              <a:rPr lang="ru-RU" sz="1000" dirty="0" err="1"/>
              <a:t>заробітку</a:t>
            </a:r>
            <a:r>
              <a:rPr lang="ru-RU" sz="1000" dirty="0"/>
              <a:t> </a:t>
            </a:r>
            <a:r>
              <a:rPr lang="ru-RU" sz="1000" dirty="0" err="1"/>
              <a:t>засудженого</a:t>
            </a:r>
            <a:r>
              <a:rPr lang="ru-RU" sz="1000" dirty="0"/>
              <a:t> </a:t>
            </a:r>
            <a:r>
              <a:rPr lang="ru-RU" sz="1000" dirty="0" err="1"/>
              <a:t>складанню</a:t>
            </a:r>
            <a:r>
              <a:rPr lang="ru-RU" sz="1000" dirty="0"/>
              <a:t> не </a:t>
            </a:r>
            <a:r>
              <a:rPr lang="ru-RU" sz="1000" dirty="0" err="1"/>
              <a:t>підлягають</a:t>
            </a:r>
            <a:r>
              <a:rPr lang="ru-RU" sz="1000" dirty="0"/>
              <a:t> і </a:t>
            </a:r>
            <a:r>
              <a:rPr lang="ru-RU" sz="1000" dirty="0" err="1"/>
              <a:t>обчислюються</a:t>
            </a:r>
            <a:r>
              <a:rPr lang="ru-RU" sz="1000" dirty="0"/>
              <a:t> за </a:t>
            </a:r>
            <a:r>
              <a:rPr lang="ru-RU" sz="1000" dirty="0" err="1"/>
              <a:t>кожним</a:t>
            </a:r>
            <a:r>
              <a:rPr lang="ru-RU" sz="1000" dirty="0"/>
              <a:t> </a:t>
            </a:r>
            <a:r>
              <a:rPr lang="ru-RU" sz="1000" dirty="0" err="1"/>
              <a:t>вироком</a:t>
            </a:r>
            <a:r>
              <a:rPr lang="ru-RU" sz="1000" dirty="0"/>
              <a:t> </a:t>
            </a:r>
            <a:r>
              <a:rPr lang="ru-RU" sz="1000" dirty="0" err="1"/>
              <a:t>самостійно</a:t>
            </a:r>
            <a:r>
              <a:rPr lang="ru-RU" sz="1000" dirty="0"/>
              <a:t>.</a:t>
            </a:r>
          </a:p>
          <a:p>
            <a:r>
              <a:rPr lang="ru-RU" sz="1000" dirty="0"/>
              <a:t>3. </a:t>
            </a:r>
            <a:r>
              <a:rPr lang="ru-RU" sz="1000" dirty="0" err="1"/>
              <a:t>Основні</a:t>
            </a:r>
            <a:r>
              <a:rPr lang="ru-RU" sz="1000" dirty="0"/>
              <a:t> </a:t>
            </a:r>
            <a:r>
              <a:rPr lang="ru-RU" sz="1000" dirty="0" err="1"/>
              <a:t>покарання</a:t>
            </a:r>
            <a:r>
              <a:rPr lang="ru-RU" sz="1000" dirty="0"/>
              <a:t> у </a:t>
            </a:r>
            <a:r>
              <a:rPr lang="ru-RU" sz="1000" dirty="0" err="1"/>
              <a:t>виді</a:t>
            </a:r>
            <a:r>
              <a:rPr lang="ru-RU" sz="1000" dirty="0"/>
              <a:t> штрафу та </a:t>
            </a:r>
            <a:r>
              <a:rPr lang="ru-RU" sz="1000" dirty="0" err="1"/>
              <a:t>позбавлення</a:t>
            </a:r>
            <a:r>
              <a:rPr lang="ru-RU" sz="1000" dirty="0"/>
              <a:t> права </a:t>
            </a:r>
            <a:r>
              <a:rPr lang="ru-RU" sz="1000" dirty="0" err="1"/>
              <a:t>обіймати</a:t>
            </a:r>
            <a:r>
              <a:rPr lang="ru-RU" sz="1000" dirty="0"/>
              <a:t> </a:t>
            </a:r>
            <a:r>
              <a:rPr lang="ru-RU" sz="1000" dirty="0" err="1"/>
              <a:t>певні</a:t>
            </a:r>
            <a:r>
              <a:rPr lang="ru-RU" sz="1000" dirty="0"/>
              <a:t> посади </a:t>
            </a:r>
            <a:r>
              <a:rPr lang="ru-RU" sz="1000" dirty="0" err="1"/>
              <a:t>або</a:t>
            </a:r>
            <a:r>
              <a:rPr lang="ru-RU" sz="1000" dirty="0"/>
              <a:t> </a:t>
            </a:r>
            <a:r>
              <a:rPr lang="ru-RU" sz="1000" dirty="0" err="1"/>
              <a:t>займатися</a:t>
            </a:r>
            <a:r>
              <a:rPr lang="ru-RU" sz="1000" dirty="0"/>
              <a:t> </a:t>
            </a:r>
            <a:r>
              <a:rPr lang="ru-RU" sz="1000" dirty="0" err="1"/>
              <a:t>певною</a:t>
            </a:r>
            <a:r>
              <a:rPr lang="ru-RU" sz="1000" dirty="0"/>
              <a:t> </a:t>
            </a:r>
            <a:r>
              <a:rPr lang="ru-RU" sz="1000" dirty="0" err="1"/>
              <a:t>діяльністю</a:t>
            </a:r>
            <a:r>
              <a:rPr lang="ru-RU" sz="1000" dirty="0"/>
              <a:t> при </a:t>
            </a:r>
            <a:r>
              <a:rPr lang="ru-RU" sz="1000" dirty="0" err="1"/>
              <a:t>призначенні</a:t>
            </a:r>
            <a:r>
              <a:rPr lang="ru-RU" sz="1000" dirty="0"/>
              <a:t> </a:t>
            </a:r>
            <a:r>
              <a:rPr lang="ru-RU" sz="1000" dirty="0" err="1"/>
              <a:t>їх</a:t>
            </a:r>
            <a:r>
              <a:rPr lang="ru-RU" sz="1000" dirty="0"/>
              <a:t> за </a:t>
            </a:r>
            <a:r>
              <a:rPr lang="ru-RU" sz="1000" dirty="0" err="1"/>
              <a:t>сукупністю</a:t>
            </a:r>
            <a:r>
              <a:rPr lang="ru-RU" sz="1000" dirty="0"/>
              <a:t> </a:t>
            </a:r>
            <a:r>
              <a:rPr lang="ru-RU" sz="1000" dirty="0" err="1"/>
              <a:t>кримінальних</a:t>
            </a:r>
            <a:r>
              <a:rPr lang="ru-RU" sz="1000" dirty="0"/>
              <a:t> </a:t>
            </a:r>
            <a:r>
              <a:rPr lang="ru-RU" sz="1000" dirty="0" err="1"/>
              <a:t>правопорушень</a:t>
            </a:r>
            <a:r>
              <a:rPr lang="ru-RU" sz="1000" dirty="0"/>
              <a:t> і за </a:t>
            </a:r>
            <a:r>
              <a:rPr lang="ru-RU" sz="1000" dirty="0" err="1"/>
              <a:t>сукупністю</a:t>
            </a:r>
            <a:r>
              <a:rPr lang="ru-RU" sz="1000" dirty="0"/>
              <a:t> </a:t>
            </a:r>
            <a:r>
              <a:rPr lang="ru-RU" sz="1000" dirty="0" err="1"/>
              <a:t>вироків</a:t>
            </a:r>
            <a:r>
              <a:rPr lang="ru-RU" sz="1000" dirty="0"/>
              <a:t> </a:t>
            </a:r>
            <a:r>
              <a:rPr lang="ru-RU" sz="1000" dirty="0" err="1"/>
              <a:t>складанню</a:t>
            </a:r>
            <a:r>
              <a:rPr lang="ru-RU" sz="1000" dirty="0"/>
              <a:t> з </a:t>
            </a:r>
            <a:r>
              <a:rPr lang="ru-RU" sz="1000" dirty="0" err="1"/>
              <a:t>іншими</a:t>
            </a:r>
            <a:r>
              <a:rPr lang="ru-RU" sz="1000" dirty="0"/>
              <a:t> видами </a:t>
            </a:r>
            <a:r>
              <a:rPr lang="ru-RU" sz="1000" dirty="0" err="1"/>
              <a:t>покарань</a:t>
            </a:r>
            <a:r>
              <a:rPr lang="ru-RU" sz="1000" dirty="0"/>
              <a:t> не </a:t>
            </a:r>
            <a:r>
              <a:rPr lang="ru-RU" sz="1000" dirty="0" err="1"/>
              <a:t>підлягають</a:t>
            </a:r>
            <a:r>
              <a:rPr lang="ru-RU" sz="1000" dirty="0"/>
              <a:t> і </a:t>
            </a:r>
            <a:r>
              <a:rPr lang="ru-RU" sz="1000" dirty="0" err="1"/>
              <a:t>виконуються</a:t>
            </a:r>
            <a:r>
              <a:rPr lang="ru-RU" sz="1000" dirty="0"/>
              <a:t> </a:t>
            </a:r>
            <a:r>
              <a:rPr lang="ru-RU" sz="1000" dirty="0" err="1"/>
              <a:t>самостійно</a:t>
            </a:r>
            <a:r>
              <a:rPr lang="ru-RU" sz="1000" dirty="0"/>
              <a:t>.</a:t>
            </a:r>
          </a:p>
          <a:p>
            <a:r>
              <a:rPr lang="ru-RU" sz="1000" dirty="0"/>
              <a:t>4. </a:t>
            </a:r>
            <a:r>
              <a:rPr lang="ru-RU" sz="1000" dirty="0" err="1"/>
              <a:t>Додаткові</a:t>
            </a:r>
            <a:r>
              <a:rPr lang="ru-RU" sz="1000" dirty="0"/>
              <a:t> </a:t>
            </a:r>
            <a:r>
              <a:rPr lang="ru-RU" sz="1000" dirty="0" err="1"/>
              <a:t>покарання</a:t>
            </a:r>
            <a:r>
              <a:rPr lang="ru-RU" sz="1000" dirty="0"/>
              <a:t> </a:t>
            </a:r>
            <a:r>
              <a:rPr lang="ru-RU" sz="1000" dirty="0" err="1"/>
              <a:t>різних</a:t>
            </a:r>
            <a:r>
              <a:rPr lang="ru-RU" sz="1000" dirty="0"/>
              <a:t> </a:t>
            </a:r>
            <a:r>
              <a:rPr lang="ru-RU" sz="1000" dirty="0" err="1"/>
              <a:t>видів</a:t>
            </a:r>
            <a:r>
              <a:rPr lang="ru-RU" sz="1000" dirty="0"/>
              <a:t> у </a:t>
            </a:r>
            <a:r>
              <a:rPr lang="ru-RU" sz="1000" dirty="0" err="1"/>
              <a:t>всіх</a:t>
            </a:r>
            <a:r>
              <a:rPr lang="ru-RU" sz="1000" dirty="0"/>
              <a:t> </a:t>
            </a:r>
            <a:r>
              <a:rPr lang="ru-RU" sz="1000" dirty="0" err="1"/>
              <a:t>випадках</a:t>
            </a:r>
            <a:r>
              <a:rPr lang="ru-RU" sz="1000" dirty="0"/>
              <a:t> </a:t>
            </a:r>
            <a:r>
              <a:rPr lang="ru-RU" sz="1000" dirty="0" err="1"/>
              <a:t>виконуються</a:t>
            </a:r>
            <a:r>
              <a:rPr lang="ru-RU" sz="1000" dirty="0"/>
              <a:t> </a:t>
            </a:r>
            <a:r>
              <a:rPr lang="ru-RU" sz="1000" dirty="0" err="1"/>
              <a:t>самостійно</a:t>
            </a:r>
            <a:r>
              <a:rPr lang="ru-RU" sz="1000" dirty="0"/>
              <a:t>.</a:t>
            </a:r>
          </a:p>
        </p:txBody>
      </p:sp>
      <p:pic>
        <p:nvPicPr>
          <p:cNvPr id="4" name="Audio Recording 27 апр. 2022 г., 11:10:12" descr="Audio Recording 27 апр. 2022 г., 11:10:12">
            <a:hlinkClick r:id="" action="ppaction://media"/>
            <a:extLst>
              <a:ext uri="{FF2B5EF4-FFF2-40B4-BE49-F238E27FC236}">
                <a16:creationId xmlns:a16="http://schemas.microsoft.com/office/drawing/2014/main" id="{1B26C30E-61E9-3546-9613-09C75253A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781FE-8672-9A47-98D2-9842BFCF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uk-UA" sz="3400" b="1" dirty="0"/>
              <a:t>7. Призначення покарання у випадках, коли в одному </a:t>
            </a:r>
            <a:r>
              <a:rPr lang="uk-UA" sz="3400" b="1" dirty="0" err="1"/>
              <a:t>вироку</a:t>
            </a:r>
            <a:r>
              <a:rPr lang="uk-UA" sz="3400" b="1" dirty="0"/>
              <a:t> призначається покарання за сукупності кримінальних правопорушень і за сукупності </a:t>
            </a:r>
            <a:r>
              <a:rPr lang="uk-UA" sz="3400" b="1" dirty="0" err="1"/>
              <a:t>вироків</a:t>
            </a:r>
            <a:r>
              <a:rPr lang="uk-UA" sz="3400" b="1" dirty="0"/>
              <a:t>.  </a:t>
            </a:r>
            <a:endParaRPr lang="ru-UA" sz="3400" b="1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6DB9E-0EC1-5C43-B601-E6C1ED2D2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засуджений</a:t>
            </a:r>
            <a:r>
              <a:rPr lang="ru-RU" sz="2200" dirty="0"/>
              <a:t>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постановлення</a:t>
            </a:r>
            <a:r>
              <a:rPr lang="ru-RU" sz="2200" dirty="0"/>
              <a:t> </a:t>
            </a:r>
            <a:r>
              <a:rPr lang="ru-RU" sz="2200" dirty="0" err="1"/>
              <a:t>вироку</a:t>
            </a:r>
            <a:r>
              <a:rPr lang="ru-RU" sz="2200" dirty="0"/>
              <a:t>, але до </a:t>
            </a:r>
            <a:r>
              <a:rPr lang="ru-RU" sz="2200" dirty="0" err="1"/>
              <a:t>повного</a:t>
            </a:r>
            <a:r>
              <a:rPr lang="ru-RU" sz="2200" dirty="0"/>
              <a:t> </a:t>
            </a:r>
            <a:r>
              <a:rPr lang="ru-RU" sz="2200" dirty="0" err="1"/>
              <a:t>відбуття</a:t>
            </a:r>
            <a:r>
              <a:rPr lang="ru-RU" sz="2200" dirty="0"/>
              <a:t> </a:t>
            </a:r>
            <a:r>
              <a:rPr lang="ru-RU" sz="2200" dirty="0" err="1"/>
              <a:t>покарання</a:t>
            </a:r>
            <a:r>
              <a:rPr lang="ru-RU" sz="2200" dirty="0"/>
              <a:t> вчинив два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більше</a:t>
            </a:r>
            <a:r>
              <a:rPr lang="ru-RU" sz="2200" dirty="0"/>
              <a:t> </a:t>
            </a:r>
            <a:r>
              <a:rPr lang="ru-RU" sz="2200" dirty="0" err="1"/>
              <a:t>кримінальних</a:t>
            </a:r>
            <a:r>
              <a:rPr lang="ru-RU" sz="2200" dirty="0"/>
              <a:t> </a:t>
            </a:r>
            <a:r>
              <a:rPr lang="ru-RU" sz="2200" dirty="0" err="1"/>
              <a:t>правопорушень</a:t>
            </a:r>
            <a:r>
              <a:rPr lang="ru-RU" sz="2200" dirty="0"/>
              <a:t>, суд </a:t>
            </a:r>
            <a:r>
              <a:rPr lang="ru-RU" sz="2200" dirty="0" err="1"/>
              <a:t>призначає</a:t>
            </a:r>
            <a:r>
              <a:rPr lang="ru-RU" sz="2200" dirty="0"/>
              <a:t> </a:t>
            </a:r>
            <a:r>
              <a:rPr lang="ru-RU" sz="2200" dirty="0" err="1"/>
              <a:t>покарання</a:t>
            </a:r>
            <a:r>
              <a:rPr lang="ru-RU" sz="2200" dirty="0"/>
              <a:t> за </a:t>
            </a:r>
            <a:r>
              <a:rPr lang="ru-RU" sz="2200" dirty="0" err="1"/>
              <a:t>ці</a:t>
            </a:r>
            <a:r>
              <a:rPr lang="ru-RU" sz="2200" dirty="0"/>
              <a:t> </a:t>
            </a:r>
            <a:r>
              <a:rPr lang="ru-RU" sz="2200" dirty="0" err="1"/>
              <a:t>нові</a:t>
            </a:r>
            <a:r>
              <a:rPr lang="ru-RU" sz="2200" dirty="0"/>
              <a:t> </a:t>
            </a:r>
            <a:r>
              <a:rPr lang="ru-RU" sz="2200" dirty="0" err="1"/>
              <a:t>кримінальні</a:t>
            </a:r>
            <a:r>
              <a:rPr lang="ru-RU" sz="2200" dirty="0"/>
              <a:t> </a:t>
            </a:r>
            <a:r>
              <a:rPr lang="ru-RU" sz="2200" dirty="0" err="1"/>
              <a:t>правопорушення</a:t>
            </a:r>
            <a:r>
              <a:rPr lang="ru-RU" sz="2200" dirty="0"/>
              <a:t> за правилами, </a:t>
            </a:r>
            <a:r>
              <a:rPr lang="ru-RU" sz="2200" dirty="0" err="1"/>
              <a:t>передбаченими</a:t>
            </a:r>
            <a:r>
              <a:rPr lang="ru-RU" sz="2200" dirty="0"/>
              <a:t> у </a:t>
            </a:r>
            <a:r>
              <a:rPr lang="ru-RU" sz="2200" u="sng" dirty="0">
                <a:hlinkClick r:id="rId4"/>
              </a:rPr>
              <a:t>статті 70</a:t>
            </a:r>
            <a:r>
              <a:rPr lang="ru-RU" sz="2200" dirty="0"/>
              <a:t> </a:t>
            </a:r>
            <a:r>
              <a:rPr lang="ru-RU" sz="2200" dirty="0" err="1"/>
              <a:t>цього</a:t>
            </a:r>
            <a:r>
              <a:rPr lang="ru-RU" sz="2200" dirty="0"/>
              <a:t> Кодексу, а </a:t>
            </a:r>
            <a:r>
              <a:rPr lang="ru-RU" sz="2200" dirty="0" err="1"/>
              <a:t>потім</a:t>
            </a:r>
            <a:r>
              <a:rPr lang="ru-RU" sz="2200" dirty="0"/>
              <a:t> до остаточного </a:t>
            </a:r>
            <a:r>
              <a:rPr lang="ru-RU" sz="2200" dirty="0" err="1"/>
              <a:t>покарання</a:t>
            </a:r>
            <a:r>
              <a:rPr lang="ru-RU" sz="2200" dirty="0"/>
              <a:t>, </a:t>
            </a:r>
            <a:r>
              <a:rPr lang="ru-RU" sz="2200" dirty="0" err="1"/>
              <a:t>призначеного</a:t>
            </a:r>
            <a:r>
              <a:rPr lang="ru-RU" sz="2200" dirty="0"/>
              <a:t> за </a:t>
            </a:r>
            <a:r>
              <a:rPr lang="ru-RU" sz="2200" dirty="0" err="1"/>
              <a:t>сукупністю</a:t>
            </a:r>
            <a:r>
              <a:rPr lang="ru-RU" sz="2200" dirty="0"/>
              <a:t> </a:t>
            </a:r>
            <a:r>
              <a:rPr lang="ru-RU" sz="2200" dirty="0" err="1"/>
              <a:t>кримінальних</a:t>
            </a:r>
            <a:r>
              <a:rPr lang="ru-RU" sz="2200" dirty="0"/>
              <a:t> </a:t>
            </a:r>
            <a:r>
              <a:rPr lang="ru-RU" sz="2200" dirty="0" err="1"/>
              <a:t>правопорушень</a:t>
            </a:r>
            <a:r>
              <a:rPr lang="ru-RU" sz="2200" dirty="0"/>
              <a:t>, </a:t>
            </a:r>
            <a:r>
              <a:rPr lang="ru-RU" sz="2200" dirty="0" err="1"/>
              <a:t>повністю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частково</a:t>
            </a:r>
            <a:r>
              <a:rPr lang="ru-RU" sz="2200" dirty="0"/>
              <a:t> </a:t>
            </a:r>
            <a:r>
              <a:rPr lang="ru-RU" sz="2200" dirty="0" err="1"/>
              <a:t>приєднує</a:t>
            </a:r>
            <a:r>
              <a:rPr lang="ru-RU" sz="2200" dirty="0"/>
              <a:t> </a:t>
            </a:r>
            <a:r>
              <a:rPr lang="ru-RU" sz="2200" dirty="0" err="1"/>
              <a:t>невідбуту</a:t>
            </a:r>
            <a:r>
              <a:rPr lang="ru-RU" sz="2200" dirty="0"/>
              <a:t> </a:t>
            </a:r>
            <a:r>
              <a:rPr lang="ru-RU" sz="2200" dirty="0" err="1"/>
              <a:t>частину</a:t>
            </a:r>
            <a:r>
              <a:rPr lang="ru-RU" sz="2200" dirty="0"/>
              <a:t> </a:t>
            </a:r>
            <a:r>
              <a:rPr lang="ru-RU" sz="2200" dirty="0" err="1"/>
              <a:t>покарання</a:t>
            </a:r>
            <a:r>
              <a:rPr lang="ru-RU" sz="2200" dirty="0"/>
              <a:t> за </a:t>
            </a:r>
            <a:r>
              <a:rPr lang="ru-RU" sz="2200" dirty="0" err="1"/>
              <a:t>попереднім</a:t>
            </a:r>
            <a:r>
              <a:rPr lang="ru-RU" sz="2200" dirty="0"/>
              <a:t> </a:t>
            </a:r>
            <a:r>
              <a:rPr lang="ru-RU" sz="2200" dirty="0" err="1"/>
              <a:t>вироком</a:t>
            </a:r>
            <a:r>
              <a:rPr lang="ru-RU" sz="2200" dirty="0"/>
              <a:t> у межах, </a:t>
            </a:r>
            <a:r>
              <a:rPr lang="ru-RU" sz="2200" dirty="0" err="1"/>
              <a:t>встановлених</a:t>
            </a:r>
            <a:r>
              <a:rPr lang="ru-RU" sz="2200" dirty="0"/>
              <a:t> у </a:t>
            </a:r>
            <a:r>
              <a:rPr lang="ru-RU" sz="2200" dirty="0" err="1"/>
              <a:t>частині</a:t>
            </a:r>
            <a:r>
              <a:rPr lang="ru-RU" sz="2200" dirty="0"/>
              <a:t> </a:t>
            </a:r>
            <a:r>
              <a:rPr lang="ru-RU" sz="2200" dirty="0" err="1"/>
              <a:t>другій</a:t>
            </a:r>
            <a:r>
              <a:rPr lang="ru-RU" sz="2200" dirty="0"/>
              <a:t> </a:t>
            </a:r>
            <a:r>
              <a:rPr lang="ru-RU" sz="2200" dirty="0" err="1"/>
              <a:t>цієї</a:t>
            </a:r>
            <a:r>
              <a:rPr lang="ru-RU" sz="2200" dirty="0"/>
              <a:t> </a:t>
            </a:r>
            <a:r>
              <a:rPr lang="ru-RU" sz="2200" dirty="0" err="1"/>
              <a:t>статті</a:t>
            </a:r>
            <a:r>
              <a:rPr lang="ru-RU" sz="2200" dirty="0"/>
              <a:t>.</a:t>
            </a:r>
            <a:endParaRPr lang="ru-UA" sz="2200" dirty="0"/>
          </a:p>
        </p:txBody>
      </p:sp>
      <p:pic>
        <p:nvPicPr>
          <p:cNvPr id="4" name="Audio Recording 27 апр. 2022 г., 11:12:58" descr="Audio Recording 27 апр. 2022 г., 11:12:58">
            <a:hlinkClick r:id="" action="ppaction://media"/>
            <a:extLst>
              <a:ext uri="{FF2B5EF4-FFF2-40B4-BE49-F238E27FC236}">
                <a16:creationId xmlns:a16="http://schemas.microsoft.com/office/drawing/2014/main" id="{C26852F2-D342-8444-A89E-58F3CE8D04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A90F3-1BED-F047-8313-6DD2EBE2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3400">
                <a:solidFill>
                  <a:srgbClr val="FFFFFF"/>
                </a:solidFill>
              </a:rPr>
              <a:t>Постанова Верховного Суду від 17 травня 2018 року у справі № 487/572/16-к (провадження № 51-2318км18)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09526-82A1-AF40-9DC1-E0C309F6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Відповідно</a:t>
            </a:r>
            <a:r>
              <a:rPr lang="ru-RU" sz="2000" dirty="0"/>
              <a:t> до чинного </a:t>
            </a:r>
            <a:r>
              <a:rPr lang="ru-RU" sz="2000" dirty="0" err="1"/>
              <a:t>кримінального</a:t>
            </a:r>
            <a:r>
              <a:rPr lang="ru-RU" sz="2000" dirty="0"/>
              <a:t> </a:t>
            </a:r>
            <a:r>
              <a:rPr lang="ru-RU" sz="2000" dirty="0" err="1"/>
              <a:t>законодавства</a:t>
            </a:r>
            <a:r>
              <a:rPr lang="ru-RU" sz="2000" dirty="0"/>
              <a:t> та системного </a:t>
            </a:r>
            <a:r>
              <a:rPr lang="ru-RU" sz="2000" dirty="0" err="1"/>
              <a:t>аналізу</a:t>
            </a:r>
            <a:r>
              <a:rPr lang="ru-RU" sz="2000" dirty="0"/>
              <a:t> закону </a:t>
            </a:r>
            <a:r>
              <a:rPr lang="ru-RU" sz="2000" dirty="0" err="1"/>
              <a:t>України</a:t>
            </a:r>
            <a:r>
              <a:rPr lang="ru-RU" sz="2000" dirty="0"/>
              <a:t> про </a:t>
            </a:r>
            <a:r>
              <a:rPr lang="ru-RU" sz="2000" dirty="0" err="1"/>
              <a:t>кримінальну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у </a:t>
            </a:r>
            <a:r>
              <a:rPr lang="ru-RU" sz="2000" dirty="0" err="1"/>
              <a:t>випадку</a:t>
            </a:r>
            <a:r>
              <a:rPr lang="ru-RU" sz="2000" dirty="0"/>
              <a:t>, коли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постановлення</a:t>
            </a:r>
            <a:r>
              <a:rPr lang="ru-RU" sz="2000" dirty="0"/>
              <a:t> </a:t>
            </a:r>
            <a:r>
              <a:rPr lang="ru-RU" sz="2000" dirty="0" err="1"/>
              <a:t>вироку</a:t>
            </a:r>
            <a:r>
              <a:rPr lang="ru-RU" sz="2000" dirty="0"/>
              <a:t> у </a:t>
            </a:r>
            <a:r>
              <a:rPr lang="ru-RU" sz="2000" dirty="0" err="1"/>
              <a:t>справі</a:t>
            </a:r>
            <a:r>
              <a:rPr lang="ru-RU" sz="2000" dirty="0"/>
              <a:t> буде </a:t>
            </a:r>
            <a:r>
              <a:rPr lang="ru-RU" sz="2000" dirty="0" err="1"/>
              <a:t>встановлено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засуджений</a:t>
            </a:r>
            <a:r>
              <a:rPr lang="ru-RU" sz="2000" dirty="0"/>
              <a:t> </a:t>
            </a:r>
            <a:r>
              <a:rPr lang="ru-RU" sz="2000" dirty="0" err="1"/>
              <a:t>винен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в </a:t>
            </a:r>
            <a:r>
              <a:rPr lang="ru-RU" sz="2000" dirty="0" err="1"/>
              <a:t>кількох</a:t>
            </a:r>
            <a:r>
              <a:rPr lang="ru-RU" sz="2000" dirty="0"/>
              <a:t> </a:t>
            </a:r>
            <a:r>
              <a:rPr lang="ru-RU" sz="2000" dirty="0" err="1"/>
              <a:t>злочинах</a:t>
            </a:r>
            <a:r>
              <a:rPr lang="ru-RU" sz="2000" dirty="0"/>
              <a:t>, </a:t>
            </a:r>
            <a:r>
              <a:rPr lang="ru-RU" sz="2000" dirty="0" err="1"/>
              <a:t>одні</a:t>
            </a:r>
            <a:r>
              <a:rPr lang="ru-RU" sz="2000" dirty="0"/>
              <a:t> з </a:t>
            </a:r>
            <a:r>
              <a:rPr lang="ru-RU" sz="2000" dirty="0" err="1"/>
              <a:t>яких</a:t>
            </a:r>
            <a:r>
              <a:rPr lang="ru-RU" sz="2000" dirty="0"/>
              <a:t> вчинено до, а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постановлення</a:t>
            </a:r>
            <a:r>
              <a:rPr lang="ru-RU" sz="2000" dirty="0"/>
              <a:t> </a:t>
            </a:r>
            <a:r>
              <a:rPr lang="ru-RU" sz="2000" dirty="0" err="1"/>
              <a:t>першого</a:t>
            </a:r>
            <a:r>
              <a:rPr lang="ru-RU" sz="2000" dirty="0"/>
              <a:t> </a:t>
            </a:r>
            <a:r>
              <a:rPr lang="ru-RU" sz="2000" dirty="0" err="1"/>
              <a:t>вироку</a:t>
            </a:r>
            <a:r>
              <a:rPr lang="ru-RU" sz="2000" dirty="0"/>
              <a:t>, </a:t>
            </a:r>
            <a:r>
              <a:rPr lang="ru-RU" sz="2000" dirty="0" err="1"/>
              <a:t>покарання</a:t>
            </a:r>
            <a:r>
              <a:rPr lang="ru-RU" sz="2000" dirty="0"/>
              <a:t> за </a:t>
            </a:r>
            <a:r>
              <a:rPr lang="ru-RU" sz="2000" dirty="0" err="1"/>
              <a:t>останнім</a:t>
            </a:r>
            <a:r>
              <a:rPr lang="ru-RU" sz="2000" dirty="0"/>
              <a:t> за часом </a:t>
            </a:r>
            <a:r>
              <a:rPr lang="ru-RU" sz="2000" dirty="0" err="1"/>
              <a:t>вироком</a:t>
            </a:r>
            <a:r>
              <a:rPr lang="ru-RU" sz="2000" dirty="0"/>
              <a:t> </a:t>
            </a:r>
            <a:r>
              <a:rPr lang="ru-RU" sz="2000" dirty="0" err="1"/>
              <a:t>призначається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застосуванням</a:t>
            </a:r>
            <a:r>
              <a:rPr lang="ru-RU" sz="2000" dirty="0"/>
              <a:t> як ст. 70, так і ст. 71 КК: </a:t>
            </a:r>
            <a:r>
              <a:rPr lang="ru-RU" sz="2000" dirty="0" err="1"/>
              <a:t>спочатку</a:t>
            </a:r>
            <a:r>
              <a:rPr lang="ru-RU" sz="2000" dirty="0"/>
              <a:t> – за правилами ч. 1 ст. 70 КК за </a:t>
            </a:r>
            <a:r>
              <a:rPr lang="ru-RU" sz="2000" dirty="0" err="1"/>
              <a:t>сукупністю</a:t>
            </a:r>
            <a:r>
              <a:rPr lang="ru-RU" sz="2000" dirty="0"/>
              <a:t> </a:t>
            </a:r>
            <a:r>
              <a:rPr lang="ru-RU" sz="2000" dirty="0" err="1"/>
              <a:t>злочинів</a:t>
            </a:r>
            <a:r>
              <a:rPr lang="ru-RU" sz="2000" dirty="0"/>
              <a:t>, </a:t>
            </a:r>
            <a:r>
              <a:rPr lang="ru-RU" sz="2000" dirty="0" err="1"/>
              <a:t>вчинених</a:t>
            </a:r>
            <a:r>
              <a:rPr lang="ru-RU" sz="2000" dirty="0"/>
              <a:t> до </a:t>
            </a:r>
            <a:r>
              <a:rPr lang="ru-RU" sz="2000" dirty="0" err="1"/>
              <a:t>постановлення</a:t>
            </a:r>
            <a:r>
              <a:rPr lang="ru-RU" sz="2000" dirty="0"/>
              <a:t> </a:t>
            </a:r>
            <a:r>
              <a:rPr lang="ru-RU" sz="2000" dirty="0" err="1"/>
              <a:t>першого</a:t>
            </a:r>
            <a:r>
              <a:rPr lang="ru-RU" sz="2000" dirty="0"/>
              <a:t> </a:t>
            </a:r>
            <a:r>
              <a:rPr lang="ru-RU" sz="2000" dirty="0" err="1"/>
              <a:t>вироку</a:t>
            </a:r>
            <a:r>
              <a:rPr lang="ru-RU" sz="2000" dirty="0"/>
              <a:t>;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– за правилами ч. 4 ст. 70 КК; </a:t>
            </a:r>
            <a:r>
              <a:rPr lang="ru-RU" sz="2000" dirty="0" err="1"/>
              <a:t>потім</a:t>
            </a:r>
            <a:r>
              <a:rPr lang="ru-RU" sz="2000" dirty="0"/>
              <a:t> – за </a:t>
            </a:r>
            <a:r>
              <a:rPr lang="ru-RU" sz="2000" dirty="0" err="1"/>
              <a:t>сукупністю</a:t>
            </a:r>
            <a:r>
              <a:rPr lang="ru-RU" sz="2000" dirty="0"/>
              <a:t> </a:t>
            </a:r>
            <a:r>
              <a:rPr lang="ru-RU" sz="2000" dirty="0" err="1"/>
              <a:t>злочинів</a:t>
            </a:r>
            <a:r>
              <a:rPr lang="ru-RU" sz="2000" dirty="0"/>
              <a:t>, </a:t>
            </a:r>
            <a:r>
              <a:rPr lang="ru-RU" sz="2000" dirty="0" err="1"/>
              <a:t>вчинених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постановлення</a:t>
            </a:r>
            <a:r>
              <a:rPr lang="ru-RU" sz="2000" dirty="0"/>
              <a:t> </a:t>
            </a:r>
            <a:r>
              <a:rPr lang="ru-RU" sz="2000" dirty="0" err="1"/>
              <a:t>першого</a:t>
            </a:r>
            <a:r>
              <a:rPr lang="ru-RU" sz="2000" dirty="0"/>
              <a:t> </a:t>
            </a:r>
            <a:r>
              <a:rPr lang="ru-RU" sz="2000" dirty="0" err="1"/>
              <a:t>вироку</a:t>
            </a:r>
            <a:r>
              <a:rPr lang="ru-RU" sz="2000" dirty="0"/>
              <a:t> і остаточно – за </a:t>
            </a:r>
            <a:r>
              <a:rPr lang="ru-RU" sz="2000" dirty="0" err="1"/>
              <a:t>сукупністю</a:t>
            </a:r>
            <a:r>
              <a:rPr lang="ru-RU" sz="2000" dirty="0"/>
              <a:t> </a:t>
            </a:r>
            <a:r>
              <a:rPr lang="ru-RU" sz="2000" dirty="0" err="1"/>
              <a:t>вироків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 err="1"/>
              <a:t>Детальніше</a:t>
            </a:r>
            <a:r>
              <a:rPr lang="ru-RU" sz="2000" dirty="0"/>
              <a:t> з текстом постанови Верховного Суду </a:t>
            </a:r>
            <a:r>
              <a:rPr lang="ru-RU" sz="2000" dirty="0" err="1"/>
              <a:t>від</a:t>
            </a:r>
            <a:r>
              <a:rPr lang="ru-RU" sz="2000" dirty="0"/>
              <a:t> 17 </a:t>
            </a:r>
            <a:r>
              <a:rPr lang="ru-RU" sz="2000" dirty="0" err="1"/>
              <a:t>травня</a:t>
            </a:r>
            <a:r>
              <a:rPr lang="ru-RU" sz="2000" dirty="0"/>
              <a:t> 2018 року у </a:t>
            </a:r>
            <a:r>
              <a:rPr lang="ru-RU" sz="2000" dirty="0" err="1"/>
              <a:t>справі</a:t>
            </a:r>
            <a:r>
              <a:rPr lang="ru-RU" sz="2000" dirty="0"/>
              <a:t> № 487/572/16-к (</a:t>
            </a:r>
            <a:r>
              <a:rPr lang="ru-RU" sz="2000" dirty="0" err="1"/>
              <a:t>провадження</a:t>
            </a:r>
            <a:r>
              <a:rPr lang="ru-RU" sz="2000" dirty="0"/>
              <a:t> № 51-2318км18)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ознайомитися</a:t>
            </a:r>
            <a:r>
              <a:rPr lang="ru-RU" sz="2000" dirty="0"/>
              <a:t> за </a:t>
            </a:r>
            <a:r>
              <a:rPr lang="ru-RU" sz="2000" dirty="0" err="1"/>
              <a:t>посиланням</a:t>
            </a:r>
            <a:r>
              <a:rPr lang="ru-RU" sz="2000" dirty="0"/>
              <a:t> </a:t>
            </a:r>
            <a:r>
              <a:rPr lang="en-US" sz="2000" dirty="0">
                <a:hlinkClick r:id="rId4"/>
              </a:rPr>
              <a:t>http://reyestr.court.gov.ua/Review/74188612</a:t>
            </a:r>
            <a:r>
              <a:rPr lang="uk-UA" sz="2000" dirty="0"/>
              <a:t> або </a:t>
            </a:r>
            <a:r>
              <a:rPr lang="en-US" sz="2000" dirty="0"/>
              <a:t>https://</a:t>
            </a:r>
            <a:r>
              <a:rPr lang="en-US" sz="2000" dirty="0" err="1"/>
              <a:t>protocol.ua</a:t>
            </a:r>
            <a:r>
              <a:rPr lang="en-US" sz="2000" dirty="0"/>
              <a:t>/</a:t>
            </a:r>
            <a:r>
              <a:rPr lang="en-US" sz="2000" dirty="0" err="1"/>
              <a:t>ru</a:t>
            </a:r>
            <a:r>
              <a:rPr lang="en-US" sz="2000" dirty="0"/>
              <a:t>/postanova_kks_vp_vid_17_05_2018_roku_u_spravi_487_572_16_k/</a:t>
            </a:r>
            <a:endParaRPr lang="ru-RU" sz="2000" dirty="0"/>
          </a:p>
        </p:txBody>
      </p:sp>
      <p:pic>
        <p:nvPicPr>
          <p:cNvPr id="4" name="Audio Recording 27 апр. 2022 г., 11:31:22" descr="Audio Recording 27 апр. 2022 г., 11:31:22">
            <a:hlinkClick r:id="" action="ppaction://media"/>
            <a:extLst>
              <a:ext uri="{FF2B5EF4-FFF2-40B4-BE49-F238E27FC236}">
                <a16:creationId xmlns:a16="http://schemas.microsoft.com/office/drawing/2014/main" id="{B63C45FD-CBDD-6446-96E7-1B0BE57A0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F24DD-3A76-A440-885A-327EBBE1C93B}"/>
              </a:ext>
            </a:extLst>
          </p:cNvPr>
          <p:cNvSpPr txBox="1"/>
          <p:nvPr/>
        </p:nvSpPr>
        <p:spPr>
          <a:xfrm>
            <a:off x="795342" y="637953"/>
            <a:ext cx="8272458" cy="3189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ДЯКУЮ ЗА УВАГУ!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Audio Recording 27 апр. 2022 г., 11:42:40" descr="Audio Recording 27 апр. 2022 г., 11:42:40">
            <a:hlinkClick r:id="" action="ppaction://media"/>
            <a:extLst>
              <a:ext uri="{FF2B5EF4-FFF2-40B4-BE49-F238E27FC236}">
                <a16:creationId xmlns:a16="http://schemas.microsoft.com/office/drawing/2014/main" id="{82D472A8-41F5-5148-8283-DAB8458CF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2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78715-EAAB-C946-86E7-7EFD8804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/>
              <a:t>План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8C50E8-460E-1E47-9960-5E98B2089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200" dirty="0"/>
              <a:t>Підстава призначення покарання за сукупності </a:t>
            </a:r>
            <a:r>
              <a:rPr lang="uk-UA" sz="2200" dirty="0" err="1"/>
              <a:t>вироків</a:t>
            </a:r>
            <a:r>
              <a:rPr lang="uk-UA" sz="22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dirty="0"/>
              <a:t>Етапи призначення покарання за сукупністю </a:t>
            </a:r>
            <a:r>
              <a:rPr lang="uk-UA" sz="2200" dirty="0" err="1"/>
              <a:t>вироків</a:t>
            </a:r>
            <a:r>
              <a:rPr lang="uk-UA" sz="2200" dirty="0"/>
              <a:t>.</a:t>
            </a:r>
            <a:endParaRPr lang="ru-RU" sz="2200" dirty="0"/>
          </a:p>
          <a:p>
            <a:pPr marL="457200" indent="-457200">
              <a:buFont typeface="+mj-lt"/>
              <a:buAutoNum type="arabicPeriod"/>
            </a:pPr>
            <a:r>
              <a:rPr lang="uk-UA" sz="2200" dirty="0"/>
              <a:t>Принципи визначення остаточної міри покарання за сукупністю </a:t>
            </a:r>
            <a:r>
              <a:rPr lang="uk-UA" sz="2200" dirty="0" err="1"/>
              <a:t>вироків</a:t>
            </a:r>
            <a:r>
              <a:rPr lang="uk-UA" sz="2200" dirty="0"/>
              <a:t>, передбачені ст. 71 КК України. </a:t>
            </a:r>
            <a:endParaRPr lang="ru-RU" sz="2200" dirty="0"/>
          </a:p>
          <a:p>
            <a:pPr marL="457200" indent="-457200">
              <a:buFont typeface="+mj-lt"/>
              <a:buAutoNum type="arabicPeriod"/>
            </a:pPr>
            <a:r>
              <a:rPr lang="uk-UA" sz="2200" dirty="0"/>
              <a:t>Межі складання покарань при сукупності </a:t>
            </a:r>
            <a:r>
              <a:rPr lang="uk-UA" sz="2200" dirty="0" err="1"/>
              <a:t>вироків</a:t>
            </a:r>
            <a:r>
              <a:rPr lang="uk-UA" sz="2200" dirty="0"/>
              <a:t>. </a:t>
            </a:r>
            <a:endParaRPr lang="ru-RU" sz="2200" dirty="0"/>
          </a:p>
          <a:p>
            <a:pPr marL="457200" indent="-457200">
              <a:buFont typeface="+mj-lt"/>
              <a:buAutoNum type="arabicPeriod"/>
            </a:pPr>
            <a:r>
              <a:rPr lang="uk-UA" sz="2200" dirty="0"/>
              <a:t>Призначення додаткових покарань за сукупністю </a:t>
            </a:r>
            <a:r>
              <a:rPr lang="uk-UA" sz="2200" dirty="0" err="1"/>
              <a:t>вироків</a:t>
            </a:r>
            <a:r>
              <a:rPr lang="uk-UA" sz="22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dirty="0"/>
              <a:t>Особливості складання різних видів покарань. </a:t>
            </a:r>
            <a:endParaRPr lang="ru-RU" sz="2200" dirty="0"/>
          </a:p>
          <a:p>
            <a:pPr marL="457200" indent="-457200">
              <a:buFont typeface="+mj-lt"/>
              <a:buAutoNum type="arabicPeriod"/>
            </a:pPr>
            <a:r>
              <a:rPr lang="uk-UA" sz="2200" dirty="0"/>
              <a:t>Призначення покарання у випадках, коли в одному </a:t>
            </a:r>
            <a:r>
              <a:rPr lang="uk-UA" sz="2200" dirty="0" err="1"/>
              <a:t>вироку</a:t>
            </a:r>
            <a:r>
              <a:rPr lang="uk-UA" sz="2200" dirty="0"/>
              <a:t> призначається покарання за сукупності кримінальних правопорушень і за сукупності </a:t>
            </a:r>
            <a:r>
              <a:rPr lang="uk-UA" sz="2200" dirty="0" err="1"/>
              <a:t>вироків</a:t>
            </a:r>
            <a:r>
              <a:rPr lang="uk-UA" sz="2200" dirty="0"/>
              <a:t>.  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/>
          </a:p>
          <a:p>
            <a:pPr marL="457200" indent="-457200">
              <a:buFont typeface="+mj-lt"/>
              <a:buAutoNum type="arabicPeriod"/>
            </a:pPr>
            <a:endParaRPr lang="ru-RU" sz="2200" dirty="0"/>
          </a:p>
        </p:txBody>
      </p:sp>
      <p:pic>
        <p:nvPicPr>
          <p:cNvPr id="4" name="Audio Recording 27 апр. 2022 г., 10:18:03" descr="Audio Recording 27 апр. 2022 г., 10:18:03">
            <a:hlinkClick r:id="" action="ppaction://media"/>
            <a:extLst>
              <a:ext uri="{FF2B5EF4-FFF2-40B4-BE49-F238E27FC236}">
                <a16:creationId xmlns:a16="http://schemas.microsoft.com/office/drawing/2014/main" id="{9C9783D6-5701-9F45-97EC-606525053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7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651BD-FF68-9847-B2DC-27C496F4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err="1"/>
              <a:t>Література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37548D-4273-FD43-8CDE-2FD85727E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500" dirty="0"/>
              <a:t>Кримінальне право України. В 2-х частинах. Загальна частина. Підручник за ред. В.Я. </a:t>
            </a:r>
            <a:r>
              <a:rPr lang="uk-UA" sz="1500" dirty="0" err="1"/>
              <a:t>Тація,В.І</a:t>
            </a:r>
            <a:r>
              <a:rPr lang="uk-UA" sz="1500" dirty="0"/>
              <a:t>. </a:t>
            </a:r>
            <a:r>
              <a:rPr lang="uk-UA" sz="1500" dirty="0" err="1"/>
              <a:t>Тютюгіна</a:t>
            </a:r>
            <a:r>
              <a:rPr lang="uk-UA" sz="1500" dirty="0"/>
              <a:t>, В.І. Борисова. Право, 2020. С. 453-501</a:t>
            </a:r>
          </a:p>
          <a:p>
            <a:pPr marL="514350" indent="-514350">
              <a:buAutoNum type="arabicPeriod"/>
            </a:pPr>
            <a:r>
              <a:rPr lang="uk-UA" sz="1500" dirty="0" err="1"/>
              <a:t>Дудоров</a:t>
            </a:r>
            <a:r>
              <a:rPr lang="uk-UA" sz="1500" dirty="0"/>
              <a:t> О.О., Хавронюк М.І. Кримінальне право: Навчальний посібник / За </a:t>
            </a:r>
            <a:r>
              <a:rPr lang="uk-UA" sz="1500" dirty="0" err="1"/>
              <a:t>заг</a:t>
            </a:r>
            <a:r>
              <a:rPr lang="uk-UA" sz="1500" dirty="0"/>
              <a:t>. ред. М.І. Хавронюка. – </a:t>
            </a:r>
            <a:r>
              <a:rPr lang="uk-UA" sz="1500" dirty="0" err="1"/>
              <a:t>К</a:t>
            </a:r>
            <a:r>
              <a:rPr lang="uk-UA" sz="1500" dirty="0"/>
              <a:t>.: </a:t>
            </a:r>
            <a:r>
              <a:rPr lang="uk-UA" sz="1500" dirty="0" err="1"/>
              <a:t>Ваіте</a:t>
            </a:r>
            <a:r>
              <a:rPr lang="uk-UA" sz="1500" dirty="0"/>
              <a:t>, 2014. – с. 364-426. </a:t>
            </a:r>
            <a:r>
              <a:rPr lang="uk-UA" sz="1500" dirty="0">
                <a:hlinkClick r:id="rId4"/>
              </a:rPr>
              <a:t>https://www.osce.org/files/f/documents/8/9/358166.pdf</a:t>
            </a:r>
            <a:endParaRPr lang="uk-UA" sz="1500" dirty="0"/>
          </a:p>
          <a:p>
            <a:pPr marL="514350" indent="-514350">
              <a:buAutoNum type="arabicPeriod"/>
            </a:pPr>
            <a:r>
              <a:rPr lang="uk-UA" sz="1500" dirty="0"/>
              <a:t>ОГЛЯДИ судової практики Касаційного кримінального суду у складі Верховного Суду :</a:t>
            </a:r>
          </a:p>
          <a:p>
            <a:pPr marL="0" indent="0">
              <a:buNone/>
            </a:pPr>
            <a:r>
              <a:rPr lang="uk-UA" sz="1500" dirty="0">
                <a:hlinkClick r:id="rId5"/>
              </a:rPr>
              <a:t>https://supreme.court.gov.ua/userfiles/media/ogljad_kks_vs.pdf</a:t>
            </a:r>
            <a:r>
              <a:rPr lang="uk-UA" sz="1500" dirty="0"/>
              <a:t> - С. 17-18</a:t>
            </a:r>
          </a:p>
          <a:p>
            <a:pPr marL="0" indent="0">
              <a:buNone/>
            </a:pPr>
            <a:r>
              <a:rPr lang="uk-UA" sz="1500" dirty="0">
                <a:hlinkClick r:id="rId6"/>
              </a:rPr>
              <a:t>https://supreme.court.gov.ua/userfiles/media/new_folder_for_uploads/supreme/Oglyad_KKS_2020.pdf</a:t>
            </a:r>
            <a:r>
              <a:rPr lang="uk-UA" sz="1500" dirty="0"/>
              <a:t> - с. 9-11</a:t>
            </a:r>
          </a:p>
          <a:p>
            <a:pPr marL="0" indent="0">
              <a:buNone/>
            </a:pPr>
            <a:r>
              <a:rPr lang="uk-UA" sz="1500" dirty="0">
                <a:hlinkClick r:id="rId7"/>
              </a:rPr>
              <a:t>https://supreme.court.gov.ua/userfiles/media/new_folder_for_uploads/supreme/Oglyad_KKS_VS_za_2021.pdf - С. 12-14</a:t>
            </a:r>
            <a:endParaRPr lang="uk-UA" sz="1500" dirty="0"/>
          </a:p>
          <a:p>
            <a:pPr marL="0" indent="0">
              <a:buNone/>
            </a:pPr>
            <a:r>
              <a:rPr lang="uk-UA" sz="1500" dirty="0"/>
              <a:t>Рекомендую прочитати:</a:t>
            </a:r>
          </a:p>
          <a:p>
            <a:pPr marL="514350" indent="-514350">
              <a:buAutoNum type="arabicPeriod"/>
            </a:pPr>
            <a:r>
              <a:rPr lang="uk-UA" sz="1500" dirty="0"/>
              <a:t>Текст </a:t>
            </a:r>
            <a:r>
              <a:rPr lang="uk-UA" sz="1500" dirty="0" err="1"/>
              <a:t>проєкту</a:t>
            </a:r>
            <a:r>
              <a:rPr lang="uk-UA" sz="1500" dirty="0"/>
              <a:t> нового Кримінального кодексу України, </a:t>
            </a:r>
            <a:r>
              <a:rPr lang="en-US" sz="1500" dirty="0">
                <a:hlinkClick r:id="rId8"/>
              </a:rPr>
              <a:t>https://newcriminalcode.org.ua/criminal-code</a:t>
            </a:r>
            <a:r>
              <a:rPr lang="uk-UA" sz="1500" dirty="0"/>
              <a:t>, розділи 3.3, 3.4, 3.5</a:t>
            </a:r>
          </a:p>
          <a:p>
            <a:pPr marL="514350" indent="-514350">
              <a:buAutoNum type="arabicPeriod"/>
            </a:pPr>
            <a:r>
              <a:rPr lang="ru-RU" sz="1500" dirty="0" err="1"/>
              <a:t>В’юник</a:t>
            </a:r>
            <a:r>
              <a:rPr lang="ru-RU" sz="1500" dirty="0"/>
              <a:t> М. В. </a:t>
            </a:r>
            <a:r>
              <a:rPr lang="ru-RU" sz="1500" dirty="0" err="1"/>
              <a:t>Кримінально-правове</a:t>
            </a:r>
            <a:r>
              <a:rPr lang="ru-RU" sz="1500" dirty="0"/>
              <a:t> </a:t>
            </a:r>
            <a:r>
              <a:rPr lang="ru-RU" sz="1500" dirty="0" err="1"/>
              <a:t>регулювання</a:t>
            </a:r>
            <a:r>
              <a:rPr lang="ru-RU" sz="1500" dirty="0"/>
              <a:t> в </a:t>
            </a:r>
            <a:r>
              <a:rPr lang="ru-RU" sz="1500" dirty="0" err="1"/>
              <a:t>Україні</a:t>
            </a:r>
            <a:r>
              <a:rPr lang="ru-RU" sz="1500" dirty="0"/>
              <a:t>: </a:t>
            </a:r>
            <a:r>
              <a:rPr lang="ru-RU" sz="1500" dirty="0" err="1"/>
              <a:t>реалії</a:t>
            </a:r>
            <a:r>
              <a:rPr lang="ru-RU" sz="1500" dirty="0"/>
              <a:t> та </a:t>
            </a:r>
            <a:r>
              <a:rPr lang="ru-RU" sz="1500" dirty="0" err="1"/>
              <a:t>перспективи</a:t>
            </a:r>
            <a:r>
              <a:rPr lang="ru-RU" sz="1500" dirty="0"/>
              <a:t> (</a:t>
            </a:r>
            <a:r>
              <a:rPr lang="ru-RU" sz="1500" dirty="0" err="1"/>
              <a:t>аналітичні</a:t>
            </a:r>
            <a:r>
              <a:rPr lang="ru-RU" sz="1500" dirty="0"/>
              <a:t> </a:t>
            </a:r>
            <a:r>
              <a:rPr lang="ru-RU" sz="1500" dirty="0" err="1"/>
              <a:t>матеріали</a:t>
            </a:r>
            <a:r>
              <a:rPr lang="ru-RU" sz="1500" dirty="0"/>
              <a:t>) / М. В. </a:t>
            </a:r>
            <a:r>
              <a:rPr lang="ru-RU" sz="1500" dirty="0" err="1"/>
              <a:t>В’юник</a:t>
            </a:r>
            <a:r>
              <a:rPr lang="ru-RU" sz="1500" dirty="0"/>
              <a:t>, М. В. </a:t>
            </a:r>
            <a:r>
              <a:rPr lang="ru-RU" sz="1500" dirty="0" err="1"/>
              <a:t>Карчевський</a:t>
            </a:r>
            <a:r>
              <a:rPr lang="ru-RU" sz="1500" dirty="0"/>
              <a:t>, О. Д. </a:t>
            </a:r>
            <a:r>
              <a:rPr lang="ru-RU" sz="1500" dirty="0" err="1"/>
              <a:t>Арланова</a:t>
            </a:r>
            <a:r>
              <a:rPr lang="ru-RU" sz="1500" dirty="0"/>
              <a:t> ; </a:t>
            </a:r>
            <a:r>
              <a:rPr lang="ru-RU" sz="1500" dirty="0" err="1"/>
              <a:t>упоряд</a:t>
            </a:r>
            <a:r>
              <a:rPr lang="ru-RU" sz="1500" dirty="0"/>
              <a:t>. Ю. В. </a:t>
            </a:r>
            <a:r>
              <a:rPr lang="ru-RU" sz="1500" dirty="0" err="1"/>
              <a:t>Баулін</a:t>
            </a:r>
            <a:r>
              <a:rPr lang="ru-RU" sz="1500" dirty="0"/>
              <a:t>. – </a:t>
            </a:r>
            <a:r>
              <a:rPr lang="ru-RU" sz="1500" dirty="0" err="1"/>
              <a:t>Харків</a:t>
            </a:r>
            <a:r>
              <a:rPr lang="ru-RU" sz="1500" dirty="0"/>
              <a:t> : Право, 2020. – 212 с. </a:t>
            </a:r>
            <a:r>
              <a:rPr lang="en-US" sz="1500" dirty="0">
                <a:hlinkClick r:id="rId9"/>
              </a:rPr>
              <a:t>https://www.academia.edu/44887770</a:t>
            </a:r>
            <a:endParaRPr lang="uk-UA" sz="1500" dirty="0"/>
          </a:p>
          <a:p>
            <a:pPr marL="514350" indent="-514350">
              <a:buAutoNum type="arabicPeriod"/>
            </a:pPr>
            <a:r>
              <a:rPr lang="uk-UA" sz="1500" dirty="0"/>
              <a:t>Пономаренко </a:t>
            </a:r>
            <a:r>
              <a:rPr lang="uk-UA" sz="1500" dirty="0" err="1"/>
              <a:t>Ю</a:t>
            </a:r>
            <a:r>
              <a:rPr lang="uk-UA" sz="1500" dirty="0"/>
              <a:t>. А. Загальна теорія визначення караності кримінальних правопорушень : монографія / </a:t>
            </a:r>
            <a:r>
              <a:rPr lang="uk-UA" sz="1500" dirty="0" err="1"/>
              <a:t>Ю</a:t>
            </a:r>
            <a:r>
              <a:rPr lang="uk-UA" sz="1500" dirty="0"/>
              <a:t>. А. Пономаренко; – Харків : Право, 2020. – 720 с. </a:t>
            </a:r>
            <a:r>
              <a:rPr lang="en-US" sz="1500" dirty="0">
                <a:hlinkClick r:id="rId10"/>
              </a:rPr>
              <a:t>https://pravo-izdat.com.ua/index.php?route=product/product/download&amp;product_id=4354&amp;download_id=1395</a:t>
            </a:r>
            <a:endParaRPr lang="uk-UA" sz="15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1500" dirty="0" err="1"/>
              <a:t>Бабанли</a:t>
            </a:r>
            <a:r>
              <a:rPr lang="uk-UA" sz="1500" dirty="0"/>
              <a:t> Р. </a:t>
            </a:r>
            <a:r>
              <a:rPr lang="uk-UA" sz="1500" dirty="0" err="1"/>
              <a:t>Ш</a:t>
            </a:r>
            <a:r>
              <a:rPr lang="uk-UA" sz="1500" dirty="0"/>
              <a:t>. Призначення покарання в Україні: теоретико-прикладні засади. Чернігів: Десна Поліграф, 2019. 488 с. </a:t>
            </a:r>
            <a:r>
              <a:rPr lang="en-US" sz="1500" dirty="0"/>
              <a:t>http://</a:t>
            </a:r>
            <a:r>
              <a:rPr lang="en-US" sz="1500" dirty="0" err="1"/>
              <a:t>idpnan.org.ua</a:t>
            </a:r>
            <a:r>
              <a:rPr lang="en-US" sz="1500" dirty="0"/>
              <a:t>/files/2019/babanli-r.sh.-priznachennya-pokarannya-v-ukrayini-_teoretiko-prikladni-zasadi_-_d_.pdf</a:t>
            </a:r>
            <a:endParaRPr lang="uk-UA" sz="1500" dirty="0"/>
          </a:p>
          <a:p>
            <a:pPr marL="514350" indent="-514350">
              <a:buAutoNum type="arabicPeriod"/>
            </a:pPr>
            <a:endParaRPr lang="uk-UA" sz="1500" dirty="0"/>
          </a:p>
          <a:p>
            <a:pPr marL="514350" indent="-514350">
              <a:buAutoNum type="arabicPeriod"/>
            </a:pPr>
            <a:endParaRPr lang="uk-UA" sz="1500" dirty="0"/>
          </a:p>
          <a:p>
            <a:pPr marL="0" indent="0">
              <a:buNone/>
            </a:pPr>
            <a:endParaRPr lang="uk-UA" sz="1500" dirty="0"/>
          </a:p>
          <a:p>
            <a:pPr marL="0" indent="0">
              <a:buNone/>
            </a:pPr>
            <a:endParaRPr lang="uk-UA" sz="1500" dirty="0"/>
          </a:p>
          <a:p>
            <a:endParaRPr lang="uk-UA" sz="1500" dirty="0"/>
          </a:p>
        </p:txBody>
      </p:sp>
      <p:pic>
        <p:nvPicPr>
          <p:cNvPr id="4" name="Audio Recording 27 апр. 2022 г., 10:19:56" descr="Audio Recording 27 апр. 2022 г., 10:19:56">
            <a:hlinkClick r:id="" action="ppaction://media"/>
            <a:extLst>
              <a:ext uri="{FF2B5EF4-FFF2-40B4-BE49-F238E27FC236}">
                <a16:creationId xmlns:a16="http://schemas.microsoft.com/office/drawing/2014/main" id="{5F80EB60-B086-B44E-B978-C48DEB71E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9C4EA-7AE2-C343-85F5-E80B1880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uk-UA" sz="4600" dirty="0"/>
              <a:t>1. Підстава призначення покарання за сукупності </a:t>
            </a:r>
            <a:r>
              <a:rPr lang="uk-UA" sz="4600" dirty="0" err="1"/>
              <a:t>вироків</a:t>
            </a:r>
            <a:endParaRPr lang="ru-UA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6A874-D007-F241-820F-C46CCC773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 err="1"/>
              <a:t>Засуджений</a:t>
            </a:r>
            <a:r>
              <a:rPr lang="ru-RU" sz="2200" dirty="0"/>
              <a:t>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постановлення</a:t>
            </a:r>
            <a:r>
              <a:rPr lang="ru-RU" sz="2200" dirty="0"/>
              <a:t> </a:t>
            </a:r>
            <a:r>
              <a:rPr lang="ru-RU" sz="2200" dirty="0" err="1"/>
              <a:t>вироку</a:t>
            </a:r>
            <a:r>
              <a:rPr lang="ru-RU" sz="2200" dirty="0"/>
              <a:t>, але до </a:t>
            </a:r>
            <a:r>
              <a:rPr lang="ru-RU" sz="2200" dirty="0" err="1"/>
              <a:t>повного</a:t>
            </a:r>
            <a:r>
              <a:rPr lang="ru-RU" sz="2200" dirty="0"/>
              <a:t> </a:t>
            </a:r>
            <a:r>
              <a:rPr lang="ru-RU" sz="2200" dirty="0" err="1"/>
              <a:t>відбуття</a:t>
            </a:r>
            <a:r>
              <a:rPr lang="ru-RU" sz="2200" dirty="0"/>
              <a:t> </a:t>
            </a:r>
            <a:r>
              <a:rPr lang="ru-RU" sz="2200" dirty="0" err="1"/>
              <a:t>покарання</a:t>
            </a:r>
            <a:r>
              <a:rPr lang="ru-RU" sz="2200" dirty="0"/>
              <a:t> вчинив </a:t>
            </a:r>
            <a:r>
              <a:rPr lang="ru-RU" sz="2200" dirty="0" err="1"/>
              <a:t>нове</a:t>
            </a:r>
            <a:r>
              <a:rPr lang="ru-RU" sz="2200" dirty="0"/>
              <a:t> </a:t>
            </a:r>
            <a:r>
              <a:rPr lang="ru-RU" sz="2200" dirty="0" err="1"/>
              <a:t>кримінальне</a:t>
            </a:r>
            <a:r>
              <a:rPr lang="ru-RU" sz="2200" dirty="0"/>
              <a:t> </a:t>
            </a:r>
            <a:r>
              <a:rPr lang="ru-RU" sz="2200" dirty="0" err="1"/>
              <a:t>правопорушення</a:t>
            </a:r>
            <a:r>
              <a:rPr lang="ru-RU" sz="2200" dirty="0"/>
              <a:t>, за яке </a:t>
            </a:r>
            <a:r>
              <a:rPr lang="ru-RU" sz="2200" dirty="0" err="1"/>
              <a:t>йому</a:t>
            </a:r>
            <a:r>
              <a:rPr lang="ru-RU" sz="2200" dirty="0"/>
              <a:t> </a:t>
            </a:r>
            <a:r>
              <a:rPr lang="ru-RU" sz="2200" dirty="0" err="1"/>
              <a:t>призначене</a:t>
            </a:r>
            <a:r>
              <a:rPr lang="ru-RU" sz="2200" dirty="0"/>
              <a:t> </a:t>
            </a:r>
            <a:r>
              <a:rPr lang="ru-RU" sz="2200" dirty="0" err="1"/>
              <a:t>покарання</a:t>
            </a:r>
            <a:r>
              <a:rPr lang="ru-RU" sz="2200" dirty="0"/>
              <a:t> (ч. 1 ст. 71 КК)</a:t>
            </a:r>
            <a:endParaRPr lang="ru-UA" sz="2200" dirty="0"/>
          </a:p>
        </p:txBody>
      </p:sp>
      <p:pic>
        <p:nvPicPr>
          <p:cNvPr id="5" name="Audio Recording 27 апр. 2022 г., 10:28:21" descr="Audio Recording 27 апр. 2022 г., 10:28:21">
            <a:hlinkClick r:id="" action="ppaction://media"/>
            <a:extLst>
              <a:ext uri="{FF2B5EF4-FFF2-40B4-BE49-F238E27FC236}">
                <a16:creationId xmlns:a16="http://schemas.microsoft.com/office/drawing/2014/main" id="{1CE44994-E1C2-BD47-95F4-9A3BCAD7B1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7B2EA-AD6A-5247-96E8-8C6A0F28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rgbClr val="FFFFFF"/>
                </a:solidFill>
              </a:rPr>
              <a:t>Постанова ОП ККС ВС від 06.12.2021 у справі № 243/7758/20 (провадження № 51-113кмо21)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60B3BD-D074-104F-BFDC-9FDBB91A3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500"/>
              <a:t>Покарання за сукупністю вироків за правилами, передбаченими ч. 1 ст. 71 КК, може бути призначено судом за наявності двох умов: 1) кримінальне правопорушення вчинено засудженим «після постановлення вироку, але до повного відбуття покарання» за попереднім вироком; 2) на момент призначення покарання за новим вироком засудженим не відбуто частину покарання (основного та/або додаткового) за попереднім вироком. </a:t>
            </a:r>
          </a:p>
          <a:p>
            <a:pPr marL="0" indent="0">
              <a:buNone/>
            </a:pPr>
            <a:r>
              <a:rPr lang="uk-UA" sz="1500"/>
              <a:t>Відсутність хоча б однієї з цих умов виключає можливість застосування ч. 1 ст. 71 КК під час вирішення питання про призначення покарання за новим вироком. </a:t>
            </a:r>
          </a:p>
          <a:p>
            <a:pPr marL="0" indent="0">
              <a:buNone/>
            </a:pPr>
            <a:r>
              <a:rPr lang="uk-UA" sz="1500"/>
              <a:t>Якщо на момент вчинення особою нового кримінального правопорушення невідбутою частиною покарання за попереднім вироком було основне покарання у виді штрафу (ст. 53 КК), яке на час ухвалення нового вироку вже відбуто, порядок та правила призначення остаточного покарання за сукупністю вироків, визначені положеннями ч. 1 ст. 71, ч. 3 ст. 72 КК, не застосовуються </a:t>
            </a:r>
          </a:p>
          <a:p>
            <a:pPr marL="0" indent="0">
              <a:buNone/>
            </a:pPr>
            <a:r>
              <a:rPr lang="uk-UA" sz="1500"/>
              <a:t>Детальніше з текстом постанови ОП від 06.12.2021 у справі № 243/7758/20 (провадження № 51-113кмо21) можна ознайомитися за посиланням </a:t>
            </a:r>
            <a:r>
              <a:rPr lang="uk-UA" sz="1500">
                <a:hlinkClick r:id="rId4"/>
              </a:rPr>
              <a:t>https://reyestr.court.gov.ua/Review/10180909</a:t>
            </a:r>
            <a:r>
              <a:rPr lang="uk-UA" sz="1500"/>
              <a:t> або https://verdictum.ligazakon.net/document/101809093?utm_source=jurliga.ligazakon.ua&amp;utm_medium=news&amp;utm_content=jl03</a:t>
            </a:r>
          </a:p>
        </p:txBody>
      </p:sp>
      <p:pic>
        <p:nvPicPr>
          <p:cNvPr id="4" name="Audio Recording 27 апр. 2022 г., 10:25:45" descr="Audio Recording 27 апр. 2022 г., 10:25:45">
            <a:hlinkClick r:id="" action="ppaction://media"/>
            <a:extLst>
              <a:ext uri="{FF2B5EF4-FFF2-40B4-BE49-F238E27FC236}">
                <a16:creationId xmlns:a16="http://schemas.microsoft.com/office/drawing/2014/main" id="{306AD890-DC07-3E49-B44C-162F99516A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64D41-3F68-F24E-BE5C-81B737E8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rgbClr val="FFFFFF"/>
                </a:solidFill>
              </a:rPr>
              <a:t>Постанова ОП ККС ВС від 01.06.2020 у справі № 766/39/17 (провадження № 51-8867кмо18)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2F14E-26D0-B145-84AD-BF2C6B527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Постановлення</a:t>
            </a:r>
            <a:r>
              <a:rPr lang="ru-RU" sz="2000" dirty="0"/>
              <a:t> </a:t>
            </a:r>
            <a:r>
              <a:rPr lang="ru-RU" sz="2000" dirty="0" err="1"/>
              <a:t>обвинувального</a:t>
            </a:r>
            <a:r>
              <a:rPr lang="ru-RU" sz="2000" dirty="0"/>
              <a:t> </a:t>
            </a:r>
            <a:r>
              <a:rPr lang="ru-RU" sz="2000" dirty="0" err="1"/>
              <a:t>вироку</a:t>
            </a:r>
            <a:r>
              <a:rPr lang="ru-RU" sz="2000" dirty="0"/>
              <a:t>, а не </a:t>
            </a:r>
            <a:r>
              <a:rPr lang="ru-RU" sz="2000" dirty="0" err="1"/>
              <a:t>набрання</a:t>
            </a:r>
            <a:r>
              <a:rPr lang="ru-RU" sz="2000" dirty="0"/>
              <a:t> ним </a:t>
            </a:r>
            <a:r>
              <a:rPr lang="ru-RU" sz="2000" dirty="0" err="1"/>
              <a:t>законної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розмежовує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судом правил </a:t>
            </a:r>
            <a:r>
              <a:rPr lang="ru-RU" sz="2000" dirty="0" err="1"/>
              <a:t>призначення</a:t>
            </a:r>
            <a:r>
              <a:rPr lang="ru-RU" sz="2000" dirty="0"/>
              <a:t> </a:t>
            </a:r>
            <a:r>
              <a:rPr lang="ru-RU" sz="2000" dirty="0" err="1"/>
              <a:t>покарання</a:t>
            </a:r>
            <a:r>
              <a:rPr lang="ru-RU" sz="2000" dirty="0"/>
              <a:t> за </a:t>
            </a:r>
            <a:r>
              <a:rPr lang="ru-RU" sz="2000" dirty="0" err="1"/>
              <a:t>сукупністю</a:t>
            </a:r>
            <a:r>
              <a:rPr lang="ru-RU" sz="2000" dirty="0"/>
              <a:t> </a:t>
            </a:r>
            <a:r>
              <a:rPr lang="ru-RU" sz="2000" dirty="0" err="1"/>
              <a:t>злочинів</a:t>
            </a:r>
            <a:r>
              <a:rPr lang="ru-RU" sz="2000" dirty="0"/>
              <a:t> (ст. 70 КК) та за </a:t>
            </a:r>
            <a:r>
              <a:rPr lang="ru-RU" sz="2000" dirty="0" err="1"/>
              <a:t>сукупністю</a:t>
            </a:r>
            <a:r>
              <a:rPr lang="ru-RU" sz="2000" dirty="0"/>
              <a:t> </a:t>
            </a:r>
            <a:r>
              <a:rPr lang="ru-RU" sz="2000" dirty="0" err="1"/>
              <a:t>вироків</a:t>
            </a:r>
            <a:r>
              <a:rPr lang="ru-RU" sz="2000" dirty="0"/>
              <a:t> (ст. 71 КК). </a:t>
            </a:r>
          </a:p>
          <a:p>
            <a:pPr marL="0" indent="0">
              <a:buNone/>
            </a:pPr>
            <a:r>
              <a:rPr lang="ru-RU" sz="2000" dirty="0" err="1"/>
              <a:t>Скасування</a:t>
            </a:r>
            <a:r>
              <a:rPr lang="ru-RU" sz="2000" dirty="0"/>
              <a:t> судом </a:t>
            </a:r>
            <a:r>
              <a:rPr lang="ru-RU" sz="2000" dirty="0" err="1"/>
              <a:t>апеляційної</a:t>
            </a:r>
            <a:r>
              <a:rPr lang="ru-RU" sz="2000" dirty="0"/>
              <a:t> </a:t>
            </a:r>
            <a:r>
              <a:rPr lang="ru-RU" sz="2000" dirty="0" err="1"/>
              <a:t>інстанції</a:t>
            </a:r>
            <a:r>
              <a:rPr lang="ru-RU" sz="2000" dirty="0"/>
              <a:t> </a:t>
            </a:r>
            <a:r>
              <a:rPr lang="ru-RU" sz="2000" dirty="0" err="1"/>
              <a:t>попереднього</a:t>
            </a:r>
            <a:r>
              <a:rPr lang="ru-RU" sz="2000" dirty="0"/>
              <a:t> </a:t>
            </a:r>
            <a:r>
              <a:rPr lang="ru-RU" sz="2000" dirty="0" err="1"/>
              <a:t>вироку</a:t>
            </a:r>
            <a:r>
              <a:rPr lang="ru-RU" sz="2000" dirty="0"/>
              <a:t> в </a:t>
            </a:r>
            <a:r>
              <a:rPr lang="ru-RU" sz="2000" dirty="0" err="1"/>
              <a:t>частині</a:t>
            </a:r>
            <a:r>
              <a:rPr lang="ru-RU" sz="2000" dirty="0"/>
              <a:t> </a:t>
            </a:r>
            <a:r>
              <a:rPr lang="ru-RU" sz="2000" dirty="0" err="1"/>
              <a:t>призначення</a:t>
            </a:r>
            <a:r>
              <a:rPr lang="ru-RU" sz="2000" dirty="0"/>
              <a:t> </a:t>
            </a:r>
            <a:r>
              <a:rPr lang="ru-RU" sz="2000" dirty="0" err="1"/>
              <a:t>покарання</a:t>
            </a:r>
            <a:r>
              <a:rPr lang="ru-RU" sz="2000" dirty="0"/>
              <a:t> з </a:t>
            </a:r>
            <a:r>
              <a:rPr lang="ru-RU" sz="2000" dirty="0" err="1"/>
              <a:t>підстав</a:t>
            </a:r>
            <a:r>
              <a:rPr lang="ru-RU" sz="2000" dirty="0"/>
              <a:t> неправильного </a:t>
            </a:r>
            <a:r>
              <a:rPr lang="ru-RU" sz="2000" dirty="0" err="1"/>
              <a:t>звільнення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відбування</a:t>
            </a:r>
            <a:r>
              <a:rPr lang="ru-RU" sz="2000" dirty="0"/>
              <a:t> </a:t>
            </a:r>
            <a:r>
              <a:rPr lang="ru-RU" sz="2000" dirty="0" err="1"/>
              <a:t>покарання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у </a:t>
            </a:r>
            <a:r>
              <a:rPr lang="ru-RU" sz="2000" dirty="0" err="1"/>
              <a:t>зв’язку</a:t>
            </a:r>
            <a:r>
              <a:rPr lang="ru-RU" sz="2000" dirty="0"/>
              <a:t> з </a:t>
            </a:r>
            <a:r>
              <a:rPr lang="ru-RU" sz="2000" dirty="0" err="1"/>
              <a:t>необхідністю</a:t>
            </a:r>
            <a:r>
              <a:rPr lang="ru-RU" sz="2000" dirty="0"/>
              <a:t> </a:t>
            </a:r>
            <a:r>
              <a:rPr lang="ru-RU" sz="2000" dirty="0" err="1"/>
              <a:t>призначити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суворе</a:t>
            </a:r>
            <a:r>
              <a:rPr lang="ru-RU" sz="2000" dirty="0"/>
              <a:t> </a:t>
            </a:r>
            <a:r>
              <a:rPr lang="ru-RU" sz="2000" dirty="0" err="1"/>
              <a:t>покарання</a:t>
            </a:r>
            <a:r>
              <a:rPr lang="ru-RU" sz="2000" dirty="0"/>
              <a:t> не </a:t>
            </a:r>
            <a:r>
              <a:rPr lang="ru-RU" sz="2000" dirty="0" err="1"/>
              <a:t>перешкоджає</a:t>
            </a:r>
            <a:r>
              <a:rPr lang="ru-RU" sz="2000" dirty="0"/>
              <a:t> </a:t>
            </a:r>
            <a:r>
              <a:rPr lang="ru-RU" sz="2000" dirty="0" err="1"/>
              <a:t>застосуванню</a:t>
            </a:r>
            <a:r>
              <a:rPr lang="ru-RU" sz="2000" dirty="0"/>
              <a:t> ст. 71 КК </a:t>
            </a:r>
          </a:p>
          <a:p>
            <a:pPr marL="0" indent="0">
              <a:buNone/>
            </a:pPr>
            <a:r>
              <a:rPr lang="ru-RU" sz="2000" dirty="0" err="1"/>
              <a:t>Детальніше</a:t>
            </a:r>
            <a:r>
              <a:rPr lang="ru-RU" sz="2000" dirty="0"/>
              <a:t> з текстом постанови ОП </a:t>
            </a:r>
            <a:r>
              <a:rPr lang="ru-RU" sz="2000" dirty="0" err="1"/>
              <a:t>від</a:t>
            </a:r>
            <a:r>
              <a:rPr lang="ru-RU" sz="2000" dirty="0"/>
              <a:t> 01.06.2020 у </a:t>
            </a:r>
            <a:r>
              <a:rPr lang="ru-RU" sz="2000" dirty="0" err="1"/>
              <a:t>справі</a:t>
            </a:r>
            <a:r>
              <a:rPr lang="ru-RU" sz="2000" dirty="0"/>
              <a:t> № 766/39/17 (</a:t>
            </a:r>
            <a:r>
              <a:rPr lang="ru-RU" sz="2000" dirty="0" err="1"/>
              <a:t>провадження</a:t>
            </a:r>
            <a:r>
              <a:rPr lang="ru-RU" sz="2000" dirty="0"/>
              <a:t> № 51-8867кмо18)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ознайомитися</a:t>
            </a:r>
            <a:r>
              <a:rPr lang="ru-RU" sz="2000" dirty="0"/>
              <a:t> за </a:t>
            </a:r>
            <a:r>
              <a:rPr lang="ru-RU" sz="2000" dirty="0" err="1"/>
              <a:t>посиланням</a:t>
            </a:r>
            <a:r>
              <a:rPr lang="ru-RU" sz="2000" dirty="0"/>
              <a:t> </a:t>
            </a:r>
            <a:r>
              <a:rPr lang="en-US" sz="2000" dirty="0">
                <a:hlinkClick r:id="rId4"/>
              </a:rPr>
              <a:t>https://reyestr.court.gov.ua/Review/89675588</a:t>
            </a:r>
            <a:r>
              <a:rPr lang="uk-UA" sz="2000" dirty="0"/>
              <a:t> або</a:t>
            </a:r>
          </a:p>
          <a:p>
            <a:pPr marL="0" indent="0">
              <a:buNone/>
            </a:pPr>
            <a:r>
              <a:rPr lang="en-US" sz="2000" dirty="0"/>
              <a:t>https://</a:t>
            </a:r>
            <a:r>
              <a:rPr lang="en-US" sz="2000" dirty="0" err="1"/>
              <a:t>verdictum.ligazakon.net</a:t>
            </a:r>
            <a:r>
              <a:rPr lang="en-US" sz="2000" dirty="0"/>
              <a:t>/document/89675588</a:t>
            </a:r>
            <a:endParaRPr lang="ru-RU" sz="2000" dirty="0"/>
          </a:p>
        </p:txBody>
      </p:sp>
      <p:pic>
        <p:nvPicPr>
          <p:cNvPr id="4" name="Audio Recording 27 апр. 2022 г., 10:30:28" descr="Audio Recording 27 апр. 2022 г., 10:30:28">
            <a:hlinkClick r:id="" action="ppaction://media"/>
            <a:extLst>
              <a:ext uri="{FF2B5EF4-FFF2-40B4-BE49-F238E27FC236}">
                <a16:creationId xmlns:a16="http://schemas.microsoft.com/office/drawing/2014/main" id="{90E4FEAA-34CE-3642-A484-EE015A0892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8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87EAB-F6F5-2F4E-BE4C-DB346680D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uk-UA" sz="4600" dirty="0"/>
              <a:t>2. Етапи призначення покарання за сукупністю </a:t>
            </a:r>
            <a:r>
              <a:rPr lang="uk-UA" sz="4600" dirty="0" err="1"/>
              <a:t>вироків</a:t>
            </a:r>
            <a:endParaRPr lang="ru-UA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687AD-C631-334E-BA3E-02688459D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uk-UA" sz="2200" dirty="0"/>
              <a:t>Призначення покарання за новим </a:t>
            </a:r>
            <a:r>
              <a:rPr lang="uk-UA" sz="2200" dirty="0" err="1"/>
              <a:t>вироком</a:t>
            </a:r>
            <a:endParaRPr lang="uk-UA" sz="2200" dirty="0"/>
          </a:p>
          <a:p>
            <a:pPr marL="609600" indent="-609600">
              <a:buFontTx/>
              <a:buAutoNum type="arabicPeriod"/>
            </a:pPr>
            <a:r>
              <a:rPr lang="uk-UA" sz="2200" dirty="0"/>
              <a:t>Зарахування строку попереднього </a:t>
            </a:r>
            <a:r>
              <a:rPr lang="uk-UA" sz="2200" dirty="0" err="1"/>
              <a:t>ув</a:t>
            </a:r>
            <a:r>
              <a:rPr lang="en-US" sz="2200" dirty="0"/>
              <a:t>’</a:t>
            </a:r>
            <a:r>
              <a:rPr lang="uk-UA" sz="2200" dirty="0" err="1"/>
              <a:t>язнення</a:t>
            </a:r>
            <a:r>
              <a:rPr lang="uk-UA" sz="2200" dirty="0"/>
              <a:t> </a:t>
            </a:r>
            <a:r>
              <a:rPr lang="en-US" sz="2200" dirty="0"/>
              <a:t>(</a:t>
            </a:r>
            <a:r>
              <a:rPr lang="uk-UA" sz="2200" dirty="0"/>
              <a:t>за наявності)</a:t>
            </a:r>
          </a:p>
          <a:p>
            <a:pPr marL="609600" indent="-609600">
              <a:buFontTx/>
              <a:buAutoNum type="arabicPeriod"/>
            </a:pPr>
            <a:r>
              <a:rPr lang="uk-UA" sz="2200" dirty="0"/>
              <a:t>Обрання принципу призначення покарання за сукупності  </a:t>
            </a:r>
            <a:r>
              <a:rPr lang="uk-UA" sz="2200" dirty="0" err="1"/>
              <a:t>вироків</a:t>
            </a:r>
            <a:endParaRPr lang="uk-UA" sz="2200" dirty="0"/>
          </a:p>
          <a:p>
            <a:pPr marL="609600" indent="-609600">
              <a:buFontTx/>
              <a:buAutoNum type="arabicPeriod"/>
            </a:pPr>
            <a:r>
              <a:rPr lang="uk-UA" sz="2200" dirty="0"/>
              <a:t>Призначення остаточного покарання шляхом повного або часткового приєднання невідбутої частини покарання за попереднім </a:t>
            </a:r>
            <a:r>
              <a:rPr lang="uk-UA" sz="2200" dirty="0" err="1"/>
              <a:t>вироком</a:t>
            </a:r>
            <a:r>
              <a:rPr lang="uk-UA" sz="2200" dirty="0"/>
              <a:t>.</a:t>
            </a:r>
            <a:endParaRPr lang="uk-UA" altLang="ru-UA" sz="2200" dirty="0"/>
          </a:p>
          <a:p>
            <a:pPr marL="0" indent="0">
              <a:buNone/>
            </a:pPr>
            <a:endParaRPr lang="uk-UA" sz="2200" dirty="0"/>
          </a:p>
        </p:txBody>
      </p:sp>
      <p:pic>
        <p:nvPicPr>
          <p:cNvPr id="5" name="Audio Recording 27 апр. 2022 г., 10:37:11" descr="Audio Recording 27 апр. 2022 г., 10:37:11">
            <a:hlinkClick r:id="" action="ppaction://media"/>
            <a:extLst>
              <a:ext uri="{FF2B5EF4-FFF2-40B4-BE49-F238E27FC236}">
                <a16:creationId xmlns:a16="http://schemas.microsoft.com/office/drawing/2014/main" id="{9274204F-AF09-D142-8F4A-D6EE94AFA3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481EF-C034-614F-A3E3-89028C1A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Постанова ККС від 26.05.2020 у справі № 585/3671/17 (провадження № 51-1229км19)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FB40A-FAAA-1F43-8E26-F0B68079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Лише після зарахування строку попереднього ув’язнення у попередньому кримінальному провадженні суд може призначити покарання особі за сукупністю вироків (ст. 71 КК) </a:t>
            </a:r>
          </a:p>
          <a:p>
            <a:r>
              <a:rPr lang="ru-RU" sz="2400"/>
              <a:t>Детальніше з текстом постанови ККС від 26.05.2020 у справі № 585/3671/17 (провадження № 51-1229км19) можна ознайомитися за посиланням </a:t>
            </a:r>
            <a:r>
              <a:rPr lang="en-US" sz="2400"/>
              <a:t>http://reyestr.court.gov.ua/Review/89509482</a:t>
            </a:r>
            <a:endParaRPr lang="ru-RU" sz="2400"/>
          </a:p>
        </p:txBody>
      </p:sp>
      <p:pic>
        <p:nvPicPr>
          <p:cNvPr id="4" name="Audio Recording 27 апр. 2022 г., 10:38:41" descr="Audio Recording 27 апр. 2022 г., 10:38:41">
            <a:hlinkClick r:id="" action="ppaction://media"/>
            <a:extLst>
              <a:ext uri="{FF2B5EF4-FFF2-40B4-BE49-F238E27FC236}">
                <a16:creationId xmlns:a16="http://schemas.microsoft.com/office/drawing/2014/main" id="{AAAAF1AF-13CE-1442-9F20-3815EE3CAB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18953-0F8F-954C-B223-04856660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Постанова ККС ВС від 17.08.2021 у справі № 185/10985/19 (провадження № 51-2582км21)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BED3B-BD75-514D-BFA3-ED5AF92E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700" dirty="0" err="1"/>
              <a:t>Приєднання</a:t>
            </a:r>
            <a:r>
              <a:rPr lang="ru-RU" sz="1700" dirty="0"/>
              <a:t> </a:t>
            </a:r>
            <a:r>
              <a:rPr lang="ru-RU" sz="1700" dirty="0" err="1"/>
              <a:t>невідбутої</a:t>
            </a:r>
            <a:r>
              <a:rPr lang="ru-RU" sz="1700" dirty="0"/>
              <a:t> </a:t>
            </a:r>
            <a:r>
              <a:rPr lang="ru-RU" sz="1700" dirty="0" err="1"/>
              <a:t>частини</a:t>
            </a:r>
            <a:r>
              <a:rPr lang="ru-RU" sz="1700" dirty="0"/>
              <a:t> </a:t>
            </a:r>
            <a:r>
              <a:rPr lang="ru-RU" sz="1700" dirty="0" err="1"/>
              <a:t>покарання</a:t>
            </a:r>
            <a:r>
              <a:rPr lang="ru-RU" sz="1700" dirty="0"/>
              <a:t>, </a:t>
            </a:r>
            <a:r>
              <a:rPr lang="ru-RU" sz="1700" dirty="0" err="1"/>
              <a:t>призначеного</a:t>
            </a:r>
            <a:r>
              <a:rPr lang="ru-RU" sz="1700" dirty="0"/>
              <a:t> за </a:t>
            </a:r>
            <a:r>
              <a:rPr lang="ru-RU" sz="1700" dirty="0" err="1"/>
              <a:t>попереднім</a:t>
            </a:r>
            <a:r>
              <a:rPr lang="ru-RU" sz="1700" dirty="0"/>
              <a:t> </a:t>
            </a:r>
            <a:r>
              <a:rPr lang="ru-RU" sz="1700" dirty="0" err="1"/>
              <a:t>вироком</a:t>
            </a:r>
            <a:r>
              <a:rPr lang="ru-RU" sz="1700" dirty="0"/>
              <a:t>, </a:t>
            </a:r>
            <a:r>
              <a:rPr lang="ru-RU" sz="1700" dirty="0" err="1"/>
              <a:t>є</a:t>
            </a:r>
            <a:r>
              <a:rPr lang="ru-RU" sz="1700" dirty="0"/>
              <a:t> </a:t>
            </a:r>
            <a:r>
              <a:rPr lang="ru-RU" sz="1700" dirty="0" err="1"/>
              <a:t>обов'язком</a:t>
            </a:r>
            <a:r>
              <a:rPr lang="ru-RU" sz="1700" dirty="0"/>
              <a:t> суду, </a:t>
            </a:r>
            <a:r>
              <a:rPr lang="ru-RU" sz="1700" dirty="0" err="1"/>
              <a:t>який</a:t>
            </a:r>
            <a:r>
              <a:rPr lang="ru-RU" sz="1700" dirty="0"/>
              <a:t> </a:t>
            </a:r>
            <a:r>
              <a:rPr lang="ru-RU" sz="1700" dirty="0" err="1"/>
              <a:t>призначає</a:t>
            </a:r>
            <a:r>
              <a:rPr lang="ru-RU" sz="1700" dirty="0"/>
              <a:t> </a:t>
            </a:r>
            <a:r>
              <a:rPr lang="ru-RU" sz="1700" dirty="0" err="1"/>
              <a:t>покарання</a:t>
            </a:r>
            <a:r>
              <a:rPr lang="ru-RU" sz="1700" dirty="0"/>
              <a:t> за </a:t>
            </a:r>
            <a:r>
              <a:rPr lang="ru-RU" sz="1700" dirty="0" err="1"/>
              <a:t>сукупністю</a:t>
            </a:r>
            <a:r>
              <a:rPr lang="ru-RU" sz="1700" dirty="0"/>
              <a:t> </a:t>
            </a:r>
            <a:r>
              <a:rPr lang="ru-RU" sz="1700" dirty="0" err="1"/>
              <a:t>вироків</a:t>
            </a:r>
            <a:r>
              <a:rPr lang="ru-RU" sz="1700" dirty="0"/>
              <a:t>. </a:t>
            </a:r>
          </a:p>
          <a:p>
            <a:pPr marL="0" indent="0">
              <a:buNone/>
            </a:pPr>
            <a:r>
              <a:rPr lang="ru-RU" sz="1700" dirty="0"/>
              <a:t>У </a:t>
            </a:r>
            <a:r>
              <a:rPr lang="ru-RU" sz="1700" dirty="0" err="1"/>
              <a:t>разі</a:t>
            </a:r>
            <a:r>
              <a:rPr lang="ru-RU" sz="1700" dirty="0"/>
              <a:t> </a:t>
            </a:r>
            <a:r>
              <a:rPr lang="ru-RU" sz="1700" dirty="0" err="1"/>
              <a:t>вчинення</a:t>
            </a:r>
            <a:r>
              <a:rPr lang="ru-RU" sz="1700" dirty="0"/>
              <a:t> </a:t>
            </a:r>
            <a:r>
              <a:rPr lang="ru-RU" sz="1700" dirty="0" err="1"/>
              <a:t>засудженим</a:t>
            </a:r>
            <a:r>
              <a:rPr lang="ru-RU" sz="1700" dirty="0"/>
              <a:t> нового </a:t>
            </a:r>
            <a:r>
              <a:rPr lang="ru-RU" sz="1700" dirty="0" err="1"/>
              <a:t>злочину</a:t>
            </a:r>
            <a:r>
              <a:rPr lang="ru-RU" sz="1700" dirty="0"/>
              <a:t> у </a:t>
            </a:r>
            <a:r>
              <a:rPr lang="ru-RU" sz="1700" dirty="0" err="1"/>
              <a:t>період</a:t>
            </a:r>
            <a:r>
              <a:rPr lang="ru-RU" sz="1700" dirty="0"/>
              <a:t> </a:t>
            </a:r>
            <a:r>
              <a:rPr lang="ru-RU" sz="1700" dirty="0" err="1"/>
              <a:t>іспитового</a:t>
            </a:r>
            <a:r>
              <a:rPr lang="ru-RU" sz="1700" dirty="0"/>
              <a:t> строку при </a:t>
            </a:r>
            <a:r>
              <a:rPr lang="ru-RU" sz="1700" dirty="0" err="1"/>
              <a:t>звільненні</a:t>
            </a:r>
            <a:r>
              <a:rPr lang="ru-RU" sz="1700" dirty="0"/>
              <a:t> </a:t>
            </a:r>
            <a:r>
              <a:rPr lang="ru-RU" sz="1700" dirty="0" err="1"/>
              <a:t>від</a:t>
            </a:r>
            <a:r>
              <a:rPr lang="ru-RU" sz="1700" dirty="0"/>
              <a:t> </a:t>
            </a:r>
            <a:r>
              <a:rPr lang="ru-RU" sz="1700" dirty="0" err="1"/>
              <a:t>відбування</a:t>
            </a:r>
            <a:r>
              <a:rPr lang="ru-RU" sz="1700" dirty="0"/>
              <a:t> </a:t>
            </a:r>
            <a:r>
              <a:rPr lang="ru-RU" sz="1700" dirty="0" err="1"/>
              <a:t>покарання</a:t>
            </a:r>
            <a:r>
              <a:rPr lang="ru-RU" sz="1700" dirty="0"/>
              <a:t> з </a:t>
            </a:r>
            <a:r>
              <a:rPr lang="ru-RU" sz="1700" dirty="0" err="1"/>
              <a:t>випробуванням</a:t>
            </a:r>
            <a:r>
              <a:rPr lang="ru-RU" sz="1700" dirty="0"/>
              <a:t> </a:t>
            </a:r>
            <a:r>
              <a:rPr lang="ru-RU" sz="1700" dirty="0" err="1"/>
              <a:t>невідбутою</a:t>
            </a:r>
            <a:r>
              <a:rPr lang="ru-RU" sz="1700" dirty="0"/>
              <a:t> </a:t>
            </a:r>
            <a:r>
              <a:rPr lang="ru-RU" sz="1700" dirty="0" err="1"/>
              <a:t>частиною</a:t>
            </a:r>
            <a:r>
              <a:rPr lang="ru-RU" sz="1700" dirty="0"/>
              <a:t> </a:t>
            </a:r>
            <a:r>
              <a:rPr lang="ru-RU" sz="1700" dirty="0" err="1"/>
              <a:t>покарання</a:t>
            </a:r>
            <a:r>
              <a:rPr lang="ru-RU" sz="1700" dirty="0"/>
              <a:t> </a:t>
            </a:r>
            <a:r>
              <a:rPr lang="ru-RU" sz="1700" dirty="0" err="1"/>
              <a:t>слід</a:t>
            </a:r>
            <a:r>
              <a:rPr lang="ru-RU" sz="1700" dirty="0"/>
              <a:t> </a:t>
            </a:r>
            <a:r>
              <a:rPr lang="ru-RU" sz="1700" dirty="0" err="1"/>
              <a:t>вважати</a:t>
            </a:r>
            <a:r>
              <a:rPr lang="ru-RU" sz="1700" dirty="0"/>
              <a:t> </a:t>
            </a:r>
            <a:r>
              <a:rPr lang="ru-RU" sz="1700" dirty="0" err="1"/>
              <a:t>раніше</a:t>
            </a:r>
            <a:r>
              <a:rPr lang="ru-RU" sz="1700" dirty="0"/>
              <a:t> </a:t>
            </a:r>
            <a:r>
              <a:rPr lang="ru-RU" sz="1700" dirty="0" err="1"/>
              <a:t>призначене</a:t>
            </a:r>
            <a:r>
              <a:rPr lang="ru-RU" sz="1700" dirty="0"/>
              <a:t> </a:t>
            </a:r>
            <a:r>
              <a:rPr lang="ru-RU" sz="1700" dirty="0" err="1"/>
              <a:t>покарання</a:t>
            </a:r>
            <a:r>
              <a:rPr lang="ru-RU" sz="1700" dirty="0"/>
              <a:t> в </a:t>
            </a:r>
            <a:r>
              <a:rPr lang="ru-RU" sz="1700" dirty="0" err="1"/>
              <a:t>його</a:t>
            </a:r>
            <a:r>
              <a:rPr lang="ru-RU" sz="1700" dirty="0"/>
              <a:t> </a:t>
            </a:r>
            <a:r>
              <a:rPr lang="ru-RU" sz="1700" dirty="0" err="1"/>
              <a:t>повному</a:t>
            </a:r>
            <a:r>
              <a:rPr lang="ru-RU" sz="1700" dirty="0"/>
              <a:t> </a:t>
            </a:r>
            <a:r>
              <a:rPr lang="ru-RU" sz="1700" dirty="0" err="1"/>
              <a:t>обсязі</a:t>
            </a:r>
            <a:r>
              <a:rPr lang="ru-RU" sz="1700" dirty="0"/>
              <a:t>, за </a:t>
            </a:r>
            <a:r>
              <a:rPr lang="ru-RU" sz="1700" dirty="0" err="1"/>
              <a:t>винятком</a:t>
            </a:r>
            <a:r>
              <a:rPr lang="ru-RU" sz="1700" dirty="0"/>
              <a:t> строку </a:t>
            </a:r>
            <a:r>
              <a:rPr lang="ru-RU" sz="1700" dirty="0" err="1"/>
              <a:t>попереднього</a:t>
            </a:r>
            <a:r>
              <a:rPr lang="ru-RU" sz="1700" dirty="0"/>
              <a:t> </a:t>
            </a:r>
            <a:r>
              <a:rPr lang="ru-RU" sz="1700" dirty="0" err="1"/>
              <a:t>ув'язнення</a:t>
            </a:r>
            <a:r>
              <a:rPr lang="ru-RU" sz="1700" dirty="0"/>
              <a:t>. </a:t>
            </a:r>
          </a:p>
          <a:p>
            <a:pPr marL="0" indent="0">
              <a:buNone/>
            </a:pPr>
            <a:r>
              <a:rPr lang="ru-RU" sz="1700" dirty="0" err="1"/>
              <a:t>Згідно</a:t>
            </a:r>
            <a:r>
              <a:rPr lang="ru-RU" sz="1700" dirty="0"/>
              <a:t> з ч. 3 ст. 78 КК </a:t>
            </a:r>
            <a:r>
              <a:rPr lang="ru-RU" sz="1700" dirty="0" err="1"/>
              <a:t>можливість</a:t>
            </a:r>
            <a:r>
              <a:rPr lang="ru-RU" sz="1700" dirty="0"/>
              <a:t> </a:t>
            </a:r>
            <a:r>
              <a:rPr lang="ru-RU" sz="1700" dirty="0" err="1"/>
              <a:t>застосування</a:t>
            </a:r>
            <a:r>
              <a:rPr lang="ru-RU" sz="1700" dirty="0"/>
              <a:t> статей 71,72 КК не </a:t>
            </a:r>
            <a:r>
              <a:rPr lang="ru-RU" sz="1700" dirty="0" err="1"/>
              <a:t>залежить</a:t>
            </a:r>
            <a:r>
              <a:rPr lang="ru-RU" sz="1700" dirty="0"/>
              <a:t> </a:t>
            </a:r>
            <a:r>
              <a:rPr lang="ru-RU" sz="1700" dirty="0" err="1"/>
              <a:t>від</a:t>
            </a:r>
            <a:r>
              <a:rPr lang="ru-RU" sz="1700" dirty="0"/>
              <a:t> виду </a:t>
            </a:r>
            <a:r>
              <a:rPr lang="ru-RU" sz="1700" dirty="0" err="1"/>
              <a:t>кримінального</a:t>
            </a:r>
            <a:r>
              <a:rPr lang="ru-RU" sz="1700" dirty="0"/>
              <a:t> </a:t>
            </a:r>
            <a:r>
              <a:rPr lang="ru-RU" sz="1700" dirty="0" err="1"/>
              <a:t>правопорушення</a:t>
            </a:r>
            <a:r>
              <a:rPr lang="ru-RU" sz="1700" dirty="0"/>
              <a:t> (</a:t>
            </a:r>
            <a:r>
              <a:rPr lang="ru-RU" sz="1700" dirty="0" err="1"/>
              <a:t>злочин</a:t>
            </a:r>
            <a:r>
              <a:rPr lang="ru-RU" sz="1700" dirty="0"/>
              <a:t> </a:t>
            </a:r>
            <a:r>
              <a:rPr lang="ru-RU" sz="1700" dirty="0" err="1"/>
              <a:t>чи</a:t>
            </a:r>
            <a:r>
              <a:rPr lang="ru-RU" sz="1700" dirty="0"/>
              <a:t> </a:t>
            </a:r>
            <a:r>
              <a:rPr lang="ru-RU" sz="1700" dirty="0" err="1"/>
              <a:t>кримінальний</a:t>
            </a:r>
            <a:r>
              <a:rPr lang="ru-RU" sz="1700" dirty="0"/>
              <a:t> проступок) та </a:t>
            </a:r>
            <a:r>
              <a:rPr lang="ru-RU" sz="1700" dirty="0" err="1"/>
              <a:t>від</a:t>
            </a:r>
            <a:r>
              <a:rPr lang="ru-RU" sz="1700" dirty="0"/>
              <a:t> </a:t>
            </a:r>
            <a:r>
              <a:rPr lang="ru-RU" sz="1700" dirty="0" err="1"/>
              <a:t>форми</a:t>
            </a:r>
            <a:r>
              <a:rPr lang="ru-RU" sz="1700" dirty="0"/>
              <a:t> вини (</a:t>
            </a:r>
            <a:r>
              <a:rPr lang="ru-RU" sz="1700" dirty="0" err="1"/>
              <a:t>умисел</a:t>
            </a:r>
            <a:r>
              <a:rPr lang="ru-RU" sz="1700" dirty="0"/>
              <a:t> </a:t>
            </a:r>
            <a:r>
              <a:rPr lang="ru-RU" sz="1700" dirty="0" err="1"/>
              <a:t>чи</a:t>
            </a:r>
            <a:r>
              <a:rPr lang="ru-RU" sz="1700" dirty="0"/>
              <a:t> з </a:t>
            </a:r>
            <a:r>
              <a:rPr lang="ru-RU" sz="1700" dirty="0" err="1"/>
              <a:t>необережність</a:t>
            </a:r>
            <a:r>
              <a:rPr lang="ru-RU" sz="1700" dirty="0"/>
              <a:t>)</a:t>
            </a:r>
          </a:p>
          <a:p>
            <a:pPr marL="0" indent="0">
              <a:buNone/>
            </a:pPr>
            <a:r>
              <a:rPr lang="ru-RU" sz="1700" dirty="0"/>
              <a:t> </a:t>
            </a:r>
            <a:r>
              <a:rPr lang="ru-RU" sz="1700" dirty="0" err="1"/>
              <a:t>Детальніше</a:t>
            </a:r>
            <a:r>
              <a:rPr lang="ru-RU" sz="1700" dirty="0"/>
              <a:t> з текстом постанови ВС </a:t>
            </a:r>
            <a:r>
              <a:rPr lang="ru-RU" sz="1700" dirty="0" err="1"/>
              <a:t>від</a:t>
            </a:r>
            <a:r>
              <a:rPr lang="ru-RU" sz="1700" dirty="0"/>
              <a:t> 17.08.2021 у </a:t>
            </a:r>
            <a:r>
              <a:rPr lang="ru-RU" sz="1700" dirty="0" err="1"/>
              <a:t>справі</a:t>
            </a:r>
            <a:r>
              <a:rPr lang="ru-RU" sz="1700" dirty="0"/>
              <a:t> № 185/10985/19 (</a:t>
            </a:r>
            <a:r>
              <a:rPr lang="ru-RU" sz="1700" dirty="0" err="1"/>
              <a:t>провадження</a:t>
            </a:r>
            <a:r>
              <a:rPr lang="ru-RU" sz="1700" dirty="0"/>
              <a:t> № 51-2582км21) </a:t>
            </a:r>
            <a:r>
              <a:rPr lang="ru-RU" sz="1700" dirty="0" err="1"/>
              <a:t>можна</a:t>
            </a:r>
            <a:r>
              <a:rPr lang="ru-RU" sz="1700" dirty="0"/>
              <a:t> </a:t>
            </a:r>
            <a:r>
              <a:rPr lang="ru-RU" sz="1700" dirty="0" err="1"/>
              <a:t>ознайомитися</a:t>
            </a:r>
            <a:r>
              <a:rPr lang="ru-RU" sz="1700" dirty="0"/>
              <a:t> за </a:t>
            </a:r>
            <a:r>
              <a:rPr lang="ru-RU" sz="1700" dirty="0" err="1"/>
              <a:t>посиланням</a:t>
            </a:r>
            <a:r>
              <a:rPr lang="ru-RU" sz="1700" dirty="0"/>
              <a:t> </a:t>
            </a:r>
            <a:r>
              <a:rPr lang="en-US" sz="1700" dirty="0">
                <a:hlinkClick r:id="rId4"/>
              </a:rPr>
              <a:t>https://reyestr.court.gov.ua/Review/99088474</a:t>
            </a:r>
            <a:r>
              <a:rPr lang="uk-UA" sz="1700" dirty="0"/>
              <a:t> або </a:t>
            </a:r>
            <a:r>
              <a:rPr lang="en-US" sz="1700" dirty="0"/>
              <a:t>http://</a:t>
            </a:r>
            <a:r>
              <a:rPr lang="en-US" sz="1700" dirty="0" err="1"/>
              <a:t>iplex.com.ua</a:t>
            </a:r>
            <a:r>
              <a:rPr lang="en-US" sz="1700" dirty="0"/>
              <a:t>/</a:t>
            </a:r>
            <a:r>
              <a:rPr lang="en-US" sz="1700" dirty="0" err="1"/>
              <a:t>doc.php?regnum</a:t>
            </a:r>
            <a:r>
              <a:rPr lang="en-US" sz="1700" dirty="0"/>
              <a:t>=99088474&amp;red=1000031990e40d19df1a90f7cfbee1f120dea1&amp;d=5</a:t>
            </a:r>
            <a:endParaRPr lang="ru-RU" sz="1700" dirty="0"/>
          </a:p>
        </p:txBody>
      </p:sp>
      <p:pic>
        <p:nvPicPr>
          <p:cNvPr id="4" name="Audio Recording 27 апр. 2022 г., 10:47:22" descr="Audio Recording 27 апр. 2022 г., 10:47:22">
            <a:hlinkClick r:id="" action="ppaction://media"/>
            <a:extLst>
              <a:ext uri="{FF2B5EF4-FFF2-40B4-BE49-F238E27FC236}">
                <a16:creationId xmlns:a16="http://schemas.microsoft.com/office/drawing/2014/main" id="{05BB3FB4-9A04-9940-8418-D6241DD48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1993</Words>
  <Application>Microsoft Macintosh PowerPoint</Application>
  <PresentationFormat>Широкоэкранный</PresentationFormat>
  <Paragraphs>85</Paragraphs>
  <Slides>16</Slides>
  <Notes>0</Notes>
  <HiddenSlides>0</HiddenSlides>
  <MMClips>16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Призначення покарання за сукупністю вироків</vt:lpstr>
      <vt:lpstr>План </vt:lpstr>
      <vt:lpstr>Література</vt:lpstr>
      <vt:lpstr>1. Підстава призначення покарання за сукупності вироків</vt:lpstr>
      <vt:lpstr>Постанова ОП ККС ВС від 06.12.2021 у справі № 243/7758/20 (провадження № 51-113кмо21)</vt:lpstr>
      <vt:lpstr>Постанова ОП ККС ВС від 01.06.2020 у справі № 766/39/17 (провадження № 51-8867кмо18)</vt:lpstr>
      <vt:lpstr>2. Етапи призначення покарання за сукупністю вироків</vt:lpstr>
      <vt:lpstr>Постанова ККС від 26.05.2020 у справі № 585/3671/17 (провадження № 51-1229км19)</vt:lpstr>
      <vt:lpstr>Постанова ККС ВС від 17.08.2021 у справі № 185/10985/19 (провадження № 51-2582км21)</vt:lpstr>
      <vt:lpstr>3. Принципи визначення остаточної міри покарання за сукупністю вироків </vt:lpstr>
      <vt:lpstr>4. Межі складання покарань при сукупності вироків. </vt:lpstr>
      <vt:lpstr>5. Призначення додаткових покарань за сукупністю вироків. </vt:lpstr>
      <vt:lpstr>6. Особливості складання різних видів покарань</vt:lpstr>
      <vt:lpstr>7. Призначення покарання у випадках, коли в одному вироку призначається покарання за сукупності кримінальних правопорушень і за сукупності вироків.  </vt:lpstr>
      <vt:lpstr>Постанова Верховного Суду від 17 травня 2018 року у справі № 487/572/16-к (провадження № 51-2318км18)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Призначення покарання за сукупністю вироків</dc:title>
  <dc:creator>Nataliya Gutorova</dc:creator>
  <cp:lastModifiedBy>Nataliya Gutorova</cp:lastModifiedBy>
  <cp:revision>2</cp:revision>
  <dcterms:created xsi:type="dcterms:W3CDTF">2022-04-25T14:18:56Z</dcterms:created>
  <dcterms:modified xsi:type="dcterms:W3CDTF">2022-04-27T08:42:47Z</dcterms:modified>
</cp:coreProperties>
</file>