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62" r:id="rId4"/>
    <p:sldId id="258" r:id="rId5"/>
    <p:sldId id="260" r:id="rId6"/>
    <p:sldId id="261" r:id="rId7"/>
    <p:sldId id="259" r:id="rId8"/>
    <p:sldId id="265" r:id="rId9"/>
    <p:sldId id="266" r:id="rId10"/>
    <p:sldId id="267" r:id="rId11"/>
    <p:sldId id="263" r:id="rId12"/>
    <p:sldId id="268" r:id="rId13"/>
    <p:sldId id="269" r:id="rId14"/>
    <p:sldId id="270" r:id="rId15"/>
    <p:sldId id="264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FC786-5517-44B9-B3CF-F8C6671D04E6}" type="datetimeFigureOut">
              <a:rPr lang="uk-UA" smtClean="0"/>
              <a:t>14.04.2020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F1181-46C8-45E7-8EA0-507963C451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428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3838D18-D804-401A-A6C5-1FC25F23EE25}" type="datetime1">
              <a:rPr lang="uk-UA" smtClean="0"/>
              <a:t>14.04.2020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F01A29-0602-45E3-B4CD-5A856203DC8C}" type="datetime1">
              <a:rPr lang="uk-UA" smtClean="0"/>
              <a:t>14.04.2020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26B83DA-2C35-44AF-BF1F-8B74BE9F5170}" type="datetime1">
              <a:rPr lang="uk-UA" smtClean="0"/>
              <a:t>14.04.2020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F5D94C-AFFA-4BD6-9655-D1C27B4BA6D1}" type="datetime1">
              <a:rPr lang="uk-UA" smtClean="0"/>
              <a:t>14.04.2020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D20FB48-E0BD-4DCF-955D-DCE60D84B7F8}" type="datetime1">
              <a:rPr lang="uk-UA" smtClean="0"/>
              <a:t>14.04.2020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A77FF0-B802-4BEA-BD23-D4D91697AA2F}" type="datetime1">
              <a:rPr lang="uk-UA" smtClean="0"/>
              <a:t>14.04.2020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454EA5-9EDE-49C1-916C-793B442370F1}" type="datetime1">
              <a:rPr lang="uk-UA" smtClean="0"/>
              <a:t>14.04.2020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EEB19-63EB-413C-B70C-2E726BF96CAE}" type="datetime1">
              <a:rPr lang="uk-UA" smtClean="0"/>
              <a:t>14.04.2020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AB46C42-B3E3-4F0D-9AC1-B1BD09CC8684}" type="datetime1">
              <a:rPr lang="uk-UA" smtClean="0"/>
              <a:t>14.04.2020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16549F-C6B3-4E35-9E76-D5E207F0DCDC}" type="datetime1">
              <a:rPr lang="uk-UA" smtClean="0"/>
              <a:t>14.04.2020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3F6686-47D4-45BC-B50D-B8AEDCDA0385}" type="datetime1">
              <a:rPr lang="uk-UA" smtClean="0"/>
              <a:t>14.04.2020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FD48E1A-99A6-4296-83C6-5ACEDA21F292}" type="datetime1">
              <a:rPr lang="uk-UA" smtClean="0"/>
              <a:t>14.04.2020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FFD8771-C223-4C91-BA13-26C0F837CF97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/>
              <a:t>Організована злочинність та її запобігання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481424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dirty="0" smtClean="0"/>
              <a:t>План:</a:t>
            </a:r>
          </a:p>
          <a:p>
            <a:pPr algn="l"/>
            <a:r>
              <a:rPr lang="uk-UA" dirty="0" smtClean="0"/>
              <a:t>1. Кримінологічна характеристика організованої злочинності.</a:t>
            </a:r>
          </a:p>
          <a:p>
            <a:pPr algn="l"/>
            <a:r>
              <a:rPr lang="uk-UA" dirty="0" smtClean="0"/>
              <a:t>2. Причини та умови організованої злочинності.</a:t>
            </a:r>
          </a:p>
          <a:p>
            <a:pPr algn="l"/>
            <a:r>
              <a:rPr lang="uk-UA" dirty="0" smtClean="0"/>
              <a:t>3. Запобігання організованій злочинності.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2098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76864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Організатори і керівники ОГ і ЗО за соціально-демографічними ознаками (віком, рівнем освіти, сімейним станом тощо) майже нічим не відрізняються від аналогічних ознак законослухняних громадян — підприємців. Вони характеризувалися як вольові, зухвалі і </a:t>
            </a:r>
            <a:r>
              <a:rPr lang="uk-UA" dirty="0" smtClean="0"/>
              <a:t>заповзятливі </a:t>
            </a:r>
            <a:r>
              <a:rPr lang="uk-UA" dirty="0"/>
              <a:t>люди, що мають організаторські здібності, ділові зв'язки і великі матеріальні можливості.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Проте їм </a:t>
            </a:r>
            <a:r>
              <a:rPr lang="uk-UA" dirty="0"/>
              <a:t>притаманні такі риси характеру, як брехливість, мстивість, жорстокість, честолюбство. Багато-хто з них схильні до вживання наркотиків. Прагнення до збагачення будь-якою ціною є гіпертрофованим. Звертає увагу і така деталь, що властива взагалі особистості організованого злочинця, як маскування способу життя і поведінки під законослухняне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Рядовим учасникам притаманні </a:t>
            </a:r>
            <a:r>
              <a:rPr lang="uk-UA" dirty="0"/>
              <a:t>рішучість, швидкість реакції, агресивність, прагнення вирішувати конфлікти шляхом фізичного або психічного насильства. Вони, як правило, вміють </a:t>
            </a:r>
            <a:r>
              <a:rPr lang="uk-UA" dirty="0" err="1"/>
              <a:t>професійно</a:t>
            </a:r>
            <a:r>
              <a:rPr lang="uk-UA" dirty="0"/>
              <a:t> користуватися зброєю, володіють прийомами бойової боротьби. Для багатьох учас­ників організованих злочинних спільнот характерною є </a:t>
            </a:r>
            <a:r>
              <a:rPr lang="uk-UA" dirty="0" smtClean="0"/>
              <a:t>споживацька </a:t>
            </a:r>
            <a:r>
              <a:rPr lang="uk-UA" dirty="0"/>
              <a:t>психологія, у них завищена самооцінка та існує впев­неність у безкарності своїх злочинних дій. 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/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2</a:t>
            </a:r>
            <a:r>
              <a:rPr lang="uk-UA" sz="3600" b="1" dirty="0"/>
              <a:t>. Причини та умови організованої </a:t>
            </a:r>
            <a:r>
              <a:rPr lang="uk-UA" sz="3600" b="1" dirty="0" smtClean="0"/>
              <a:t>злочинності</a:t>
            </a:r>
            <a:endParaRPr lang="uk-UA" sz="3600" b="1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76864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i="1" dirty="0"/>
              <a:t>Причини</a:t>
            </a:r>
            <a:r>
              <a:rPr lang="uk-UA" dirty="0"/>
              <a:t> виникнення й існування організованої злочинності в Укра­їні багато в чому пов'язані з функціонуванням політичної системи, життєдіяльністю самої </a:t>
            </a:r>
            <a:r>
              <a:rPr lang="uk-UA" dirty="0" smtClean="0"/>
              <a:t>держави.</a:t>
            </a:r>
            <a:r>
              <a:rPr lang="ru-RU" dirty="0"/>
              <a:t> </a:t>
            </a:r>
            <a:endParaRPr lang="ru-RU" dirty="0" smtClean="0"/>
          </a:p>
          <a:p>
            <a:r>
              <a:rPr lang="uk-UA" dirty="0" smtClean="0"/>
              <a:t>відсутність </a:t>
            </a:r>
            <a:r>
              <a:rPr lang="uk-UA" dirty="0"/>
              <a:t>політичної волі до вирішення складних державних проблем, зокрема й проблеми протидії організованій злочинності, криміналізація політичних від­носин, погіршення економічної </a:t>
            </a:r>
            <a:r>
              <a:rPr lang="uk-UA" dirty="0" smtClean="0"/>
              <a:t>свободи.</a:t>
            </a:r>
          </a:p>
          <a:p>
            <a:r>
              <a:rPr lang="uk-UA" dirty="0" smtClean="0"/>
              <a:t>падіння </a:t>
            </a:r>
            <a:r>
              <a:rPr lang="uk-UA" dirty="0"/>
              <a:t>життєвого рівня більшості громадян, безробіття в легальному секторі економіки об'єктивно розширюють ресурсну базу організованої злочинності, підвищують «соціальну значущість» лідерів злочинних співтовариств, здатних організувати життєдіяльність тієї частини громадян, які втратили роботу, надаючи їм можливість злочинним шляхом дістава­ти кошти для існування в умовах кризи економіки та паралічу дер­жавних структур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12</a:t>
            </a:fld>
            <a:endParaRPr lang="uk-UA"/>
          </a:p>
        </p:txBody>
      </p:sp>
      <p:sp>
        <p:nvSpPr>
          <p:cNvPr id="4" name="Стрелка вправо 3"/>
          <p:cNvSpPr/>
          <p:nvPr/>
        </p:nvSpPr>
        <p:spPr>
          <a:xfrm>
            <a:off x="5436096" y="6021288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76864" cy="6408712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тіньова </a:t>
            </a:r>
            <a:r>
              <a:rPr lang="uk-UA" dirty="0"/>
              <a:t>економічна </a:t>
            </a:r>
            <a:r>
              <a:rPr lang="uk-UA" dirty="0" smtClean="0"/>
              <a:t>діяльність. </a:t>
            </a:r>
            <a:r>
              <a:rPr lang="uk-UA" dirty="0"/>
              <a:t>Вона передбачає існування виробництва, споживання, обміну і розподілу матеріальних благ і коштів, які не враховуються офіційною статистикою і не контролюються суспільством</a:t>
            </a:r>
            <a:r>
              <a:rPr lang="uk-UA" dirty="0" smtClean="0"/>
              <a:t>.</a:t>
            </a:r>
          </a:p>
          <a:p>
            <a:r>
              <a:rPr lang="uk-UA" dirty="0" smtClean="0"/>
              <a:t>неврегульованість </a:t>
            </a:r>
            <a:r>
              <a:rPr lang="uk-UA" dirty="0"/>
              <a:t>багатьох цивільно-правових відносин, нестабільність і су­перечливість митного, податкового, іншого </a:t>
            </a:r>
            <a:r>
              <a:rPr lang="uk-UA" dirty="0" smtClean="0"/>
              <a:t>законодавства.</a:t>
            </a:r>
            <a:endParaRPr lang="ru-RU" dirty="0"/>
          </a:p>
          <a:p>
            <a:r>
              <a:rPr lang="uk-UA" dirty="0" smtClean="0"/>
              <a:t>системна корупція. Щороку </a:t>
            </a:r>
            <a:r>
              <a:rPr lang="uk-UA" dirty="0"/>
              <a:t>де­далі більше державних службовців різного рівня залучаються до </a:t>
            </a:r>
            <a:r>
              <a:rPr lang="uk-UA" dirty="0" smtClean="0"/>
              <a:t>організованої </a:t>
            </a:r>
            <a:r>
              <a:rPr lang="uk-UA" dirty="0"/>
              <a:t>злочинної діяльності. Відсутність прозорості й підзвітності громаді є тим негативним чинником, який заважає впровадити дієвий соціальний контроль за їх діями.</a:t>
            </a:r>
            <a:endParaRPr lang="ru-RU" dirty="0"/>
          </a:p>
          <a:p>
            <a:r>
              <a:rPr lang="uk-UA" dirty="0" smtClean="0"/>
              <a:t>морально-психологічні </a:t>
            </a:r>
            <a:r>
              <a:rPr lang="uk-UA" dirty="0"/>
              <a:t>чинники. Серед громадян панують настрої скептицизму, зневіри, незахищеності й стра­ху перед злочинцями. Вони підживлюються деякими ЗМІ, які пропа­гують цінності злочинного світу, зосереджені на показі жорстокості, насилля, задовольняють примітивні людські потреби.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13</a:t>
            </a:fld>
            <a:endParaRPr lang="uk-UA"/>
          </a:p>
        </p:txBody>
      </p:sp>
      <p:sp>
        <p:nvSpPr>
          <p:cNvPr id="4" name="Стрелка вправо 3"/>
          <p:cNvSpPr/>
          <p:nvPr/>
        </p:nvSpPr>
        <p:spPr>
          <a:xfrm>
            <a:off x="6948264" y="6165304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>
            <a:normAutofit fontScale="92500" lnSpcReduction="20000"/>
          </a:bodyPr>
          <a:lstStyle/>
          <a:p>
            <a:r>
              <a:rPr lang="uk-UA" dirty="0" err="1" smtClean="0"/>
              <a:t>нереформованість</a:t>
            </a:r>
            <a:r>
              <a:rPr lang="uk-UA" dirty="0" smtClean="0"/>
              <a:t> </a:t>
            </a:r>
            <a:r>
              <a:rPr lang="uk-UA" dirty="0"/>
              <a:t>системи кримінальної юстиції, незабезпечення принципу невідворотності по­карання, прийняття нормативних актів, норми яких суперечать одна </a:t>
            </a:r>
            <a:r>
              <a:rPr lang="uk-UA" dirty="0" smtClean="0"/>
              <a:t>одній.</a:t>
            </a:r>
          </a:p>
          <a:p>
            <a:r>
              <a:rPr lang="uk-UA" dirty="0" smtClean="0"/>
              <a:t>відсутність забезпечення </a:t>
            </a:r>
            <a:r>
              <a:rPr lang="uk-UA" dirty="0"/>
              <a:t>безпеки учасників про­цесів у справах про організовану злочинність (свідків, потерпілих, експертів, а також самих суддів). </a:t>
            </a:r>
            <a:r>
              <a:rPr lang="uk-UA" dirty="0" smtClean="0"/>
              <a:t>Їх </a:t>
            </a:r>
            <a:r>
              <a:rPr lang="uk-UA" dirty="0"/>
              <a:t>незахищеність від фізичного впливу часто </a:t>
            </a:r>
            <a:r>
              <a:rPr lang="uk-UA" dirty="0" smtClean="0"/>
              <a:t>руйнує </a:t>
            </a:r>
            <a:r>
              <a:rPr lang="uk-UA" dirty="0"/>
              <a:t>доказову базу, що </a:t>
            </a:r>
            <a:r>
              <a:rPr lang="uk-UA" dirty="0" smtClean="0"/>
              <a:t>призводить </a:t>
            </a:r>
            <a:r>
              <a:rPr lang="uk-UA" dirty="0"/>
              <a:t>до закриття кримінальних справ</a:t>
            </a:r>
            <a:r>
              <a:rPr lang="uk-UA" dirty="0" smtClean="0"/>
              <a:t>.</a:t>
            </a:r>
          </a:p>
          <a:p>
            <a:r>
              <a:rPr lang="uk-UA" dirty="0" smtClean="0"/>
              <a:t>конфлікт </a:t>
            </a:r>
            <a:r>
              <a:rPr lang="uk-UA" dirty="0"/>
              <a:t>на Сході України та окупація частини української території. Так, ситуація об’єктивно сприяє розширенню кола осіб, здатних на вчинення протиправних дій задля розв’язання власних матеріальних проблем, передусім швидкого збагачення. 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/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3</a:t>
            </a:r>
            <a:r>
              <a:rPr lang="uk-UA" sz="3600" b="1" dirty="0"/>
              <a:t>. Запобігання організованій </a:t>
            </a:r>
            <a:r>
              <a:rPr lang="uk-UA" sz="3600" b="1" dirty="0" smtClean="0"/>
              <a:t>злочинності</a:t>
            </a:r>
            <a:endParaRPr lang="uk-UA" sz="3600" b="1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i="1" dirty="0" err="1" smtClean="0"/>
              <a:t>Загальносоціальне</a:t>
            </a:r>
            <a:r>
              <a:rPr lang="uk-UA" b="1" i="1" dirty="0" smtClean="0"/>
              <a:t> запобігання</a:t>
            </a:r>
            <a:r>
              <a:rPr lang="uk-UA" b="1" dirty="0" smtClean="0"/>
              <a:t>: </a:t>
            </a:r>
          </a:p>
          <a:p>
            <a:r>
              <a:rPr lang="uk-UA" dirty="0" smtClean="0"/>
              <a:t>зміцнення </a:t>
            </a:r>
            <a:r>
              <a:rPr lang="uk-UA" dirty="0"/>
              <a:t>Української держави шляхом </a:t>
            </a:r>
            <a:r>
              <a:rPr lang="uk-UA" dirty="0" smtClean="0"/>
              <a:t>гармонізації </a:t>
            </a:r>
            <a:r>
              <a:rPr lang="uk-UA" dirty="0"/>
              <a:t>відносин різних гілок влади через конституційну реформу, проведення комплексних економічних, соціальних реформ з урахуван­ням останніх політичних змін у країні, що будуть мати наслідком під­вищення рівня життя </a:t>
            </a:r>
            <a:r>
              <a:rPr lang="uk-UA" dirty="0" smtClean="0"/>
              <a:t>населення.</a:t>
            </a:r>
          </a:p>
          <a:p>
            <a:r>
              <a:rPr lang="uk-UA" dirty="0"/>
              <a:t>від­повідального державного управління, активних дій, що сприяють со­ціальним і політичним реформам, боротьбі з корупцією і зловживан­нями владою, підтримки принципу законності у державі й захисту прав людини.</a:t>
            </a:r>
            <a:endParaRPr lang="ru-RU" dirty="0"/>
          </a:p>
          <a:p>
            <a:r>
              <a:rPr lang="uk-UA" dirty="0" smtClean="0"/>
              <a:t>необхідні </a:t>
            </a:r>
            <a:r>
              <a:rPr lang="uk-UA" dirty="0"/>
              <a:t>реальні реформи, цілеспрямовані заходи, які допоможуть «цивілізувати» розвиток бізнесу, обмежать присутність монополій на ринку, збільшать конкуренцію, сприятимуть залученню іноземних інвестицій, знизять рівень уразливості легальної економіки, щоб перешкодити можливому проникненню в неї органі­зованих злочинних угруповань.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16</a:t>
            </a:fld>
            <a:endParaRPr lang="uk-UA"/>
          </a:p>
        </p:txBody>
      </p:sp>
      <p:sp>
        <p:nvSpPr>
          <p:cNvPr id="4" name="Стрелка вправо 3"/>
          <p:cNvSpPr/>
          <p:nvPr/>
        </p:nvSpPr>
        <p:spPr>
          <a:xfrm>
            <a:off x="7236296" y="6165304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зменшення </a:t>
            </a:r>
            <a:r>
              <a:rPr lang="uk-UA" dirty="0"/>
              <a:t>частки тіньової економіки (за­вдяки прогресивним податковим реформам), захист об'єктів соціальної інфраструктури, комунального господарства від впливів злочинних організацій, були важливими складовими позитивного зарубіжного досвіду контролю над організованою злочинністю.</a:t>
            </a:r>
            <a:endParaRPr lang="ru-RU" dirty="0"/>
          </a:p>
          <a:p>
            <a:r>
              <a:rPr lang="uk-UA" dirty="0"/>
              <a:t>в</a:t>
            </a:r>
            <a:r>
              <a:rPr lang="uk-UA" dirty="0" smtClean="0"/>
              <a:t>провадження заходів, спрямованих </a:t>
            </a:r>
            <a:r>
              <a:rPr lang="uk-UA" dirty="0"/>
              <a:t>на запобігання корупції, оскільки існує </a:t>
            </a:r>
            <a:r>
              <a:rPr lang="uk-UA" dirty="0" smtClean="0"/>
              <a:t>безпосередня </a:t>
            </a:r>
            <a:r>
              <a:rPr lang="uk-UA" dirty="0"/>
              <a:t>залежність між цими двома явищами.</a:t>
            </a:r>
            <a:endParaRPr lang="ru-RU" dirty="0"/>
          </a:p>
          <a:p>
            <a:r>
              <a:rPr lang="uk-UA" dirty="0" smtClean="0"/>
              <a:t>вдосконалення </a:t>
            </a:r>
            <a:r>
              <a:rPr lang="uk-UA" dirty="0"/>
              <a:t>регуляторної по­літики держави, а також </a:t>
            </a:r>
            <a:r>
              <a:rPr lang="uk-UA" dirty="0" smtClean="0"/>
              <a:t>активізація </a:t>
            </a:r>
            <a:r>
              <a:rPr lang="uk-UA" dirty="0"/>
              <a:t>всіх ланок громадянського сус­пільства, включаючи приватний сектор, підтримку незалежних жур­налістських розслідувань. 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7560840" cy="63367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b="1" i="1" dirty="0" smtClean="0"/>
              <a:t>Спеціально-кримінологічне запобігання:</a:t>
            </a:r>
          </a:p>
          <a:p>
            <a:r>
              <a:rPr lang="uk-UA" dirty="0" smtClean="0"/>
              <a:t>Створення нового комплексного законодавства </a:t>
            </a:r>
            <a:r>
              <a:rPr lang="uk-UA" dirty="0"/>
              <a:t>щодо протидії організованій злочинності, яке буде роз­роблятись на основі національної стратегії запобігання та протидії організованій злочинності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Забезпечення належної роботи </a:t>
            </a:r>
            <a:r>
              <a:rPr lang="uk-UA" dirty="0"/>
              <a:t>системи кримінальної юстиції. </a:t>
            </a:r>
            <a:endParaRPr lang="uk-UA" dirty="0" smtClean="0"/>
          </a:p>
          <a:p>
            <a:r>
              <a:rPr lang="uk-UA" dirty="0" smtClean="0"/>
              <a:t>Більш </a:t>
            </a:r>
            <a:r>
              <a:rPr lang="uk-UA" dirty="0"/>
              <a:t>широке застосування оперативно-розшукових засобів перш за все щодо лідерів і керівників ОГ і ЗО, </a:t>
            </a:r>
            <a:endParaRPr lang="uk-UA" dirty="0" smtClean="0"/>
          </a:p>
          <a:p>
            <a:r>
              <a:rPr lang="uk-UA" dirty="0" smtClean="0"/>
              <a:t>Ефективне за­стосовування норм, </a:t>
            </a:r>
            <a:r>
              <a:rPr lang="uk-UA" dirty="0"/>
              <a:t>які гарантують захист </a:t>
            </a:r>
            <a:r>
              <a:rPr lang="uk-UA" dirty="0" smtClean="0"/>
              <a:t>свідків. </a:t>
            </a:r>
          </a:p>
          <a:p>
            <a:r>
              <a:rPr lang="uk-UA" dirty="0" smtClean="0"/>
              <a:t>Чітка регламентація </a:t>
            </a:r>
            <a:r>
              <a:rPr lang="uk-UA" dirty="0"/>
              <a:t>використання інформа­торів і «підставних» фірм у викритті організованої злочинної діяль­ності. </a:t>
            </a:r>
            <a:endParaRPr lang="uk-UA" dirty="0" smtClean="0"/>
          </a:p>
          <a:p>
            <a:r>
              <a:rPr lang="uk-UA" dirty="0"/>
              <a:t>В</a:t>
            </a:r>
            <a:r>
              <a:rPr lang="uk-UA" dirty="0" smtClean="0"/>
              <a:t>життя заходів</a:t>
            </a:r>
            <a:r>
              <a:rPr lang="uk-UA" dirty="0"/>
              <a:t>, що збільшують ризик для злочинців бути спій­маними та покараними, ускладнюють скоєння злочинів, а також ско­рочують зиски від них. 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18</a:t>
            </a:fld>
            <a:endParaRPr lang="uk-UA"/>
          </a:p>
        </p:txBody>
      </p:sp>
      <p:sp>
        <p:nvSpPr>
          <p:cNvPr id="4" name="Стрелка вправо 3"/>
          <p:cNvSpPr/>
          <p:nvPr/>
        </p:nvSpPr>
        <p:spPr>
          <a:xfrm>
            <a:off x="7524328" y="6021288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П</a:t>
            </a:r>
            <a:r>
              <a:rPr lang="uk-UA" dirty="0" smtClean="0"/>
              <a:t>озбавлення </a:t>
            </a:r>
            <a:r>
              <a:rPr lang="uk-UA" dirty="0"/>
              <a:t>злочинців можливостей використання і розпорядження отриманими в результаті злочинів доходами або вкладання їх знову у свою незаконну діяльність. </a:t>
            </a:r>
            <a:r>
              <a:rPr lang="uk-UA" dirty="0" smtClean="0"/>
              <a:t>Зокрема введенням системи </a:t>
            </a:r>
            <a:r>
              <a:rPr lang="uk-UA" dirty="0"/>
              <a:t>контролю за витратами службових осіб, </a:t>
            </a:r>
            <a:r>
              <a:rPr lang="uk-UA" dirty="0" smtClean="0"/>
              <a:t>поширенням безготівкових платежів. </a:t>
            </a:r>
          </a:p>
          <a:p>
            <a:r>
              <a:rPr lang="uk-UA" dirty="0" smtClean="0"/>
              <a:t>Створення чіткого за­конодавчого </a:t>
            </a:r>
            <a:r>
              <a:rPr lang="uk-UA" dirty="0"/>
              <a:t>підґрунтя для впровадження конфіскації майна осіб, що ско­їли злочини, перш за все тих, які пов'язані з організованою злочинною діяльністю та корупцією. Важливою в цьому зв'язку є наявність адек­ватного законодавства протидії відмиванню брудних грошей.</a:t>
            </a:r>
            <a:endParaRPr lang="ru-RU" dirty="0"/>
          </a:p>
          <a:p>
            <a:r>
              <a:rPr lang="uk-UA" dirty="0" smtClean="0"/>
              <a:t>Широке використання аналітичних можливостей </a:t>
            </a:r>
            <a:r>
              <a:rPr lang="uk-UA" dirty="0"/>
              <a:t>органів кримінальної </a:t>
            </a:r>
            <a:r>
              <a:rPr lang="uk-UA" dirty="0" smtClean="0"/>
              <a:t>юстиції, </a:t>
            </a:r>
            <a:r>
              <a:rPr lang="uk-UA" dirty="0"/>
              <a:t>які повинні збирати такі дані (інформацію), що допомагатиме зрозу­міти фінансове підґрунтя й рівень проникнення організованих груп та злочинних організацій до легальної економіки.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1</a:t>
            </a:r>
            <a:r>
              <a:rPr lang="uk-UA" sz="3600" b="1" dirty="0"/>
              <a:t>. Кримінологічна характеристика організованої злочинності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536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499176" cy="60510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/>
              <a:t>Згідно із </a:t>
            </a:r>
            <a:r>
              <a:rPr lang="uk-UA" dirty="0" smtClean="0"/>
              <a:t>ЗУ </a:t>
            </a:r>
            <a:r>
              <a:rPr lang="uk-UA" dirty="0"/>
              <a:t>«Про організаційно-правові основи </a:t>
            </a:r>
            <a:r>
              <a:rPr lang="uk-UA" dirty="0" smtClean="0"/>
              <a:t>боротьби </a:t>
            </a:r>
            <a:r>
              <a:rPr lang="uk-UA" dirty="0"/>
              <a:t>з організованою злочинністю» запобігання організованій зло­чинності </a:t>
            </a:r>
            <a:r>
              <a:rPr lang="uk-UA" dirty="0" smtClean="0"/>
              <a:t>здійснюють: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1.	Спеціально </a:t>
            </a:r>
            <a:r>
              <a:rPr lang="uk-UA" dirty="0" smtClean="0"/>
              <a:t>створені </a:t>
            </a:r>
            <a:r>
              <a:rPr lang="uk-UA" dirty="0"/>
              <a:t>для боротьби з організованою злочинністю </a:t>
            </a:r>
            <a:r>
              <a:rPr lang="uk-UA" dirty="0" smtClean="0"/>
              <a:t>державні органи: </a:t>
            </a:r>
            <a:endParaRPr lang="ru-RU" dirty="0"/>
          </a:p>
          <a:p>
            <a:r>
              <a:rPr lang="uk-UA" dirty="0" smtClean="0"/>
              <a:t>Координаційний </a:t>
            </a:r>
            <a:r>
              <a:rPr lang="uk-UA" dirty="0"/>
              <a:t>комітет по боротьбі з корупцією і організованою злочинністю при Президенті України;</a:t>
            </a:r>
            <a:endParaRPr lang="ru-RU" dirty="0"/>
          </a:p>
          <a:p>
            <a:r>
              <a:rPr lang="uk-UA" dirty="0" smtClean="0"/>
              <a:t>спеціальні </a:t>
            </a:r>
            <a:r>
              <a:rPr lang="uk-UA" dirty="0"/>
              <a:t>підрозділи по боротьбі з корупцією та організованою злочинністю Служби безпеки України.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В разі необхідності Верховною Радою України на постійній або тимчасовій осно­ві можуть бути створені й інші спеціальні органи для боротьби з організованою зло­чинністю.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499176" cy="6051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2.	Державні органи, які беруть участь у боротьбі з організованою злочинністю в межах виконання покладених на них інших основних </a:t>
            </a:r>
            <a:r>
              <a:rPr lang="uk-UA" dirty="0" smtClean="0"/>
              <a:t>функцій:</a:t>
            </a:r>
            <a:endParaRPr lang="ru-RU" dirty="0"/>
          </a:p>
          <a:p>
            <a:r>
              <a:rPr lang="uk-UA" dirty="0" smtClean="0"/>
              <a:t>органи </a:t>
            </a:r>
            <a:r>
              <a:rPr lang="uk-UA" dirty="0"/>
              <a:t>Національної поліції і Служби безпеки України;</a:t>
            </a:r>
            <a:endParaRPr lang="ru-RU" dirty="0"/>
          </a:p>
          <a:p>
            <a:r>
              <a:rPr lang="uk-UA" dirty="0" smtClean="0"/>
              <a:t>органи </a:t>
            </a:r>
            <a:r>
              <a:rPr lang="uk-UA" dirty="0"/>
              <a:t>прокуратури України;</a:t>
            </a:r>
            <a:endParaRPr lang="ru-RU" dirty="0"/>
          </a:p>
          <a:p>
            <a:r>
              <a:rPr lang="uk-UA" dirty="0" smtClean="0"/>
              <a:t>органи </a:t>
            </a:r>
            <a:r>
              <a:rPr lang="uk-UA" dirty="0"/>
              <a:t>доходів і зборів, органи Державної прикордонної служби України та органи державного фінансового контролю;</a:t>
            </a:r>
            <a:endParaRPr lang="ru-RU" dirty="0"/>
          </a:p>
          <a:p>
            <a:r>
              <a:rPr lang="uk-UA" dirty="0" smtClean="0"/>
              <a:t>органи </a:t>
            </a:r>
            <a:r>
              <a:rPr lang="uk-UA" dirty="0"/>
              <a:t>і установи виконання покарань та слідчі ізолятори;</a:t>
            </a:r>
            <a:endParaRPr lang="ru-RU" dirty="0"/>
          </a:p>
          <a:p>
            <a:r>
              <a:rPr lang="uk-UA" dirty="0" smtClean="0"/>
              <a:t>розвідувальний </a:t>
            </a:r>
            <a:r>
              <a:rPr lang="uk-UA" dirty="0"/>
              <a:t>орган Міністерства оборони України;</a:t>
            </a:r>
            <a:endParaRPr lang="ru-RU" dirty="0"/>
          </a:p>
          <a:p>
            <a:r>
              <a:rPr lang="uk-UA" dirty="0" smtClean="0"/>
              <a:t>Служба </a:t>
            </a:r>
            <a:r>
              <a:rPr lang="uk-UA" dirty="0"/>
              <a:t>зовнішньої розвідки України;</a:t>
            </a:r>
            <a:endParaRPr lang="ru-RU" dirty="0"/>
          </a:p>
          <a:p>
            <a:r>
              <a:rPr lang="uk-UA" dirty="0" smtClean="0"/>
              <a:t>Національне </a:t>
            </a:r>
            <a:r>
              <a:rPr lang="uk-UA" dirty="0"/>
              <a:t>антикорупційне бюро України.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45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/>
          <a:lstStyle/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endParaRPr lang="uk-UA" i="1" dirty="0"/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endParaRPr lang="uk-UA" i="1" dirty="0"/>
          </a:p>
          <a:p>
            <a:pPr marL="0" indent="0" algn="ctr">
              <a:buNone/>
            </a:pPr>
            <a:endParaRPr lang="uk-UA" i="1" dirty="0" smtClean="0"/>
          </a:p>
          <a:p>
            <a:pPr marL="0" indent="0" algn="ctr">
              <a:buNone/>
            </a:pPr>
            <a:r>
              <a:rPr lang="uk-UA" i="1" dirty="0" smtClean="0"/>
              <a:t>Дякую за увагу!</a:t>
            </a:r>
            <a:endParaRPr lang="uk-UA" i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4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04856" cy="640871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uk-UA" sz="4800" b="1" dirty="0" smtClean="0"/>
              <a:t>Стаття 28 КК </a:t>
            </a:r>
            <a:r>
              <a:rPr lang="uk-UA" sz="4800" b="1" dirty="0"/>
              <a:t>чітко </a:t>
            </a:r>
            <a:r>
              <a:rPr lang="uk-UA" sz="4800" b="1" dirty="0" smtClean="0"/>
              <a:t>визначає </a:t>
            </a:r>
            <a:r>
              <a:rPr lang="uk-UA" sz="4800" b="1" dirty="0"/>
              <a:t>типологію групової </a:t>
            </a:r>
            <a:r>
              <a:rPr lang="uk-UA" sz="4800" b="1" dirty="0" smtClean="0"/>
              <a:t>злочинності:</a:t>
            </a:r>
            <a:endParaRPr lang="ru-RU" sz="4800" b="1" dirty="0"/>
          </a:p>
          <a:p>
            <a:r>
              <a:rPr lang="uk-UA" sz="4800" dirty="0" smtClean="0"/>
              <a:t>Злочин </a:t>
            </a:r>
            <a:r>
              <a:rPr lang="uk-UA" sz="4800" dirty="0"/>
              <a:t>визнається таким, що вчинений групою осіб, якщо у ньому брали участь декілька (два або більше) виконавців без попередньої змови між собою.</a:t>
            </a:r>
            <a:endParaRPr lang="ru-RU" sz="4800" dirty="0"/>
          </a:p>
          <a:p>
            <a:r>
              <a:rPr lang="uk-UA" sz="4800" dirty="0" smtClean="0"/>
              <a:t>Злочин </a:t>
            </a:r>
            <a:r>
              <a:rPr lang="uk-UA" sz="4800" dirty="0"/>
              <a:t>визнається вчиненим за попередньою змовою групою осіб, якщо його спільно вчинили декілька осіб (дві або більше), які заздалегідь, тобто до початку зло­чину, домовилися про спільне його </a:t>
            </a:r>
            <a:r>
              <a:rPr lang="uk-UA" sz="4800" dirty="0" smtClean="0"/>
              <a:t>вчинення.</a:t>
            </a:r>
            <a:endParaRPr lang="ru-RU" sz="4800" dirty="0"/>
          </a:p>
          <a:p>
            <a:r>
              <a:rPr lang="uk-UA" sz="4800" dirty="0" smtClean="0"/>
              <a:t>Злочин </a:t>
            </a:r>
            <a:r>
              <a:rPr lang="uk-UA" sz="4800" dirty="0"/>
              <a:t>визнається вчиненим організованою групою, якщо в його готуванні або вчиненні брали участь декілька осіб (три і більше), які попередньо зорганізувалися у стійке об'єднання для вчинення цього та іншого (інших) злочинів, об'єднаних </a:t>
            </a:r>
            <a:r>
              <a:rPr lang="uk-UA" sz="4800" dirty="0" smtClean="0"/>
              <a:t>єдиним </a:t>
            </a:r>
            <a:r>
              <a:rPr lang="uk-UA" sz="4800" dirty="0"/>
              <a:t>планом з розподілом функцій учасників групи, спрямованих на досягнення цьо­го плану, відомого всім учасникам </a:t>
            </a:r>
            <a:r>
              <a:rPr lang="uk-UA" sz="4800" dirty="0" smtClean="0"/>
              <a:t>групи.</a:t>
            </a:r>
            <a:endParaRPr lang="ru-RU" sz="4800" dirty="0"/>
          </a:p>
          <a:p>
            <a:r>
              <a:rPr lang="uk-UA" sz="4800" dirty="0" smtClean="0"/>
              <a:t>Злочин </a:t>
            </a:r>
            <a:r>
              <a:rPr lang="uk-UA" sz="4800" dirty="0"/>
              <a:t>визнається вчиненим злочинною організацією, якщо він скоєний стійким ієрархічним об'єднанням декількох осіб (</a:t>
            </a:r>
            <a:r>
              <a:rPr lang="uk-UA" sz="4800" dirty="0" smtClean="0"/>
              <a:t>п'ять</a:t>
            </a:r>
            <a:r>
              <a:rPr lang="uk-UA" sz="4800" baseline="30000" dirty="0"/>
              <a:t> </a:t>
            </a:r>
            <a:r>
              <a:rPr lang="uk-UA" sz="4800" dirty="0" smtClean="0"/>
              <a:t> і </a:t>
            </a:r>
            <a:r>
              <a:rPr lang="uk-UA" sz="4800" dirty="0"/>
              <a:t>більше), члени якого або структурні частини якого за попередньою змовою зорганізувалися для спільної діяльності з метою безпосереднього вчинення тяжких або особливо тяжких злочинів учасниками цієї організації, або керівництва чи координації злочинної діяльності інших осіб, або за­безпечення функціонування як самої злочинної організації, так і інших злочинних груп.</a:t>
            </a:r>
            <a:endParaRPr lang="ru-RU" sz="4800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/>
          <a:lstStyle/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r>
              <a:rPr lang="uk-UA" b="1" dirty="0"/>
              <a:t>Організована злочинність</a:t>
            </a:r>
            <a:r>
              <a:rPr lang="uk-UA" dirty="0"/>
              <a:t> - це умисна систематична злочинна діяльність об'єднань осіб із використанням нелегальних або легальних комерційних структур, спрямована на одержання прибутків і надприбутків за допомогою таких методів як корупція, а в деяких випадках - насилля або залякування представників влади, кри­мінальної юстиції, пересічних </a:t>
            </a:r>
            <a:r>
              <a:rPr lang="uk-UA" dirty="0" smtClean="0"/>
              <a:t>громадян.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7416824" cy="6051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Організовану злочинність розділяють на кілька </a:t>
            </a:r>
            <a:r>
              <a:rPr lang="uk-UA" b="1" dirty="0" smtClean="0"/>
              <a:t>видів: </a:t>
            </a:r>
          </a:p>
          <a:p>
            <a:r>
              <a:rPr lang="uk-UA" i="1" dirty="0" smtClean="0"/>
              <a:t>«Традиційний</a:t>
            </a:r>
            <a:r>
              <a:rPr lang="uk-UA" i="1" dirty="0"/>
              <a:t>»,</a:t>
            </a:r>
            <a:r>
              <a:rPr lang="uk-UA" dirty="0"/>
              <a:t> становлять мафіозні родини, що існують за принципом ієрархії. Вони мають свої внутрішні правила життя, норми поведінки та відрізняють­ся великою розмаїтістю протиправних дій. </a:t>
            </a:r>
            <a:endParaRPr lang="uk-UA" dirty="0" smtClean="0"/>
          </a:p>
          <a:p>
            <a:r>
              <a:rPr lang="uk-UA" i="1" dirty="0" smtClean="0"/>
              <a:t>«</a:t>
            </a:r>
            <a:r>
              <a:rPr lang="uk-UA" i="1" dirty="0"/>
              <a:t>П</a:t>
            </a:r>
            <a:r>
              <a:rPr lang="uk-UA" i="1" dirty="0" smtClean="0"/>
              <a:t>рофесіона­ли</a:t>
            </a:r>
            <a:r>
              <a:rPr lang="uk-UA" i="1" dirty="0"/>
              <a:t>».</a:t>
            </a:r>
            <a:r>
              <a:rPr lang="uk-UA" dirty="0"/>
              <a:t> Члени таких організацій об'єднуються з метою виконання певного злочинного задуму. Організації такого роду нетривалі й не мають такої сталої структури, як орга­нізації традиційного типу. </a:t>
            </a:r>
            <a:r>
              <a:rPr lang="uk-UA" dirty="0" smtClean="0"/>
              <a:t>Такі групи займаються </a:t>
            </a:r>
            <a:r>
              <a:rPr lang="uk-UA" dirty="0" err="1"/>
              <a:t>фальшивомонетництвом</a:t>
            </a:r>
            <a:r>
              <a:rPr lang="uk-UA" dirty="0"/>
              <a:t>, крадіжками автомобілів, розбоєм, вимаганням тощо. 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04856" cy="6336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Організована злочинність має низку ознак:</a:t>
            </a:r>
          </a:p>
          <a:p>
            <a:pPr lvl="0"/>
            <a:r>
              <a:rPr lang="uk-UA" dirty="0" smtClean="0"/>
              <a:t>це </a:t>
            </a:r>
            <a:r>
              <a:rPr lang="uk-UA" dirty="0"/>
              <a:t>діяльність злочинних організацій, що об'єдналися на економічній </a:t>
            </a:r>
            <a:r>
              <a:rPr lang="uk-UA" dirty="0" smtClean="0"/>
              <a:t>основі;</a:t>
            </a:r>
            <a:endParaRPr lang="ru-RU" dirty="0"/>
          </a:p>
          <a:p>
            <a:pPr lvl="0"/>
            <a:r>
              <a:rPr lang="uk-UA" dirty="0" smtClean="0"/>
              <a:t>організована злочинність означає конспіративну </a:t>
            </a:r>
            <a:r>
              <a:rPr lang="uk-UA" dirty="0"/>
              <a:t>злочинну діяльність, під час якої за допомогою ієрархічно побудованих структур координуються планування та здійснення незаконних діянь або досягнення законних цілей за допомогою незаконних засобів;</a:t>
            </a:r>
            <a:endParaRPr lang="ru-RU" dirty="0"/>
          </a:p>
          <a:p>
            <a:pPr lvl="0"/>
            <a:r>
              <a:rPr lang="uk-UA" dirty="0"/>
              <a:t>організовані злочинні групи мають тенденцію встановлювати часткову або по­вну монополію на надання незаконних товарів і послуг їх споживачам, оскільки в </a:t>
            </a:r>
            <a:r>
              <a:rPr lang="uk-UA" dirty="0" smtClean="0"/>
              <a:t>такий </a:t>
            </a:r>
            <a:r>
              <a:rPr lang="uk-UA" dirty="0"/>
              <a:t>спосіб гарантується одержання більш високих доходів;</a:t>
            </a:r>
            <a:endParaRPr lang="ru-RU" dirty="0"/>
          </a:p>
          <a:p>
            <a:pPr lvl="0"/>
            <a:r>
              <a:rPr lang="uk-UA" dirty="0"/>
              <a:t>організована злочинність не обмежується лише здійсненням свідомо незаконної діяльності або наданням незаконних послуг. Вона включає також такі витончені види діяльності, як «відмивання» грошей через законні економічні структури та маніпуля­ції, здійснювані за допомогою електронних грошей. 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043880"/>
              </p:ext>
            </p:extLst>
          </p:nvPr>
        </p:nvGraphicFramePr>
        <p:xfrm>
          <a:off x="179511" y="692695"/>
          <a:ext cx="7848873" cy="5476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272"/>
                <a:gridCol w="3354760"/>
                <a:gridCol w="949460"/>
                <a:gridCol w="949460"/>
                <a:gridCol w="949460"/>
                <a:gridCol w="949461"/>
              </a:tblGrid>
              <a:tr h="348588">
                <a:tc gridSpan="2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2019</a:t>
                      </a:r>
                      <a:endParaRPr lang="uk-UA" dirty="0"/>
                    </a:p>
                  </a:txBody>
                  <a:tcPr/>
                </a:tc>
              </a:tr>
              <a:tr h="551931">
                <a:tc gridSpan="2">
                  <a:txBody>
                    <a:bodyPr/>
                    <a:lstStyle/>
                    <a:p>
                      <a:r>
                        <a:rPr lang="uk-UA" sz="1600" dirty="0" smtClean="0"/>
                        <a:t>Виявлено організованих груп та злочинних організацій</a:t>
                      </a:r>
                      <a:endParaRPr lang="uk-U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136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210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288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293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rowSpan="5"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З них</a:t>
                      </a:r>
                      <a:endParaRPr lang="uk-UA" sz="16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За участю неповнолітніх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 anchor="ctr"/>
                </a:tc>
              </a:tr>
              <a:tr h="381927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 корумпованими зв’язками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21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29</a:t>
                      </a:r>
                      <a:endParaRPr lang="uk-UA" dirty="0"/>
                    </a:p>
                  </a:txBody>
                  <a:tcPr anchor="ctr"/>
                </a:tc>
              </a:tr>
              <a:tr h="323658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</a:t>
                      </a:r>
                      <a:r>
                        <a:rPr lang="uk-UA" sz="1600" baseline="0" dirty="0" smtClean="0"/>
                        <a:t> міжрегіональними зв’язками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21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27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41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23</a:t>
                      </a:r>
                      <a:endParaRPr lang="uk-UA" dirty="0"/>
                    </a:p>
                  </a:txBody>
                  <a:tcPr anchor="ctr"/>
                </a:tc>
              </a:tr>
              <a:tr h="317938">
                <a:tc vMerge="1">
                  <a:txBody>
                    <a:bodyPr/>
                    <a:lstStyle/>
                    <a:p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 транснаціональними зв’язками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 anchor="ctr"/>
                </a:tc>
              </a:tr>
              <a:tr h="43573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Сформовані на етнічній основі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9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17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rowSpan="3"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Тривалість дії</a:t>
                      </a:r>
                      <a:endParaRPr lang="uk-UA" sz="1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До 1 р року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108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166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202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218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 1 до 2 р.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28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51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46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 3-х</a:t>
                      </a:r>
                      <a:r>
                        <a:rPr lang="uk-UA" sz="1600" baseline="0" dirty="0" smtClean="0"/>
                        <a:t> років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rowSpan="3"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Кількість осіб ОГ, ЗО</a:t>
                      </a:r>
                      <a:endParaRPr lang="uk-UA" sz="1400" dirty="0"/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З особи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77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122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160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170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 4 до 10 осіб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59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85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120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118</a:t>
                      </a:r>
                      <a:endParaRPr lang="uk-UA" dirty="0"/>
                    </a:p>
                  </a:txBody>
                  <a:tcPr anchor="ctr"/>
                </a:tc>
              </a:tr>
              <a:tr h="348588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Від 11 осіб</a:t>
                      </a:r>
                      <a:endParaRPr lang="uk-U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0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</a:t>
                      </a:r>
                      <a:endParaRPr lang="uk-UA" dirty="0"/>
                    </a:p>
                  </a:txBody>
                  <a:tcPr anchor="ctr"/>
                </a:tc>
              </a:tr>
              <a:tr h="422308">
                <a:tc gridSpan="2">
                  <a:txBody>
                    <a:bodyPr/>
                    <a:lstStyle/>
                    <a:p>
                      <a:r>
                        <a:rPr lang="uk-UA" sz="1600" dirty="0" smtClean="0"/>
                        <a:t>Встановлена сума матеріальних збитків</a:t>
                      </a:r>
                      <a:endParaRPr lang="uk-U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/>
                        <a:t>86 495,29</a:t>
                      </a:r>
                      <a:endParaRPr lang="uk-U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50" dirty="0" smtClean="0"/>
                        <a:t>3 177 166,34</a:t>
                      </a:r>
                      <a:endParaRPr lang="uk-UA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/>
                        <a:t>517 997,18</a:t>
                      </a:r>
                      <a:endParaRPr lang="uk-UA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50" dirty="0" smtClean="0"/>
                        <a:t>1 162 227,90</a:t>
                      </a:r>
                      <a:endParaRPr lang="uk-UA" sz="105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116632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Кількісно-якісні характеристики організованої злочинності*</a:t>
            </a:r>
            <a:endParaRPr lang="uk-UA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214086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*</a:t>
            </a:r>
            <a:r>
              <a:rPr lang="uk-UA" sz="1600" dirty="0"/>
              <a:t>за статистикою Генеральної прокуратури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Н</a:t>
            </a:r>
            <a:r>
              <a:rPr lang="uk-UA" dirty="0" smtClean="0"/>
              <a:t>айбільш </a:t>
            </a:r>
            <a:r>
              <a:rPr lang="uk-UA" dirty="0"/>
              <a:t>типовими злочи­нами, що вчинюються ОГ і ЗО в Україні, є незаконна приватизація державного, комунального майна, торгівля людьми, контрабанда, фіктивне підприємництво, незаконне виготовлення, зберігання, збут або транспортування з метою збуту підакцизних товарів, злочини у кредитно-фінансовій, банківській системах і зовнішньоекономічній діяльності, злочини у сфері незаконного обігу наркотичних засобів, психотропних речовин, їх аналогів або прекурсорів, легалізація (від­мивання) доходів, одержаних злочинним шляхом, тощо.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355160" cy="60510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/>
              <a:t>Особистість злочинця — члена злочинного угруповання </a:t>
            </a:r>
            <a:endParaRPr lang="uk-UA" b="1" dirty="0" smtClean="0"/>
          </a:p>
          <a:p>
            <a:pPr marL="0" indent="0">
              <a:buNone/>
            </a:pPr>
            <a:r>
              <a:rPr lang="uk-UA" dirty="0"/>
              <a:t>Б</a:t>
            </a:r>
            <a:r>
              <a:rPr lang="uk-UA" dirty="0" smtClean="0"/>
              <a:t>агато </a:t>
            </a:r>
            <a:r>
              <a:rPr lang="uk-UA" dirty="0"/>
              <a:t>в чому залежить від рівня злочинної спільноти, до якої він належить. </a:t>
            </a:r>
            <a:r>
              <a:rPr lang="uk-UA" dirty="0" smtClean="0"/>
              <a:t>Нерідко це </a:t>
            </a:r>
            <a:r>
              <a:rPr lang="uk-UA" dirty="0" err="1" smtClean="0"/>
              <a:t>учсникі</a:t>
            </a:r>
            <a:r>
              <a:rPr lang="uk-UA" dirty="0" smtClean="0"/>
              <a:t>, </a:t>
            </a:r>
            <a:r>
              <a:rPr lang="uk-UA" dirty="0"/>
              <a:t>які мають ґрунтовні знання в економіці, юриспруден­ції, менеджменті, технічних </a:t>
            </a:r>
            <a:r>
              <a:rPr lang="uk-UA" dirty="0" smtClean="0"/>
              <a:t>науках, держслужбовці, </a:t>
            </a:r>
            <a:r>
              <a:rPr lang="uk-UA" dirty="0"/>
              <a:t>у тому числі ті, хто обіймає відповідальні посади в </a:t>
            </a:r>
            <a:r>
              <a:rPr lang="uk-UA" dirty="0" err="1"/>
              <a:t>апараті</a:t>
            </a:r>
            <a:r>
              <a:rPr lang="uk-UA" dirty="0"/>
              <a:t> управління і мають широкі ді­лові </a:t>
            </a:r>
            <a:r>
              <a:rPr lang="uk-UA" dirty="0" smtClean="0"/>
              <a:t>зв'язки. </a:t>
            </a:r>
          </a:p>
          <a:p>
            <a:pPr marL="0" indent="0">
              <a:buNone/>
            </a:pPr>
            <a:r>
              <a:rPr lang="uk-UA" dirty="0" smtClean="0"/>
              <a:t>Часто до вчи­нення </a:t>
            </a:r>
            <a:r>
              <a:rPr lang="uk-UA" dirty="0"/>
              <a:t>злочинів </a:t>
            </a:r>
            <a:r>
              <a:rPr lang="uk-UA" dirty="0" err="1"/>
              <a:t>задіюються</a:t>
            </a:r>
            <a:r>
              <a:rPr lang="uk-UA" dirty="0"/>
              <a:t> й професійні злочинці, а також ті, хто вже були раніше судимі. Саме вони є носіями звичаїв і традицій криміналь­ної субкультури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Останнім часом збільшується кількість військовослужбовців та учасників АТО як членів злочинних організацій. </a:t>
            </a:r>
            <a:endParaRPr lang="uk-UA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D8771-C223-4C91-BA13-26C0F837CF9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534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294</TotalTime>
  <Words>1709</Words>
  <Application>Microsoft Office PowerPoint</Application>
  <PresentationFormat>Экран (4:3)</PresentationFormat>
  <Paragraphs>182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Організована злочинність та її запобігання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Організована злочинність та її запобігання</dc:title>
  <dc:creator>Катя</dc:creator>
  <cp:lastModifiedBy>Катя</cp:lastModifiedBy>
  <cp:revision>18</cp:revision>
  <dcterms:created xsi:type="dcterms:W3CDTF">2020-04-13T13:10:36Z</dcterms:created>
  <dcterms:modified xsi:type="dcterms:W3CDTF">2020-04-14T15:13:34Z</dcterms:modified>
</cp:coreProperties>
</file>