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Всього зареєстровано злочинів за рік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2660559</c:v>
                </c:pt>
                <c:pt idx="1">
                  <c:v>2765608</c:v>
                </c:pt>
                <c:pt idx="2">
                  <c:v>2443487</c:v>
                </c:pt>
                <c:pt idx="3">
                  <c:v>2283958</c:v>
                </c:pt>
                <c:pt idx="4">
                  <c:v>2080671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 них злочинів проти власності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362213</c:v>
                </c:pt>
                <c:pt idx="1">
                  <c:v>405549</c:v>
                </c:pt>
                <c:pt idx="2">
                  <c:v>335910</c:v>
                </c:pt>
                <c:pt idx="3">
                  <c:v>303850</c:v>
                </c:pt>
                <c:pt idx="4">
                  <c:v>257608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537792"/>
        <c:axId val="201539584"/>
      </c:barChart>
      <c:catAx>
        <c:axId val="20153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1539584"/>
        <c:crosses val="autoZero"/>
        <c:auto val="1"/>
        <c:lblAlgn val="ctr"/>
        <c:lblOffset val="100"/>
        <c:noMultiLvlLbl val="0"/>
      </c:catAx>
      <c:valAx>
        <c:axId val="201539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15377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5"/>
          </c:dPt>
          <c:dPt>
            <c:idx val="1"/>
            <c:bubble3D val="0"/>
            <c:explosion val="4"/>
          </c:dPt>
          <c:dPt>
            <c:idx val="2"/>
            <c:bubble3D val="0"/>
            <c:explosion val="5"/>
          </c:dPt>
          <c:dPt>
            <c:idx val="3"/>
            <c:bubble3D val="0"/>
            <c:explosion val="3"/>
          </c:dPt>
          <c:dPt>
            <c:idx val="4"/>
            <c:bubble3D val="0"/>
            <c:explosion val="3"/>
          </c:dPt>
          <c:dPt>
            <c:idx val="5"/>
            <c:bubble3D val="0"/>
            <c:explosion val="2"/>
          </c:dPt>
          <c:dPt>
            <c:idx val="6"/>
            <c:bubble3D val="0"/>
            <c:explosion val="3"/>
          </c:dPt>
          <c:dPt>
            <c:idx val="7"/>
            <c:bubble3D val="0"/>
            <c:explosion val="3"/>
          </c:dPt>
          <c:dLbls>
            <c:dLbl>
              <c:idx val="2"/>
              <c:layout>
                <c:manualLayout>
                  <c:x val="-3.1981937522814925E-2"/>
                  <c:y val="3.8337235433511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55333931150508E-2"/>
                  <c:y val="1.01757311466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3913533416921936E-2"/>
                  <c:y val="-2.9643501347335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124356718301141E-2"/>
                  <c:y val="-3.8006143127883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6366705782690817E-2"/>
                  <c:y val="3.7510996865778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Крадіжка (ст. 185)</c:v>
                </c:pt>
                <c:pt idx="1">
                  <c:v>Шахрайство (ст. 190)</c:v>
                </c:pt>
                <c:pt idx="2">
                  <c:v>Грабіж (ст. 186)</c:v>
                </c:pt>
                <c:pt idx="3">
                  <c:v>Привласнення, розтрата майна або заволодіння ним шляхом зловживання службовим становищем (ст. 191)</c:v>
                </c:pt>
                <c:pt idx="4">
                  <c:v>Умисне знищення або пошкодження майна (ст. 194)</c:v>
                </c:pt>
                <c:pt idx="5">
                  <c:v>Розбій (ст. 187)</c:v>
                </c:pt>
                <c:pt idx="6">
                  <c:v>Самовільне зайняття земельної ділянки та самовільне будівництво (ст. 197-1)</c:v>
                </c:pt>
                <c:pt idx="7">
                  <c:v>Вимагання (ст.189)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197564</c:v>
                </c:pt>
                <c:pt idx="1">
                  <c:v>32358</c:v>
                </c:pt>
                <c:pt idx="2">
                  <c:v>11160</c:v>
                </c:pt>
                <c:pt idx="3">
                  <c:v>9074</c:v>
                </c:pt>
                <c:pt idx="4">
                  <c:v>2653</c:v>
                </c:pt>
                <c:pt idx="5">
                  <c:v>1883</c:v>
                </c:pt>
                <c:pt idx="6">
                  <c:v>1207</c:v>
                </c:pt>
                <c:pt idx="7">
                  <c:v>730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227711009807987"/>
          <c:y val="9.5960728501284148E-2"/>
          <c:w val="0.33719657411244647"/>
          <c:h val="0.8316090348125528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5"/>
              <c:layout>
                <c:manualLayout>
                  <c:x val="-9.8640681338437147E-2"/>
                  <c:y val="-0.17390206320294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7543859649122806E-2"/>
                  <c:y val="-0.16777291666562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2382740301582649E-2"/>
                  <c:y val="-0.16434871724640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Зі складів, магазинів, торгових точок</c:v>
                </c:pt>
                <c:pt idx="1">
                  <c:v>Із квартир</c:v>
                </c:pt>
                <c:pt idx="2">
                  <c:v>З автомобілів</c:v>
                </c:pt>
                <c:pt idx="3">
                  <c:v>Кишенькові</c:v>
                </c:pt>
                <c:pt idx="4">
                  <c:v>З дач, садових будинків</c:v>
                </c:pt>
                <c:pt idx="5">
                  <c:v>У пасажирів</c:v>
                </c:pt>
                <c:pt idx="6">
                  <c:v>Худоби, птиці</c:v>
                </c:pt>
                <c:pt idx="7">
                  <c:v>Вантажів на транспорті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23428</c:v>
                </c:pt>
                <c:pt idx="1">
                  <c:v>16634</c:v>
                </c:pt>
                <c:pt idx="2">
                  <c:v>7282</c:v>
                </c:pt>
                <c:pt idx="3">
                  <c:v>5725</c:v>
                </c:pt>
                <c:pt idx="4">
                  <c:v>3940</c:v>
                </c:pt>
                <c:pt idx="5">
                  <c:v>1929</c:v>
                </c:pt>
                <c:pt idx="6">
                  <c:v>1241</c:v>
                </c:pt>
                <c:pt idx="7">
                  <c:v>244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391976649059191"/>
          <c:y val="0.15766073974015082"/>
          <c:w val="0.33602743634545656"/>
          <c:h val="0.6846783440372857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0.35455</cdr:x>
      <cdr:y>0.05083</cdr:y>
    </cdr:from>
    <cdr:to>
      <cdr:x>0.39433</cdr:x>
      <cdr:y>0.08696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2808312" y="288032"/>
          <a:ext cx="315163" cy="20468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0.32727</cdr:x>
      <cdr:y>0.05083</cdr:y>
    </cdr:from>
    <cdr:to>
      <cdr:x>0.32727</cdr:x>
      <cdr:y>0.10167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2592288" y="288032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0.20909</cdr:x>
      <cdr:y>0.06354</cdr:y>
    </cdr:from>
    <cdr:to>
      <cdr:x>0.26472</cdr:x>
      <cdr:y>0.11237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1656184" y="360040"/>
          <a:ext cx="440634" cy="27669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209976D-9BE8-4CFC-8AFC-3A2CFB163D0D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34A708-B689-4BEB-A421-33A9A3FA4895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607568"/>
          </a:xfrm>
        </p:spPr>
        <p:txBody>
          <a:bodyPr/>
          <a:lstStyle/>
          <a:p>
            <a:pPr algn="ctr"/>
            <a:r>
              <a:rPr lang="uk-UA" sz="4400" dirty="0" smtClean="0"/>
              <a:t>Злочини проти власності та їх запобігання</a:t>
            </a:r>
            <a:endParaRPr lang="uk-UA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40941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dirty="0" smtClean="0"/>
              <a:t>План:</a:t>
            </a:r>
          </a:p>
          <a:p>
            <a:pPr algn="l"/>
            <a:r>
              <a:rPr lang="uk-UA" dirty="0" smtClean="0"/>
              <a:t>1. Кримінологічна характеристика злочинів проти власності.</a:t>
            </a:r>
          </a:p>
          <a:p>
            <a:pPr algn="l"/>
            <a:r>
              <a:rPr lang="uk-UA" dirty="0" smtClean="0"/>
              <a:t>2. Причини та умови злочинів проти власності.</a:t>
            </a:r>
          </a:p>
          <a:p>
            <a:pPr algn="l"/>
            <a:r>
              <a:rPr lang="uk-UA" dirty="0" smtClean="0"/>
              <a:t>3. Запобігання злочинам проти власності.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3008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7560840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Другим за поширеністю корисливим (ненасильницьким) злочином проти власності є</a:t>
            </a:r>
            <a:r>
              <a:rPr lang="uk-UA" i="1" dirty="0"/>
              <a:t> шахрайство.</a:t>
            </a:r>
            <a:r>
              <a:rPr lang="uk-UA" dirty="0"/>
              <a:t> Рівень </a:t>
            </a:r>
            <a:r>
              <a:rPr lang="uk-UA" dirty="0" err="1"/>
              <a:t>шахрайств</a:t>
            </a:r>
            <a:r>
              <a:rPr lang="uk-UA" dirty="0"/>
              <a:t> у 2019 році становить більше 32 тис. зареєстрованих злочинів.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Серед </a:t>
            </a:r>
            <a:r>
              <a:rPr lang="uk-UA" dirty="0"/>
              <a:t>видів шахрай­ства можна назвати такі: </a:t>
            </a: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передоплата </a:t>
            </a:r>
            <a:r>
              <a:rPr lang="uk-UA" dirty="0"/>
              <a:t>за фактично ненадані або неякісно надані послуги, невиконані роботи та непоставлений товар; </a:t>
            </a: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збір </a:t>
            </a:r>
            <a:r>
              <a:rPr lang="uk-UA" dirty="0"/>
              <a:t>благодійних коштів; </a:t>
            </a: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готівковий </a:t>
            </a:r>
            <a:r>
              <a:rPr lang="uk-UA" dirty="0"/>
              <a:t>і безготівковий переказ грошей на фіктивні рахунки; </a:t>
            </a: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отримання </a:t>
            </a:r>
            <a:r>
              <a:rPr lang="uk-UA" dirty="0"/>
              <a:t>позик та прийняття бор­гових зобов'язань; </a:t>
            </a: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розра­хунки </a:t>
            </a:r>
            <a:r>
              <a:rPr lang="uk-UA" dirty="0"/>
              <a:t>грошовим </a:t>
            </a:r>
            <a:r>
              <a:rPr lang="uk-UA" dirty="0" err="1"/>
              <a:t>муляжем</a:t>
            </a:r>
            <a:r>
              <a:rPr lang="uk-UA" dirty="0"/>
              <a:t> та фальшивими купюрами; </a:t>
            </a: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оформлення </a:t>
            </a:r>
            <a:r>
              <a:rPr lang="uk-UA" dirty="0"/>
              <a:t>договорів купівлі-продажів, дарування, а також заповіту на нерухоме і рухоме майно; </a:t>
            </a:r>
            <a:endParaRPr lang="uk-UA" dirty="0" smtClean="0"/>
          </a:p>
          <a:p>
            <a:pPr marL="514350" indent="-514350">
              <a:buAutoNum type="arabicParenR"/>
            </a:pPr>
            <a:r>
              <a:rPr lang="uk-UA" dirty="0" smtClean="0"/>
              <a:t>продаж </a:t>
            </a:r>
            <a:r>
              <a:rPr lang="uk-UA" dirty="0"/>
              <a:t>сфальсифікованих </a:t>
            </a:r>
            <a:r>
              <a:rPr lang="uk-UA" dirty="0" smtClean="0"/>
              <a:t>товарів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Особистість шахрая</a:t>
            </a:r>
            <a:r>
              <a:rPr lang="uk-UA" dirty="0"/>
              <a:t> характеризується таким чином: в основному це чоловіки віком 18-24 роки із базовою та повною середньою освітою, 30 % із яких мали судимості за корисливі злочини. Разом з тим серед шахраїв побільшало осіб віком 31-50 років, 15 % із яких мають вищу та 25 % — середню спеціальну освіту. У контингенті шахраїв порівня­но висока частка жінок (30 %), половина з яких отримують гроші від довірливих громадян за надання магічних послуг, передбачення май­бутнього, зняття негативної енергетики тощо.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7632848" cy="63367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i="1" dirty="0"/>
              <a:t>Насильницькі грабежі і розбої</a:t>
            </a:r>
            <a:r>
              <a:rPr lang="uk-UA" dirty="0"/>
              <a:t> є найбільш поширеними корисли­вими насильницькими злочинами проти власності. </a:t>
            </a:r>
            <a:r>
              <a:rPr lang="uk-UA" dirty="0" smtClean="0"/>
              <a:t>Їх </a:t>
            </a:r>
            <a:r>
              <a:rPr lang="uk-UA" dirty="0"/>
              <a:t>рівень останніми роками становить </a:t>
            </a:r>
            <a:r>
              <a:rPr lang="uk-UA" dirty="0" smtClean="0"/>
              <a:t>10-15 </a:t>
            </a:r>
            <a:r>
              <a:rPr lang="uk-UA" dirty="0"/>
              <a:t>тис. зареєстрованих грабежів і </a:t>
            </a:r>
            <a:r>
              <a:rPr lang="uk-UA" dirty="0" smtClean="0"/>
              <a:t>2-4 </a:t>
            </a:r>
            <a:r>
              <a:rPr lang="uk-UA" dirty="0"/>
              <a:t>тис. </a:t>
            </a:r>
            <a:r>
              <a:rPr lang="uk-UA" dirty="0" err="1"/>
              <a:t>розбоїв</a:t>
            </a:r>
            <a:r>
              <a:rPr lang="uk-UA" dirty="0"/>
              <a:t>. </a:t>
            </a:r>
            <a:endParaRPr lang="ru-RU" dirty="0"/>
          </a:p>
          <a:p>
            <a:pPr marL="0" indent="0">
              <a:buNone/>
            </a:pPr>
            <a:r>
              <a:rPr lang="uk-UA" i="1" dirty="0" smtClean="0"/>
              <a:t>За </a:t>
            </a:r>
            <a:r>
              <a:rPr lang="uk-UA" i="1" dirty="0"/>
              <a:t>місцем посягання</a:t>
            </a:r>
            <a:r>
              <a:rPr lang="uk-UA" dirty="0"/>
              <a:t> (у порядку поширеності) переважають пося­гання, що вчиняються у громадських місцях — 60-66 % (вулиці, парки, сквери, площі, провулки, двори, зупинки транспорту, під'їзди). Такі посягання вчиняються групами осіб у вечірній та нічний час в умовах неочевидності проти одиноких перехожих. Другу позицію займають посягання із проникненням до </a:t>
            </a:r>
            <a:r>
              <a:rPr lang="uk-UA" dirty="0" smtClean="0"/>
              <a:t>житла — </a:t>
            </a:r>
            <a:r>
              <a:rPr lang="uk-UA" dirty="0"/>
              <a:t>18-27 %. Останні, як правило, завчасно готуються, збирається інформація про матеріальні статки майбутньої жертви, склад сім'ї, наявні засоби самозахисту. </a:t>
            </a:r>
            <a:r>
              <a:rPr lang="uk-UA" dirty="0" smtClean="0"/>
              <a:t>На </a:t>
            </a:r>
            <a:r>
              <a:rPr lang="uk-UA" dirty="0"/>
              <a:t>третьому місці </a:t>
            </a:r>
            <a:r>
              <a:rPr lang="uk-UA" dirty="0" smtClean="0"/>
              <a:t>йдуть </a:t>
            </a:r>
            <a:r>
              <a:rPr lang="uk-UA" dirty="0"/>
              <a:t>посягання на транспорті (5 %), що вчиняють­ся проти водіїв таксі, власників приватного транспорту, інкасаторів, операторів автозаправних станцій, водіїв вантажних перевезень, а та­кож заволодіння коштами фінансових установ шляхом грабежу або розбою — 1,5-2 % (банки та їх філії, пункти обміну валют, кредитні спілки, ломбарди).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7848872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800" i="1" dirty="0"/>
              <a:t>За способом вчинення</a:t>
            </a:r>
            <a:r>
              <a:rPr lang="uk-UA" sz="2800" dirty="0"/>
              <a:t> розрізняють: 1) посягання, що супроводжу­ються погрозами застосування насильства, зброї та предметів, які </a:t>
            </a:r>
            <a:r>
              <a:rPr lang="uk-UA" sz="2800" dirty="0" smtClean="0"/>
              <a:t>використовуються </a:t>
            </a:r>
            <a:r>
              <a:rPr lang="uk-UA" sz="2800" dirty="0"/>
              <a:t>як зброя (38 %), і посягання, поєднані із застуванням насильства різного ступеня суспільної небезпечності (62 %). При вчиненні майже кожного сьомого розбою застосовувалася зброя.</a:t>
            </a:r>
            <a:endParaRPr lang="ru-RU" sz="2800" dirty="0"/>
          </a:p>
          <a:p>
            <a:pPr marL="0" indent="0">
              <a:buNone/>
            </a:pPr>
            <a:r>
              <a:rPr lang="uk-UA" sz="2800" dirty="0"/>
              <a:t>Розподіл</a:t>
            </a:r>
            <a:r>
              <a:rPr lang="uk-UA" sz="2800" i="1" dirty="0"/>
              <a:t> за сезонними коливаннями і часом вчинення</a:t>
            </a:r>
            <a:r>
              <a:rPr lang="uk-UA" sz="2800" dirty="0"/>
              <a:t> засвідчив, що частіше аналізована категорія злочинів учиняється в осінньо-зимовий період (56-59 %), дещо рідше — у весняно-літній період (41-44 %). За годинами вчинення грабежі і розбої передусім вчиняються з 18 до 24 години (38-46 %) і з 24 до 6 години (21-24 %). Окрім цього дані зло­чини поширені і вдень — з 12 до 18 години (22-31 </a:t>
            </a:r>
            <a:r>
              <a:rPr lang="uk-UA" sz="2800" dirty="0" smtClean="0"/>
              <a:t>%).</a:t>
            </a:r>
          </a:p>
          <a:p>
            <a:pPr marL="0" indent="0">
              <a:buNone/>
            </a:pPr>
            <a:r>
              <a:rPr lang="uk-UA" sz="2800" i="1" dirty="0"/>
              <a:t>За ступенем організованості і стійкістю умислу</a:t>
            </a:r>
            <a:r>
              <a:rPr lang="uk-UA" sz="2800" dirty="0"/>
              <a:t> переважають по­сягання у складі групи осіб за попередньою змовою — 65-75 %, із них 1,2 % грабежів і 4 % </a:t>
            </a:r>
            <a:r>
              <a:rPr lang="uk-UA" sz="2800" dirty="0" err="1"/>
              <a:t>розбоїв</a:t>
            </a:r>
            <a:r>
              <a:rPr lang="uk-UA" sz="2800" dirty="0"/>
              <a:t> вчиняється організованими групами. По­над 3/5 злочинних груп проіснували одну добу, а їх учасники вчинили один злочин. Для організованих груп характерна багатоепізодна і ви­сокодохідна злочинна діяльність</a:t>
            </a:r>
            <a:r>
              <a:rPr lang="uk-UA" sz="2800" dirty="0" smtClean="0"/>
              <a:t>.</a:t>
            </a:r>
            <a:endParaRPr lang="ru-RU" sz="28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7632848" cy="6336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dirty="0" smtClean="0"/>
              <a:t>Особистість </a:t>
            </a:r>
            <a:r>
              <a:rPr lang="uk-UA" b="1" i="1" dirty="0"/>
              <a:t>грабіжника і розбійника </a:t>
            </a:r>
            <a:r>
              <a:rPr lang="uk-UA" dirty="0"/>
              <a:t>зводиться до такого. За статтю - це переважно чоловіки (94-95 %). Частка жінок коливається у межах 5-6 %. Помітно вирізняється 18-24-річна (50 %) і 25-29-річна вікові групи (17 %). Частка неповно­літніх складає 16-17 %. За соціальним становищем дорослі грабіжни­ки і розбійники — це </a:t>
            </a:r>
            <a:r>
              <a:rPr lang="uk-UA" dirty="0" err="1"/>
              <a:t>низькостатусна</a:t>
            </a:r>
            <a:r>
              <a:rPr lang="uk-UA" dirty="0"/>
              <a:t>, погано адаптована і від того агресивно налаштована молодь, що проживає у непрестижних </a:t>
            </a:r>
            <a:r>
              <a:rPr lang="uk-UA" dirty="0" err="1"/>
              <a:t>міськихрайонах</a:t>
            </a:r>
            <a:r>
              <a:rPr lang="uk-UA" dirty="0"/>
              <a:t> та провінційних містечках районного значення. Більшість із них на </a:t>
            </a:r>
            <a:r>
              <a:rPr lang="uk-UA" dirty="0" err="1"/>
              <a:t>дозлочинних</a:t>
            </a:r>
            <a:r>
              <a:rPr lang="uk-UA" dirty="0"/>
              <a:t> етапах вели </a:t>
            </a:r>
            <a:r>
              <a:rPr lang="uk-UA" dirty="0" err="1"/>
              <a:t>антисуспільний</a:t>
            </a:r>
            <a:r>
              <a:rPr lang="uk-UA" dirty="0"/>
              <a:t> спосіб життя, не працювали і не навчалися (73-75 %), зловживали спиртними напоями (68 %) і наркотичними засобами (40 %), притягувалися до адміністра­тивної відповідальності (54 %). Також показово, що </a:t>
            </a:r>
            <a:r>
              <a:rPr lang="ru-RU" dirty="0"/>
              <a:t>31 % </a:t>
            </a:r>
            <a:r>
              <a:rPr lang="uk-UA" dirty="0"/>
              <a:t>грабіжників і </a:t>
            </a:r>
            <a:r>
              <a:rPr lang="ru-RU" dirty="0"/>
              <a:t>38 % </a:t>
            </a:r>
            <a:r>
              <a:rPr lang="uk-UA" dirty="0"/>
              <a:t>розбійників мали судимості, переважно за крадіжки, </a:t>
            </a:r>
            <a:r>
              <a:rPr lang="uk-UA" dirty="0" err="1" smtClean="0"/>
              <a:t>наркозлочини</a:t>
            </a:r>
            <a:r>
              <a:rPr lang="uk-UA" dirty="0"/>
              <a:t>, хуліганство, грабежі і розбої.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2</a:t>
            </a:r>
            <a:r>
              <a:rPr lang="ru-RU" sz="3600" b="1" dirty="0"/>
              <a:t>. </a:t>
            </a:r>
            <a:r>
              <a:rPr lang="uk-UA" sz="3600" b="1" dirty="0"/>
              <a:t>Причини та умови злочинів</a:t>
            </a:r>
            <a:r>
              <a:rPr lang="uk-UA" sz="3600" dirty="0"/>
              <a:t> </a:t>
            </a:r>
            <a:r>
              <a:rPr lang="uk-UA" sz="3600" b="1" dirty="0"/>
              <a:t>проти власності</a:t>
            </a:r>
            <a:endParaRPr lang="ru-RU" sz="36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704856" cy="61950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/>
              <a:t>Серед</a:t>
            </a:r>
            <a:r>
              <a:rPr lang="uk-UA" i="1" dirty="0"/>
              <a:t> основних причин та умов вчинення злочинів проти власнос­ті</a:t>
            </a:r>
            <a:r>
              <a:rPr lang="uk-UA" dirty="0"/>
              <a:t> слід назвати такі:</a:t>
            </a:r>
            <a:endParaRPr lang="ru-RU" dirty="0"/>
          </a:p>
          <a:p>
            <a:pPr lvl="0"/>
            <a:r>
              <a:rPr lang="uk-UA" dirty="0"/>
              <a:t>несправедлива система розподілу національного багатства та бідність майже </a:t>
            </a:r>
            <a:r>
              <a:rPr lang="ru-RU" dirty="0"/>
              <a:t>80 % </a:t>
            </a:r>
            <a:r>
              <a:rPr lang="uk-UA" dirty="0"/>
              <a:t>населення;</a:t>
            </a:r>
            <a:endParaRPr lang="ru-RU" dirty="0"/>
          </a:p>
          <a:p>
            <a:pPr lvl="0"/>
            <a:r>
              <a:rPr lang="uk-UA" dirty="0"/>
              <a:t>економічна незайнятість значної частини населення та відсут­ність достатніх засобів до існування;</a:t>
            </a:r>
            <a:endParaRPr lang="ru-RU" dirty="0"/>
          </a:p>
          <a:p>
            <a:pPr lvl="0"/>
            <a:r>
              <a:rPr lang="uk-UA" dirty="0" err="1"/>
              <a:t>криміногенно</a:t>
            </a:r>
            <a:r>
              <a:rPr lang="uk-UA" dirty="0"/>
              <a:t> небезпечний розрив між доходами </a:t>
            </a:r>
            <a:r>
              <a:rPr lang="ru-RU" dirty="0"/>
              <a:t>10 % </a:t>
            </a:r>
            <a:r>
              <a:rPr lang="uk-UA" dirty="0"/>
              <a:t>найбагатших і </a:t>
            </a:r>
            <a:r>
              <a:rPr lang="ru-RU" dirty="0"/>
              <a:t>10 % </a:t>
            </a:r>
            <a:r>
              <a:rPr lang="uk-UA" dirty="0"/>
              <a:t>найбідніших громадян як </a:t>
            </a:r>
            <a:r>
              <a:rPr lang="ru-RU" dirty="0"/>
              <a:t>30:1, </a:t>
            </a:r>
            <a:r>
              <a:rPr lang="uk-UA" dirty="0"/>
              <a:t>при гранично допусти­мому </a:t>
            </a:r>
            <a:r>
              <a:rPr lang="ru-RU" dirty="0"/>
              <a:t>6:1;</a:t>
            </a:r>
          </a:p>
          <a:p>
            <a:pPr lvl="0"/>
            <a:r>
              <a:rPr lang="uk-UA" dirty="0"/>
              <a:t>втрата інтересу до пошуку легальних джерел доходів, працевла­штування із мінімальним рівнем оплати праці і активізація пошуку нелегальних засобів до існування;</a:t>
            </a:r>
            <a:endParaRPr lang="ru-RU" dirty="0"/>
          </a:p>
          <a:p>
            <a:pPr lvl="0"/>
            <a:r>
              <a:rPr lang="uk-UA" dirty="0"/>
              <a:t>разючий контраст між рівнем та якістю життя міського і сіль­ського населення, неконтрольована міграція сільської молоді до міст, де на неї чекають жорстока боротьба за повсякденне фізичне виживан­ня та спокуси індустрії розваг</a:t>
            </a:r>
            <a:r>
              <a:rPr lang="uk-UA" dirty="0" smtClean="0"/>
              <a:t>;</a:t>
            </a:r>
          </a:p>
          <a:p>
            <a:r>
              <a:rPr lang="uk-UA" dirty="0"/>
              <a:t>зміна ієрархії суспільних цінностей у бік панування матеріаль­них цінностей над духовними, нав'язування ЗМІ ідеології досягнен­ня життєвого успіху, багатства у будь-який спосіб, у тому числі зло­чинний;</a:t>
            </a:r>
            <a:endParaRPr lang="ru-RU" dirty="0"/>
          </a:p>
          <a:p>
            <a:pPr lvl="0"/>
            <a:endParaRPr lang="ru-RU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6948264" y="623731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7776864" cy="64087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підтримання </a:t>
            </a:r>
            <a:r>
              <a:rPr lang="uk-UA" dirty="0"/>
              <a:t>серед широких верств населення поглядів і тради­цій викрадення чужого майна як цілком прийнятного способу покра­щення матеріального становища чи задоволення елементарних потреб у найнеобхіднішому (їжі, одязі, предметах побуту);</a:t>
            </a:r>
            <a:endParaRPr lang="ru-RU" dirty="0"/>
          </a:p>
          <a:p>
            <a:pPr lvl="0"/>
            <a:r>
              <a:rPr lang="uk-UA" dirty="0"/>
              <a:t>різке збільшення прошарку соціально невлаштованої молоді, яка ніколи не працювала, безпідставно довго перебуває на утриманні ро­дичів, живе за рахунок крадіжок, торгівлі наркотичними засобами, випадкових </a:t>
            </a:r>
            <a:r>
              <a:rPr lang="uk-UA" dirty="0" smtClean="0"/>
              <a:t>підробітків і </a:t>
            </a:r>
            <a:r>
              <a:rPr lang="uk-UA" dirty="0"/>
              <a:t>неготова самостійно забезпечувати власний матеріальний добробут;</a:t>
            </a:r>
            <a:endParaRPr lang="ru-RU" dirty="0"/>
          </a:p>
          <a:p>
            <a:pPr lvl="0"/>
            <a:r>
              <a:rPr lang="uk-UA" dirty="0"/>
              <a:t>існування значної кількості осіб із алкогольною, наркотичною, ігровою та іншими </a:t>
            </a:r>
            <a:r>
              <a:rPr lang="uk-UA" dirty="0" err="1"/>
              <a:t>залежностями</a:t>
            </a:r>
            <a:r>
              <a:rPr lang="uk-UA" dirty="0"/>
              <a:t>, що вимагають щоденного пошуку коштів у значних розмірах для підтримання відповідного способу життя;</a:t>
            </a:r>
            <a:endParaRPr lang="ru-RU" dirty="0"/>
          </a:p>
          <a:p>
            <a:pPr lvl="0"/>
            <a:r>
              <a:rPr lang="uk-UA" dirty="0"/>
              <a:t>відсутність життєвих перспектив для провінційної молоді, ви­хідців із найбідніших верств населення, які масово втягуються у ву­личну субкультуру, зловживання </a:t>
            </a:r>
            <a:r>
              <a:rPr lang="uk-UA" dirty="0" err="1"/>
              <a:t>психоактивними</a:t>
            </a:r>
            <a:r>
              <a:rPr lang="uk-UA" dirty="0"/>
              <a:t> речовинами, охоче йдуть на контакт із кримінальними колами і долучаються до проти­правної діяльності;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7164288" y="6309320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пособництво і прикриття високодохідної корисливої злочинної діяльності на організованій та професійній основі з боку окремих працівників правоохоронних органів з метою сталого збагачення;</a:t>
            </a:r>
            <a:endParaRPr lang="ru-RU" dirty="0"/>
          </a:p>
          <a:p>
            <a:pPr lvl="0"/>
            <a:r>
              <a:rPr lang="uk-UA" dirty="0"/>
              <a:t>неефективна розстановка та використання сил і засобів терито­ріальних органів внутрішніх справ по забезпеченню охорони громад­ського порядку та запобігання злочинам проти власності;</a:t>
            </a:r>
            <a:endParaRPr lang="ru-RU" dirty="0"/>
          </a:p>
          <a:p>
            <a:pPr lvl="0"/>
            <a:r>
              <a:rPr lang="uk-UA" dirty="0"/>
              <a:t>занедбана система профілактики злочинів проти власності, низь­кі показники їх розкриття, недостатня фахова кваліфікація працівників досудового слідства, які розслідують дану категорію злочинів, коруп­ція серед суддів, що призначають покарання, яке не відповідає суспіль­ній небезпеці вчинених злочинів проти власності, недостатня участь громадськості у запобіжній діяльності та ін.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marL="0" indent="0" algn="ctr">
              <a:buNone/>
            </a:pPr>
            <a:endParaRPr lang="uk-UA" sz="3600" b="1" dirty="0" smtClean="0"/>
          </a:p>
          <a:p>
            <a:pPr marL="0" indent="0" algn="ctr">
              <a:buNone/>
            </a:pPr>
            <a:endParaRPr lang="uk-UA" sz="3600" b="1" dirty="0"/>
          </a:p>
          <a:p>
            <a:pPr marL="0" indent="0" algn="ctr">
              <a:buNone/>
            </a:pPr>
            <a:endParaRPr lang="uk-UA" sz="3600" b="1" dirty="0" smtClean="0"/>
          </a:p>
          <a:p>
            <a:pPr marL="0" indent="0" algn="ctr">
              <a:buNone/>
            </a:pPr>
            <a:r>
              <a:rPr lang="uk-UA" sz="3600" b="1" dirty="0" smtClean="0"/>
              <a:t>3</a:t>
            </a:r>
            <a:r>
              <a:rPr lang="uk-UA" sz="3600" b="1" dirty="0"/>
              <a:t>. Запобігання злочинам</a:t>
            </a:r>
            <a:r>
              <a:rPr lang="uk-UA" sz="3600" dirty="0"/>
              <a:t> </a:t>
            </a:r>
            <a:r>
              <a:rPr lang="uk-UA" sz="3600" b="1" dirty="0"/>
              <a:t>проти власності</a:t>
            </a:r>
            <a:endParaRPr lang="ru-RU" sz="36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marL="0" indent="0" algn="ctr">
              <a:buNone/>
            </a:pPr>
            <a:endParaRPr lang="uk-UA" sz="3200" b="1" dirty="0" smtClean="0"/>
          </a:p>
          <a:p>
            <a:pPr marL="0" indent="0" algn="ctr">
              <a:buNone/>
            </a:pPr>
            <a:endParaRPr lang="uk-UA" sz="3200" b="1" dirty="0"/>
          </a:p>
          <a:p>
            <a:pPr marL="0" indent="0" algn="ctr">
              <a:buNone/>
            </a:pPr>
            <a:endParaRPr lang="uk-UA" sz="3200" b="1" dirty="0" smtClean="0"/>
          </a:p>
          <a:p>
            <a:pPr marL="0" indent="0" algn="ctr">
              <a:buNone/>
            </a:pPr>
            <a:endParaRPr lang="uk-UA" sz="3200" b="1" dirty="0"/>
          </a:p>
          <a:p>
            <a:pPr marL="0" indent="0" algn="ctr">
              <a:buNone/>
            </a:pPr>
            <a:r>
              <a:rPr lang="uk-UA" sz="3200" b="1" dirty="0" smtClean="0"/>
              <a:t>1</a:t>
            </a:r>
            <a:r>
              <a:rPr lang="uk-UA" sz="3200" b="1" dirty="0"/>
              <a:t>. Кримінологічна характеристика злочинів проти </a:t>
            </a:r>
            <a:r>
              <a:rPr lang="uk-UA" sz="3200" b="1" dirty="0" smtClean="0"/>
              <a:t>власності</a:t>
            </a:r>
            <a:endParaRPr lang="uk-UA" sz="3200" b="1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0776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7704856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100" i="1" dirty="0" err="1"/>
              <a:t>Загальносоціальні</a:t>
            </a:r>
            <a:r>
              <a:rPr lang="uk-UA" sz="2100" i="1" dirty="0"/>
              <a:t> заходи запобігання</a:t>
            </a:r>
            <a:r>
              <a:rPr lang="uk-UA" sz="2100" dirty="0"/>
              <a:t> злочинам проти власності включають</a:t>
            </a:r>
            <a:r>
              <a:rPr lang="uk-UA" sz="2100" dirty="0" smtClean="0"/>
              <a:t>:</a:t>
            </a:r>
          </a:p>
          <a:p>
            <a:pPr lvl="0"/>
            <a:r>
              <a:rPr lang="uk-UA" sz="2100" dirty="0"/>
              <a:t>забезпечення житлових і побутових умов багатодітних та малозабезпечених родин;</a:t>
            </a:r>
            <a:endParaRPr lang="ru-RU" sz="2100" dirty="0"/>
          </a:p>
          <a:p>
            <a:pPr lvl="0"/>
            <a:r>
              <a:rPr lang="uk-UA" sz="2100" dirty="0"/>
              <a:t>створення спеціальних служб для дітей, що залишилися без засобів існування;</a:t>
            </a:r>
            <a:endParaRPr lang="ru-RU" sz="2100" dirty="0"/>
          </a:p>
          <a:p>
            <a:pPr lvl="0"/>
            <a:r>
              <a:rPr lang="uk-UA" sz="2100" dirty="0" smtClean="0"/>
              <a:t>удосконалення </a:t>
            </a:r>
            <a:r>
              <a:rPr lang="uk-UA" sz="2100" dirty="0"/>
              <a:t>механізму розподілу бюджетних коштів, забез­печення гарантованих соціальних стандартів передусім для малозабез­печених верств населення;</a:t>
            </a:r>
            <a:endParaRPr lang="ru-RU" sz="2100" dirty="0"/>
          </a:p>
          <a:p>
            <a:pPr lvl="0"/>
            <a:r>
              <a:rPr lang="uk-UA" sz="2100" dirty="0"/>
              <a:t>боротьба з бідністю шляхом створення нових робочих місць, підвищення рівня оплати праці, надання адресної матеріальної до­помоги;</a:t>
            </a:r>
            <a:endParaRPr lang="ru-RU" sz="2100" dirty="0"/>
          </a:p>
          <a:p>
            <a:pPr lvl="0"/>
            <a:r>
              <a:rPr lang="uk-UA" sz="2100" dirty="0"/>
              <a:t>проведення соціально орієнтованої молодіжної політики, спря­мованої на створення належних умов для самореалізації і творчого розвитку молодого покоління, забезпечення більш-менш рівних </a:t>
            </a:r>
            <a:r>
              <a:rPr lang="uk-UA" sz="2100" dirty="0" smtClean="0"/>
              <a:t>мож­ливостей;</a:t>
            </a:r>
          </a:p>
          <a:p>
            <a:r>
              <a:rPr lang="uk-UA" sz="2100" dirty="0"/>
              <a:t>розвиток муніципальної інфраструктури в регіонах, програм доступного кредитування;</a:t>
            </a:r>
            <a:endParaRPr lang="ru-RU" sz="2100" dirty="0"/>
          </a:p>
          <a:p>
            <a:pPr lvl="0"/>
            <a:endParaRPr lang="ru-RU" sz="2100" dirty="0"/>
          </a:p>
        </p:txBody>
      </p:sp>
      <p:sp>
        <p:nvSpPr>
          <p:cNvPr id="2" name="Стрелка вправо 1"/>
          <p:cNvSpPr/>
          <p:nvPr/>
        </p:nvSpPr>
        <p:spPr>
          <a:xfrm>
            <a:off x="7020272" y="6309320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776864" cy="6336704"/>
          </a:xfrm>
        </p:spPr>
        <p:txBody>
          <a:bodyPr>
            <a:normAutofit fontScale="77500" lnSpcReduction="20000"/>
          </a:bodyPr>
          <a:lstStyle/>
          <a:p>
            <a:r>
              <a:rPr lang="uk-UA" sz="2800" dirty="0" smtClean="0"/>
              <a:t>розробка </a:t>
            </a:r>
            <a:r>
              <a:rPr lang="uk-UA" sz="2800" dirty="0"/>
              <a:t>й реалізація заходів для забезпечення соціальної зайнятості підлітків і молоді, безробітних та безпритульних, біженців і переселенців, раніше засуджених та інших осіб, позбавлених постійних доходів і джерел до існування;</a:t>
            </a:r>
            <a:endParaRPr lang="ru-RU" sz="2800" dirty="0"/>
          </a:p>
          <a:p>
            <a:pPr lvl="0"/>
            <a:r>
              <a:rPr lang="uk-UA" sz="2800" dirty="0" smtClean="0"/>
              <a:t>проведення </a:t>
            </a:r>
            <a:r>
              <a:rPr lang="uk-UA" sz="2800" dirty="0" err="1"/>
              <a:t>просвітницько</a:t>
            </a:r>
            <a:r>
              <a:rPr lang="uk-UA" sz="2800" dirty="0"/>
              <a:t>-роз'яснювальної роботи з прищеп­лення навичок правомірної адаптації населення до нових ринкових реалій життя, нової системи цінностей і життєвих пріоритетів, </a:t>
            </a:r>
            <a:r>
              <a:rPr lang="uk-UA" sz="2800" dirty="0" smtClean="0"/>
              <a:t>сучасних </a:t>
            </a:r>
            <a:r>
              <a:rPr lang="uk-UA" sz="2800" dirty="0"/>
              <a:t>поглядів на взаємовідносини між державою і громадянином</a:t>
            </a:r>
            <a:r>
              <a:rPr lang="uk-UA" sz="2800" dirty="0" smtClean="0"/>
              <a:t>;</a:t>
            </a:r>
          </a:p>
          <a:p>
            <a:r>
              <a:rPr lang="uk-UA" sz="2800" dirty="0"/>
              <a:t>поліпшення морального мікроклімату в суспільстві, відновлення системи виховання молоді, запровадження моральної цензури у ЗМІ, розширення поля можливостей для легальних заробітків</a:t>
            </a:r>
            <a:r>
              <a:rPr lang="uk-UA" sz="2800" dirty="0" smtClean="0"/>
              <a:t>;</a:t>
            </a:r>
            <a:endParaRPr lang="ru-RU" sz="2800" dirty="0"/>
          </a:p>
          <a:p>
            <a:pPr lvl="0"/>
            <a:r>
              <a:rPr lang="uk-UA" sz="2800" dirty="0" smtClean="0"/>
              <a:t>забезпечення </a:t>
            </a:r>
            <a:r>
              <a:rPr lang="uk-UA" sz="2800" dirty="0"/>
              <a:t>першим гарантованим робочим місцем випускни­ків навчальних закладів;</a:t>
            </a:r>
            <a:endParaRPr lang="ru-RU" sz="2800" dirty="0"/>
          </a:p>
          <a:p>
            <a:pPr lvl="0"/>
            <a:r>
              <a:rPr lang="uk-UA" sz="2800" dirty="0"/>
              <a:t>подолання «руїни» </a:t>
            </a:r>
            <a:r>
              <a:rPr lang="uk-UA" sz="2800" dirty="0" smtClean="0"/>
              <a:t>на депресивних </a:t>
            </a:r>
            <a:r>
              <a:rPr lang="uk-UA" sz="2800" dirty="0"/>
              <a:t>територіях, створення робочих місць та нормальних побутових умов, щоб зупини­ти відтік молоді до перенаселених обласних центрів.</a:t>
            </a:r>
            <a:endParaRPr lang="ru-RU" sz="28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704856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i="1" dirty="0"/>
              <a:t>Спеціально-кримінологічні заходи запобігання</a:t>
            </a:r>
            <a:r>
              <a:rPr lang="uk-UA" dirty="0"/>
              <a:t> передбачають:</a:t>
            </a:r>
            <a:endParaRPr lang="ru-RU" dirty="0"/>
          </a:p>
          <a:p>
            <a:pPr lvl="0"/>
            <a:r>
              <a:rPr lang="uk-UA" dirty="0" smtClean="0"/>
              <a:t>завчасне виявлення та облік криміногенних груп і окремих осіб, схильних до збагачення злочинним шляхом, проведення з ними про­філактичної роботи;</a:t>
            </a:r>
          </a:p>
          <a:p>
            <a:r>
              <a:rPr lang="uk-UA" dirty="0"/>
              <a:t>розробка заходів виявлення фальшивих грошей, фінансових документів і цінних паперів, недопущення їх виготовлення й обігу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зменшення </a:t>
            </a:r>
            <a:r>
              <a:rPr lang="uk-UA" dirty="0"/>
              <a:t>ризиків залучення молоді до вживання </a:t>
            </a:r>
            <a:r>
              <a:rPr lang="uk-UA" dirty="0" err="1"/>
              <a:t>психоактивних</a:t>
            </a:r>
            <a:r>
              <a:rPr lang="uk-UA" dirty="0"/>
              <a:t> речовин, зниження рівня вживання цих речовин, </a:t>
            </a:r>
            <a:r>
              <a:rPr lang="uk-UA" dirty="0" err="1"/>
              <a:t>ресоціалізація</a:t>
            </a:r>
            <a:r>
              <a:rPr lang="uk-UA" dirty="0"/>
              <a:t> </a:t>
            </a:r>
            <a:r>
              <a:rPr lang="uk-UA" dirty="0" err="1" smtClean="0"/>
              <a:t>алкоголе</a:t>
            </a:r>
            <a:r>
              <a:rPr lang="uk-UA" dirty="0" smtClean="0"/>
              <a:t>- </a:t>
            </a:r>
            <a:r>
              <a:rPr lang="uk-UA" dirty="0"/>
              <a:t>та наркозалежної молоді;</a:t>
            </a:r>
            <a:endParaRPr lang="ru-RU" dirty="0"/>
          </a:p>
          <a:p>
            <a:pPr lvl="0"/>
            <a:r>
              <a:rPr lang="uk-UA" dirty="0"/>
              <a:t>здійснення </a:t>
            </a:r>
            <a:r>
              <a:rPr lang="uk-UA" dirty="0" err="1"/>
              <a:t>віктимологічної</a:t>
            </a:r>
            <a:r>
              <a:rPr lang="uk-UA" dirty="0"/>
              <a:t> профілактики серед потенційних жертв злочинів проти власності;</a:t>
            </a:r>
            <a:endParaRPr lang="ru-RU" dirty="0"/>
          </a:p>
          <a:p>
            <a:pPr lvl="0"/>
            <a:r>
              <a:rPr lang="uk-UA" dirty="0"/>
              <a:t>створення загальнонаціональної бази даних на професійних корис­ливих злочинців, рецидивістів, лідерів організованих злочинних груп;</a:t>
            </a:r>
            <a:endParaRPr lang="ru-RU" dirty="0"/>
          </a:p>
          <a:p>
            <a:pPr lvl="0"/>
            <a:r>
              <a:rPr lang="uk-UA" dirty="0"/>
              <a:t>вживання заходів щодо дискредитації злодійської ідеології у міс­цях позбавлення волі, ізоляції лідерів злочинного світу, своєчасного виявлення злочинів проти власності, які плануються заздалегідь;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67817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7632848" cy="64087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зниження рівня латентності й підвищення розкриваності злочинів даної категорії;</a:t>
            </a:r>
            <a:endParaRPr lang="ru-RU" dirty="0"/>
          </a:p>
          <a:p>
            <a:pPr lvl="0"/>
            <a:r>
              <a:rPr lang="uk-UA" dirty="0"/>
              <a:t>протидія корупційному судочинству по злочинах проти власнос­ті, що породжує відчуття безкарності у потенційних правопорушників;</a:t>
            </a:r>
            <a:endParaRPr lang="ru-RU" dirty="0"/>
          </a:p>
          <a:p>
            <a:pPr lvl="0"/>
            <a:r>
              <a:rPr lang="uk-UA" dirty="0"/>
              <a:t>здійснення заходів соціальної адаптації серед осіб, звільнених від покарання у вигляді позбавлення волі;</a:t>
            </a:r>
            <a:endParaRPr lang="ru-RU" dirty="0"/>
          </a:p>
          <a:p>
            <a:pPr lvl="0"/>
            <a:r>
              <a:rPr lang="uk-UA" dirty="0"/>
              <a:t>формування культури колективної безпеки населення (співпраця із правоохоронними органами, матеріальне стимулювання викриття злочинців, організація охорони під'їздів, участь у патрулюванні вулиць, місць громадського відпочинку, організація сусідського нагляду за житлом та ін.); розробка і впровадження технічних заходів, що забезпечують персоніфікований доступ до майна, систему відеоспостереження, </a:t>
            </a:r>
            <a:r>
              <a:rPr lang="uk-UA" dirty="0" smtClean="0"/>
              <a:t>надійний </a:t>
            </a:r>
            <a:r>
              <a:rPr lang="uk-UA" dirty="0"/>
              <a:t>технічний захист житла, відповідальне ставлення до зберігання майна та ін.;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7560840" cy="633670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забезпечення </a:t>
            </a:r>
            <a:r>
              <a:rPr lang="uk-UA" dirty="0"/>
              <a:t>засобами електронного спостереження безпеки громадян у громадських місцях, на автошляхах, за місцем проживання;</a:t>
            </a:r>
            <a:endParaRPr lang="ru-RU" dirty="0"/>
          </a:p>
          <a:p>
            <a:pPr lvl="0"/>
            <a:r>
              <a:rPr lang="uk-UA" dirty="0" smtClean="0"/>
              <a:t>мінімізація </a:t>
            </a:r>
            <a:r>
              <a:rPr lang="uk-UA" dirty="0"/>
              <a:t>готівкового розрахунку громадян за придбані товари, надані послуги (перехід на карткову систему розрахунків) та ін.;</a:t>
            </a:r>
            <a:endParaRPr lang="ru-RU" dirty="0"/>
          </a:p>
          <a:p>
            <a:pPr lvl="0"/>
            <a:r>
              <a:rPr lang="uk-UA" dirty="0"/>
              <a:t>інноваційна техніко-криміналістична оснащеність правоохорон­них органів у розслідуванні злочинів аналізованої категорії;</a:t>
            </a:r>
            <a:endParaRPr lang="ru-RU" dirty="0"/>
          </a:p>
          <a:p>
            <a:pPr lvl="0"/>
            <a:r>
              <a:rPr lang="uk-UA" dirty="0"/>
              <a:t>оперативне втручання відповідних силових підрозділів, спрямо­ване на припинення злочинного посягання, закріплення доказової бази, виявлення і затримання злочинців;</a:t>
            </a:r>
            <a:endParaRPr lang="ru-RU" dirty="0"/>
          </a:p>
          <a:p>
            <a:pPr lvl="0"/>
            <a:r>
              <a:rPr lang="uk-UA" dirty="0"/>
              <a:t>проведення виваженої і послідовної кадрової політики у право­охоронних органах, підвищення якості оперативної роботи відділів внутрішньої безпеки, взаємного міжвідомчого контролю, спрямовано­го на руйнацію корупційних </a:t>
            </a:r>
            <a:r>
              <a:rPr lang="uk-UA" dirty="0" err="1"/>
              <a:t>зв'язків</a:t>
            </a:r>
            <a:r>
              <a:rPr lang="uk-UA" dirty="0"/>
              <a:t> із організованою і професійною злочинністю.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6781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marL="0" indent="0" algn="ctr">
              <a:buNone/>
            </a:pPr>
            <a:endParaRPr lang="uk-UA" i="1" dirty="0" smtClean="0"/>
          </a:p>
          <a:p>
            <a:pPr marL="0" indent="0" algn="ctr">
              <a:buNone/>
            </a:pPr>
            <a:endParaRPr lang="uk-UA" i="1" dirty="0"/>
          </a:p>
          <a:p>
            <a:pPr marL="0" indent="0" algn="ctr">
              <a:buNone/>
            </a:pPr>
            <a:endParaRPr lang="uk-UA" i="1" dirty="0" smtClean="0"/>
          </a:p>
          <a:p>
            <a:pPr marL="0" indent="0" algn="ctr">
              <a:buNone/>
            </a:pPr>
            <a:endParaRPr lang="uk-UA" i="1" dirty="0"/>
          </a:p>
          <a:p>
            <a:pPr marL="0" indent="0" algn="ctr">
              <a:buNone/>
            </a:pPr>
            <a:endParaRPr lang="uk-UA" i="1" dirty="0" smtClean="0"/>
          </a:p>
          <a:p>
            <a:pPr marL="0" indent="0" algn="ctr">
              <a:buNone/>
            </a:pPr>
            <a:r>
              <a:rPr lang="uk-UA" i="1" dirty="0" smtClean="0"/>
              <a:t>Дякую за увагу!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34678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355160" cy="5979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Злочини проти </a:t>
            </a:r>
            <a:r>
              <a:rPr lang="uk-UA" dirty="0" smtClean="0"/>
              <a:t>власності – це злочини, пов'язані </a:t>
            </a:r>
            <a:r>
              <a:rPr lang="uk-UA" dirty="0"/>
              <a:t>із незаконним оберненням чужого майна на користь винного чи інших </a:t>
            </a:r>
            <a:r>
              <a:rPr lang="uk-UA" dirty="0" smtClean="0"/>
              <a:t>осіб. </a:t>
            </a:r>
          </a:p>
          <a:p>
            <a:pPr marL="0" indent="0">
              <a:buNone/>
            </a:pPr>
            <a:r>
              <a:rPr lang="uk-UA" dirty="0" smtClean="0"/>
              <a:t>Дані злочини </a:t>
            </a:r>
            <a:r>
              <a:rPr lang="uk-UA" dirty="0"/>
              <a:t>належать до корис­ливої злочинності й становлять основу так званої </a:t>
            </a:r>
            <a:r>
              <a:rPr lang="uk-UA" dirty="0" err="1"/>
              <a:t>загальнокримінальної</a:t>
            </a:r>
            <a:r>
              <a:rPr lang="uk-UA" dirty="0"/>
              <a:t> злочинності в Україні. Щорічно в Україні реєструється </a:t>
            </a:r>
            <a:r>
              <a:rPr lang="uk-UA" dirty="0" smtClean="0"/>
              <a:t>від 300 до 400 </a:t>
            </a:r>
            <a:r>
              <a:rPr lang="uk-UA" dirty="0"/>
              <a:t>тис. злочинів проти власності. За масштабами і темпами поширен­ня у суспільстві вони традиційно посідають перше місце </a:t>
            </a:r>
            <a:r>
              <a:rPr lang="uk-UA" dirty="0" smtClean="0"/>
              <a:t>(близько 15 </a:t>
            </a:r>
            <a:r>
              <a:rPr lang="uk-UA" dirty="0"/>
              <a:t>%) у структурі всієї </a:t>
            </a:r>
            <a:r>
              <a:rPr lang="uk-UA" dirty="0" smtClean="0"/>
              <a:t>злочинності.</a:t>
            </a:r>
          </a:p>
          <a:p>
            <a:pPr marL="0" indent="0">
              <a:buNone/>
            </a:pPr>
            <a:r>
              <a:rPr lang="uk-UA" dirty="0"/>
              <a:t>Ці зло­чини розрізняються за характером діяння і способами злочинного посягання, що дозволяє їх класифікувати на дві умовні групи:</a:t>
            </a:r>
            <a:r>
              <a:rPr lang="uk-UA" i="1" dirty="0"/>
              <a:t> корис­ливі ненасильницькі</a:t>
            </a:r>
            <a:r>
              <a:rPr lang="uk-UA" dirty="0"/>
              <a:t> та</a:t>
            </a:r>
            <a:r>
              <a:rPr lang="uk-UA" i="1" dirty="0"/>
              <a:t> корисливі насильницькі.</a:t>
            </a:r>
            <a:r>
              <a:rPr lang="uk-UA" dirty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990292"/>
              </p:ext>
            </p:extLst>
          </p:nvPr>
        </p:nvGraphicFramePr>
        <p:xfrm>
          <a:off x="412440" y="1052736"/>
          <a:ext cx="7239000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16632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Співвідношення загальної кількості злочинів до злочинів проти власності*</a:t>
            </a:r>
            <a:endParaRPr lang="uk-UA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8488" y="6237312"/>
            <a:ext cx="37208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/>
              <a:t>*за даними Генеральної прокуратури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241247"/>
              </p:ext>
            </p:extLst>
          </p:nvPr>
        </p:nvGraphicFramePr>
        <p:xfrm>
          <a:off x="0" y="873762"/>
          <a:ext cx="8064896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116632"/>
            <a:ext cx="712879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вчинювані</a:t>
            </a:r>
            <a:r>
              <a:rPr lang="ru-RU" dirty="0"/>
              <a:t> </a:t>
            </a:r>
            <a:r>
              <a:rPr lang="ru-RU" dirty="0" err="1"/>
              <a:t>злочини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у 2019 </a:t>
            </a:r>
            <a:r>
              <a:rPr lang="ru-RU" dirty="0" err="1" smtClean="0"/>
              <a:t>році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406589"/>
            <a:ext cx="37208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/>
              <a:t>*за даними Генеральної прокуратури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pPr marL="0" indent="0">
              <a:buNone/>
            </a:pPr>
            <a:r>
              <a:rPr lang="uk-UA" i="1" dirty="0"/>
              <a:t>Крадіжки</a:t>
            </a:r>
            <a:r>
              <a:rPr lang="uk-UA" dirty="0"/>
              <a:t> є найбільш масовими злочинами, що вчиняються в Укра­їні. Вони складають близько</a:t>
            </a:r>
            <a:r>
              <a:rPr lang="uk-UA" i="1" dirty="0"/>
              <a:t> </a:t>
            </a:r>
            <a:r>
              <a:rPr lang="uk-UA" dirty="0" smtClean="0"/>
              <a:t>70-75% </a:t>
            </a:r>
            <a:r>
              <a:rPr lang="uk-UA" dirty="0"/>
              <a:t>від кількості усіх зареєстрованих </a:t>
            </a:r>
            <a:r>
              <a:rPr lang="uk-UA" dirty="0" smtClean="0"/>
              <a:t>злочинів </a:t>
            </a:r>
            <a:r>
              <a:rPr lang="uk-UA" dirty="0"/>
              <a:t>проти </a:t>
            </a:r>
            <a:r>
              <a:rPr lang="uk-UA" dirty="0" smtClean="0"/>
              <a:t>власності. </a:t>
            </a:r>
            <a:r>
              <a:rPr lang="uk-UA" dirty="0"/>
              <a:t>Рівень зареєстрованих крадіжок у середньому становить понад </a:t>
            </a:r>
            <a:r>
              <a:rPr lang="uk-UA" dirty="0" smtClean="0"/>
              <a:t>200 </a:t>
            </a:r>
            <a:r>
              <a:rPr lang="uk-UA" dirty="0"/>
              <a:t>тис. злочинів щорічно, а кількість виявлених осіб, які їх вчини­ли, — понад </a:t>
            </a:r>
            <a:r>
              <a:rPr lang="uk-UA" dirty="0" smtClean="0"/>
              <a:t>50 </a:t>
            </a:r>
            <a:r>
              <a:rPr lang="uk-UA" dirty="0"/>
              <a:t>тис. </a:t>
            </a:r>
            <a:r>
              <a:rPr lang="uk-UA" dirty="0" smtClean="0"/>
              <a:t>Проте динаміка </a:t>
            </a:r>
            <a:r>
              <a:rPr lang="uk-UA" dirty="0"/>
              <a:t>цих злочинів демонструє тенденцію до </a:t>
            </a:r>
            <a:r>
              <a:rPr lang="uk-UA" dirty="0" smtClean="0"/>
              <a:t>зниження.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934712"/>
              </p:ext>
            </p:extLst>
          </p:nvPr>
        </p:nvGraphicFramePr>
        <p:xfrm>
          <a:off x="179512" y="908720"/>
          <a:ext cx="7920880" cy="566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3568" y="188640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Структурний розподіл крадіжок у 2019 році*</a:t>
            </a:r>
            <a:endParaRPr lang="uk-UA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406589"/>
            <a:ext cx="37208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 smtClean="0"/>
              <a:t>*за даними Генеральної прокуратури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i="1" dirty="0"/>
              <a:t>Розподіл крадіжок за сезонними коливаннями і часом вчинення</a:t>
            </a:r>
            <a:r>
              <a:rPr lang="uk-UA" dirty="0"/>
              <a:t> до­зволяє стверджувати, що вони порівняно частіше вчиняються у період відпусток, у робочі дні і напередодні свят, а також у час масового пере­міщення людей на вулицях і проїзду у громадському транспорті. Тра­диційним для крадіжок залишається </a:t>
            </a:r>
            <a:r>
              <a:rPr lang="uk-UA" dirty="0" err="1"/>
              <a:t>вечірньо</a:t>
            </a:r>
            <a:r>
              <a:rPr lang="uk-UA" dirty="0"/>
              <a:t>-нічний час доби. Дещо менше поширеними вони є вранці і вдень.</a:t>
            </a:r>
            <a:endParaRPr lang="ru-RU" dirty="0"/>
          </a:p>
          <a:p>
            <a:pPr marL="0" indent="0">
              <a:buNone/>
            </a:pPr>
            <a:r>
              <a:rPr lang="uk-UA" i="1" dirty="0"/>
              <a:t>За ступенем організованості і стійкістю умислу</a:t>
            </a:r>
            <a:r>
              <a:rPr lang="uk-UA" dirty="0"/>
              <a:t> переважна біль­шість крадіжок вчиняється ситуативно й одноособово (73 %), у скла­ді груп — 27 %, із них організованими групами — 0,5 %.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7560840" cy="63367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dirty="0"/>
              <a:t>Кримінологічний портрет особистості крадія </a:t>
            </a:r>
            <a:endParaRPr lang="uk-UA" b="1" dirty="0" smtClean="0"/>
          </a:p>
          <a:p>
            <a:pPr marL="0" indent="0" algn="ctr">
              <a:buNone/>
            </a:pPr>
            <a:r>
              <a:rPr lang="uk-UA" u="sng" dirty="0" smtClean="0"/>
              <a:t>Стать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00B0F0"/>
                </a:solidFill>
              </a:rPr>
              <a:t>     чоловіки</a:t>
            </a:r>
            <a:r>
              <a:rPr lang="uk-UA" dirty="0" smtClean="0"/>
              <a:t> - 93 %                    </a:t>
            </a:r>
            <a:r>
              <a:rPr lang="uk-UA" dirty="0" smtClean="0">
                <a:solidFill>
                  <a:srgbClr val="FF0000"/>
                </a:solidFill>
              </a:rPr>
              <a:t>жінки</a:t>
            </a:r>
            <a:r>
              <a:rPr lang="uk-UA" dirty="0" smtClean="0"/>
              <a:t> - 7 % </a:t>
            </a:r>
          </a:p>
          <a:p>
            <a:pPr marL="0" indent="0" algn="ctr">
              <a:buNone/>
            </a:pPr>
            <a:r>
              <a:rPr lang="uk-UA" u="sng" dirty="0" smtClean="0"/>
              <a:t>Вік</a:t>
            </a:r>
          </a:p>
          <a:p>
            <a:pPr marL="0" indent="0">
              <a:buNone/>
            </a:pPr>
            <a:r>
              <a:rPr lang="uk-UA" dirty="0" smtClean="0"/>
              <a:t>18-28-річні </a:t>
            </a:r>
            <a:r>
              <a:rPr lang="uk-UA" dirty="0"/>
              <a:t>особи </a:t>
            </a:r>
            <a:r>
              <a:rPr lang="uk-UA" dirty="0" smtClean="0"/>
              <a:t>- 45 %</a:t>
            </a:r>
          </a:p>
          <a:p>
            <a:pPr marL="0" indent="0">
              <a:buNone/>
            </a:pPr>
            <a:r>
              <a:rPr lang="uk-UA" dirty="0" smtClean="0"/>
              <a:t>29-39-річні - 27 % </a:t>
            </a:r>
          </a:p>
          <a:p>
            <a:pPr marL="0" indent="0">
              <a:buNone/>
            </a:pPr>
            <a:r>
              <a:rPr lang="uk-UA" dirty="0" smtClean="0"/>
              <a:t>40-49-річні 11 %</a:t>
            </a:r>
          </a:p>
          <a:p>
            <a:pPr marL="0" indent="0">
              <a:buNone/>
            </a:pPr>
            <a:r>
              <a:rPr lang="uk-UA" dirty="0" smtClean="0"/>
              <a:t>50-річні </a:t>
            </a:r>
            <a:r>
              <a:rPr lang="uk-UA" dirty="0"/>
              <a:t>і </a:t>
            </a:r>
            <a:r>
              <a:rPr lang="uk-UA" dirty="0" smtClean="0"/>
              <a:t>старше - </a:t>
            </a:r>
            <a:r>
              <a:rPr lang="uk-UA" dirty="0"/>
              <a:t>5 %.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Неповнолітні - 12 </a:t>
            </a:r>
            <a:r>
              <a:rPr lang="uk-UA" dirty="0"/>
              <a:t>%. </a:t>
            </a:r>
            <a:endParaRPr lang="uk-UA" dirty="0" smtClean="0"/>
          </a:p>
          <a:p>
            <a:pPr marL="0" indent="0" algn="ctr">
              <a:buNone/>
            </a:pPr>
            <a:r>
              <a:rPr lang="uk-UA" u="sng" dirty="0" smtClean="0"/>
              <a:t>Освіта</a:t>
            </a:r>
          </a:p>
          <a:p>
            <a:pPr marL="0" indent="0">
              <a:buNone/>
            </a:pPr>
            <a:r>
              <a:rPr lang="uk-UA" dirty="0" smtClean="0"/>
              <a:t>Повна загальна </a:t>
            </a:r>
            <a:r>
              <a:rPr lang="uk-UA" dirty="0"/>
              <a:t>та </a:t>
            </a:r>
            <a:r>
              <a:rPr lang="uk-UA" dirty="0" smtClean="0"/>
              <a:t>базова загальна освіта - 61 % </a:t>
            </a:r>
          </a:p>
          <a:p>
            <a:pPr marL="0" indent="0">
              <a:buNone/>
            </a:pPr>
            <a:r>
              <a:rPr lang="uk-UA" dirty="0" smtClean="0"/>
              <a:t>Про­фесійно-технічна - 22 </a:t>
            </a:r>
            <a:r>
              <a:rPr lang="uk-UA" dirty="0"/>
              <a:t>%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Початкова </a:t>
            </a:r>
            <a:r>
              <a:rPr lang="uk-UA" dirty="0"/>
              <a:t>або </a:t>
            </a:r>
            <a:r>
              <a:rPr lang="uk-UA" dirty="0" smtClean="0"/>
              <a:t>зовсім не мають освіти - 14 </a:t>
            </a:r>
            <a:r>
              <a:rPr lang="uk-UA" dirty="0"/>
              <a:t>%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Повна вища </a:t>
            </a:r>
            <a:r>
              <a:rPr lang="uk-UA" dirty="0"/>
              <a:t>і </a:t>
            </a:r>
            <a:r>
              <a:rPr lang="uk-UA" dirty="0" smtClean="0"/>
              <a:t>базова вища освіта - 3 </a:t>
            </a:r>
            <a:r>
              <a:rPr lang="uk-UA" dirty="0"/>
              <a:t>%</a:t>
            </a:r>
            <a:r>
              <a:rPr lang="uk-UA" dirty="0" smtClean="0"/>
              <a:t>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5716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198</TotalTime>
  <Words>2012</Words>
  <Application>Microsoft Office PowerPoint</Application>
  <PresentationFormat>Экран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Злочини проти власності та їх запобігання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Злочини проти власності та їх запобігання</dc:title>
  <dc:creator>Катя</dc:creator>
  <cp:lastModifiedBy>Катя</cp:lastModifiedBy>
  <cp:revision>15</cp:revision>
  <dcterms:created xsi:type="dcterms:W3CDTF">2020-04-21T11:13:17Z</dcterms:created>
  <dcterms:modified xsi:type="dcterms:W3CDTF">2020-04-21T14:31:33Z</dcterms:modified>
</cp:coreProperties>
</file>