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31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304" r:id="rId21"/>
    <p:sldId id="276" r:id="rId22"/>
    <p:sldId id="277" r:id="rId23"/>
    <p:sldId id="278" r:id="rId24"/>
    <p:sldId id="279" r:id="rId25"/>
    <p:sldId id="280" r:id="rId26"/>
    <p:sldId id="281" r:id="rId27"/>
    <p:sldId id="305" r:id="rId28"/>
    <p:sldId id="282" r:id="rId29"/>
    <p:sldId id="283" r:id="rId30"/>
    <p:sldId id="284" r:id="rId31"/>
    <p:sldId id="285" r:id="rId32"/>
    <p:sldId id="286" r:id="rId33"/>
    <p:sldId id="287" r:id="rId34"/>
    <p:sldId id="306" r:id="rId35"/>
    <p:sldId id="307" r:id="rId36"/>
    <p:sldId id="288" r:id="rId37"/>
    <p:sldId id="289" r:id="rId38"/>
    <p:sldId id="290" r:id="rId39"/>
    <p:sldId id="291" r:id="rId40"/>
    <p:sldId id="292" r:id="rId41"/>
    <p:sldId id="293" r:id="rId42"/>
    <p:sldId id="294" r:id="rId43"/>
    <p:sldId id="308" r:id="rId44"/>
    <p:sldId id="30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61" autoAdjust="0"/>
    <p:restoredTop sz="94660"/>
  </p:normalViewPr>
  <p:slideViewPr>
    <p:cSldViewPr snapToGrid="0">
      <p:cViewPr varScale="1">
        <p:scale>
          <a:sx n="75" d="100"/>
          <a:sy n="75"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3/15/2020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hyperlink" Target="https://zakon.rada.gov.ua/laws/show/3551-12#n82" TargetMode="External"/><Relationship Id="rId2" Type="http://schemas.openxmlformats.org/officeDocument/2006/relationships/hyperlink" Target="https://zakon.rada.gov.ua/laws/show/2262-12" TargetMode="Externa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zakon.rada.gov.ua/laws/show/2262-12"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604483"/>
          </a:xfrm>
        </p:spPr>
        <p:txBody>
          <a:bodyPr>
            <a:normAutofit/>
          </a:bodyPr>
          <a:lstStyle/>
          <a:p>
            <a:r>
              <a:rPr lang="uk-UA" sz="3200" b="1" dirty="0" smtClean="0"/>
              <a:t>Тема: Державні </a:t>
            </a:r>
            <a:r>
              <a:rPr lang="uk-UA" sz="3200" b="1" dirty="0"/>
              <a:t>с</a:t>
            </a:r>
            <a:r>
              <a:rPr lang="ru-RU" sz="3200" b="1" dirty="0"/>
              <a:t>оціальні</a:t>
            </a:r>
            <a:r>
              <a:rPr lang="ru-RU" sz="3200" b="1" dirty="0"/>
              <a:t> </a:t>
            </a:r>
            <a:r>
              <a:rPr lang="ru-RU" sz="3200" b="1" dirty="0" smtClean="0"/>
              <a:t>допомоги</a:t>
            </a:r>
            <a:r>
              <a:rPr lang="ru-RU" sz="3200" b="1" dirty="0" smtClean="0"/>
              <a:t/>
            </a:r>
            <a:br>
              <a:rPr lang="ru-RU" sz="3200" b="1" dirty="0" smtClean="0"/>
            </a:br>
            <a:r>
              <a:rPr lang="ru-RU" sz="3200" b="1" dirty="0" smtClean="0"/>
              <a:t>План:</a:t>
            </a:r>
            <a:r>
              <a:rPr lang="ru-RU" sz="3200" b="1" dirty="0"/>
              <a:t/>
            </a:r>
            <a:br>
              <a:rPr lang="ru-RU" sz="3200" b="1" dirty="0"/>
            </a:br>
            <a:r>
              <a:rPr lang="uk-UA" sz="3200" dirty="0"/>
              <a:t>1. Поняття і види державних соціальних допомог</a:t>
            </a:r>
            <a:r>
              <a:rPr lang="ru-RU" sz="3200" dirty="0"/>
              <a:t/>
            </a:r>
            <a:br>
              <a:rPr lang="ru-RU" sz="3200" dirty="0"/>
            </a:br>
            <a:r>
              <a:rPr lang="uk-UA" sz="3200" dirty="0"/>
              <a:t>2. Державні допомоги </a:t>
            </a:r>
            <a:r>
              <a:rPr lang="uk-UA" sz="3200" dirty="0" smtClean="0"/>
              <a:t>сім'ям </a:t>
            </a:r>
            <a:r>
              <a:rPr lang="uk-UA" sz="3200" dirty="0"/>
              <a:t>з дітьми</a:t>
            </a:r>
            <a:r>
              <a:rPr lang="ru-RU" sz="3200" dirty="0"/>
              <a:t/>
            </a:r>
            <a:br>
              <a:rPr lang="ru-RU" sz="3200" dirty="0"/>
            </a:br>
            <a:r>
              <a:rPr lang="uk-UA" sz="3200" dirty="0"/>
              <a:t>3. Державна допомога особам з інвалідністю з дитинства та дітям з інвалідністю</a:t>
            </a:r>
            <a:r>
              <a:rPr lang="ru-RU" sz="3200" dirty="0"/>
              <a:t/>
            </a:r>
            <a:br>
              <a:rPr lang="ru-RU" sz="3200" dirty="0"/>
            </a:br>
            <a:r>
              <a:rPr lang="uk-UA" sz="3200" dirty="0"/>
              <a:t>4. Державна соціальна допомога малозабезпеченим </a:t>
            </a:r>
            <a:r>
              <a:rPr lang="uk-UA" sz="3200" dirty="0" smtClean="0"/>
              <a:t>сім'ям </a:t>
            </a:r>
            <a:r>
              <a:rPr lang="ru-RU" sz="3200" dirty="0"/>
              <a:t/>
            </a:r>
            <a:br>
              <a:rPr lang="ru-RU" sz="3200" dirty="0"/>
            </a:br>
            <a:r>
              <a:rPr lang="uk-UA" sz="3200" dirty="0"/>
              <a:t>5. Державна соціальна допомога особам, які не мають права на пенсію, та особам з інвалідністю</a:t>
            </a:r>
            <a:r>
              <a:rPr lang="ru-RU" sz="3200" dirty="0"/>
              <a:t/>
            </a:r>
            <a:br>
              <a:rPr lang="ru-RU" sz="3200" dirty="0"/>
            </a:br>
            <a:r>
              <a:rPr lang="ru-RU" sz="3200" dirty="0"/>
              <a:t/>
            </a:r>
            <a:br>
              <a:rPr lang="ru-RU" sz="3200" dirty="0"/>
            </a:br>
            <a:endParaRPr lang="ru-RU" sz="3200" dirty="0"/>
          </a:p>
        </p:txBody>
      </p:sp>
    </p:spTree>
    <p:extLst>
      <p:ext uri="{BB962C8B-B14F-4D97-AF65-F5344CB8AC3E}">
        <p14:creationId xmlns:p14="http://schemas.microsoft.com/office/powerpoint/2010/main" val="14457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pPr fontAlgn="base"/>
            <a:r>
              <a:rPr lang="ru-RU" sz="3200" dirty="0"/>
              <a:t> </a:t>
            </a:r>
            <a:r>
              <a:rPr lang="ru-RU" sz="3200" dirty="0" err="1"/>
              <a:t>Допомога</a:t>
            </a:r>
            <a:r>
              <a:rPr lang="ru-RU" sz="3200" dirty="0"/>
              <a:t> у </a:t>
            </a:r>
            <a:r>
              <a:rPr lang="ru-RU" sz="3200" dirty="0" err="1"/>
              <a:t>зв'язку</a:t>
            </a:r>
            <a:r>
              <a:rPr lang="ru-RU" sz="3200" dirty="0"/>
              <a:t>  з  </a:t>
            </a:r>
            <a:r>
              <a:rPr lang="ru-RU" sz="3200" dirty="0" err="1"/>
              <a:t>вагітністю</a:t>
            </a:r>
            <a:r>
              <a:rPr lang="ru-RU" sz="3200" dirty="0"/>
              <a:t>  та  пологами  </a:t>
            </a:r>
            <a:r>
              <a:rPr lang="ru-RU" sz="3200" dirty="0" err="1"/>
              <a:t>надається</a:t>
            </a:r>
            <a:r>
              <a:rPr lang="ru-RU" sz="3200" dirty="0"/>
              <a:t>  у </a:t>
            </a:r>
            <a:br>
              <a:rPr lang="ru-RU" sz="3200" dirty="0"/>
            </a:br>
            <a:r>
              <a:rPr lang="ru-RU" sz="3200" dirty="0" err="1"/>
              <a:t>розмірі</a:t>
            </a:r>
            <a:r>
              <a:rPr lang="ru-RU" sz="3200" dirty="0"/>
              <a:t>   </a:t>
            </a:r>
            <a:r>
              <a:rPr lang="ru-RU" sz="3200" b="1" dirty="0"/>
              <a:t>100   </a:t>
            </a:r>
            <a:r>
              <a:rPr lang="ru-RU" sz="3200" b="1" dirty="0" err="1"/>
              <a:t>відсотків</a:t>
            </a:r>
            <a:r>
              <a:rPr lang="ru-RU" sz="3200" b="1" dirty="0"/>
              <a:t>   </a:t>
            </a:r>
            <a:r>
              <a:rPr lang="ru-RU" sz="3200" dirty="0" err="1"/>
              <a:t>середньомісячного</a:t>
            </a:r>
            <a:r>
              <a:rPr lang="ru-RU" sz="3200" dirty="0"/>
              <a:t>  доходу  (</a:t>
            </a:r>
            <a:r>
              <a:rPr lang="ru-RU" sz="3200" dirty="0" err="1"/>
              <a:t>стипендії</a:t>
            </a:r>
            <a:r>
              <a:rPr lang="ru-RU" sz="3200" dirty="0"/>
              <a:t>, </a:t>
            </a:r>
            <a:br>
              <a:rPr lang="ru-RU" sz="3200" dirty="0"/>
            </a:br>
            <a:r>
              <a:rPr lang="ru-RU" sz="3200" dirty="0"/>
              <a:t>грошового </a:t>
            </a:r>
            <a:r>
              <a:rPr lang="ru-RU" sz="3200" dirty="0" err="1"/>
              <a:t>забезпечення</a:t>
            </a:r>
            <a:r>
              <a:rPr lang="ru-RU" sz="3200" dirty="0"/>
              <a:t>, </a:t>
            </a:r>
            <a:r>
              <a:rPr lang="ru-RU" sz="3200" dirty="0" err="1"/>
              <a:t>допомоги</a:t>
            </a:r>
            <a:r>
              <a:rPr lang="ru-RU" sz="3200" dirty="0"/>
              <a:t> по </a:t>
            </a:r>
            <a:r>
              <a:rPr lang="ru-RU" sz="3200" dirty="0" err="1"/>
              <a:t>безробіттю</a:t>
            </a:r>
            <a:r>
              <a:rPr lang="ru-RU" sz="3200" dirty="0"/>
              <a:t> </a:t>
            </a:r>
            <a:r>
              <a:rPr lang="ru-RU" sz="3200" dirty="0" err="1"/>
              <a:t>тощо</a:t>
            </a:r>
            <a:r>
              <a:rPr lang="ru-RU" sz="3200" dirty="0"/>
              <a:t>) </a:t>
            </a:r>
            <a:r>
              <a:rPr lang="ru-RU" sz="3200" dirty="0" err="1"/>
              <a:t>жінки</a:t>
            </a:r>
            <a:r>
              <a:rPr lang="ru-RU" sz="3200" dirty="0"/>
              <a:t>, але </a:t>
            </a:r>
            <a:r>
              <a:rPr lang="ru-RU" sz="3200" b="1" dirty="0"/>
              <a:t>не </a:t>
            </a:r>
            <a:r>
              <a:rPr lang="ru-RU" sz="3200" b="1" dirty="0" err="1" smtClean="0"/>
              <a:t>менше</a:t>
            </a:r>
            <a:r>
              <a:rPr lang="ru-RU" sz="3200" b="1" dirty="0" smtClean="0"/>
              <a:t>  </a:t>
            </a:r>
            <a:r>
              <a:rPr lang="ru-RU" sz="3200" b="1" dirty="0"/>
              <a:t>25 </a:t>
            </a:r>
            <a:r>
              <a:rPr lang="ru-RU" sz="3200" b="1" dirty="0" err="1"/>
              <a:t>відсотків</a:t>
            </a:r>
            <a:r>
              <a:rPr lang="ru-RU" sz="3200" b="1" dirty="0"/>
              <a:t> </a:t>
            </a:r>
            <a:r>
              <a:rPr lang="ru-RU" sz="3200" dirty="0" err="1"/>
              <a:t>від</a:t>
            </a:r>
            <a:r>
              <a:rPr lang="ru-RU" sz="3200" dirty="0"/>
              <a:t> </a:t>
            </a:r>
            <a:r>
              <a:rPr lang="ru-RU" sz="3200" dirty="0" err="1"/>
              <a:t>розміру</a:t>
            </a:r>
            <a:r>
              <a:rPr lang="ru-RU" sz="3200" dirty="0"/>
              <a:t> </a:t>
            </a:r>
            <a:r>
              <a:rPr lang="ru-RU" sz="3200" dirty="0" err="1"/>
              <a:t>встановленого</a:t>
            </a:r>
            <a:r>
              <a:rPr lang="ru-RU" sz="3200" dirty="0"/>
              <a:t> законом </a:t>
            </a:r>
            <a:r>
              <a:rPr lang="ru-RU" sz="3200" dirty="0" err="1"/>
              <a:t>прожиткового</a:t>
            </a:r>
            <a:r>
              <a:rPr lang="ru-RU" sz="3200" dirty="0"/>
              <a:t> </a:t>
            </a:r>
            <a:r>
              <a:rPr lang="ru-RU" sz="3200" dirty="0" err="1" smtClean="0"/>
              <a:t>мінімуму</a:t>
            </a:r>
            <a:r>
              <a:rPr lang="ru-RU" sz="3200" dirty="0" smtClean="0"/>
              <a:t> </a:t>
            </a:r>
            <a:r>
              <a:rPr lang="ru-RU" sz="3200" dirty="0"/>
              <a:t>для </a:t>
            </a:r>
            <a:r>
              <a:rPr lang="ru-RU" sz="3200" dirty="0" err="1"/>
              <a:t>працездатної</a:t>
            </a:r>
            <a:r>
              <a:rPr lang="ru-RU" sz="3200" dirty="0"/>
              <a:t> особи </a:t>
            </a:r>
            <a:r>
              <a:rPr lang="ru-RU" sz="3200" dirty="0" err="1"/>
              <a:t>із</a:t>
            </a:r>
            <a:r>
              <a:rPr lang="ru-RU" sz="3200" dirty="0"/>
              <a:t> </a:t>
            </a:r>
            <a:r>
              <a:rPr lang="ru-RU" sz="3200" dirty="0" err="1"/>
              <a:t>розрахунку</a:t>
            </a:r>
            <a:r>
              <a:rPr lang="ru-RU" sz="3200" dirty="0"/>
              <a:t> на </a:t>
            </a:r>
            <a:r>
              <a:rPr lang="ru-RU" sz="3200" dirty="0" err="1"/>
              <a:t>місяць</a:t>
            </a:r>
            <a:r>
              <a:rPr lang="ru-RU" sz="3200" dirty="0"/>
              <a:t>. </a:t>
            </a:r>
            <a:br>
              <a:rPr lang="ru-RU" sz="3200" dirty="0"/>
            </a:br>
            <a:r>
              <a:rPr lang="ru-RU" sz="3200" dirty="0"/>
              <a:t> Таким чином, </a:t>
            </a:r>
            <a:r>
              <a:rPr lang="ru-RU" sz="3200" dirty="0" err="1"/>
              <a:t>розмір</a:t>
            </a:r>
            <a:r>
              <a:rPr lang="ru-RU" sz="3200" dirty="0"/>
              <a:t> </a:t>
            </a:r>
            <a:r>
              <a:rPr lang="ru-RU" sz="3200" dirty="0" err="1"/>
              <a:t>допомоги</a:t>
            </a:r>
            <a:r>
              <a:rPr lang="ru-RU" sz="3200" dirty="0"/>
              <a:t> по </a:t>
            </a:r>
            <a:r>
              <a:rPr lang="ru-RU" sz="3200" dirty="0" err="1"/>
              <a:t>вагітності</a:t>
            </a:r>
            <a:r>
              <a:rPr lang="ru-RU" sz="3200" dirty="0"/>
              <a:t> та пологах у </a:t>
            </a:r>
            <a:r>
              <a:rPr lang="ru-RU" sz="3200" dirty="0" smtClean="0"/>
              <a:t>20</a:t>
            </a:r>
            <a:r>
              <a:rPr lang="en-US" sz="3200" dirty="0" smtClean="0"/>
              <a:t>20</a:t>
            </a:r>
            <a:r>
              <a:rPr lang="ru-RU" sz="3200" dirty="0" smtClean="0"/>
              <a:t> </a:t>
            </a:r>
            <a:r>
              <a:rPr lang="ru-RU" sz="3200" dirty="0" err="1"/>
              <a:t>році</a:t>
            </a:r>
            <a:r>
              <a:rPr lang="ru-RU" sz="3200" dirty="0"/>
              <a:t> </a:t>
            </a:r>
            <a:r>
              <a:rPr lang="ru-RU" sz="3200" dirty="0" err="1"/>
              <a:t>складає</a:t>
            </a:r>
            <a:r>
              <a:rPr lang="ru-RU" sz="3200" dirty="0"/>
              <a:t>:</a:t>
            </a:r>
            <a:br>
              <a:rPr lang="ru-RU" sz="3200" dirty="0"/>
            </a:br>
            <a:r>
              <a:rPr lang="ru-RU" sz="3200" b="1" dirty="0"/>
              <a:t>за 126 </a:t>
            </a:r>
            <a:r>
              <a:rPr lang="ru-RU" sz="3200" b="1" dirty="0" err="1"/>
              <a:t>к.д</a:t>
            </a:r>
            <a:r>
              <a:rPr lang="ru-RU" sz="3200" b="1" dirty="0"/>
              <a:t>.</a:t>
            </a:r>
            <a:r>
              <a:rPr lang="ru-RU" sz="3200" dirty="0"/>
              <a:t>: з 1 </a:t>
            </a:r>
            <a:r>
              <a:rPr lang="ru-RU" sz="3200" dirty="0" err="1"/>
              <a:t>січня</a:t>
            </a:r>
            <a:r>
              <a:rPr lang="ru-RU" sz="3200" dirty="0"/>
              <a:t> </a:t>
            </a:r>
            <a:r>
              <a:rPr lang="ru-RU" sz="3200" dirty="0" smtClean="0"/>
              <a:t>—</a:t>
            </a:r>
            <a:r>
              <a:rPr lang="en-US" sz="3200" dirty="0" smtClean="0"/>
              <a:t>220</a:t>
            </a:r>
            <a:r>
              <a:rPr lang="ru-RU" sz="3200" dirty="0" smtClean="0"/>
              <a:t>7 </a:t>
            </a:r>
            <a:r>
              <a:rPr lang="ru-RU" sz="3200" dirty="0"/>
              <a:t>грн., </a:t>
            </a:r>
            <a:r>
              <a:rPr lang="ru-RU" sz="3200" dirty="0" smtClean="0"/>
              <a:t>з </a:t>
            </a:r>
            <a:r>
              <a:rPr lang="ru-RU" sz="3200" dirty="0"/>
              <a:t>1 </a:t>
            </a:r>
            <a:r>
              <a:rPr lang="ru-RU" sz="3200" dirty="0" err="1"/>
              <a:t>травня</a:t>
            </a:r>
            <a:r>
              <a:rPr lang="ru-RU" sz="3200" dirty="0"/>
              <a:t> — </a:t>
            </a:r>
            <a:r>
              <a:rPr lang="ru-RU" sz="3200" dirty="0" smtClean="0"/>
              <a:t>2</a:t>
            </a:r>
            <a:r>
              <a:rPr lang="en-US" sz="3200" dirty="0" smtClean="0"/>
              <a:t>3</a:t>
            </a:r>
            <a:r>
              <a:rPr lang="ru-RU" sz="3200" dirty="0" smtClean="0"/>
              <a:t>07 </a:t>
            </a:r>
            <a:r>
              <a:rPr lang="ru-RU" sz="3200" dirty="0"/>
              <a:t>грн., з 1 </a:t>
            </a:r>
            <a:r>
              <a:rPr lang="ru-RU" sz="3200" dirty="0" err="1"/>
              <a:t>грудня</a:t>
            </a:r>
            <a:r>
              <a:rPr lang="ru-RU" sz="3200" dirty="0"/>
              <a:t> — </a:t>
            </a:r>
            <a:r>
              <a:rPr lang="ru-RU" sz="3200" dirty="0" smtClean="0"/>
              <a:t>2</a:t>
            </a:r>
            <a:r>
              <a:rPr lang="en-US" sz="3200" dirty="0" smtClean="0"/>
              <a:t>383</a:t>
            </a:r>
            <a:r>
              <a:rPr lang="ru-RU" sz="3200" dirty="0" smtClean="0"/>
              <a:t> </a:t>
            </a:r>
            <a:r>
              <a:rPr lang="ru-RU" sz="3200" dirty="0"/>
              <a:t>грн.</a:t>
            </a:r>
            <a:br>
              <a:rPr lang="ru-RU" sz="3200" dirty="0"/>
            </a:br>
            <a:r>
              <a:rPr lang="ru-RU" sz="3200" b="1" dirty="0"/>
              <a:t>за 140 </a:t>
            </a:r>
            <a:r>
              <a:rPr lang="ru-RU" sz="3200" b="1" dirty="0" err="1"/>
              <a:t>к.д</a:t>
            </a:r>
            <a:r>
              <a:rPr lang="ru-RU" sz="3200" b="1" dirty="0"/>
              <a:t>.</a:t>
            </a:r>
            <a:r>
              <a:rPr lang="ru-RU" sz="3200" dirty="0"/>
              <a:t>: з 1 </a:t>
            </a:r>
            <a:r>
              <a:rPr lang="ru-RU" sz="3200" dirty="0" err="1"/>
              <a:t>січня</a:t>
            </a:r>
            <a:r>
              <a:rPr lang="ru-RU" sz="3200" dirty="0"/>
              <a:t> — </a:t>
            </a:r>
            <a:r>
              <a:rPr lang="ru-RU" sz="3200" dirty="0" smtClean="0"/>
              <a:t>2</a:t>
            </a:r>
            <a:r>
              <a:rPr lang="en-US" sz="3200" dirty="0" smtClean="0"/>
              <a:t>452</a:t>
            </a:r>
            <a:r>
              <a:rPr lang="ru-RU" sz="3200" dirty="0" smtClean="0"/>
              <a:t> </a:t>
            </a:r>
            <a:r>
              <a:rPr lang="ru-RU" sz="3200" dirty="0"/>
              <a:t>грн., з 1 </a:t>
            </a:r>
            <a:r>
              <a:rPr lang="ru-RU" sz="3200" dirty="0" err="1"/>
              <a:t>травня</a:t>
            </a:r>
            <a:r>
              <a:rPr lang="ru-RU" sz="3200" dirty="0"/>
              <a:t> — </a:t>
            </a:r>
            <a:r>
              <a:rPr lang="ru-RU" sz="3200" dirty="0" smtClean="0"/>
              <a:t>2</a:t>
            </a:r>
            <a:r>
              <a:rPr lang="en-US" sz="3200" dirty="0" smtClean="0"/>
              <a:t>563</a:t>
            </a:r>
            <a:r>
              <a:rPr lang="ru-RU" sz="3200" dirty="0" smtClean="0"/>
              <a:t> </a:t>
            </a:r>
            <a:r>
              <a:rPr lang="ru-RU" sz="3200" dirty="0"/>
              <a:t>грн., з 1 </a:t>
            </a:r>
            <a:r>
              <a:rPr lang="ru-RU" sz="3200" dirty="0" err="1"/>
              <a:t>грудня</a:t>
            </a:r>
            <a:r>
              <a:rPr lang="ru-RU" sz="3200" dirty="0"/>
              <a:t> — </a:t>
            </a:r>
            <a:r>
              <a:rPr lang="ru-RU" sz="3200" dirty="0" smtClean="0"/>
              <a:t>2</a:t>
            </a:r>
            <a:r>
              <a:rPr lang="en-US" sz="3200" dirty="0" smtClean="0"/>
              <a:t>648</a:t>
            </a:r>
            <a:r>
              <a:rPr lang="ru-RU" sz="3200" dirty="0" smtClean="0"/>
              <a:t> </a:t>
            </a:r>
            <a:r>
              <a:rPr lang="ru-RU" sz="3200" dirty="0"/>
              <a:t>грн.</a:t>
            </a:r>
            <a:br>
              <a:rPr lang="ru-RU" sz="3200" dirty="0"/>
            </a:br>
            <a:r>
              <a:rPr lang="ru-RU" sz="3200" b="1" dirty="0"/>
              <a:t>за 180 </a:t>
            </a:r>
            <a:r>
              <a:rPr lang="ru-RU" sz="3200" b="1" dirty="0" err="1"/>
              <a:t>к.д</a:t>
            </a:r>
            <a:r>
              <a:rPr lang="ru-RU" sz="3200" b="1" dirty="0"/>
              <a:t>.</a:t>
            </a:r>
            <a:r>
              <a:rPr lang="ru-RU" sz="3200" dirty="0"/>
              <a:t>: з 1 </a:t>
            </a:r>
            <a:r>
              <a:rPr lang="ru-RU" sz="3200" dirty="0" err="1"/>
              <a:t>січня</a:t>
            </a:r>
            <a:r>
              <a:rPr lang="ru-RU" sz="3200" dirty="0"/>
              <a:t> — </a:t>
            </a:r>
            <a:r>
              <a:rPr lang="en-US" sz="3200" dirty="0" smtClean="0"/>
              <a:t>3153</a:t>
            </a:r>
            <a:r>
              <a:rPr lang="ru-RU" sz="3200" dirty="0" smtClean="0"/>
              <a:t> </a:t>
            </a:r>
            <a:r>
              <a:rPr lang="ru-RU" sz="3200" dirty="0"/>
              <a:t>грн., з 1 </a:t>
            </a:r>
            <a:r>
              <a:rPr lang="ru-RU" sz="3200" dirty="0" err="1"/>
              <a:t>травня</a:t>
            </a:r>
            <a:r>
              <a:rPr lang="ru-RU" sz="3200" dirty="0"/>
              <a:t> — </a:t>
            </a:r>
            <a:r>
              <a:rPr lang="ru-RU" sz="3200" dirty="0" smtClean="0"/>
              <a:t>3</a:t>
            </a:r>
            <a:r>
              <a:rPr lang="en-US" sz="3200" dirty="0" smtClean="0"/>
              <a:t>295</a:t>
            </a:r>
            <a:r>
              <a:rPr lang="ru-RU" sz="3200" dirty="0" smtClean="0"/>
              <a:t> </a:t>
            </a:r>
            <a:r>
              <a:rPr lang="ru-RU" sz="3200" dirty="0"/>
              <a:t>грн., з 1 </a:t>
            </a:r>
            <a:r>
              <a:rPr lang="ru-RU" sz="3200" dirty="0" err="1"/>
              <a:t>грудня</a:t>
            </a:r>
            <a:r>
              <a:rPr lang="ru-RU" sz="3200" dirty="0"/>
              <a:t> — </a:t>
            </a:r>
            <a:r>
              <a:rPr lang="ru-RU" sz="3200" dirty="0" smtClean="0"/>
              <a:t>3</a:t>
            </a:r>
            <a:r>
              <a:rPr lang="en-US" sz="3200" dirty="0" smtClean="0"/>
              <a:t>405</a:t>
            </a:r>
            <a:r>
              <a:rPr lang="ru-RU" sz="3200" dirty="0" smtClean="0"/>
              <a:t> </a:t>
            </a:r>
            <a:r>
              <a:rPr lang="ru-RU" sz="3200" dirty="0"/>
              <a:t>грн.</a:t>
            </a:r>
          </a:p>
        </p:txBody>
      </p:sp>
    </p:spTree>
    <p:extLst>
      <p:ext uri="{BB962C8B-B14F-4D97-AF65-F5344CB8AC3E}">
        <p14:creationId xmlns:p14="http://schemas.microsoft.com/office/powerpoint/2010/main" val="322198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lstStyle/>
          <a:p>
            <a:r>
              <a:rPr lang="ru-RU" dirty="0" err="1"/>
              <a:t>Допомога</a:t>
            </a:r>
            <a:r>
              <a:rPr lang="ru-RU" dirty="0"/>
              <a:t> при  </a:t>
            </a:r>
            <a:r>
              <a:rPr lang="ru-RU" dirty="0" err="1"/>
              <a:t>народженні</a:t>
            </a:r>
            <a:r>
              <a:rPr lang="ru-RU" dirty="0"/>
              <a:t>  </a:t>
            </a:r>
            <a:r>
              <a:rPr lang="ru-RU" dirty="0" err="1"/>
              <a:t>дитини</a:t>
            </a:r>
            <a:r>
              <a:rPr lang="ru-RU" dirty="0"/>
              <a:t>  </a:t>
            </a:r>
            <a:r>
              <a:rPr lang="ru-RU" dirty="0" err="1"/>
              <a:t>надається</a:t>
            </a:r>
            <a:r>
              <a:rPr lang="ru-RU" dirty="0"/>
              <a:t> </a:t>
            </a:r>
            <a:br>
              <a:rPr lang="ru-RU" dirty="0"/>
            </a:br>
            <a:r>
              <a:rPr lang="ru-RU" dirty="0"/>
              <a:t>одному  з </a:t>
            </a:r>
            <a:r>
              <a:rPr lang="ru-RU" dirty="0" err="1"/>
              <a:t>батьків</a:t>
            </a:r>
            <a:r>
              <a:rPr lang="ru-RU" dirty="0"/>
              <a:t> </a:t>
            </a:r>
            <a:r>
              <a:rPr lang="ru-RU" dirty="0" err="1"/>
              <a:t>дитини</a:t>
            </a:r>
            <a:r>
              <a:rPr lang="ru-RU" dirty="0"/>
              <a:t> (</a:t>
            </a:r>
            <a:r>
              <a:rPr lang="ru-RU" dirty="0" err="1"/>
              <a:t>опікуну</a:t>
            </a:r>
            <a:r>
              <a:rPr lang="ru-RU" dirty="0"/>
              <a:t>), </a:t>
            </a:r>
            <a:r>
              <a:rPr lang="ru-RU" dirty="0" err="1"/>
              <a:t>який</a:t>
            </a:r>
            <a:r>
              <a:rPr lang="ru-RU" dirty="0"/>
              <a:t> </a:t>
            </a:r>
            <a:r>
              <a:rPr lang="ru-RU" dirty="0" err="1"/>
              <a:t>постійно</a:t>
            </a:r>
            <a:r>
              <a:rPr lang="ru-RU" dirty="0"/>
              <a:t> </a:t>
            </a:r>
            <a:r>
              <a:rPr lang="ru-RU" dirty="0" err="1"/>
              <a:t>проживає</a:t>
            </a:r>
            <a:r>
              <a:rPr lang="ru-RU" dirty="0"/>
              <a:t> разом з </a:t>
            </a:r>
            <a:r>
              <a:rPr lang="ru-RU" dirty="0" err="1" smtClean="0"/>
              <a:t>дитиною</a:t>
            </a:r>
            <a:r>
              <a:rPr lang="ru-RU" dirty="0" smtClean="0"/>
              <a:t>.</a:t>
            </a:r>
            <a:br>
              <a:rPr lang="ru-RU" dirty="0" smtClean="0"/>
            </a:br>
            <a:r>
              <a:rPr lang="ru-RU" dirty="0"/>
              <a:t/>
            </a:r>
            <a:br>
              <a:rPr lang="ru-RU" dirty="0"/>
            </a:br>
            <a:r>
              <a:rPr lang="ru-RU" dirty="0"/>
              <a:t>     Одноразова </a:t>
            </a:r>
            <a:r>
              <a:rPr lang="ru-RU" dirty="0" err="1"/>
              <a:t>допомога</a:t>
            </a:r>
            <a:r>
              <a:rPr lang="ru-RU" dirty="0"/>
              <a:t>, </a:t>
            </a:r>
            <a:r>
              <a:rPr lang="ru-RU" dirty="0" err="1"/>
              <a:t>призначена</a:t>
            </a:r>
            <a:r>
              <a:rPr lang="ru-RU" dirty="0"/>
              <a:t> </a:t>
            </a:r>
            <a:r>
              <a:rPr lang="ru-RU" dirty="0" err="1"/>
              <a:t>опікуну</a:t>
            </a:r>
            <a:r>
              <a:rPr lang="ru-RU" dirty="0"/>
              <a:t>, </a:t>
            </a:r>
            <a:r>
              <a:rPr lang="ru-RU" dirty="0" err="1"/>
              <a:t>вважається</a:t>
            </a:r>
            <a:r>
              <a:rPr lang="ru-RU" dirty="0"/>
              <a:t> </a:t>
            </a:r>
            <a:r>
              <a:rPr lang="ru-RU" dirty="0" err="1"/>
              <a:t>власністю</a:t>
            </a:r>
            <a:r>
              <a:rPr lang="ru-RU" dirty="0"/>
              <a:t> </a:t>
            </a:r>
            <a:r>
              <a:rPr lang="ru-RU" dirty="0" err="1" smtClean="0"/>
              <a:t>дитини</a:t>
            </a:r>
            <a:r>
              <a:rPr lang="ru-RU" dirty="0"/>
              <a:t>.  </a:t>
            </a:r>
            <a:r>
              <a:rPr lang="ru-RU" dirty="0" smtClean="0"/>
              <a:t/>
            </a:r>
            <a:br>
              <a:rPr lang="ru-RU" dirty="0" smtClean="0"/>
            </a:br>
            <a:r>
              <a:rPr lang="ru-RU" dirty="0"/>
              <a:t/>
            </a:r>
            <a:br>
              <a:rPr lang="ru-RU" dirty="0"/>
            </a:br>
            <a:r>
              <a:rPr lang="ru-RU" dirty="0" err="1"/>
              <a:t>Допомога</a:t>
            </a:r>
            <a:r>
              <a:rPr lang="ru-RU" dirty="0"/>
              <a:t>  батькам  при  </a:t>
            </a:r>
            <a:r>
              <a:rPr lang="ru-RU" dirty="0" err="1"/>
              <a:t>народженні</a:t>
            </a:r>
            <a:r>
              <a:rPr lang="ru-RU" dirty="0"/>
              <a:t>  </a:t>
            </a:r>
            <a:r>
              <a:rPr lang="ru-RU" dirty="0" err="1"/>
              <a:t>дитини</a:t>
            </a:r>
            <a:r>
              <a:rPr lang="ru-RU" dirty="0"/>
              <a:t>  </a:t>
            </a:r>
            <a:r>
              <a:rPr lang="ru-RU" dirty="0" err="1"/>
              <a:t>призначається</a:t>
            </a:r>
            <a:r>
              <a:rPr lang="ru-RU" dirty="0"/>
              <a:t>  на </a:t>
            </a:r>
            <a:r>
              <a:rPr lang="ru-RU" dirty="0" err="1" smtClean="0"/>
              <a:t>підставі</a:t>
            </a:r>
            <a:r>
              <a:rPr lang="ru-RU" dirty="0" smtClean="0"/>
              <a:t>  </a:t>
            </a:r>
            <a:r>
              <a:rPr lang="ru-RU" dirty="0" err="1"/>
              <a:t>свідоцтва</a:t>
            </a:r>
            <a:r>
              <a:rPr lang="ru-RU" dirty="0"/>
              <a:t>  про  </a:t>
            </a:r>
            <a:r>
              <a:rPr lang="ru-RU" dirty="0" err="1"/>
              <a:t>народження</a:t>
            </a:r>
            <a:r>
              <a:rPr lang="ru-RU" dirty="0"/>
              <a:t>  </a:t>
            </a:r>
            <a:r>
              <a:rPr lang="ru-RU" dirty="0" err="1"/>
              <a:t>дитини</a:t>
            </a:r>
            <a:r>
              <a:rPr lang="ru-RU" dirty="0"/>
              <a:t>. </a:t>
            </a:r>
          </a:p>
        </p:txBody>
      </p:sp>
    </p:spTree>
    <p:extLst>
      <p:ext uri="{BB962C8B-B14F-4D97-AF65-F5344CB8AC3E}">
        <p14:creationId xmlns:p14="http://schemas.microsoft.com/office/powerpoint/2010/main" val="109866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normAutofit/>
          </a:bodyPr>
          <a:lstStyle/>
          <a:p>
            <a:r>
              <a:rPr lang="ru-RU" dirty="0"/>
              <a:t>Для  </a:t>
            </a:r>
            <a:r>
              <a:rPr lang="ru-RU" dirty="0" err="1"/>
              <a:t>призначення</a:t>
            </a:r>
            <a:r>
              <a:rPr lang="ru-RU" dirty="0"/>
              <a:t>  </a:t>
            </a:r>
            <a:r>
              <a:rPr lang="ru-RU" dirty="0" err="1"/>
              <a:t>допомоги</a:t>
            </a:r>
            <a:r>
              <a:rPr lang="ru-RU" dirty="0"/>
              <a:t>  при  </a:t>
            </a:r>
            <a:r>
              <a:rPr lang="ru-RU" dirty="0" err="1"/>
              <a:t>народженні</a:t>
            </a:r>
            <a:r>
              <a:rPr lang="ru-RU" dirty="0"/>
              <a:t>  </a:t>
            </a:r>
            <a:r>
              <a:rPr lang="ru-RU" dirty="0" err="1"/>
              <a:t>дитини</a:t>
            </a:r>
            <a:r>
              <a:rPr lang="ru-RU" dirty="0"/>
              <a:t> до органу </a:t>
            </a:r>
            <a:r>
              <a:rPr lang="ru-RU" dirty="0" err="1" smtClean="0"/>
              <a:t>праці</a:t>
            </a:r>
            <a:r>
              <a:rPr lang="ru-RU" dirty="0" smtClean="0"/>
              <a:t>  </a:t>
            </a:r>
            <a:r>
              <a:rPr lang="ru-RU" dirty="0"/>
              <a:t>та  </a:t>
            </a:r>
            <a:r>
              <a:rPr lang="ru-RU" dirty="0" err="1"/>
              <a:t>соціального</a:t>
            </a:r>
            <a:r>
              <a:rPr lang="ru-RU" dirty="0"/>
              <a:t>  </a:t>
            </a:r>
            <a:r>
              <a:rPr lang="ru-RU" dirty="0" err="1"/>
              <a:t>захисту</a:t>
            </a:r>
            <a:r>
              <a:rPr lang="ru-RU" dirty="0"/>
              <a:t>  </a:t>
            </a:r>
            <a:r>
              <a:rPr lang="ru-RU" dirty="0" err="1"/>
              <a:t>населення</a:t>
            </a:r>
            <a:r>
              <a:rPr lang="ru-RU" dirty="0"/>
              <a:t>  за  </a:t>
            </a:r>
            <a:r>
              <a:rPr lang="ru-RU" dirty="0" err="1"/>
              <a:t>умови</a:t>
            </a:r>
            <a:r>
              <a:rPr lang="ru-RU" dirty="0"/>
              <a:t> </a:t>
            </a:r>
            <a:r>
              <a:rPr lang="ru-RU" dirty="0" err="1"/>
              <a:t>пред’явлення</a:t>
            </a:r>
            <a:r>
              <a:rPr lang="ru-RU" dirty="0"/>
              <a:t> </a:t>
            </a:r>
            <a:r>
              <a:rPr lang="ru-RU" b="1" dirty="0" smtClean="0"/>
              <a:t>паспорта  </a:t>
            </a:r>
            <a:r>
              <a:rPr lang="ru-RU" b="1" dirty="0" err="1"/>
              <a:t>або</a:t>
            </a:r>
            <a:r>
              <a:rPr lang="ru-RU" b="1" dirty="0"/>
              <a:t>  </a:t>
            </a:r>
            <a:r>
              <a:rPr lang="ru-RU" b="1" dirty="0" err="1"/>
              <a:t>іншого</a:t>
            </a:r>
            <a:r>
              <a:rPr lang="ru-RU" b="1" dirty="0"/>
              <a:t>  документа</a:t>
            </a:r>
            <a:r>
              <a:rPr lang="ru-RU" dirty="0"/>
              <a:t>, </a:t>
            </a:r>
            <a:r>
              <a:rPr lang="ru-RU" dirty="0" err="1"/>
              <a:t>що</a:t>
            </a:r>
            <a:r>
              <a:rPr lang="ru-RU" dirty="0"/>
              <a:t> </a:t>
            </a:r>
            <a:r>
              <a:rPr lang="ru-RU" dirty="0" err="1"/>
              <a:t>посвідчує</a:t>
            </a:r>
            <a:r>
              <a:rPr lang="ru-RU" dirty="0"/>
              <a:t> особу, та </a:t>
            </a:r>
            <a:r>
              <a:rPr lang="ru-RU" b="1" dirty="0" err="1"/>
              <a:t>свідоцтва</a:t>
            </a:r>
            <a:r>
              <a:rPr lang="ru-RU" b="1" dirty="0"/>
              <a:t> </a:t>
            </a:r>
            <a:r>
              <a:rPr lang="ru-RU" b="1" dirty="0" smtClean="0"/>
              <a:t>про </a:t>
            </a:r>
            <a:r>
              <a:rPr lang="ru-RU" b="1" dirty="0" err="1"/>
              <a:t>народження</a:t>
            </a:r>
            <a:r>
              <a:rPr lang="ru-RU" b="1" dirty="0"/>
              <a:t> </a:t>
            </a:r>
            <a:r>
              <a:rPr lang="ru-RU" dirty="0" err="1"/>
              <a:t>дитини</a:t>
            </a:r>
            <a:r>
              <a:rPr lang="ru-RU" dirty="0"/>
              <a:t> </a:t>
            </a:r>
            <a:r>
              <a:rPr lang="ru-RU" dirty="0" err="1"/>
              <a:t>подається</a:t>
            </a:r>
            <a:r>
              <a:rPr lang="ru-RU" dirty="0"/>
              <a:t> одним з </a:t>
            </a:r>
            <a:r>
              <a:rPr lang="ru-RU" dirty="0" err="1"/>
              <a:t>батьків</a:t>
            </a:r>
            <a:r>
              <a:rPr lang="ru-RU" dirty="0"/>
              <a:t> (</a:t>
            </a:r>
            <a:r>
              <a:rPr lang="ru-RU" dirty="0" err="1"/>
              <a:t>опікуном</a:t>
            </a:r>
            <a:r>
              <a:rPr lang="ru-RU" dirty="0"/>
              <a:t>), з </a:t>
            </a:r>
            <a:r>
              <a:rPr lang="ru-RU" dirty="0" err="1"/>
              <a:t>яким</a:t>
            </a:r>
            <a:r>
              <a:rPr lang="ru-RU" dirty="0"/>
              <a:t> </a:t>
            </a:r>
            <a:r>
              <a:rPr lang="ru-RU" dirty="0" err="1" smtClean="0"/>
              <a:t>постійно</a:t>
            </a:r>
            <a:r>
              <a:rPr lang="ru-RU" dirty="0" smtClean="0"/>
              <a:t>   </a:t>
            </a:r>
            <a:r>
              <a:rPr lang="ru-RU" dirty="0" err="1"/>
              <a:t>проживає</a:t>
            </a:r>
            <a:r>
              <a:rPr lang="ru-RU" dirty="0"/>
              <a:t>   </a:t>
            </a:r>
            <a:r>
              <a:rPr lang="ru-RU" dirty="0" err="1"/>
              <a:t>дитина</a:t>
            </a:r>
            <a:r>
              <a:rPr lang="ru-RU" dirty="0"/>
              <a:t>,   </a:t>
            </a:r>
            <a:r>
              <a:rPr lang="ru-RU" b="1" dirty="0" err="1"/>
              <a:t>заява</a:t>
            </a:r>
            <a:r>
              <a:rPr lang="ru-RU" b="1" dirty="0"/>
              <a:t> </a:t>
            </a:r>
            <a:r>
              <a:rPr lang="ru-RU" dirty="0"/>
              <a:t>  за   формою,  </a:t>
            </a:r>
            <a:r>
              <a:rPr lang="ru-RU" dirty="0" err="1"/>
              <a:t>встановленою</a:t>
            </a:r>
            <a:r>
              <a:rPr lang="ru-RU" dirty="0"/>
              <a:t> </a:t>
            </a:r>
            <a:r>
              <a:rPr lang="ru-RU" dirty="0" err="1" smtClean="0"/>
              <a:t>центральним</a:t>
            </a:r>
            <a:r>
              <a:rPr lang="ru-RU" dirty="0" smtClean="0"/>
              <a:t>  </a:t>
            </a:r>
            <a:r>
              <a:rPr lang="ru-RU" dirty="0"/>
              <a:t>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a:t>
            </a:r>
            <a:r>
              <a:rPr lang="ru-RU" dirty="0" err="1" smtClean="0"/>
              <a:t>державної</a:t>
            </a:r>
            <a:r>
              <a:rPr lang="ru-RU" dirty="0" smtClean="0"/>
              <a:t> </a:t>
            </a:r>
            <a:r>
              <a:rPr lang="ru-RU" dirty="0" err="1"/>
              <a:t>політики</a:t>
            </a:r>
            <a:r>
              <a:rPr lang="ru-RU" dirty="0"/>
              <a:t> у сферах </a:t>
            </a:r>
            <a:r>
              <a:rPr lang="ru-RU" dirty="0" err="1"/>
              <a:t>трудових</a:t>
            </a:r>
            <a:r>
              <a:rPr lang="ru-RU" dirty="0"/>
              <a:t> </a:t>
            </a:r>
            <a:r>
              <a:rPr lang="ru-RU" dirty="0" err="1"/>
              <a:t>відносин</a:t>
            </a:r>
            <a:r>
              <a:rPr lang="ru-RU" dirty="0"/>
              <a:t>, </a:t>
            </a:r>
            <a:r>
              <a:rPr lang="ru-RU" dirty="0" err="1"/>
              <a:t>соціального</a:t>
            </a:r>
            <a:r>
              <a:rPr lang="ru-RU" dirty="0"/>
              <a:t> </a:t>
            </a:r>
            <a:r>
              <a:rPr lang="ru-RU" dirty="0" err="1"/>
              <a:t>захисту</a:t>
            </a:r>
            <a:r>
              <a:rPr lang="ru-RU" dirty="0"/>
              <a:t> </a:t>
            </a:r>
            <a:r>
              <a:rPr lang="ru-RU" dirty="0" err="1" smtClean="0"/>
              <a:t>населення</a:t>
            </a:r>
            <a:r>
              <a:rPr lang="ru-RU" dirty="0"/>
              <a:t>, </a:t>
            </a:r>
            <a:r>
              <a:rPr lang="ru-RU" b="1" dirty="0"/>
              <a:t>та </a:t>
            </a:r>
            <a:r>
              <a:rPr lang="ru-RU" b="1" dirty="0" err="1"/>
              <a:t>копія</a:t>
            </a:r>
            <a:r>
              <a:rPr lang="ru-RU" b="1" dirty="0"/>
              <a:t> </a:t>
            </a:r>
            <a:r>
              <a:rPr lang="ru-RU" b="1" dirty="0" err="1"/>
              <a:t>свідоцтва</a:t>
            </a:r>
            <a:r>
              <a:rPr lang="ru-RU" b="1" dirty="0"/>
              <a:t> </a:t>
            </a:r>
            <a:r>
              <a:rPr lang="ru-RU" b="1" dirty="0" smtClean="0"/>
              <a:t>про </a:t>
            </a:r>
            <a:r>
              <a:rPr lang="ru-RU" b="1" dirty="0" err="1" smtClean="0"/>
              <a:t>народження</a:t>
            </a:r>
            <a:r>
              <a:rPr lang="ru-RU" b="1" dirty="0" smtClean="0"/>
              <a:t> </a:t>
            </a:r>
            <a:r>
              <a:rPr lang="ru-RU" b="1" dirty="0" err="1"/>
              <a:t>дитини</a:t>
            </a:r>
            <a:r>
              <a:rPr lang="ru-RU" dirty="0"/>
              <a:t>.</a:t>
            </a:r>
            <a:br>
              <a:rPr lang="ru-RU" dirty="0"/>
            </a:br>
            <a:endParaRPr lang="ru-RU" dirty="0"/>
          </a:p>
        </p:txBody>
      </p:sp>
    </p:spTree>
    <p:extLst>
      <p:ext uri="{BB962C8B-B14F-4D97-AF65-F5344CB8AC3E}">
        <p14:creationId xmlns:p14="http://schemas.microsoft.com/office/powerpoint/2010/main" val="72749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ru-RU" sz="3200" b="1" dirty="0" err="1"/>
              <a:t>Виплата</a:t>
            </a:r>
            <a:r>
              <a:rPr lang="ru-RU" sz="3200" b="1" dirty="0"/>
              <a:t> </a:t>
            </a:r>
            <a:r>
              <a:rPr lang="ru-RU" sz="3200" b="1" dirty="0" err="1"/>
              <a:t>допомоги</a:t>
            </a:r>
            <a:r>
              <a:rPr lang="ru-RU" sz="3200" b="1" dirty="0"/>
              <a:t> при </a:t>
            </a:r>
            <a:r>
              <a:rPr lang="ru-RU" sz="3200" b="1" dirty="0" err="1"/>
              <a:t>народженні</a:t>
            </a:r>
            <a:r>
              <a:rPr lang="ru-RU" sz="3200" b="1" dirty="0"/>
              <a:t> </a:t>
            </a:r>
            <a:r>
              <a:rPr lang="ru-RU" sz="3200" b="1" dirty="0" err="1"/>
              <a:t>дитини</a:t>
            </a:r>
            <a:r>
              <a:rPr lang="ru-RU" sz="3200" b="1" dirty="0"/>
              <a:t> </a:t>
            </a:r>
            <a:r>
              <a:rPr lang="ru-RU" sz="3200" b="1" dirty="0" err="1"/>
              <a:t>припиняється</a:t>
            </a:r>
            <a:r>
              <a:rPr lang="ru-RU" sz="3200" b="1" dirty="0"/>
              <a:t> у </a:t>
            </a:r>
            <a:r>
              <a:rPr lang="ru-RU" sz="3200" b="1" dirty="0" err="1"/>
              <a:t>разі</a:t>
            </a:r>
            <a:r>
              <a:rPr lang="ru-RU" sz="3200" b="1" dirty="0"/>
              <a:t>: </a:t>
            </a:r>
            <a:r>
              <a:rPr lang="ru-RU" sz="3200" dirty="0"/>
              <a:t/>
            </a:r>
            <a:br>
              <a:rPr lang="ru-RU" sz="3200" dirty="0"/>
            </a:br>
            <a:r>
              <a:rPr lang="ru-RU" sz="3200" dirty="0"/>
              <a:t/>
            </a:r>
            <a:br>
              <a:rPr lang="ru-RU" sz="3200" dirty="0"/>
            </a:br>
            <a:r>
              <a:rPr lang="ru-RU" sz="3200" dirty="0"/>
              <a:t>     </a:t>
            </a:r>
            <a:r>
              <a:rPr lang="ru-RU" sz="2700" dirty="0" err="1"/>
              <a:t>позбавлення</a:t>
            </a:r>
            <a:r>
              <a:rPr lang="ru-RU" sz="2700" dirty="0"/>
              <a:t> </a:t>
            </a:r>
            <a:r>
              <a:rPr lang="ru-RU" sz="2700" dirty="0" err="1"/>
              <a:t>отримувача</a:t>
            </a:r>
            <a:r>
              <a:rPr lang="ru-RU" sz="2700" dirty="0"/>
              <a:t> </a:t>
            </a:r>
            <a:r>
              <a:rPr lang="ru-RU" sz="2700" dirty="0" err="1"/>
              <a:t>допомоги</a:t>
            </a:r>
            <a:r>
              <a:rPr lang="ru-RU" sz="2700" dirty="0"/>
              <a:t> </a:t>
            </a:r>
            <a:r>
              <a:rPr lang="ru-RU" sz="2700" dirty="0" err="1"/>
              <a:t>батьківських</a:t>
            </a:r>
            <a:r>
              <a:rPr lang="ru-RU" sz="2700" dirty="0"/>
              <a:t> прав; </a:t>
            </a:r>
            <a:br>
              <a:rPr lang="ru-RU" sz="2700" dirty="0"/>
            </a:br>
            <a:r>
              <a:rPr lang="ru-RU" sz="2700" dirty="0"/>
              <a:t/>
            </a:r>
            <a:br>
              <a:rPr lang="ru-RU" sz="2700" dirty="0"/>
            </a:br>
            <a:r>
              <a:rPr lang="ru-RU" sz="2700" dirty="0"/>
              <a:t>     </a:t>
            </a:r>
            <a:r>
              <a:rPr lang="ru-RU" sz="2700" dirty="0" err="1"/>
              <a:t>відібрання</a:t>
            </a:r>
            <a:r>
              <a:rPr lang="ru-RU" sz="2700" dirty="0"/>
              <a:t> </a:t>
            </a:r>
            <a:r>
              <a:rPr lang="ru-RU" sz="2700" dirty="0" err="1"/>
              <a:t>дитини</a:t>
            </a:r>
            <a:r>
              <a:rPr lang="ru-RU" sz="2700" dirty="0"/>
              <a:t>  в  </a:t>
            </a:r>
            <a:r>
              <a:rPr lang="ru-RU" sz="2700" dirty="0" err="1"/>
              <a:t>отримувача</a:t>
            </a:r>
            <a:r>
              <a:rPr lang="ru-RU" sz="2700" dirty="0"/>
              <a:t>  </a:t>
            </a:r>
            <a:r>
              <a:rPr lang="ru-RU" sz="2700" dirty="0" err="1"/>
              <a:t>допомоги</a:t>
            </a:r>
            <a:r>
              <a:rPr lang="ru-RU" sz="2700" dirty="0"/>
              <a:t>  без   </a:t>
            </a:r>
            <a:r>
              <a:rPr lang="ru-RU" sz="2700" dirty="0" err="1"/>
              <a:t>позбавлення</a:t>
            </a:r>
            <a:r>
              <a:rPr lang="ru-RU" sz="2700" dirty="0"/>
              <a:t> </a:t>
            </a:r>
            <a:br>
              <a:rPr lang="ru-RU" sz="2700" dirty="0"/>
            </a:br>
            <a:r>
              <a:rPr lang="ru-RU" sz="2700" dirty="0" err="1"/>
              <a:t>батьківських</a:t>
            </a:r>
            <a:r>
              <a:rPr lang="ru-RU" sz="2700" dirty="0"/>
              <a:t> прав; </a:t>
            </a:r>
            <a:br>
              <a:rPr lang="ru-RU" sz="2700" dirty="0"/>
            </a:br>
            <a:r>
              <a:rPr lang="ru-RU" sz="2700" dirty="0"/>
              <a:t/>
            </a:r>
            <a:br>
              <a:rPr lang="ru-RU" sz="2700" dirty="0"/>
            </a:br>
            <a:r>
              <a:rPr lang="ru-RU" sz="2700" dirty="0"/>
              <a:t>     </a:t>
            </a:r>
            <a:r>
              <a:rPr lang="ru-RU" sz="2700" dirty="0" err="1"/>
              <a:t>тимчасового</a:t>
            </a:r>
            <a:r>
              <a:rPr lang="ru-RU" sz="2700" dirty="0"/>
              <a:t> </a:t>
            </a:r>
            <a:r>
              <a:rPr lang="ru-RU" sz="2700" dirty="0" err="1"/>
              <a:t>влаштування</a:t>
            </a:r>
            <a:r>
              <a:rPr lang="ru-RU" sz="2700" dirty="0"/>
              <a:t> </a:t>
            </a:r>
            <a:r>
              <a:rPr lang="ru-RU" sz="2700" dirty="0" err="1"/>
              <a:t>дитини</a:t>
            </a:r>
            <a:r>
              <a:rPr lang="ru-RU" sz="2700" dirty="0"/>
              <a:t> на </a:t>
            </a:r>
            <a:r>
              <a:rPr lang="ru-RU" sz="2700" dirty="0" err="1"/>
              <a:t>повне</a:t>
            </a:r>
            <a:r>
              <a:rPr lang="ru-RU" sz="2700" dirty="0"/>
              <a:t> </a:t>
            </a:r>
            <a:r>
              <a:rPr lang="ru-RU" sz="2700" dirty="0" err="1"/>
              <a:t>державне</a:t>
            </a:r>
            <a:r>
              <a:rPr lang="ru-RU" sz="2700" dirty="0"/>
              <a:t> </a:t>
            </a:r>
            <a:r>
              <a:rPr lang="ru-RU" sz="2700" dirty="0" err="1"/>
              <a:t>утримання</a:t>
            </a:r>
            <a:r>
              <a:rPr lang="ru-RU" sz="2700" dirty="0"/>
              <a:t>; </a:t>
            </a:r>
            <a:br>
              <a:rPr lang="ru-RU" sz="2700" dirty="0"/>
            </a:br>
            <a:r>
              <a:rPr lang="ru-RU" sz="2700" dirty="0"/>
              <a:t/>
            </a:r>
            <a:br>
              <a:rPr lang="ru-RU" sz="2700" dirty="0"/>
            </a:br>
            <a:r>
              <a:rPr lang="ru-RU" sz="2700" dirty="0"/>
              <a:t>     </a:t>
            </a:r>
            <a:r>
              <a:rPr lang="ru-RU" sz="2700" dirty="0" err="1"/>
              <a:t>припинення</a:t>
            </a:r>
            <a:r>
              <a:rPr lang="ru-RU" sz="2700" dirty="0"/>
              <a:t> </a:t>
            </a:r>
            <a:r>
              <a:rPr lang="ru-RU" sz="2700" dirty="0" err="1"/>
              <a:t>опіки</a:t>
            </a:r>
            <a:r>
              <a:rPr lang="ru-RU" sz="2700" dirty="0"/>
              <a:t>  </a:t>
            </a:r>
            <a:r>
              <a:rPr lang="ru-RU" sz="2700" dirty="0" err="1"/>
              <a:t>або</a:t>
            </a:r>
            <a:r>
              <a:rPr lang="ru-RU" sz="2700" dirty="0"/>
              <a:t> </a:t>
            </a:r>
            <a:r>
              <a:rPr lang="ru-RU" sz="2700" dirty="0" err="1"/>
              <a:t>звільнення</a:t>
            </a:r>
            <a:r>
              <a:rPr lang="ru-RU" sz="2700" dirty="0"/>
              <a:t> </a:t>
            </a:r>
            <a:r>
              <a:rPr lang="ru-RU" sz="2700" dirty="0" err="1"/>
              <a:t>опікуна</a:t>
            </a:r>
            <a:r>
              <a:rPr lang="ru-RU" sz="2700" dirty="0"/>
              <a:t> </a:t>
            </a:r>
            <a:r>
              <a:rPr lang="ru-RU" sz="2700" dirty="0" err="1"/>
              <a:t>від</a:t>
            </a:r>
            <a:r>
              <a:rPr lang="ru-RU" sz="2700" dirty="0"/>
              <a:t> </a:t>
            </a:r>
            <a:r>
              <a:rPr lang="ru-RU" sz="2700" dirty="0" err="1"/>
              <a:t>його</a:t>
            </a:r>
            <a:r>
              <a:rPr lang="ru-RU" sz="2700" dirty="0"/>
              <a:t> </a:t>
            </a:r>
            <a:r>
              <a:rPr lang="ru-RU" sz="2700" dirty="0" err="1"/>
              <a:t>повноважень</a:t>
            </a:r>
            <a:r>
              <a:rPr lang="ru-RU" sz="2700" dirty="0"/>
              <a:t> </a:t>
            </a:r>
            <a:br>
              <a:rPr lang="ru-RU" sz="2700" dirty="0"/>
            </a:br>
            <a:r>
              <a:rPr lang="ru-RU" sz="2700" dirty="0" err="1"/>
              <a:t>щодо</a:t>
            </a:r>
            <a:r>
              <a:rPr lang="ru-RU" sz="2700" dirty="0"/>
              <a:t> </a:t>
            </a:r>
            <a:r>
              <a:rPr lang="ru-RU" sz="2700" dirty="0" err="1"/>
              <a:t>конкретної</a:t>
            </a:r>
            <a:r>
              <a:rPr lang="ru-RU" sz="2700" dirty="0"/>
              <a:t> </a:t>
            </a:r>
            <a:r>
              <a:rPr lang="ru-RU" sz="2700" dirty="0" err="1"/>
              <a:t>дитини</a:t>
            </a:r>
            <a:r>
              <a:rPr lang="ru-RU" sz="2700" dirty="0"/>
              <a:t>; </a:t>
            </a:r>
            <a:br>
              <a:rPr lang="ru-RU" sz="2700" dirty="0"/>
            </a:br>
            <a:r>
              <a:rPr lang="ru-RU" sz="2700" dirty="0"/>
              <a:t/>
            </a:r>
            <a:br>
              <a:rPr lang="ru-RU" sz="2700" dirty="0"/>
            </a:br>
            <a:r>
              <a:rPr lang="ru-RU" sz="2700" dirty="0"/>
              <a:t>     </a:t>
            </a:r>
            <a:r>
              <a:rPr lang="ru-RU" sz="2700" dirty="0" err="1"/>
              <a:t>нецільового</a:t>
            </a:r>
            <a:r>
              <a:rPr lang="ru-RU" sz="2700" dirty="0"/>
              <a:t> </a:t>
            </a:r>
            <a:r>
              <a:rPr lang="ru-RU" sz="2700" dirty="0" err="1"/>
              <a:t>використання</a:t>
            </a:r>
            <a:r>
              <a:rPr lang="ru-RU" sz="2700" dirty="0"/>
              <a:t> </a:t>
            </a:r>
            <a:r>
              <a:rPr lang="ru-RU" sz="2700" dirty="0" err="1"/>
              <a:t>коштів</a:t>
            </a:r>
            <a:r>
              <a:rPr lang="ru-RU" sz="2700" dirty="0"/>
              <a:t> і </a:t>
            </a:r>
            <a:r>
              <a:rPr lang="ru-RU" sz="2700" dirty="0" err="1"/>
              <a:t>незабезпечення</a:t>
            </a:r>
            <a:r>
              <a:rPr lang="ru-RU" sz="2700" dirty="0"/>
              <a:t>  </a:t>
            </a:r>
            <a:r>
              <a:rPr lang="ru-RU" sz="2700" dirty="0" err="1"/>
              <a:t>отримувачем</a:t>
            </a:r>
            <a:r>
              <a:rPr lang="ru-RU" sz="2700" dirty="0"/>
              <a:t> </a:t>
            </a:r>
            <a:br>
              <a:rPr lang="ru-RU" sz="2700" dirty="0"/>
            </a:br>
            <a:r>
              <a:rPr lang="ru-RU" sz="2700" dirty="0" err="1"/>
              <a:t>допомоги</a:t>
            </a:r>
            <a:r>
              <a:rPr lang="ru-RU" sz="2700" dirty="0"/>
              <a:t>  </a:t>
            </a:r>
            <a:r>
              <a:rPr lang="ru-RU" sz="2700" dirty="0" err="1"/>
              <a:t>належних</a:t>
            </a:r>
            <a:r>
              <a:rPr lang="ru-RU" sz="2700" dirty="0"/>
              <a:t>  умов  для  </a:t>
            </a:r>
            <a:r>
              <a:rPr lang="ru-RU" sz="2700" dirty="0" err="1"/>
              <a:t>повноцінного</a:t>
            </a:r>
            <a:r>
              <a:rPr lang="ru-RU" sz="2700" dirty="0"/>
              <a:t> </a:t>
            </a:r>
            <a:r>
              <a:rPr lang="ru-RU" sz="2700" dirty="0" err="1"/>
              <a:t>утримання</a:t>
            </a:r>
            <a:r>
              <a:rPr lang="ru-RU" sz="2700" dirty="0"/>
              <a:t> та </a:t>
            </a:r>
            <a:r>
              <a:rPr lang="ru-RU" sz="2700" dirty="0" err="1"/>
              <a:t>виховання</a:t>
            </a:r>
            <a:r>
              <a:rPr lang="ru-RU" sz="2700" dirty="0"/>
              <a:t> </a:t>
            </a:r>
            <a:br>
              <a:rPr lang="ru-RU" sz="2700" dirty="0"/>
            </a:br>
            <a:r>
              <a:rPr lang="ru-RU" sz="2700" dirty="0" err="1"/>
              <a:t>дитини</a:t>
            </a:r>
            <a:r>
              <a:rPr lang="ru-RU" sz="2700" dirty="0"/>
              <a:t>; </a:t>
            </a:r>
            <a:br>
              <a:rPr lang="ru-RU" sz="2700" dirty="0"/>
            </a:br>
            <a:endParaRPr lang="ru-RU" sz="2700" dirty="0"/>
          </a:p>
        </p:txBody>
      </p:sp>
    </p:spTree>
    <p:extLst>
      <p:ext uri="{BB962C8B-B14F-4D97-AF65-F5344CB8AC3E}">
        <p14:creationId xmlns:p14="http://schemas.microsoft.com/office/powerpoint/2010/main" val="119097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5604483"/>
          </a:xfrm>
        </p:spPr>
        <p:txBody>
          <a:bodyPr>
            <a:normAutofit fontScale="90000"/>
          </a:bodyPr>
          <a:lstStyle/>
          <a:p>
            <a:r>
              <a:rPr lang="ru-RU" dirty="0" err="1" smtClean="0"/>
              <a:t>Виплата</a:t>
            </a:r>
            <a:r>
              <a:rPr lang="ru-RU" dirty="0" smtClean="0"/>
              <a:t>  </a:t>
            </a:r>
            <a:r>
              <a:rPr lang="ru-RU" dirty="0" err="1"/>
              <a:t>допомоги</a:t>
            </a:r>
            <a:r>
              <a:rPr lang="ru-RU" dirty="0"/>
              <a:t>  </a:t>
            </a:r>
            <a:r>
              <a:rPr lang="ru-RU" dirty="0" err="1"/>
              <a:t>здійснюється</a:t>
            </a:r>
            <a:r>
              <a:rPr lang="ru-RU" dirty="0"/>
              <a:t>  одноразово у </a:t>
            </a:r>
            <a:r>
              <a:rPr lang="ru-RU" dirty="0" err="1"/>
              <a:t>сумі</a:t>
            </a:r>
            <a:r>
              <a:rPr lang="ru-RU" dirty="0"/>
              <a:t> </a:t>
            </a:r>
            <a:r>
              <a:rPr lang="ru-RU" dirty="0" err="1"/>
              <a:t>Допомога</a:t>
            </a:r>
            <a:r>
              <a:rPr lang="ru-RU" dirty="0"/>
              <a:t>  при </a:t>
            </a:r>
            <a:r>
              <a:rPr lang="ru-RU" dirty="0" err="1"/>
              <a:t>народженні</a:t>
            </a:r>
            <a:r>
              <a:rPr lang="ru-RU" dirty="0"/>
              <a:t> </a:t>
            </a:r>
            <a:r>
              <a:rPr lang="ru-RU" dirty="0" err="1"/>
              <a:t>дитини</a:t>
            </a:r>
            <a:r>
              <a:rPr lang="ru-RU" dirty="0"/>
              <a:t> </a:t>
            </a:r>
            <a:r>
              <a:rPr lang="ru-RU" dirty="0" err="1"/>
              <a:t>призначається</a:t>
            </a:r>
            <a:r>
              <a:rPr lang="ru-RU" dirty="0"/>
              <a:t> у </a:t>
            </a:r>
            <a:r>
              <a:rPr lang="ru-RU" dirty="0" err="1"/>
              <a:t>розмірі</a:t>
            </a:r>
            <a:r>
              <a:rPr lang="ru-RU" dirty="0"/>
              <a:t> </a:t>
            </a:r>
            <a:r>
              <a:rPr lang="ru-RU" b="1" dirty="0"/>
              <a:t>41280 </a:t>
            </a:r>
            <a:r>
              <a:rPr lang="ru-RU" dirty="0"/>
              <a:t/>
            </a:r>
            <a:br>
              <a:rPr lang="ru-RU" dirty="0"/>
            </a:br>
            <a:r>
              <a:rPr lang="ru-RU" dirty="0" err="1"/>
              <a:t>гривень</a:t>
            </a:r>
            <a:r>
              <a:rPr lang="ru-RU" dirty="0"/>
              <a:t>.  </a:t>
            </a:r>
            <a:r>
              <a:rPr lang="ru-RU" dirty="0" err="1"/>
              <a:t>Виплата</a:t>
            </a:r>
            <a:r>
              <a:rPr lang="ru-RU" dirty="0"/>
              <a:t>  </a:t>
            </a:r>
            <a:r>
              <a:rPr lang="ru-RU" dirty="0" err="1"/>
              <a:t>допомоги</a:t>
            </a:r>
            <a:r>
              <a:rPr lang="ru-RU" dirty="0"/>
              <a:t>  </a:t>
            </a:r>
            <a:r>
              <a:rPr lang="ru-RU" dirty="0" err="1"/>
              <a:t>здійснюється</a:t>
            </a:r>
            <a:r>
              <a:rPr lang="ru-RU" dirty="0"/>
              <a:t>  одноразово у </a:t>
            </a:r>
            <a:r>
              <a:rPr lang="ru-RU" dirty="0" err="1"/>
              <a:t>сумі</a:t>
            </a:r>
            <a:r>
              <a:rPr lang="ru-RU" dirty="0"/>
              <a:t> </a:t>
            </a:r>
            <a:r>
              <a:rPr lang="ru-RU" b="1" dirty="0"/>
              <a:t>10320 </a:t>
            </a:r>
            <a:br>
              <a:rPr lang="ru-RU" b="1" dirty="0"/>
            </a:br>
            <a:r>
              <a:rPr lang="ru-RU" dirty="0" err="1"/>
              <a:t>гривень</a:t>
            </a:r>
            <a:r>
              <a:rPr lang="ru-RU" dirty="0"/>
              <a:t>,  </a:t>
            </a:r>
            <a:r>
              <a:rPr lang="ru-RU" dirty="0" err="1"/>
              <a:t>решта</a:t>
            </a:r>
            <a:r>
              <a:rPr lang="ru-RU" dirty="0"/>
              <a:t>  </a:t>
            </a:r>
            <a:r>
              <a:rPr lang="ru-RU" dirty="0" err="1"/>
              <a:t>суми</a:t>
            </a:r>
            <a:r>
              <a:rPr lang="ru-RU" dirty="0"/>
              <a:t>  </a:t>
            </a:r>
            <a:r>
              <a:rPr lang="ru-RU" dirty="0" err="1"/>
              <a:t>допомоги</a:t>
            </a:r>
            <a:r>
              <a:rPr lang="ru-RU" dirty="0"/>
              <a:t> </a:t>
            </a:r>
            <a:r>
              <a:rPr lang="ru-RU" dirty="0" err="1"/>
              <a:t>виплачується</a:t>
            </a:r>
            <a:r>
              <a:rPr lang="ru-RU" dirty="0"/>
              <a:t> </a:t>
            </a:r>
            <a:r>
              <a:rPr lang="ru-RU" dirty="0" err="1"/>
              <a:t>протягом</a:t>
            </a:r>
            <a:r>
              <a:rPr lang="ru-RU" dirty="0"/>
              <a:t> </a:t>
            </a:r>
            <a:r>
              <a:rPr lang="ru-RU" dirty="0" err="1"/>
              <a:t>наступних</a:t>
            </a:r>
            <a:r>
              <a:rPr lang="ru-RU" dirty="0"/>
              <a:t> 36 </a:t>
            </a:r>
            <a:br>
              <a:rPr lang="ru-RU" dirty="0"/>
            </a:br>
            <a:r>
              <a:rPr lang="ru-RU" dirty="0" err="1"/>
              <a:t>місяців</a:t>
            </a:r>
            <a:r>
              <a:rPr lang="ru-RU" dirty="0"/>
              <a:t>  </a:t>
            </a:r>
            <a:r>
              <a:rPr lang="ru-RU" dirty="0" err="1"/>
              <a:t>рівними</a:t>
            </a:r>
            <a:r>
              <a:rPr lang="ru-RU" dirty="0"/>
              <a:t>  </a:t>
            </a:r>
            <a:r>
              <a:rPr lang="ru-RU" dirty="0" err="1"/>
              <a:t>частинами</a:t>
            </a:r>
            <a:r>
              <a:rPr lang="ru-RU" dirty="0"/>
              <a:t>  у  порядку,  </a:t>
            </a:r>
            <a:r>
              <a:rPr lang="ru-RU" dirty="0" err="1"/>
              <a:t>встановленому</a:t>
            </a:r>
            <a:r>
              <a:rPr lang="ru-RU" dirty="0"/>
              <a:t>  </a:t>
            </a:r>
            <a:r>
              <a:rPr lang="ru-RU" dirty="0" err="1"/>
              <a:t>Кабінетом</a:t>
            </a:r>
            <a:r>
              <a:rPr lang="ru-RU" dirty="0"/>
              <a:t> </a:t>
            </a:r>
            <a:br>
              <a:rPr lang="ru-RU" dirty="0"/>
            </a:br>
            <a:r>
              <a:rPr lang="ru-RU" dirty="0" err="1"/>
              <a:t>Міністрів</a:t>
            </a:r>
            <a:r>
              <a:rPr lang="ru-RU" dirty="0"/>
              <a:t> </a:t>
            </a:r>
            <a:r>
              <a:rPr lang="ru-RU" dirty="0" err="1"/>
              <a:t>України</a:t>
            </a:r>
            <a:r>
              <a:rPr lang="ru-RU" dirty="0"/>
              <a:t>. </a:t>
            </a:r>
            <a:br>
              <a:rPr lang="ru-RU" dirty="0"/>
            </a:br>
            <a:endParaRPr lang="ru-RU" dirty="0"/>
          </a:p>
        </p:txBody>
      </p:sp>
    </p:spTree>
    <p:extLst>
      <p:ext uri="{BB962C8B-B14F-4D97-AF65-F5344CB8AC3E}">
        <p14:creationId xmlns:p14="http://schemas.microsoft.com/office/powerpoint/2010/main" val="931102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18517"/>
            <a:ext cx="12191999" cy="6087083"/>
          </a:xfrm>
        </p:spPr>
        <p:txBody>
          <a:bodyPr/>
          <a:lstStyle/>
          <a:p>
            <a:r>
              <a:rPr lang="ru-RU" dirty="0"/>
              <a:t>Право на </a:t>
            </a:r>
            <a:r>
              <a:rPr lang="ru-RU" dirty="0" err="1"/>
              <a:t>допомогу</a:t>
            </a:r>
            <a:r>
              <a:rPr lang="ru-RU" dirty="0"/>
              <a:t> при </a:t>
            </a:r>
            <a:r>
              <a:rPr lang="ru-RU" dirty="0" err="1"/>
              <a:t>усиновленні</a:t>
            </a:r>
            <a:r>
              <a:rPr lang="ru-RU" dirty="0"/>
              <a:t> </a:t>
            </a:r>
            <a:r>
              <a:rPr lang="ru-RU" dirty="0" err="1"/>
              <a:t>дитини</a:t>
            </a:r>
            <a:r>
              <a:rPr lang="ru-RU" dirty="0"/>
              <a:t>  </a:t>
            </a:r>
            <a:r>
              <a:rPr lang="ru-RU" dirty="0" err="1"/>
              <a:t>має</a:t>
            </a:r>
            <a:r>
              <a:rPr lang="ru-RU" dirty="0"/>
              <a:t>  особа,  яка  є </a:t>
            </a:r>
            <a:r>
              <a:rPr lang="ru-RU" dirty="0" err="1" smtClean="0"/>
              <a:t>громадянином</a:t>
            </a:r>
            <a:r>
              <a:rPr lang="ru-RU" dirty="0" smtClean="0"/>
              <a:t>   </a:t>
            </a:r>
            <a:r>
              <a:rPr lang="ru-RU" dirty="0" err="1"/>
              <a:t>України</a:t>
            </a:r>
            <a:r>
              <a:rPr lang="ru-RU" dirty="0"/>
              <a:t>,  </a:t>
            </a:r>
            <a:r>
              <a:rPr lang="ru-RU" dirty="0" err="1"/>
              <a:t>постійно</a:t>
            </a:r>
            <a:r>
              <a:rPr lang="ru-RU" dirty="0"/>
              <a:t>  </a:t>
            </a:r>
            <a:r>
              <a:rPr lang="ru-RU" dirty="0" err="1"/>
              <a:t>проживає</a:t>
            </a:r>
            <a:r>
              <a:rPr lang="ru-RU" dirty="0"/>
              <a:t>  на  </a:t>
            </a:r>
            <a:r>
              <a:rPr lang="ru-RU" dirty="0" err="1"/>
              <a:t>її</a:t>
            </a:r>
            <a:r>
              <a:rPr lang="ru-RU" dirty="0"/>
              <a:t>  </a:t>
            </a:r>
            <a:r>
              <a:rPr lang="ru-RU" dirty="0" err="1"/>
              <a:t>території</a:t>
            </a:r>
            <a:r>
              <a:rPr lang="ru-RU" dirty="0"/>
              <a:t>  та </a:t>
            </a:r>
            <a:r>
              <a:rPr lang="ru-RU" dirty="0" err="1" smtClean="0"/>
              <a:t>усиновила</a:t>
            </a:r>
            <a:r>
              <a:rPr lang="ru-RU" dirty="0" smtClean="0"/>
              <a:t>  </a:t>
            </a:r>
            <a:r>
              <a:rPr lang="ru-RU" dirty="0" err="1"/>
              <a:t>дитину</a:t>
            </a:r>
            <a:r>
              <a:rPr lang="ru-RU" dirty="0"/>
              <a:t>  з  числа  </a:t>
            </a:r>
            <a:r>
              <a:rPr lang="ru-RU" dirty="0" err="1"/>
              <a:t>дітей-сиріт</a:t>
            </a:r>
            <a:r>
              <a:rPr lang="ru-RU" dirty="0"/>
              <a:t>  </a:t>
            </a:r>
            <a:r>
              <a:rPr lang="ru-RU" dirty="0" err="1"/>
              <a:t>або</a:t>
            </a:r>
            <a:r>
              <a:rPr lang="ru-RU" dirty="0"/>
              <a:t>  </a:t>
            </a:r>
            <a:r>
              <a:rPr lang="ru-RU" dirty="0" err="1"/>
              <a:t>дітей</a:t>
            </a:r>
            <a:r>
              <a:rPr lang="ru-RU" dirty="0"/>
              <a:t>,  </a:t>
            </a:r>
            <a:r>
              <a:rPr lang="ru-RU" dirty="0" err="1"/>
              <a:t>позбавлених</a:t>
            </a:r>
            <a:r>
              <a:rPr lang="ru-RU" dirty="0"/>
              <a:t> </a:t>
            </a:r>
            <a:br>
              <a:rPr lang="ru-RU" dirty="0"/>
            </a:br>
            <a:r>
              <a:rPr lang="ru-RU" dirty="0" err="1"/>
              <a:t>батьківського</a:t>
            </a:r>
            <a:r>
              <a:rPr lang="ru-RU" dirty="0"/>
              <a:t>  </a:t>
            </a:r>
            <a:r>
              <a:rPr lang="ru-RU" dirty="0" err="1"/>
              <a:t>піклування</a:t>
            </a:r>
            <a:r>
              <a:rPr lang="ru-RU" dirty="0"/>
              <a:t> (</a:t>
            </a:r>
            <a:r>
              <a:rPr lang="ru-RU" dirty="0" err="1"/>
              <a:t>якщо</a:t>
            </a:r>
            <a:r>
              <a:rPr lang="ru-RU" dirty="0"/>
              <a:t> </a:t>
            </a:r>
            <a:r>
              <a:rPr lang="ru-RU" dirty="0" err="1"/>
              <a:t>усиновлювачами</a:t>
            </a:r>
            <a:r>
              <a:rPr lang="ru-RU" dirty="0"/>
              <a:t> є </a:t>
            </a:r>
            <a:r>
              <a:rPr lang="ru-RU" dirty="0" err="1"/>
              <a:t>подружжя</a:t>
            </a:r>
            <a:r>
              <a:rPr lang="ru-RU" dirty="0"/>
              <a:t> - один з </a:t>
            </a:r>
            <a:r>
              <a:rPr lang="ru-RU" dirty="0" smtClean="0"/>
              <a:t>них </a:t>
            </a:r>
            <a:r>
              <a:rPr lang="ru-RU" dirty="0"/>
              <a:t>на </a:t>
            </a:r>
            <a:r>
              <a:rPr lang="ru-RU" dirty="0" err="1"/>
              <a:t>їх</a:t>
            </a:r>
            <a:r>
              <a:rPr lang="ru-RU" dirty="0"/>
              <a:t> </a:t>
            </a:r>
            <a:r>
              <a:rPr lang="ru-RU" dirty="0" err="1"/>
              <a:t>розсуд</a:t>
            </a:r>
            <a:r>
              <a:rPr lang="ru-RU" dirty="0"/>
              <a:t>). </a:t>
            </a:r>
            <a:br>
              <a:rPr lang="ru-RU" dirty="0"/>
            </a:br>
            <a:endParaRPr lang="ru-RU" dirty="0"/>
          </a:p>
        </p:txBody>
      </p:sp>
    </p:spTree>
    <p:extLst>
      <p:ext uri="{BB962C8B-B14F-4D97-AF65-F5344CB8AC3E}">
        <p14:creationId xmlns:p14="http://schemas.microsoft.com/office/powerpoint/2010/main" val="801671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254000"/>
            <a:ext cx="12191999" cy="6857999"/>
          </a:xfrm>
        </p:spPr>
        <p:txBody>
          <a:bodyPr>
            <a:normAutofit fontScale="90000"/>
          </a:bodyPr>
          <a:lstStyle/>
          <a:p>
            <a:r>
              <a:rPr lang="ru-RU" sz="3200" dirty="0" err="1"/>
              <a:t>Допомога</a:t>
            </a:r>
            <a:r>
              <a:rPr lang="ru-RU" sz="3200" dirty="0"/>
              <a:t> при  </a:t>
            </a:r>
            <a:r>
              <a:rPr lang="ru-RU" sz="3200" dirty="0" err="1"/>
              <a:t>усиновленні</a:t>
            </a:r>
            <a:r>
              <a:rPr lang="ru-RU" sz="3200" dirty="0"/>
              <a:t>  </a:t>
            </a:r>
            <a:r>
              <a:rPr lang="ru-RU" sz="3200" dirty="0" err="1"/>
              <a:t>дитини</a:t>
            </a:r>
            <a:r>
              <a:rPr lang="ru-RU" sz="3200" dirty="0"/>
              <a:t>  </a:t>
            </a:r>
            <a:r>
              <a:rPr lang="ru-RU" sz="3200" dirty="0" err="1"/>
              <a:t>призначається</a:t>
            </a:r>
            <a:r>
              <a:rPr lang="ru-RU" sz="3200" dirty="0"/>
              <a:t>  на </a:t>
            </a:r>
            <a:r>
              <a:rPr lang="ru-RU" sz="3200" dirty="0" err="1"/>
              <a:t>підставі</a:t>
            </a:r>
            <a:r>
              <a:rPr lang="ru-RU" sz="3200" dirty="0"/>
              <a:t> </a:t>
            </a:r>
            <a:br>
              <a:rPr lang="ru-RU" sz="3200" dirty="0"/>
            </a:br>
            <a:r>
              <a:rPr lang="ru-RU" sz="3200" b="1" dirty="0" err="1"/>
              <a:t>рішення</a:t>
            </a:r>
            <a:r>
              <a:rPr lang="ru-RU" sz="3200" b="1" dirty="0"/>
              <a:t> про </a:t>
            </a:r>
            <a:r>
              <a:rPr lang="ru-RU" sz="3200" b="1" dirty="0" err="1"/>
              <a:t>усиновлення</a:t>
            </a:r>
            <a:r>
              <a:rPr lang="ru-RU" sz="3200" b="1" dirty="0"/>
              <a:t> </a:t>
            </a:r>
            <a:r>
              <a:rPr lang="ru-RU" sz="3200" b="1" dirty="0" err="1"/>
              <a:t>дитини</a:t>
            </a:r>
            <a:r>
              <a:rPr lang="ru-RU" sz="3200" dirty="0"/>
              <a:t>. </a:t>
            </a:r>
            <a:br>
              <a:rPr lang="ru-RU" sz="3200" dirty="0"/>
            </a:br>
            <a:r>
              <a:rPr lang="ru-RU" sz="3200" dirty="0"/>
              <a:t/>
            </a:r>
            <a:br>
              <a:rPr lang="ru-RU" sz="3200" dirty="0"/>
            </a:br>
            <a:r>
              <a:rPr lang="ru-RU" sz="3200" dirty="0"/>
              <a:t>     У </a:t>
            </a:r>
            <a:r>
              <a:rPr lang="ru-RU" sz="3200" dirty="0" err="1"/>
              <a:t>разі</a:t>
            </a:r>
            <a:r>
              <a:rPr lang="ru-RU" sz="3200" dirty="0"/>
              <a:t> </a:t>
            </a:r>
            <a:r>
              <a:rPr lang="ru-RU" sz="3200" dirty="0" err="1"/>
              <a:t>усиновлення</a:t>
            </a:r>
            <a:r>
              <a:rPr lang="ru-RU" sz="3200" dirty="0"/>
              <a:t> </a:t>
            </a:r>
            <a:r>
              <a:rPr lang="ru-RU" sz="3200" dirty="0" err="1"/>
              <a:t>двох</a:t>
            </a:r>
            <a:r>
              <a:rPr lang="ru-RU" sz="3200" dirty="0"/>
              <a:t> і </a:t>
            </a:r>
            <a:r>
              <a:rPr lang="ru-RU" sz="3200" dirty="0" err="1"/>
              <a:t>більше</a:t>
            </a:r>
            <a:r>
              <a:rPr lang="ru-RU" sz="3200" dirty="0"/>
              <a:t> </a:t>
            </a:r>
            <a:r>
              <a:rPr lang="ru-RU" sz="3200" dirty="0" err="1"/>
              <a:t>дітей</a:t>
            </a:r>
            <a:r>
              <a:rPr lang="ru-RU" sz="3200" dirty="0"/>
              <a:t> </a:t>
            </a:r>
            <a:r>
              <a:rPr lang="ru-RU" sz="3200" dirty="0" err="1"/>
              <a:t>допомога</a:t>
            </a:r>
            <a:r>
              <a:rPr lang="ru-RU" sz="3200" dirty="0"/>
              <a:t> </a:t>
            </a:r>
            <a:r>
              <a:rPr lang="ru-RU" sz="3200" dirty="0" err="1"/>
              <a:t>надається</a:t>
            </a:r>
            <a:r>
              <a:rPr lang="ru-RU" sz="3200" dirty="0"/>
              <a:t>  на </a:t>
            </a:r>
            <a:br>
              <a:rPr lang="ru-RU" sz="3200" dirty="0"/>
            </a:br>
            <a:r>
              <a:rPr lang="ru-RU" sz="3200" dirty="0" err="1"/>
              <a:t>кожну</a:t>
            </a:r>
            <a:r>
              <a:rPr lang="ru-RU" sz="3200" dirty="0"/>
              <a:t> </a:t>
            </a:r>
            <a:r>
              <a:rPr lang="ru-RU" sz="3200" dirty="0" err="1"/>
              <a:t>дитину</a:t>
            </a:r>
            <a:r>
              <a:rPr lang="ru-RU" sz="3200" dirty="0"/>
              <a:t>. </a:t>
            </a:r>
            <a:br>
              <a:rPr lang="ru-RU" sz="3200" dirty="0"/>
            </a:br>
            <a:r>
              <a:rPr lang="ru-RU" sz="3200" dirty="0"/>
              <a:t/>
            </a:r>
            <a:br>
              <a:rPr lang="ru-RU" sz="3200" dirty="0"/>
            </a:br>
            <a:r>
              <a:rPr lang="ru-RU" sz="3200" dirty="0"/>
              <a:t>     </a:t>
            </a:r>
            <a:r>
              <a:rPr lang="ru-RU" sz="3200" dirty="0" err="1"/>
              <a:t>Допомога</a:t>
            </a:r>
            <a:r>
              <a:rPr lang="ru-RU" sz="3200" dirty="0"/>
              <a:t> при </a:t>
            </a:r>
            <a:r>
              <a:rPr lang="ru-RU" sz="3200" dirty="0" err="1"/>
              <a:t>усиновленні</a:t>
            </a:r>
            <a:r>
              <a:rPr lang="ru-RU" sz="3200" dirty="0"/>
              <a:t> </a:t>
            </a:r>
            <a:r>
              <a:rPr lang="ru-RU" sz="3200" dirty="0" err="1"/>
              <a:t>дитини</a:t>
            </a:r>
            <a:r>
              <a:rPr lang="ru-RU" sz="3200" dirty="0"/>
              <a:t> </a:t>
            </a:r>
            <a:r>
              <a:rPr lang="ru-RU" sz="3200" dirty="0" err="1"/>
              <a:t>призначається</a:t>
            </a:r>
            <a:r>
              <a:rPr lang="ru-RU" sz="3200" dirty="0"/>
              <a:t> за </a:t>
            </a:r>
            <a:r>
              <a:rPr lang="ru-RU" sz="3200" dirty="0" err="1"/>
              <a:t>умови</a:t>
            </a:r>
            <a:r>
              <a:rPr lang="ru-RU" sz="3200" dirty="0"/>
              <a:t>,  </a:t>
            </a:r>
            <a:r>
              <a:rPr lang="ru-RU" sz="3200" dirty="0" err="1"/>
              <a:t>якщо</a:t>
            </a:r>
            <a:r>
              <a:rPr lang="ru-RU" sz="3200" dirty="0"/>
              <a:t> </a:t>
            </a:r>
            <a:r>
              <a:rPr lang="ru-RU" sz="3200" dirty="0" err="1" smtClean="0"/>
              <a:t>звернення</a:t>
            </a:r>
            <a:r>
              <a:rPr lang="ru-RU" sz="3200" dirty="0" smtClean="0"/>
              <a:t>  </a:t>
            </a:r>
            <a:r>
              <a:rPr lang="ru-RU" sz="3200" dirty="0"/>
              <a:t>за  </a:t>
            </a:r>
            <a:r>
              <a:rPr lang="ru-RU" sz="3200" dirty="0" err="1"/>
              <a:t>її</a:t>
            </a:r>
            <a:r>
              <a:rPr lang="ru-RU" sz="3200" dirty="0"/>
              <a:t>  </a:t>
            </a:r>
            <a:r>
              <a:rPr lang="ru-RU" sz="3200" b="1" dirty="0" err="1"/>
              <a:t>призначенням</a:t>
            </a:r>
            <a:r>
              <a:rPr lang="ru-RU" sz="3200" b="1" dirty="0"/>
              <a:t>  </a:t>
            </a:r>
            <a:r>
              <a:rPr lang="ru-RU" sz="3200" b="1" dirty="0" err="1"/>
              <a:t>надійшло</a:t>
            </a:r>
            <a:r>
              <a:rPr lang="ru-RU" sz="3200" b="1" dirty="0"/>
              <a:t>  не  </a:t>
            </a:r>
            <a:r>
              <a:rPr lang="ru-RU" sz="3200" b="1" dirty="0" err="1"/>
              <a:t>пізніше</a:t>
            </a:r>
            <a:r>
              <a:rPr lang="ru-RU" sz="3200" b="1" dirty="0"/>
              <a:t>  </a:t>
            </a:r>
            <a:r>
              <a:rPr lang="ru-RU" sz="3200" b="1" dirty="0" err="1"/>
              <a:t>дванадцяти</a:t>
            </a:r>
            <a:r>
              <a:rPr lang="ru-RU" sz="3200" b="1" dirty="0"/>
              <a:t> </a:t>
            </a:r>
            <a:r>
              <a:rPr lang="ru-RU" sz="3200" b="1" dirty="0" err="1" smtClean="0"/>
              <a:t>місяців</a:t>
            </a:r>
            <a:r>
              <a:rPr lang="ru-RU" sz="3200" b="1" dirty="0" smtClean="0"/>
              <a:t>  </a:t>
            </a:r>
            <a:r>
              <a:rPr lang="ru-RU" sz="3200" b="1" dirty="0"/>
              <a:t>з  дня  </a:t>
            </a:r>
            <a:r>
              <a:rPr lang="ru-RU" sz="3200" b="1" dirty="0" err="1"/>
              <a:t>набрання</a:t>
            </a:r>
            <a:r>
              <a:rPr lang="ru-RU" sz="3200" b="1" dirty="0"/>
              <a:t>  </a:t>
            </a:r>
            <a:r>
              <a:rPr lang="ru-RU" sz="3200" b="1" dirty="0" err="1"/>
              <a:t>законної</a:t>
            </a:r>
            <a:r>
              <a:rPr lang="ru-RU" sz="3200" b="1" dirty="0"/>
              <a:t>  </a:t>
            </a:r>
            <a:r>
              <a:rPr lang="ru-RU" sz="3200" b="1" dirty="0" err="1"/>
              <a:t>сили</a:t>
            </a:r>
            <a:r>
              <a:rPr lang="ru-RU" sz="3200" b="1" dirty="0"/>
              <a:t> </a:t>
            </a:r>
            <a:r>
              <a:rPr lang="ru-RU" sz="3200" b="1" dirty="0" err="1"/>
              <a:t>рішенням</a:t>
            </a:r>
            <a:r>
              <a:rPr lang="ru-RU" sz="3200" b="1" dirty="0"/>
              <a:t> про </a:t>
            </a:r>
            <a:r>
              <a:rPr lang="ru-RU" sz="3200" b="1" dirty="0" err="1"/>
              <a:t>усиновлення</a:t>
            </a:r>
            <a:r>
              <a:rPr lang="ru-RU" sz="3200" b="1" dirty="0"/>
              <a:t> </a:t>
            </a:r>
            <a:r>
              <a:rPr lang="ru-RU" sz="3200" b="1" dirty="0" err="1" smtClean="0"/>
              <a:t>дитини</a:t>
            </a:r>
            <a:r>
              <a:rPr lang="ru-RU" sz="3200" b="1" dirty="0"/>
              <a:t>. </a:t>
            </a:r>
            <a:r>
              <a:rPr lang="ru-RU" sz="3200" b="1" dirty="0" smtClean="0"/>
              <a:t/>
            </a:r>
            <a:br>
              <a:rPr lang="ru-RU" sz="3200" b="1" dirty="0" smtClean="0"/>
            </a:br>
            <a:r>
              <a:rPr lang="ru-RU" sz="3200" dirty="0"/>
              <a:t/>
            </a:r>
            <a:br>
              <a:rPr lang="ru-RU" sz="3200" dirty="0"/>
            </a:br>
            <a:r>
              <a:rPr lang="ru-RU" sz="3200" dirty="0"/>
              <a:t>     </a:t>
            </a:r>
            <a:r>
              <a:rPr lang="ru-RU" sz="3200" dirty="0" err="1"/>
              <a:t>Допомога</a:t>
            </a:r>
            <a:r>
              <a:rPr lang="ru-RU" sz="3200" dirty="0"/>
              <a:t> при </a:t>
            </a:r>
            <a:r>
              <a:rPr lang="ru-RU" sz="3200" dirty="0" err="1"/>
              <a:t>усиновленні</a:t>
            </a:r>
            <a:r>
              <a:rPr lang="ru-RU" sz="3200" dirty="0"/>
              <a:t> </a:t>
            </a:r>
            <a:r>
              <a:rPr lang="ru-RU" sz="3200" dirty="0" err="1"/>
              <a:t>дитини</a:t>
            </a:r>
            <a:r>
              <a:rPr lang="ru-RU" sz="3200" dirty="0"/>
              <a:t> </a:t>
            </a:r>
            <a:r>
              <a:rPr lang="ru-RU" sz="3200" dirty="0" err="1"/>
              <a:t>призначається</a:t>
            </a:r>
            <a:r>
              <a:rPr lang="ru-RU" sz="3200" dirty="0"/>
              <a:t>  </a:t>
            </a:r>
            <a:r>
              <a:rPr lang="ru-RU" sz="3200" dirty="0" err="1"/>
              <a:t>незалежно</a:t>
            </a:r>
            <a:r>
              <a:rPr lang="ru-RU" sz="3200" dirty="0"/>
              <a:t>  </a:t>
            </a:r>
            <a:r>
              <a:rPr lang="ru-RU" sz="3200" dirty="0" err="1"/>
              <a:t>від</a:t>
            </a:r>
            <a:r>
              <a:rPr lang="ru-RU" sz="3200" dirty="0"/>
              <a:t> </a:t>
            </a:r>
            <a:r>
              <a:rPr lang="ru-RU" sz="3200" dirty="0" err="1" smtClean="0"/>
              <a:t>одержання</a:t>
            </a:r>
            <a:r>
              <a:rPr lang="ru-RU" sz="3200" dirty="0" smtClean="0"/>
              <a:t> </a:t>
            </a:r>
            <a:r>
              <a:rPr lang="ru-RU" sz="3200" dirty="0"/>
              <a:t>на </a:t>
            </a:r>
            <a:r>
              <a:rPr lang="ru-RU" sz="3200" dirty="0" err="1"/>
              <a:t>дитину</a:t>
            </a:r>
            <a:r>
              <a:rPr lang="ru-RU" sz="3200" dirty="0"/>
              <a:t> </a:t>
            </a:r>
            <a:r>
              <a:rPr lang="ru-RU" sz="3200" dirty="0" err="1"/>
              <a:t>інших</a:t>
            </a:r>
            <a:r>
              <a:rPr lang="ru-RU" sz="3200" dirty="0"/>
              <a:t> </a:t>
            </a:r>
            <a:r>
              <a:rPr lang="ru-RU" sz="3200" dirty="0" err="1"/>
              <a:t>видів</a:t>
            </a:r>
            <a:r>
              <a:rPr lang="ru-RU" sz="3200" dirty="0"/>
              <a:t> </a:t>
            </a:r>
            <a:r>
              <a:rPr lang="ru-RU" sz="3200" dirty="0" err="1"/>
              <a:t>допомоги</a:t>
            </a:r>
            <a:r>
              <a:rPr lang="ru-RU" sz="3200" dirty="0"/>
              <a:t>. </a:t>
            </a:r>
            <a:br>
              <a:rPr lang="ru-RU" sz="3200" dirty="0"/>
            </a:br>
            <a:r>
              <a:rPr lang="ru-RU" sz="3200" dirty="0"/>
              <a:t/>
            </a:r>
            <a:br>
              <a:rPr lang="ru-RU" sz="3200" dirty="0"/>
            </a:br>
            <a:endParaRPr lang="ru-RU" sz="3200" dirty="0"/>
          </a:p>
        </p:txBody>
      </p:sp>
    </p:spTree>
    <p:extLst>
      <p:ext uri="{BB962C8B-B14F-4D97-AF65-F5344CB8AC3E}">
        <p14:creationId xmlns:p14="http://schemas.microsoft.com/office/powerpoint/2010/main" val="1771882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800" dirty="0" err="1"/>
              <a:t>Допомога</a:t>
            </a:r>
            <a:r>
              <a:rPr lang="ru-RU" sz="2800" dirty="0"/>
              <a:t> на </a:t>
            </a:r>
            <a:r>
              <a:rPr lang="ru-RU" sz="2800" dirty="0" err="1"/>
              <a:t>дітей</a:t>
            </a:r>
            <a:r>
              <a:rPr lang="ru-RU" sz="2800" dirty="0"/>
              <a:t>, над </a:t>
            </a:r>
            <a:r>
              <a:rPr lang="ru-RU" sz="2800" dirty="0" err="1"/>
              <a:t>якими</a:t>
            </a:r>
            <a:r>
              <a:rPr lang="ru-RU" sz="2800" dirty="0"/>
              <a:t> </a:t>
            </a:r>
            <a:r>
              <a:rPr lang="ru-RU" sz="2800" dirty="0" err="1"/>
              <a:t>встановлено</a:t>
            </a:r>
            <a:r>
              <a:rPr lang="ru-RU" sz="2800" dirty="0"/>
              <a:t> </a:t>
            </a:r>
            <a:r>
              <a:rPr lang="ru-RU" sz="2800" dirty="0" err="1"/>
              <a:t>опіку</a:t>
            </a:r>
            <a:r>
              <a:rPr lang="ru-RU" sz="2800" dirty="0"/>
              <a:t> </a:t>
            </a:r>
            <a:r>
              <a:rPr lang="ru-RU" sz="2800" dirty="0" err="1"/>
              <a:t>чи</a:t>
            </a:r>
            <a:r>
              <a:rPr lang="ru-RU" sz="2800" dirty="0"/>
              <a:t> </a:t>
            </a:r>
            <a:r>
              <a:rPr lang="ru-RU" sz="2800" dirty="0" err="1"/>
              <a:t>піклування</a:t>
            </a:r>
            <a:r>
              <a:rPr lang="ru-RU" sz="2800" dirty="0"/>
              <a:t>, </a:t>
            </a:r>
            <a:br>
              <a:rPr lang="ru-RU" sz="2800" dirty="0"/>
            </a:br>
            <a:r>
              <a:rPr lang="ru-RU" sz="2800" dirty="0" err="1"/>
              <a:t>призначається</a:t>
            </a:r>
            <a:r>
              <a:rPr lang="ru-RU" sz="2800" dirty="0"/>
              <a:t> особам,  </a:t>
            </a:r>
            <a:r>
              <a:rPr lang="ru-RU" sz="2800" dirty="0" err="1"/>
              <a:t>призначеним</a:t>
            </a:r>
            <a:r>
              <a:rPr lang="ru-RU" sz="2800" dirty="0"/>
              <a:t> в </a:t>
            </a:r>
            <a:r>
              <a:rPr lang="ru-RU" sz="2800" dirty="0" err="1"/>
              <a:t>установленому</a:t>
            </a:r>
            <a:r>
              <a:rPr lang="ru-RU" sz="2800" dirty="0"/>
              <a:t> законом порядку </a:t>
            </a:r>
            <a:r>
              <a:rPr lang="ru-RU" sz="2800" dirty="0" err="1" smtClean="0"/>
              <a:t>опікунами</a:t>
            </a:r>
            <a:r>
              <a:rPr lang="ru-RU" sz="2800" dirty="0" smtClean="0"/>
              <a:t> </a:t>
            </a:r>
            <a:r>
              <a:rPr lang="ru-RU" sz="2800" dirty="0" err="1"/>
              <a:t>чи</a:t>
            </a:r>
            <a:r>
              <a:rPr lang="ru-RU" sz="2800" dirty="0"/>
              <a:t> </a:t>
            </a:r>
            <a:r>
              <a:rPr lang="ru-RU" sz="2800" dirty="0" err="1"/>
              <a:t>піклувальниками</a:t>
            </a:r>
            <a:r>
              <a:rPr lang="ru-RU" sz="2800" dirty="0"/>
              <a:t> </a:t>
            </a:r>
            <a:r>
              <a:rPr lang="ru-RU" sz="2800" dirty="0" err="1"/>
              <a:t>дітей</a:t>
            </a:r>
            <a:r>
              <a:rPr lang="ru-RU" sz="2800" dirty="0"/>
              <a:t>,  </a:t>
            </a:r>
            <a:r>
              <a:rPr lang="ru-RU" sz="2800" dirty="0" err="1"/>
              <a:t>які</a:t>
            </a:r>
            <a:r>
              <a:rPr lang="ru-RU" sz="2800" dirty="0"/>
              <a:t> </a:t>
            </a:r>
            <a:r>
              <a:rPr lang="ru-RU" sz="2800" dirty="0" err="1"/>
              <a:t>позбавлені</a:t>
            </a:r>
            <a:r>
              <a:rPr lang="ru-RU" sz="2800" dirty="0"/>
              <a:t>  </a:t>
            </a:r>
            <a:r>
              <a:rPr lang="ru-RU" sz="2800" dirty="0" err="1"/>
              <a:t>батьківського</a:t>
            </a:r>
            <a:r>
              <a:rPr lang="ru-RU" sz="2800" dirty="0"/>
              <a:t> </a:t>
            </a:r>
            <a:r>
              <a:rPr lang="ru-RU" sz="2800" dirty="0" err="1" smtClean="0"/>
              <a:t>піклування</a:t>
            </a:r>
            <a:r>
              <a:rPr lang="ru-RU" sz="2800" dirty="0"/>
              <a:t>. </a:t>
            </a:r>
            <a:r>
              <a:rPr lang="ru-RU" sz="2800" dirty="0" err="1"/>
              <a:t>Така</a:t>
            </a:r>
            <a:r>
              <a:rPr lang="ru-RU" sz="2800" dirty="0"/>
              <a:t> </a:t>
            </a:r>
            <a:r>
              <a:rPr lang="ru-RU" sz="2800" dirty="0" err="1"/>
              <a:t>допомога</a:t>
            </a:r>
            <a:r>
              <a:rPr lang="ru-RU" sz="2800" dirty="0"/>
              <a:t> </a:t>
            </a:r>
            <a:r>
              <a:rPr lang="ru-RU" sz="2800" dirty="0" err="1"/>
              <a:t>вважається</a:t>
            </a:r>
            <a:r>
              <a:rPr lang="ru-RU" sz="2800" dirty="0"/>
              <a:t> </a:t>
            </a:r>
            <a:r>
              <a:rPr lang="ru-RU" sz="2800" dirty="0" err="1"/>
              <a:t>власністю</a:t>
            </a:r>
            <a:r>
              <a:rPr lang="ru-RU" sz="2800" dirty="0"/>
              <a:t> </a:t>
            </a:r>
            <a:r>
              <a:rPr lang="ru-RU" sz="2800" dirty="0" err="1"/>
              <a:t>дитини</a:t>
            </a:r>
            <a:r>
              <a:rPr lang="ru-RU" sz="2800" dirty="0" smtClean="0"/>
              <a:t>.</a:t>
            </a:r>
            <a:br>
              <a:rPr lang="ru-RU" sz="2800" dirty="0" smtClean="0"/>
            </a:br>
            <a:r>
              <a:rPr lang="ru-RU" sz="2800" dirty="0"/>
              <a:t/>
            </a:r>
            <a:br>
              <a:rPr lang="ru-RU" sz="2800" dirty="0"/>
            </a:br>
            <a:r>
              <a:rPr lang="ru-RU" sz="2800" dirty="0"/>
              <a:t/>
            </a:r>
            <a:br>
              <a:rPr lang="ru-RU" sz="2800" dirty="0"/>
            </a:br>
            <a:r>
              <a:rPr lang="ru-RU" sz="2800" dirty="0" err="1"/>
              <a:t>Допомога</a:t>
            </a:r>
            <a:r>
              <a:rPr lang="ru-RU" sz="2800" dirty="0"/>
              <a:t> на </a:t>
            </a:r>
            <a:r>
              <a:rPr lang="ru-RU" sz="2800" dirty="0" err="1"/>
              <a:t>дітей</a:t>
            </a:r>
            <a:r>
              <a:rPr lang="ru-RU" sz="2800" dirty="0"/>
              <a:t>, над </a:t>
            </a:r>
            <a:r>
              <a:rPr lang="ru-RU" sz="2800" dirty="0" err="1"/>
              <a:t>якими</a:t>
            </a:r>
            <a:r>
              <a:rPr lang="ru-RU" sz="2800" dirty="0"/>
              <a:t> </a:t>
            </a:r>
            <a:r>
              <a:rPr lang="ru-RU" sz="2800" dirty="0" err="1"/>
              <a:t>встановлено</a:t>
            </a:r>
            <a:r>
              <a:rPr lang="ru-RU" sz="2800" dirty="0"/>
              <a:t> </a:t>
            </a:r>
            <a:r>
              <a:rPr lang="ru-RU" sz="2800" dirty="0" err="1"/>
              <a:t>опіку</a:t>
            </a:r>
            <a:r>
              <a:rPr lang="ru-RU" sz="2800" dirty="0"/>
              <a:t> </a:t>
            </a:r>
            <a:r>
              <a:rPr lang="ru-RU" sz="2800" dirty="0" err="1"/>
              <a:t>чи</a:t>
            </a:r>
            <a:r>
              <a:rPr lang="ru-RU" sz="2800" dirty="0"/>
              <a:t> </a:t>
            </a:r>
            <a:r>
              <a:rPr lang="ru-RU" sz="2800" dirty="0" err="1"/>
              <a:t>піклування</a:t>
            </a:r>
            <a:r>
              <a:rPr lang="ru-RU" sz="2800" dirty="0"/>
              <a:t>, </a:t>
            </a:r>
            <a:br>
              <a:rPr lang="ru-RU" sz="2800" dirty="0"/>
            </a:br>
            <a:r>
              <a:rPr lang="ru-RU" sz="2800" dirty="0" err="1"/>
              <a:t>призначається</a:t>
            </a:r>
            <a:r>
              <a:rPr lang="ru-RU" sz="2800" dirty="0"/>
              <a:t>  на  </a:t>
            </a:r>
            <a:r>
              <a:rPr lang="ru-RU" sz="2800" dirty="0" err="1"/>
              <a:t>підставі</a:t>
            </a:r>
            <a:r>
              <a:rPr lang="ru-RU" sz="2800" dirty="0"/>
              <a:t>  </a:t>
            </a:r>
            <a:r>
              <a:rPr lang="ru-RU" sz="2800" dirty="0" err="1"/>
              <a:t>рішення</a:t>
            </a:r>
            <a:r>
              <a:rPr lang="ru-RU" sz="2800" dirty="0"/>
              <a:t>  про  </a:t>
            </a:r>
            <a:r>
              <a:rPr lang="ru-RU" sz="2800" dirty="0" err="1"/>
              <a:t>встановлення</a:t>
            </a:r>
            <a:r>
              <a:rPr lang="ru-RU" sz="2800" dirty="0"/>
              <a:t>  </a:t>
            </a:r>
            <a:r>
              <a:rPr lang="ru-RU" sz="2800" dirty="0" err="1"/>
              <a:t>опіки</a:t>
            </a:r>
            <a:r>
              <a:rPr lang="ru-RU" sz="2800" dirty="0"/>
              <a:t>  </a:t>
            </a:r>
            <a:r>
              <a:rPr lang="ru-RU" sz="2800" dirty="0" err="1"/>
              <a:t>чи</a:t>
            </a:r>
            <a:r>
              <a:rPr lang="ru-RU" sz="2800" dirty="0"/>
              <a:t> </a:t>
            </a:r>
            <a:br>
              <a:rPr lang="ru-RU" sz="2800" dirty="0"/>
            </a:br>
            <a:r>
              <a:rPr lang="ru-RU" sz="2800" dirty="0" err="1"/>
              <a:t>піклування</a:t>
            </a:r>
            <a:r>
              <a:rPr lang="ru-RU" sz="2800" dirty="0"/>
              <a:t>.</a:t>
            </a:r>
            <a:br>
              <a:rPr lang="ru-RU" sz="2800" dirty="0"/>
            </a:br>
            <a:endParaRPr lang="ru-RU" sz="2800" dirty="0"/>
          </a:p>
        </p:txBody>
      </p:sp>
    </p:spTree>
    <p:extLst>
      <p:ext uri="{BB962C8B-B14F-4D97-AF65-F5344CB8AC3E}">
        <p14:creationId xmlns:p14="http://schemas.microsoft.com/office/powerpoint/2010/main" val="498783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800" dirty="0"/>
              <a:t>Право  на  </a:t>
            </a:r>
            <a:r>
              <a:rPr lang="ru-RU" sz="2800" dirty="0" err="1"/>
              <a:t>допомогу</a:t>
            </a:r>
            <a:r>
              <a:rPr lang="ru-RU" sz="2800" dirty="0"/>
              <a:t>  на  </a:t>
            </a:r>
            <a:r>
              <a:rPr lang="ru-RU" sz="2800" dirty="0" err="1"/>
              <a:t>дітей</a:t>
            </a:r>
            <a:r>
              <a:rPr lang="ru-RU" sz="2800" dirty="0"/>
              <a:t> одиноким матерям </a:t>
            </a:r>
            <a:r>
              <a:rPr lang="ru-RU" sz="2800" dirty="0" err="1"/>
              <a:t>мають</a:t>
            </a:r>
            <a:r>
              <a:rPr lang="ru-RU" sz="2800" dirty="0"/>
              <a:t> </a:t>
            </a:r>
            <a:r>
              <a:rPr lang="ru-RU" sz="2800" dirty="0" err="1"/>
              <a:t>одинокі</a:t>
            </a:r>
            <a:r>
              <a:rPr lang="ru-RU" sz="2800" dirty="0"/>
              <a:t> </a:t>
            </a:r>
            <a:br>
              <a:rPr lang="ru-RU" sz="2800" dirty="0"/>
            </a:br>
            <a:r>
              <a:rPr lang="ru-RU" sz="2800" dirty="0" err="1"/>
              <a:t>матері</a:t>
            </a:r>
            <a:r>
              <a:rPr lang="ru-RU" sz="2800" dirty="0"/>
              <a:t> (</a:t>
            </a:r>
            <a:r>
              <a:rPr lang="ru-RU" sz="2800" dirty="0" err="1"/>
              <a:t>які</a:t>
            </a:r>
            <a:r>
              <a:rPr lang="ru-RU" sz="2800" dirty="0"/>
              <a:t> не </a:t>
            </a:r>
            <a:r>
              <a:rPr lang="ru-RU" sz="2800" dirty="0" err="1"/>
              <a:t>перебувають</a:t>
            </a:r>
            <a:r>
              <a:rPr lang="ru-RU" sz="2800" dirty="0"/>
              <a:t> у </a:t>
            </a:r>
            <a:r>
              <a:rPr lang="ru-RU" sz="2800" dirty="0" err="1"/>
              <a:t>шлюбі</a:t>
            </a:r>
            <a:r>
              <a:rPr lang="ru-RU" sz="2800" dirty="0"/>
              <a:t>),  </a:t>
            </a:r>
            <a:r>
              <a:rPr lang="ru-RU" sz="2800" dirty="0" err="1"/>
              <a:t>одинокі</a:t>
            </a:r>
            <a:r>
              <a:rPr lang="ru-RU" sz="2800" dirty="0"/>
              <a:t> </a:t>
            </a:r>
            <a:r>
              <a:rPr lang="ru-RU" sz="2800" dirty="0" err="1"/>
              <a:t>усиновлювачі</a:t>
            </a:r>
            <a:r>
              <a:rPr lang="ru-RU" sz="2800" dirty="0"/>
              <a:t>, </a:t>
            </a:r>
            <a:r>
              <a:rPr lang="ru-RU" sz="2800" dirty="0" err="1"/>
              <a:t>якщо</a:t>
            </a:r>
            <a:r>
              <a:rPr lang="ru-RU" sz="2800" dirty="0"/>
              <a:t> у </a:t>
            </a:r>
            <a:br>
              <a:rPr lang="ru-RU" sz="2800" dirty="0"/>
            </a:br>
            <a:r>
              <a:rPr lang="ru-RU" sz="2800" dirty="0" err="1"/>
              <a:t>свідоцтві</a:t>
            </a:r>
            <a:r>
              <a:rPr lang="ru-RU" sz="2800" dirty="0"/>
              <a:t> про  </a:t>
            </a:r>
            <a:r>
              <a:rPr lang="ru-RU" sz="2800" dirty="0" err="1"/>
              <a:t>народження</a:t>
            </a:r>
            <a:r>
              <a:rPr lang="ru-RU" sz="2800" dirty="0"/>
              <a:t>  </a:t>
            </a:r>
            <a:r>
              <a:rPr lang="ru-RU" sz="2800" dirty="0" err="1"/>
              <a:t>дитини</a:t>
            </a:r>
            <a:r>
              <a:rPr lang="ru-RU" sz="2800" dirty="0"/>
              <a:t>  </a:t>
            </a:r>
            <a:r>
              <a:rPr lang="ru-RU" sz="2800" dirty="0" err="1"/>
              <a:t>або</a:t>
            </a:r>
            <a:r>
              <a:rPr lang="ru-RU" sz="2800" dirty="0"/>
              <a:t>  </a:t>
            </a:r>
            <a:r>
              <a:rPr lang="ru-RU" sz="2800" dirty="0" err="1"/>
              <a:t>документі</a:t>
            </a:r>
            <a:r>
              <a:rPr lang="ru-RU" sz="2800" dirty="0"/>
              <a:t>  про  </a:t>
            </a:r>
            <a:r>
              <a:rPr lang="ru-RU" sz="2800" dirty="0" err="1"/>
              <a:t>народження</a:t>
            </a:r>
            <a:r>
              <a:rPr lang="ru-RU" sz="2800" dirty="0"/>
              <a:t> </a:t>
            </a:r>
            <a:r>
              <a:rPr lang="ru-RU" sz="2800" dirty="0" err="1" smtClean="0"/>
              <a:t>дитини</a:t>
            </a:r>
            <a:r>
              <a:rPr lang="ru-RU" sz="2800" dirty="0"/>
              <a:t>,  виданому  </a:t>
            </a:r>
            <a:r>
              <a:rPr lang="ru-RU" sz="2800" dirty="0" err="1"/>
              <a:t>компетентними</a:t>
            </a:r>
            <a:r>
              <a:rPr lang="ru-RU" sz="2800" dirty="0"/>
              <a:t>  органами  </a:t>
            </a:r>
            <a:r>
              <a:rPr lang="ru-RU" sz="2800" dirty="0" err="1"/>
              <a:t>іноземної</a:t>
            </a:r>
            <a:r>
              <a:rPr lang="ru-RU" sz="2800" dirty="0"/>
              <a:t> </a:t>
            </a:r>
            <a:r>
              <a:rPr lang="ru-RU" sz="2800" dirty="0" err="1"/>
              <a:t>держави</a:t>
            </a:r>
            <a:r>
              <a:rPr lang="ru-RU" sz="2800" dirty="0"/>
              <a:t>,  за </a:t>
            </a:r>
            <a:r>
              <a:rPr lang="ru-RU" sz="2800" dirty="0" err="1" smtClean="0"/>
              <a:t>умови</a:t>
            </a:r>
            <a:r>
              <a:rPr lang="ru-RU" sz="2800" dirty="0" smtClean="0"/>
              <a:t> </a:t>
            </a:r>
            <a:r>
              <a:rPr lang="ru-RU" sz="2800" dirty="0" err="1"/>
              <a:t>його</a:t>
            </a:r>
            <a:r>
              <a:rPr lang="ru-RU" sz="2800" dirty="0"/>
              <a:t>  </a:t>
            </a:r>
            <a:r>
              <a:rPr lang="ru-RU" sz="2800" dirty="0" err="1"/>
              <a:t>легалізації</a:t>
            </a:r>
            <a:r>
              <a:rPr lang="ru-RU" sz="2800" dirty="0"/>
              <a:t>  в  </a:t>
            </a:r>
            <a:r>
              <a:rPr lang="ru-RU" sz="2800" dirty="0" err="1"/>
              <a:t>установленому</a:t>
            </a:r>
            <a:r>
              <a:rPr lang="ru-RU" sz="2800" dirty="0"/>
              <a:t>  </a:t>
            </a:r>
            <a:r>
              <a:rPr lang="ru-RU" sz="2800" dirty="0" err="1"/>
              <a:t>законодавством</a:t>
            </a:r>
            <a:r>
              <a:rPr lang="ru-RU" sz="2800" dirty="0"/>
              <a:t>  порядку </a:t>
            </a:r>
            <a:r>
              <a:rPr lang="ru-RU" sz="2800" dirty="0" smtClean="0"/>
              <a:t>(</a:t>
            </a:r>
            <a:r>
              <a:rPr lang="ru-RU" sz="2800" dirty="0" err="1"/>
              <a:t>рішенні</a:t>
            </a:r>
            <a:r>
              <a:rPr lang="ru-RU" sz="2800" dirty="0"/>
              <a:t>  про  </a:t>
            </a:r>
            <a:r>
              <a:rPr lang="ru-RU" sz="2800" dirty="0" err="1"/>
              <a:t>усиновлення</a:t>
            </a:r>
            <a:r>
              <a:rPr lang="ru-RU" sz="2800" dirty="0"/>
              <a:t>  </a:t>
            </a:r>
            <a:r>
              <a:rPr lang="ru-RU" sz="2800" dirty="0" err="1"/>
              <a:t>дитини</a:t>
            </a:r>
            <a:r>
              <a:rPr lang="ru-RU" sz="2800" dirty="0"/>
              <a:t>),  </a:t>
            </a:r>
            <a:r>
              <a:rPr lang="ru-RU" sz="2800" dirty="0" err="1"/>
              <a:t>відсутній</a:t>
            </a:r>
            <a:r>
              <a:rPr lang="ru-RU" sz="2800" dirty="0"/>
              <a:t>  </a:t>
            </a:r>
            <a:r>
              <a:rPr lang="ru-RU" sz="2800" dirty="0" err="1"/>
              <a:t>запис</a:t>
            </a:r>
            <a:r>
              <a:rPr lang="ru-RU" sz="2800" dirty="0"/>
              <a:t>  про батька </a:t>
            </a:r>
            <a:r>
              <a:rPr lang="ru-RU" sz="2800" dirty="0" smtClean="0"/>
              <a:t>(</a:t>
            </a:r>
            <a:r>
              <a:rPr lang="ru-RU" sz="2800" dirty="0" err="1"/>
              <a:t>матір</a:t>
            </a:r>
            <a:r>
              <a:rPr lang="ru-RU" sz="2800" dirty="0"/>
              <a:t>) </a:t>
            </a:r>
            <a:r>
              <a:rPr lang="ru-RU" sz="2800" dirty="0" err="1"/>
              <a:t>або</a:t>
            </a:r>
            <a:r>
              <a:rPr lang="ru-RU" sz="2800" dirty="0"/>
              <a:t> </a:t>
            </a:r>
            <a:r>
              <a:rPr lang="ru-RU" sz="2800" dirty="0" err="1"/>
              <a:t>запис</a:t>
            </a:r>
            <a:r>
              <a:rPr lang="ru-RU" sz="2800" dirty="0"/>
              <a:t> про батька  (</a:t>
            </a:r>
            <a:r>
              <a:rPr lang="ru-RU" sz="2800" dirty="0" err="1"/>
              <a:t>матір</a:t>
            </a:r>
            <a:r>
              <a:rPr lang="ru-RU" sz="2800" dirty="0"/>
              <a:t>)  проведено  в  </a:t>
            </a:r>
            <a:r>
              <a:rPr lang="ru-RU" sz="2800" dirty="0" err="1"/>
              <a:t>установленому</a:t>
            </a:r>
            <a:r>
              <a:rPr lang="ru-RU" sz="2800" dirty="0"/>
              <a:t> </a:t>
            </a:r>
            <a:r>
              <a:rPr lang="ru-RU" sz="2800" dirty="0" smtClean="0"/>
              <a:t>порядку  </a:t>
            </a:r>
            <a:r>
              <a:rPr lang="ru-RU" sz="2800" dirty="0"/>
              <a:t>органом  </a:t>
            </a:r>
            <a:r>
              <a:rPr lang="ru-RU" sz="2800" dirty="0" err="1"/>
              <a:t>державної</a:t>
            </a:r>
            <a:r>
              <a:rPr lang="ru-RU" sz="2800" dirty="0"/>
              <a:t>  </a:t>
            </a:r>
            <a:r>
              <a:rPr lang="ru-RU" sz="2800" dirty="0" err="1"/>
              <a:t>реєстрації</a:t>
            </a:r>
            <a:r>
              <a:rPr lang="ru-RU" sz="2800" dirty="0"/>
              <a:t>  </a:t>
            </a:r>
            <a:r>
              <a:rPr lang="ru-RU" sz="2800" dirty="0" err="1"/>
              <a:t>актів</a:t>
            </a:r>
            <a:r>
              <a:rPr lang="ru-RU" sz="2800" dirty="0"/>
              <a:t> </a:t>
            </a:r>
            <a:r>
              <a:rPr lang="ru-RU" sz="2800" dirty="0" err="1"/>
              <a:t>цивільного</a:t>
            </a:r>
            <a:r>
              <a:rPr lang="ru-RU" sz="2800" dirty="0"/>
              <a:t> стану за </a:t>
            </a:r>
            <a:r>
              <a:rPr lang="ru-RU" sz="2800" dirty="0" err="1" smtClean="0"/>
              <a:t>вказівкою</a:t>
            </a:r>
            <a:r>
              <a:rPr lang="ru-RU" sz="2800" dirty="0" smtClean="0"/>
              <a:t> </a:t>
            </a:r>
            <a:r>
              <a:rPr lang="ru-RU" sz="2800" dirty="0" err="1"/>
              <a:t>матері</a:t>
            </a:r>
            <a:r>
              <a:rPr lang="ru-RU" sz="2800" dirty="0"/>
              <a:t> (батька, </a:t>
            </a:r>
            <a:r>
              <a:rPr lang="ru-RU" sz="2800" dirty="0" err="1"/>
              <a:t>усиновлювача</a:t>
            </a:r>
            <a:r>
              <a:rPr lang="ru-RU" sz="2800" dirty="0"/>
              <a:t>) </a:t>
            </a:r>
            <a:r>
              <a:rPr lang="ru-RU" sz="2800" dirty="0" err="1"/>
              <a:t>дитини</a:t>
            </a:r>
            <a:r>
              <a:rPr lang="ru-RU" sz="2800" dirty="0"/>
              <a:t>.</a:t>
            </a:r>
            <a:br>
              <a:rPr lang="ru-RU" sz="2800" dirty="0"/>
            </a:br>
            <a:endParaRPr lang="ru-RU" sz="2800" dirty="0"/>
          </a:p>
        </p:txBody>
      </p:sp>
    </p:spTree>
    <p:extLst>
      <p:ext uri="{BB962C8B-B14F-4D97-AF65-F5344CB8AC3E}">
        <p14:creationId xmlns:p14="http://schemas.microsoft.com/office/powerpoint/2010/main" val="306975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6857999"/>
          </a:xfrm>
        </p:spPr>
        <p:txBody>
          <a:bodyPr>
            <a:normAutofit fontScale="90000"/>
          </a:bodyPr>
          <a:lstStyle/>
          <a:p>
            <a:r>
              <a:rPr lang="ru-RU" sz="3200" dirty="0" err="1"/>
              <a:t>Допомога</a:t>
            </a:r>
            <a:r>
              <a:rPr lang="ru-RU" sz="3200" dirty="0"/>
              <a:t>   на   </a:t>
            </a:r>
            <a:r>
              <a:rPr lang="ru-RU" sz="3200" dirty="0" err="1"/>
              <a:t>дітей</a:t>
            </a:r>
            <a:r>
              <a:rPr lang="ru-RU" sz="3200" dirty="0"/>
              <a:t>   одиноким   матерям  </a:t>
            </a:r>
            <a:r>
              <a:rPr lang="ru-RU" sz="3200" dirty="0" err="1"/>
              <a:t>призначається</a:t>
            </a:r>
            <a:r>
              <a:rPr lang="ru-RU" sz="3200" dirty="0"/>
              <a:t>  за </a:t>
            </a:r>
            <a:br>
              <a:rPr lang="ru-RU" sz="3200" dirty="0"/>
            </a:br>
            <a:r>
              <a:rPr lang="ru-RU" sz="3200" dirty="0" err="1"/>
              <a:t>наявності</a:t>
            </a:r>
            <a:r>
              <a:rPr lang="ru-RU" sz="3200" dirty="0"/>
              <a:t> </a:t>
            </a:r>
            <a:r>
              <a:rPr lang="ru-RU" sz="3200" dirty="0" err="1"/>
              <a:t>витягу</a:t>
            </a:r>
            <a:r>
              <a:rPr lang="ru-RU" sz="3200" dirty="0"/>
              <a:t>  з  Державного  </a:t>
            </a:r>
            <a:r>
              <a:rPr lang="ru-RU" sz="3200" dirty="0" err="1"/>
              <a:t>реєстру</a:t>
            </a:r>
            <a:r>
              <a:rPr lang="ru-RU" sz="3200" dirty="0"/>
              <a:t>  </a:t>
            </a:r>
            <a:r>
              <a:rPr lang="ru-RU" sz="3200" dirty="0" err="1"/>
              <a:t>актів</a:t>
            </a:r>
            <a:r>
              <a:rPr lang="ru-RU" sz="3200" dirty="0"/>
              <a:t>  </a:t>
            </a:r>
            <a:r>
              <a:rPr lang="ru-RU" sz="3200" dirty="0" err="1"/>
              <a:t>цивільного</a:t>
            </a:r>
            <a:r>
              <a:rPr lang="ru-RU" sz="3200" dirty="0"/>
              <a:t>  стану </a:t>
            </a:r>
            <a:br>
              <a:rPr lang="ru-RU" sz="3200" dirty="0"/>
            </a:br>
            <a:r>
              <a:rPr lang="ru-RU" sz="3200" dirty="0" err="1"/>
              <a:t>громадян</a:t>
            </a:r>
            <a:r>
              <a:rPr lang="ru-RU" sz="3200" dirty="0"/>
              <a:t>  про  </a:t>
            </a:r>
            <a:r>
              <a:rPr lang="ru-RU" sz="3200" dirty="0" err="1"/>
              <a:t>державну</a:t>
            </a:r>
            <a:r>
              <a:rPr lang="ru-RU" sz="3200" dirty="0"/>
              <a:t>  </a:t>
            </a:r>
            <a:r>
              <a:rPr lang="ru-RU" sz="3200" dirty="0" err="1"/>
              <a:t>реєстрацію</a:t>
            </a:r>
            <a:r>
              <a:rPr lang="ru-RU" sz="3200" dirty="0"/>
              <a:t>  </a:t>
            </a:r>
            <a:r>
              <a:rPr lang="ru-RU" sz="3200" dirty="0" err="1"/>
              <a:t>народження</a:t>
            </a:r>
            <a:r>
              <a:rPr lang="ru-RU" sz="3200" dirty="0"/>
              <a:t>  </a:t>
            </a:r>
            <a:r>
              <a:rPr lang="ru-RU" sz="3200" dirty="0" err="1"/>
              <a:t>дитини</a:t>
            </a:r>
            <a:r>
              <a:rPr lang="ru-RU" sz="3200" dirty="0"/>
              <a:t>,  виданого </a:t>
            </a:r>
            <a:r>
              <a:rPr lang="ru-RU" sz="3200" dirty="0" err="1" smtClean="0"/>
              <a:t>відділом</a:t>
            </a:r>
            <a:r>
              <a:rPr lang="ru-RU" sz="3200" dirty="0" smtClean="0"/>
              <a:t> </a:t>
            </a:r>
            <a:r>
              <a:rPr lang="ru-RU" sz="3200" dirty="0" err="1"/>
              <a:t>державної</a:t>
            </a:r>
            <a:r>
              <a:rPr lang="ru-RU" sz="3200" dirty="0"/>
              <a:t> </a:t>
            </a:r>
            <a:r>
              <a:rPr lang="ru-RU" sz="3200" dirty="0" err="1"/>
              <a:t>реєстрації</a:t>
            </a:r>
            <a:r>
              <a:rPr lang="ru-RU" sz="3200" dirty="0"/>
              <a:t> </a:t>
            </a:r>
            <a:r>
              <a:rPr lang="ru-RU" sz="3200" dirty="0" err="1"/>
              <a:t>актів</a:t>
            </a:r>
            <a:r>
              <a:rPr lang="ru-RU" sz="3200" dirty="0"/>
              <a:t> </a:t>
            </a:r>
            <a:r>
              <a:rPr lang="ru-RU" sz="3200" dirty="0" err="1"/>
              <a:t>цивільного</a:t>
            </a:r>
            <a:r>
              <a:rPr lang="ru-RU" sz="3200" dirty="0"/>
              <a:t> стану,  </a:t>
            </a:r>
            <a:r>
              <a:rPr lang="ru-RU" sz="3200" dirty="0" err="1"/>
              <a:t>або</a:t>
            </a:r>
            <a:r>
              <a:rPr lang="ru-RU" sz="3200" dirty="0"/>
              <a:t> </a:t>
            </a:r>
            <a:r>
              <a:rPr lang="ru-RU" sz="3200" dirty="0" err="1"/>
              <a:t>довідки</a:t>
            </a:r>
            <a:r>
              <a:rPr lang="ru-RU" sz="3200" dirty="0"/>
              <a:t> </a:t>
            </a:r>
            <a:r>
              <a:rPr lang="ru-RU" sz="3200" dirty="0" smtClean="0"/>
              <a:t>про  </a:t>
            </a:r>
            <a:r>
              <a:rPr lang="ru-RU" sz="3200" dirty="0" err="1"/>
              <a:t>народження</a:t>
            </a:r>
            <a:r>
              <a:rPr lang="ru-RU" sz="3200" dirty="0"/>
              <a:t>,  </a:t>
            </a:r>
            <a:r>
              <a:rPr lang="ru-RU" sz="3200" dirty="0" err="1"/>
              <a:t>виданої</a:t>
            </a:r>
            <a:r>
              <a:rPr lang="ru-RU" sz="3200" dirty="0"/>
              <a:t> </a:t>
            </a:r>
            <a:r>
              <a:rPr lang="ru-RU" sz="3200" dirty="0" err="1"/>
              <a:t>виконавчим</a:t>
            </a:r>
            <a:r>
              <a:rPr lang="ru-RU" sz="3200" dirty="0"/>
              <a:t> органом </a:t>
            </a:r>
            <a:r>
              <a:rPr lang="ru-RU" sz="3200" dirty="0" err="1"/>
              <a:t>сільської</a:t>
            </a:r>
            <a:r>
              <a:rPr lang="ru-RU" sz="3200" dirty="0"/>
              <a:t>,  </a:t>
            </a:r>
            <a:r>
              <a:rPr lang="ru-RU" sz="3200" dirty="0" err="1"/>
              <a:t>селищної</a:t>
            </a:r>
            <a:r>
              <a:rPr lang="ru-RU" sz="3200" dirty="0"/>
              <a:t>, </a:t>
            </a:r>
            <a:r>
              <a:rPr lang="ru-RU" sz="3200" dirty="0" err="1" smtClean="0"/>
              <a:t>міської</a:t>
            </a:r>
            <a:r>
              <a:rPr lang="ru-RU" sz="3200" dirty="0" smtClean="0"/>
              <a:t>  </a:t>
            </a:r>
            <a:r>
              <a:rPr lang="ru-RU" sz="3200" dirty="0"/>
              <a:t>(</a:t>
            </a:r>
            <a:r>
              <a:rPr lang="ru-RU" sz="3200" dirty="0" err="1"/>
              <a:t>крім</a:t>
            </a:r>
            <a:r>
              <a:rPr lang="ru-RU" sz="3200" dirty="0"/>
              <a:t>  </a:t>
            </a:r>
            <a:r>
              <a:rPr lang="ru-RU" sz="3200" dirty="0" err="1"/>
              <a:t>міст</a:t>
            </a:r>
            <a:r>
              <a:rPr lang="ru-RU" sz="3200" dirty="0"/>
              <a:t>  </a:t>
            </a:r>
            <a:r>
              <a:rPr lang="ru-RU" sz="3200" dirty="0" err="1"/>
              <a:t>обласного</a:t>
            </a:r>
            <a:r>
              <a:rPr lang="ru-RU" sz="3200" dirty="0"/>
              <a:t>  </a:t>
            </a:r>
            <a:r>
              <a:rPr lang="ru-RU" sz="3200" dirty="0" err="1"/>
              <a:t>значення</a:t>
            </a:r>
            <a:r>
              <a:rPr lang="ru-RU" sz="3200" dirty="0"/>
              <a:t>)  ради,  </a:t>
            </a:r>
            <a:r>
              <a:rPr lang="ru-RU" sz="3200" dirty="0" err="1"/>
              <a:t>із</a:t>
            </a:r>
            <a:r>
              <a:rPr lang="ru-RU" sz="3200" dirty="0"/>
              <a:t>  </a:t>
            </a:r>
            <a:r>
              <a:rPr lang="ru-RU" sz="3200" dirty="0" err="1"/>
              <a:t>зазначенням</a:t>
            </a:r>
            <a:r>
              <a:rPr lang="ru-RU" sz="3200" dirty="0"/>
              <a:t> </a:t>
            </a:r>
            <a:r>
              <a:rPr lang="ru-RU" sz="3200" dirty="0" err="1" smtClean="0"/>
              <a:t>підстави</a:t>
            </a:r>
            <a:r>
              <a:rPr lang="ru-RU" sz="3200" dirty="0" smtClean="0"/>
              <a:t>  </a:t>
            </a:r>
            <a:r>
              <a:rPr lang="ru-RU" sz="3200" dirty="0" err="1"/>
              <a:t>внесення</a:t>
            </a:r>
            <a:r>
              <a:rPr lang="ru-RU" sz="3200" dirty="0"/>
              <a:t> </a:t>
            </a:r>
            <a:r>
              <a:rPr lang="ru-RU" sz="3200" dirty="0" err="1"/>
              <a:t>відомостей</a:t>
            </a:r>
            <a:r>
              <a:rPr lang="ru-RU" sz="3200" dirty="0"/>
              <a:t> про батька </a:t>
            </a:r>
            <a:r>
              <a:rPr lang="ru-RU" sz="3200" dirty="0" err="1"/>
              <a:t>дитини</a:t>
            </a:r>
            <a:r>
              <a:rPr lang="ru-RU" sz="3200" dirty="0"/>
              <a:t> до актового </a:t>
            </a:r>
            <a:r>
              <a:rPr lang="ru-RU" sz="3200" dirty="0" err="1"/>
              <a:t>запису</a:t>
            </a:r>
            <a:r>
              <a:rPr lang="ru-RU" sz="3200" dirty="0"/>
              <a:t> </a:t>
            </a:r>
            <a:r>
              <a:rPr lang="ru-RU" sz="3200" dirty="0" smtClean="0"/>
              <a:t>про </a:t>
            </a:r>
            <a:r>
              <a:rPr lang="ru-RU" sz="3200" dirty="0" err="1"/>
              <a:t>народження</a:t>
            </a:r>
            <a:r>
              <a:rPr lang="ru-RU" sz="3200" dirty="0"/>
              <a:t> </a:t>
            </a:r>
            <a:r>
              <a:rPr lang="ru-RU" sz="3200" dirty="0" err="1"/>
              <a:t>дитини</a:t>
            </a:r>
            <a:r>
              <a:rPr lang="ru-RU" sz="3200" dirty="0"/>
              <a:t> </a:t>
            </a:r>
            <a:r>
              <a:rPr lang="ru-RU" sz="3200" dirty="0" err="1"/>
              <a:t>відповідно</a:t>
            </a:r>
            <a:r>
              <a:rPr lang="ru-RU" sz="3200" dirty="0"/>
              <a:t> до абзацу </a:t>
            </a:r>
            <a:r>
              <a:rPr lang="ru-RU" sz="3200" dirty="0" err="1"/>
              <a:t>першого</a:t>
            </a:r>
            <a:r>
              <a:rPr lang="ru-RU" sz="3200" dirty="0"/>
              <a:t> </a:t>
            </a:r>
            <a:r>
              <a:rPr lang="ru-RU" sz="3200" dirty="0" err="1"/>
              <a:t>частини</a:t>
            </a:r>
            <a:r>
              <a:rPr lang="ru-RU" sz="3200" dirty="0"/>
              <a:t>  </a:t>
            </a:r>
            <a:r>
              <a:rPr lang="ru-RU" sz="3200" dirty="0" err="1"/>
              <a:t>першої</a:t>
            </a:r>
            <a:r>
              <a:rPr lang="ru-RU" sz="3200" dirty="0"/>
              <a:t> </a:t>
            </a:r>
            <a:r>
              <a:rPr lang="ru-RU" sz="3200" dirty="0" err="1" smtClean="0"/>
              <a:t>статті</a:t>
            </a:r>
            <a:r>
              <a:rPr lang="ru-RU" sz="3200" dirty="0" smtClean="0"/>
              <a:t> </a:t>
            </a:r>
            <a:r>
              <a:rPr lang="ru-RU" sz="3200" dirty="0"/>
              <a:t>135  </a:t>
            </a:r>
            <a:r>
              <a:rPr lang="ru-RU" sz="3200" dirty="0" err="1"/>
              <a:t>Сімейного</a:t>
            </a:r>
            <a:r>
              <a:rPr lang="ru-RU" sz="3200" dirty="0"/>
              <a:t>  кодексу </a:t>
            </a:r>
            <a:r>
              <a:rPr lang="ru-RU" sz="3200" dirty="0" err="1"/>
              <a:t>України</a:t>
            </a:r>
            <a:r>
              <a:rPr lang="ru-RU" sz="3200" dirty="0"/>
              <a:t>,  </a:t>
            </a:r>
            <a:r>
              <a:rPr lang="ru-RU" sz="3200" dirty="0" err="1"/>
              <a:t>або</a:t>
            </a:r>
            <a:r>
              <a:rPr lang="ru-RU" sz="3200" dirty="0"/>
              <a:t> документа </a:t>
            </a:r>
            <a:r>
              <a:rPr lang="ru-RU" sz="3200" dirty="0" smtClean="0"/>
              <a:t>про </a:t>
            </a:r>
            <a:r>
              <a:rPr lang="ru-RU" sz="3200" dirty="0" err="1"/>
              <a:t>народження</a:t>
            </a:r>
            <a:r>
              <a:rPr lang="ru-RU" sz="3200" dirty="0"/>
              <a:t>, виданого </a:t>
            </a:r>
            <a:r>
              <a:rPr lang="ru-RU" sz="3200" dirty="0" err="1"/>
              <a:t>компетентним</a:t>
            </a:r>
            <a:r>
              <a:rPr lang="ru-RU" sz="3200" dirty="0"/>
              <a:t> органом </a:t>
            </a:r>
            <a:r>
              <a:rPr lang="ru-RU" sz="3200" dirty="0" err="1"/>
              <a:t>іноземної</a:t>
            </a:r>
            <a:r>
              <a:rPr lang="ru-RU" sz="3200" dirty="0"/>
              <a:t> </a:t>
            </a:r>
            <a:r>
              <a:rPr lang="ru-RU" sz="3200" dirty="0" err="1"/>
              <a:t>держави</a:t>
            </a:r>
            <a:r>
              <a:rPr lang="ru-RU" sz="3200" dirty="0"/>
              <a:t>, в </a:t>
            </a:r>
            <a:r>
              <a:rPr lang="ru-RU" sz="3200" dirty="0" err="1" smtClean="0"/>
              <a:t>якому</a:t>
            </a:r>
            <a:r>
              <a:rPr lang="ru-RU" sz="3200" dirty="0" smtClean="0"/>
              <a:t>  </a:t>
            </a:r>
            <a:r>
              <a:rPr lang="ru-RU" sz="3200" dirty="0" err="1"/>
              <a:t>відсутні</a:t>
            </a:r>
            <a:r>
              <a:rPr lang="ru-RU" sz="3200" dirty="0"/>
              <a:t> </a:t>
            </a:r>
            <a:r>
              <a:rPr lang="ru-RU" sz="3200" dirty="0" err="1"/>
              <a:t>відомості</a:t>
            </a:r>
            <a:r>
              <a:rPr lang="ru-RU" sz="3200" dirty="0"/>
              <a:t> про батька,  за </a:t>
            </a:r>
            <a:r>
              <a:rPr lang="ru-RU" sz="3200" dirty="0" err="1"/>
              <a:t>умови</a:t>
            </a:r>
            <a:r>
              <a:rPr lang="ru-RU" sz="3200" dirty="0"/>
              <a:t> </a:t>
            </a:r>
            <a:r>
              <a:rPr lang="ru-RU" sz="3200" dirty="0" err="1"/>
              <a:t>його</a:t>
            </a:r>
            <a:r>
              <a:rPr lang="ru-RU" sz="3200" dirty="0"/>
              <a:t> </a:t>
            </a:r>
            <a:r>
              <a:rPr lang="ru-RU" sz="3200" dirty="0" err="1"/>
              <a:t>легалізації</a:t>
            </a:r>
            <a:r>
              <a:rPr lang="ru-RU" sz="3200" dirty="0"/>
              <a:t> в </a:t>
            </a:r>
            <a:br>
              <a:rPr lang="ru-RU" sz="3200" dirty="0"/>
            </a:br>
            <a:r>
              <a:rPr lang="ru-RU" sz="3200" dirty="0" err="1"/>
              <a:t>установленому</a:t>
            </a:r>
            <a:r>
              <a:rPr lang="ru-RU" sz="3200" dirty="0"/>
              <a:t> </a:t>
            </a:r>
            <a:r>
              <a:rPr lang="ru-RU" sz="3200" dirty="0" err="1"/>
              <a:t>законодавством</a:t>
            </a:r>
            <a:r>
              <a:rPr lang="ru-RU" sz="3200" dirty="0"/>
              <a:t> порядку.</a:t>
            </a:r>
            <a:br>
              <a:rPr lang="ru-RU" sz="3200" dirty="0"/>
            </a:br>
            <a:endParaRPr lang="ru-RU" sz="3200" dirty="0"/>
          </a:p>
        </p:txBody>
      </p:sp>
    </p:spTree>
    <p:extLst>
      <p:ext uri="{BB962C8B-B14F-4D97-AF65-F5344CB8AC3E}">
        <p14:creationId xmlns:p14="http://schemas.microsoft.com/office/powerpoint/2010/main" val="7991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1"/>
            <a:ext cx="10364451" cy="888999"/>
          </a:xfrm>
        </p:spPr>
        <p:txBody>
          <a:bodyPr/>
          <a:lstStyle/>
          <a:p>
            <a:r>
              <a:rPr lang="uk-UA" dirty="0" smtClean="0">
                <a:solidFill>
                  <a:srgbClr val="FF0000"/>
                </a:solidFill>
              </a:rPr>
              <a:t>Нормативно-Правова База</a:t>
            </a:r>
            <a:endParaRPr lang="ru-RU" dirty="0">
              <a:solidFill>
                <a:srgbClr val="FF0000"/>
              </a:solidFill>
            </a:endParaRPr>
          </a:p>
        </p:txBody>
      </p:sp>
      <p:sp>
        <p:nvSpPr>
          <p:cNvPr id="3" name="Объект 2"/>
          <p:cNvSpPr>
            <a:spLocks noGrp="1"/>
          </p:cNvSpPr>
          <p:nvPr>
            <p:ph sz="quarter" idx="13"/>
          </p:nvPr>
        </p:nvSpPr>
        <p:spPr>
          <a:xfrm>
            <a:off x="0" y="1333500"/>
            <a:ext cx="12192000" cy="5524500"/>
          </a:xfrm>
        </p:spPr>
        <p:txBody>
          <a:bodyPr/>
          <a:lstStyle/>
          <a:p>
            <a:r>
              <a:rPr lang="uk-UA" dirty="0" smtClean="0"/>
              <a:t>Про державну допомогу сім'ям з дітьми: закон України від 21.11.1992 р. №2811-хІІ</a:t>
            </a:r>
          </a:p>
          <a:p>
            <a:r>
              <a:rPr lang="uk-UA" dirty="0" smtClean="0"/>
              <a:t>Про державну соціальну допомогу інвалідам з дитинства та дітям-інвалідам: закон України від 16.11.2000 р. № 2109-ІІІ</a:t>
            </a:r>
          </a:p>
          <a:p>
            <a:r>
              <a:rPr lang="uk-UA" dirty="0" smtClean="0"/>
              <a:t>Про державну соціальну допомогу малозабезпеченим сім'ям: закон України від 01.06.2000 р.№ 1768-ІІІ</a:t>
            </a:r>
          </a:p>
          <a:p>
            <a:r>
              <a:rPr lang="uk-UA" dirty="0" smtClean="0"/>
              <a:t>Про державну соціальну допомогу особам, які не мають права на пенсію, та інвалідам: закон України від 18.05.2004 р. №1727-І</a:t>
            </a:r>
            <a:r>
              <a:rPr lang="en-US" dirty="0" smtClean="0"/>
              <a:t>V</a:t>
            </a:r>
            <a:endParaRPr lang="uk-UA" dirty="0" smtClean="0"/>
          </a:p>
          <a:p>
            <a:r>
              <a:rPr lang="uk-UA" dirty="0" smtClean="0"/>
              <a:t>Порядок призначення і виплати державної допомоги сім'ям з дітьми: постанова КМУ від 27.12. 2001 р. №1751</a:t>
            </a:r>
          </a:p>
          <a:p>
            <a:pPr marL="0" indent="0">
              <a:buNone/>
            </a:pPr>
            <a:endParaRPr lang="ru-RU" dirty="0"/>
          </a:p>
        </p:txBody>
      </p:sp>
    </p:spTree>
    <p:extLst>
      <p:ext uri="{BB962C8B-B14F-4D97-AF65-F5344CB8AC3E}">
        <p14:creationId xmlns:p14="http://schemas.microsoft.com/office/powerpoint/2010/main" val="4211998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0"/>
            <a:ext cx="12398188" cy="6750424"/>
          </a:xfrm>
          <a:prstGeom prst="rect">
            <a:avLst/>
          </a:prstGeom>
        </p:spPr>
      </p:pic>
    </p:spTree>
    <p:extLst>
      <p:ext uri="{BB962C8B-B14F-4D97-AF65-F5344CB8AC3E}">
        <p14:creationId xmlns:p14="http://schemas.microsoft.com/office/powerpoint/2010/main" val="1703916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954740"/>
          </a:xfrm>
        </p:spPr>
        <p:txBody>
          <a:bodyPr>
            <a:normAutofit fontScale="90000"/>
          </a:bodyPr>
          <a:lstStyle/>
          <a:p>
            <a:r>
              <a:rPr lang="ru-RU" sz="2400" b="1" dirty="0" err="1"/>
              <a:t>Виплата</a:t>
            </a:r>
            <a:r>
              <a:rPr lang="ru-RU" sz="2400" b="1" dirty="0"/>
              <a:t> </a:t>
            </a:r>
            <a:r>
              <a:rPr lang="ru-RU" sz="2400" b="1" dirty="0" err="1"/>
              <a:t>допомоги</a:t>
            </a:r>
            <a:r>
              <a:rPr lang="ru-RU" sz="2400" b="1" dirty="0"/>
              <a:t>  на   </a:t>
            </a:r>
            <a:r>
              <a:rPr lang="ru-RU" sz="2400" b="1" dirty="0" err="1"/>
              <a:t>дітей</a:t>
            </a:r>
            <a:r>
              <a:rPr lang="ru-RU" sz="2400" b="1" dirty="0"/>
              <a:t>   одиноким   матерям   (батькам) </a:t>
            </a:r>
            <a:br>
              <a:rPr lang="ru-RU" sz="2400" b="1" dirty="0"/>
            </a:br>
            <a:r>
              <a:rPr lang="ru-RU" sz="2400" b="1" dirty="0" err="1"/>
              <a:t>припиняється</a:t>
            </a:r>
            <a:r>
              <a:rPr lang="ru-RU" sz="2400" b="1" dirty="0"/>
              <a:t> у </a:t>
            </a:r>
            <a:r>
              <a:rPr lang="ru-RU" sz="2400" b="1" dirty="0" err="1"/>
              <a:t>разі</a:t>
            </a:r>
            <a:r>
              <a:rPr lang="ru-RU" sz="2400" b="1" dirty="0"/>
              <a:t>: </a:t>
            </a:r>
            <a:br>
              <a:rPr lang="ru-RU" sz="2400" b="1" dirty="0"/>
            </a:br>
            <a:endParaRPr lang="ru-RU" sz="2400" b="1" dirty="0"/>
          </a:p>
        </p:txBody>
      </p:sp>
      <p:sp>
        <p:nvSpPr>
          <p:cNvPr id="3" name="Объект 2"/>
          <p:cNvSpPr>
            <a:spLocks noGrp="1"/>
          </p:cNvSpPr>
          <p:nvPr>
            <p:ph sz="quarter" idx="13"/>
          </p:nvPr>
        </p:nvSpPr>
        <p:spPr>
          <a:xfrm>
            <a:off x="1" y="1116106"/>
            <a:ext cx="12191999" cy="5741894"/>
          </a:xfrm>
        </p:spPr>
        <p:txBody>
          <a:bodyPr>
            <a:normAutofit fontScale="92500" lnSpcReduction="10000"/>
          </a:bodyPr>
          <a:lstStyle/>
          <a:p>
            <a:r>
              <a:rPr lang="ru-RU" dirty="0" err="1"/>
              <a:t>позбавлення</a:t>
            </a:r>
            <a:r>
              <a:rPr lang="ru-RU" dirty="0"/>
              <a:t> </a:t>
            </a:r>
            <a:r>
              <a:rPr lang="ru-RU" dirty="0" err="1"/>
              <a:t>отримувача</a:t>
            </a:r>
            <a:r>
              <a:rPr lang="ru-RU" dirty="0"/>
              <a:t> </a:t>
            </a:r>
            <a:r>
              <a:rPr lang="ru-RU" dirty="0" err="1"/>
              <a:t>допомоги</a:t>
            </a:r>
            <a:r>
              <a:rPr lang="ru-RU" dirty="0"/>
              <a:t> </a:t>
            </a:r>
            <a:r>
              <a:rPr lang="ru-RU" dirty="0" err="1"/>
              <a:t>батьківських</a:t>
            </a:r>
            <a:r>
              <a:rPr lang="ru-RU" dirty="0"/>
              <a:t> прав; </a:t>
            </a:r>
            <a:br>
              <a:rPr lang="ru-RU" dirty="0"/>
            </a:br>
            <a:endParaRPr lang="ru-RU" dirty="0"/>
          </a:p>
          <a:p>
            <a:r>
              <a:rPr lang="ru-RU" dirty="0"/>
              <a:t>     </a:t>
            </a:r>
            <a:r>
              <a:rPr lang="ru-RU" dirty="0" err="1"/>
              <a:t>позбавлення</a:t>
            </a:r>
            <a:r>
              <a:rPr lang="ru-RU" dirty="0"/>
              <a:t> </a:t>
            </a:r>
            <a:r>
              <a:rPr lang="ru-RU" dirty="0" err="1"/>
              <a:t>отримувача</a:t>
            </a:r>
            <a:r>
              <a:rPr lang="ru-RU" dirty="0"/>
              <a:t> </a:t>
            </a:r>
            <a:r>
              <a:rPr lang="ru-RU" dirty="0" err="1"/>
              <a:t>допомоги</a:t>
            </a:r>
            <a:r>
              <a:rPr lang="ru-RU" dirty="0"/>
              <a:t> </a:t>
            </a:r>
            <a:r>
              <a:rPr lang="ru-RU" dirty="0" err="1"/>
              <a:t>волі</a:t>
            </a:r>
            <a:r>
              <a:rPr lang="ru-RU" dirty="0"/>
              <a:t> за </a:t>
            </a:r>
            <a:r>
              <a:rPr lang="ru-RU" dirty="0" err="1"/>
              <a:t>вироком</a:t>
            </a:r>
            <a:r>
              <a:rPr lang="ru-RU" dirty="0"/>
              <a:t> суду; </a:t>
            </a:r>
            <a:br>
              <a:rPr lang="ru-RU" dirty="0"/>
            </a:br>
            <a:endParaRPr lang="ru-RU" dirty="0"/>
          </a:p>
          <a:p>
            <a:r>
              <a:rPr lang="ru-RU" dirty="0"/>
              <a:t>     </a:t>
            </a:r>
            <a:r>
              <a:rPr lang="ru-RU" dirty="0" err="1"/>
              <a:t>скасування</a:t>
            </a:r>
            <a:r>
              <a:rPr lang="ru-RU" dirty="0"/>
              <a:t> </a:t>
            </a:r>
            <a:r>
              <a:rPr lang="ru-RU" dirty="0" err="1"/>
              <a:t>рішення</a:t>
            </a:r>
            <a:r>
              <a:rPr lang="ru-RU" dirty="0"/>
              <a:t>  про  </a:t>
            </a:r>
            <a:r>
              <a:rPr lang="ru-RU" dirty="0" err="1"/>
              <a:t>усиновлення</a:t>
            </a:r>
            <a:r>
              <a:rPr lang="ru-RU" dirty="0"/>
              <a:t> </a:t>
            </a:r>
            <a:r>
              <a:rPr lang="ru-RU" dirty="0" err="1"/>
              <a:t>дитини</a:t>
            </a:r>
            <a:r>
              <a:rPr lang="ru-RU" dirty="0"/>
              <a:t> </a:t>
            </a:r>
            <a:r>
              <a:rPr lang="ru-RU" dirty="0" err="1"/>
              <a:t>або</a:t>
            </a:r>
            <a:r>
              <a:rPr lang="ru-RU" dirty="0"/>
              <a:t> </a:t>
            </a:r>
            <a:r>
              <a:rPr lang="ru-RU" dirty="0" err="1"/>
              <a:t>визнання</a:t>
            </a:r>
            <a:r>
              <a:rPr lang="ru-RU" dirty="0"/>
              <a:t> </a:t>
            </a:r>
            <a:r>
              <a:rPr lang="ru-RU" dirty="0" err="1"/>
              <a:t>його</a:t>
            </a:r>
            <a:r>
              <a:rPr lang="ru-RU" dirty="0"/>
              <a:t> </a:t>
            </a:r>
            <a:r>
              <a:rPr lang="ru-RU" dirty="0" err="1" smtClean="0"/>
              <a:t>недійсним</a:t>
            </a:r>
            <a:r>
              <a:rPr lang="ru-RU" dirty="0"/>
              <a:t>; </a:t>
            </a:r>
            <a:br>
              <a:rPr lang="ru-RU" dirty="0"/>
            </a:br>
            <a:endParaRPr lang="ru-RU" dirty="0"/>
          </a:p>
          <a:p>
            <a:r>
              <a:rPr lang="ru-RU" dirty="0"/>
              <a:t>     </a:t>
            </a:r>
            <a:r>
              <a:rPr lang="ru-RU" dirty="0" err="1"/>
              <a:t>реєстрації</a:t>
            </a:r>
            <a:r>
              <a:rPr lang="ru-RU" dirty="0"/>
              <a:t> </a:t>
            </a:r>
            <a:r>
              <a:rPr lang="ru-RU" dirty="0" err="1"/>
              <a:t>дитиною</a:t>
            </a:r>
            <a:r>
              <a:rPr lang="ru-RU" dirty="0"/>
              <a:t> </a:t>
            </a:r>
            <a:r>
              <a:rPr lang="ru-RU" dirty="0" err="1"/>
              <a:t>шлюбу</a:t>
            </a:r>
            <a:r>
              <a:rPr lang="ru-RU" dirty="0"/>
              <a:t> до </a:t>
            </a:r>
            <a:r>
              <a:rPr lang="ru-RU" dirty="0" err="1"/>
              <a:t>досягнення</a:t>
            </a:r>
            <a:r>
              <a:rPr lang="ru-RU" dirty="0"/>
              <a:t> нею 18-річного </a:t>
            </a:r>
            <a:r>
              <a:rPr lang="ru-RU" dirty="0" err="1"/>
              <a:t>віку</a:t>
            </a:r>
            <a:r>
              <a:rPr lang="ru-RU" dirty="0"/>
              <a:t>; </a:t>
            </a:r>
            <a:br>
              <a:rPr lang="ru-RU" dirty="0"/>
            </a:br>
            <a:endParaRPr lang="ru-RU" dirty="0"/>
          </a:p>
          <a:p>
            <a:r>
              <a:rPr lang="ru-RU" dirty="0"/>
              <a:t>     </a:t>
            </a:r>
            <a:r>
              <a:rPr lang="ru-RU" dirty="0" err="1"/>
              <a:t>надання</a:t>
            </a:r>
            <a:r>
              <a:rPr lang="ru-RU" dirty="0"/>
              <a:t> </a:t>
            </a:r>
            <a:r>
              <a:rPr lang="ru-RU" dirty="0" err="1"/>
              <a:t>неповнолітній</a:t>
            </a:r>
            <a:r>
              <a:rPr lang="ru-RU" dirty="0"/>
              <a:t> </a:t>
            </a:r>
            <a:r>
              <a:rPr lang="ru-RU" dirty="0" err="1"/>
              <a:t>особі</a:t>
            </a:r>
            <a:r>
              <a:rPr lang="ru-RU" dirty="0"/>
              <a:t> </a:t>
            </a:r>
            <a:r>
              <a:rPr lang="ru-RU" dirty="0" err="1"/>
              <a:t>повної</a:t>
            </a:r>
            <a:r>
              <a:rPr lang="ru-RU" dirty="0"/>
              <a:t> </a:t>
            </a:r>
            <a:r>
              <a:rPr lang="ru-RU" dirty="0" err="1"/>
              <a:t>цивільної</a:t>
            </a:r>
            <a:r>
              <a:rPr lang="ru-RU" dirty="0"/>
              <a:t>  </a:t>
            </a:r>
            <a:r>
              <a:rPr lang="ru-RU" dirty="0" err="1"/>
              <a:t>дієздатності</a:t>
            </a:r>
            <a:r>
              <a:rPr lang="ru-RU" dirty="0"/>
              <a:t>  у </a:t>
            </a:r>
            <a:r>
              <a:rPr lang="ru-RU" dirty="0" err="1" smtClean="0"/>
              <a:t>випадках</a:t>
            </a:r>
            <a:r>
              <a:rPr lang="ru-RU" dirty="0"/>
              <a:t>, </a:t>
            </a:r>
            <a:r>
              <a:rPr lang="ru-RU" dirty="0" err="1"/>
              <a:t>передбачених</a:t>
            </a:r>
            <a:r>
              <a:rPr lang="ru-RU" dirty="0"/>
              <a:t> законом; </a:t>
            </a:r>
            <a:br>
              <a:rPr lang="ru-RU" dirty="0"/>
            </a:br>
            <a:endParaRPr lang="ru-RU" dirty="0"/>
          </a:p>
          <a:p>
            <a:r>
              <a:rPr lang="ru-RU" dirty="0"/>
              <a:t>     </a:t>
            </a:r>
            <a:r>
              <a:rPr lang="ru-RU" dirty="0" err="1"/>
              <a:t>смерті</a:t>
            </a:r>
            <a:r>
              <a:rPr lang="ru-RU" dirty="0"/>
              <a:t> </a:t>
            </a:r>
            <a:r>
              <a:rPr lang="ru-RU" dirty="0" err="1"/>
              <a:t>дитини</a:t>
            </a:r>
            <a:r>
              <a:rPr lang="ru-RU" dirty="0"/>
              <a:t>; </a:t>
            </a:r>
            <a:br>
              <a:rPr lang="ru-RU" dirty="0"/>
            </a:br>
            <a:endParaRPr lang="ru-RU" dirty="0"/>
          </a:p>
          <a:p>
            <a:r>
              <a:rPr lang="ru-RU" dirty="0"/>
              <a:t>     </a:t>
            </a:r>
            <a:r>
              <a:rPr lang="ru-RU" dirty="0" err="1"/>
              <a:t>смерті</a:t>
            </a:r>
            <a:r>
              <a:rPr lang="ru-RU" dirty="0"/>
              <a:t> </a:t>
            </a:r>
            <a:r>
              <a:rPr lang="ru-RU" dirty="0" err="1"/>
              <a:t>отримувача</a:t>
            </a:r>
            <a:r>
              <a:rPr lang="ru-RU" dirty="0"/>
              <a:t> </a:t>
            </a:r>
            <a:r>
              <a:rPr lang="ru-RU" dirty="0" err="1"/>
              <a:t>допомоги</a:t>
            </a:r>
            <a:r>
              <a:rPr lang="ru-RU" dirty="0"/>
              <a:t>. </a:t>
            </a:r>
            <a:br>
              <a:rPr lang="ru-RU" dirty="0"/>
            </a:br>
            <a:endParaRPr lang="ru-RU" dirty="0"/>
          </a:p>
          <a:p>
            <a:endParaRPr lang="ru-RU" dirty="0"/>
          </a:p>
        </p:txBody>
      </p:sp>
    </p:spTree>
    <p:extLst>
      <p:ext uri="{BB962C8B-B14F-4D97-AF65-F5344CB8AC3E}">
        <p14:creationId xmlns:p14="http://schemas.microsoft.com/office/powerpoint/2010/main" val="1192361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8000"/>
          </a:xfrm>
        </p:spPr>
        <p:txBody>
          <a:bodyPr>
            <a:normAutofit/>
          </a:bodyPr>
          <a:lstStyle/>
          <a:p>
            <a:r>
              <a:rPr lang="ru-RU" sz="2800" b="1" dirty="0" err="1"/>
              <a:t>Виплата</a:t>
            </a:r>
            <a:r>
              <a:rPr lang="ru-RU" sz="2800" b="1" dirty="0"/>
              <a:t> </a:t>
            </a:r>
            <a:r>
              <a:rPr lang="ru-RU" sz="2800" b="1" dirty="0" err="1"/>
              <a:t>допомоги</a:t>
            </a:r>
            <a:r>
              <a:rPr lang="ru-RU" sz="2800" b="1" dirty="0"/>
              <a:t>   на   </a:t>
            </a:r>
            <a:r>
              <a:rPr lang="ru-RU" sz="2800" b="1" dirty="0" err="1"/>
              <a:t>дітей</a:t>
            </a:r>
            <a:r>
              <a:rPr lang="ru-RU" sz="2800" b="1" dirty="0"/>
              <a:t>   одиноким   матерям  (батькам) </a:t>
            </a:r>
            <a:br>
              <a:rPr lang="ru-RU" sz="2800" b="1" dirty="0"/>
            </a:br>
            <a:r>
              <a:rPr lang="ru-RU" sz="2800" b="1" dirty="0" err="1"/>
              <a:t>призупиняється</a:t>
            </a:r>
            <a:r>
              <a:rPr lang="ru-RU" sz="2800" b="1" dirty="0"/>
              <a:t> у </a:t>
            </a:r>
            <a:r>
              <a:rPr lang="ru-RU" sz="2800" b="1" dirty="0" err="1"/>
              <a:t>разі</a:t>
            </a:r>
            <a:r>
              <a:rPr lang="ru-RU" sz="2800" b="1" dirty="0"/>
              <a:t>: </a:t>
            </a:r>
            <a:br>
              <a:rPr lang="ru-RU" sz="2800" b="1" dirty="0"/>
            </a:br>
            <a:r>
              <a:rPr lang="ru-RU" sz="2800" b="1" dirty="0"/>
              <a:t/>
            </a:r>
            <a:br>
              <a:rPr lang="ru-RU" sz="2800" b="1" dirty="0"/>
            </a:br>
            <a:r>
              <a:rPr lang="ru-RU" sz="2800" dirty="0"/>
              <a:t>     </a:t>
            </a:r>
            <a:r>
              <a:rPr lang="ru-RU" sz="2800" dirty="0" err="1"/>
              <a:t>тимчасового</a:t>
            </a:r>
            <a:r>
              <a:rPr lang="ru-RU" sz="2800" dirty="0"/>
              <a:t> </a:t>
            </a:r>
            <a:r>
              <a:rPr lang="ru-RU" sz="2800" dirty="0" err="1"/>
              <a:t>влаштування</a:t>
            </a:r>
            <a:r>
              <a:rPr lang="ru-RU" sz="2800" dirty="0"/>
              <a:t> </a:t>
            </a:r>
            <a:r>
              <a:rPr lang="ru-RU" sz="2800" dirty="0" err="1"/>
              <a:t>дитини</a:t>
            </a:r>
            <a:r>
              <a:rPr lang="ru-RU" sz="2800" dirty="0"/>
              <a:t> на </a:t>
            </a:r>
            <a:r>
              <a:rPr lang="ru-RU" sz="2800" dirty="0" err="1"/>
              <a:t>повне</a:t>
            </a:r>
            <a:r>
              <a:rPr lang="ru-RU" sz="2800" dirty="0"/>
              <a:t> </a:t>
            </a:r>
            <a:r>
              <a:rPr lang="ru-RU" sz="2800" dirty="0" err="1"/>
              <a:t>державне</a:t>
            </a:r>
            <a:r>
              <a:rPr lang="ru-RU" sz="2800" dirty="0"/>
              <a:t> </a:t>
            </a:r>
            <a:r>
              <a:rPr lang="ru-RU" sz="2800" dirty="0" err="1"/>
              <a:t>утримання</a:t>
            </a:r>
            <a:r>
              <a:rPr lang="ru-RU" sz="2800" dirty="0"/>
              <a:t>; </a:t>
            </a:r>
            <a:br>
              <a:rPr lang="ru-RU" sz="2800" dirty="0"/>
            </a:br>
            <a:r>
              <a:rPr lang="ru-RU" sz="2800" dirty="0"/>
              <a:t/>
            </a:r>
            <a:br>
              <a:rPr lang="ru-RU" sz="2800" dirty="0"/>
            </a:br>
            <a:r>
              <a:rPr lang="ru-RU" sz="2800" dirty="0"/>
              <a:t>     </a:t>
            </a:r>
            <a:r>
              <a:rPr lang="ru-RU" sz="2800" dirty="0" err="1"/>
              <a:t>відібрання</a:t>
            </a:r>
            <a:r>
              <a:rPr lang="ru-RU" sz="2800" dirty="0"/>
              <a:t> </a:t>
            </a:r>
            <a:r>
              <a:rPr lang="ru-RU" sz="2800" dirty="0" err="1"/>
              <a:t>дитини</a:t>
            </a:r>
            <a:r>
              <a:rPr lang="ru-RU" sz="2800" dirty="0"/>
              <a:t>  в  </a:t>
            </a:r>
            <a:r>
              <a:rPr lang="ru-RU" sz="2800" dirty="0" err="1"/>
              <a:t>отримувача</a:t>
            </a:r>
            <a:r>
              <a:rPr lang="ru-RU" sz="2800" dirty="0"/>
              <a:t>  </a:t>
            </a:r>
            <a:r>
              <a:rPr lang="ru-RU" sz="2800" dirty="0" err="1"/>
              <a:t>допомоги</a:t>
            </a:r>
            <a:r>
              <a:rPr lang="ru-RU" sz="2800" dirty="0"/>
              <a:t>  без   </a:t>
            </a:r>
            <a:r>
              <a:rPr lang="ru-RU" sz="2800" dirty="0" err="1"/>
              <a:t>позбавлення</a:t>
            </a:r>
            <a:r>
              <a:rPr lang="ru-RU" sz="2800" dirty="0"/>
              <a:t> </a:t>
            </a:r>
            <a:br>
              <a:rPr lang="ru-RU" sz="2800" dirty="0"/>
            </a:br>
            <a:r>
              <a:rPr lang="ru-RU" sz="2800" dirty="0" err="1"/>
              <a:t>батьківських</a:t>
            </a:r>
            <a:r>
              <a:rPr lang="ru-RU" sz="2800" dirty="0"/>
              <a:t> прав; </a:t>
            </a:r>
            <a:br>
              <a:rPr lang="ru-RU" sz="2800" dirty="0"/>
            </a:br>
            <a:r>
              <a:rPr lang="ru-RU" sz="2800" dirty="0"/>
              <a:t/>
            </a:r>
            <a:br>
              <a:rPr lang="ru-RU" sz="2800" dirty="0"/>
            </a:br>
            <a:r>
              <a:rPr lang="ru-RU" sz="2800" dirty="0"/>
              <a:t>     </a:t>
            </a:r>
            <a:r>
              <a:rPr lang="ru-RU" sz="2800" dirty="0" err="1"/>
              <a:t>тимчасового</a:t>
            </a:r>
            <a:r>
              <a:rPr lang="ru-RU" sz="2800" dirty="0"/>
              <a:t> </a:t>
            </a:r>
            <a:r>
              <a:rPr lang="ru-RU" sz="2800" dirty="0" err="1"/>
              <a:t>працевлаштування</a:t>
            </a:r>
            <a:r>
              <a:rPr lang="ru-RU" sz="2800" dirty="0"/>
              <a:t> </a:t>
            </a:r>
            <a:r>
              <a:rPr lang="ru-RU" sz="2800" dirty="0" err="1"/>
              <a:t>дитини</a:t>
            </a:r>
            <a:r>
              <a:rPr lang="ru-RU" sz="2800" dirty="0"/>
              <a:t>. </a:t>
            </a:r>
            <a:br>
              <a:rPr lang="ru-RU" sz="2800" dirty="0"/>
            </a:br>
            <a:r>
              <a:rPr lang="ru-RU" sz="2800" dirty="0"/>
              <a:t/>
            </a:r>
            <a:br>
              <a:rPr lang="ru-RU" sz="2800" dirty="0"/>
            </a:br>
            <a:endParaRPr lang="ru-RU" sz="2800" dirty="0"/>
          </a:p>
        </p:txBody>
      </p:sp>
    </p:spTree>
    <p:extLst>
      <p:ext uri="{BB962C8B-B14F-4D97-AF65-F5344CB8AC3E}">
        <p14:creationId xmlns:p14="http://schemas.microsoft.com/office/powerpoint/2010/main" val="4070789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normAutofit/>
          </a:bodyPr>
          <a:lstStyle/>
          <a:p>
            <a:r>
              <a:rPr lang="ru-RU" sz="2800" dirty="0"/>
              <a:t>Право  на  </a:t>
            </a:r>
            <a:r>
              <a:rPr lang="ru-RU" sz="2800" dirty="0" err="1"/>
              <a:t>допомогу</a:t>
            </a:r>
            <a:r>
              <a:rPr lang="ru-RU" sz="2800" dirty="0"/>
              <a:t>  на  </a:t>
            </a:r>
            <a:r>
              <a:rPr lang="ru-RU" sz="2800" dirty="0" err="1" smtClean="0"/>
              <a:t>дітей</a:t>
            </a:r>
            <a:r>
              <a:rPr lang="en-US" sz="2800" dirty="0" smtClean="0"/>
              <a:t> </a:t>
            </a:r>
            <a:r>
              <a:rPr lang="ru-RU" sz="2800" dirty="0" err="1" smtClean="0"/>
              <a:t>мають</a:t>
            </a:r>
            <a:r>
              <a:rPr lang="ru-RU" sz="2800" dirty="0" smtClean="0"/>
              <a:t>  </a:t>
            </a:r>
            <a:r>
              <a:rPr lang="ru-RU" sz="2800" dirty="0"/>
              <a:t>один </a:t>
            </a:r>
            <a:r>
              <a:rPr lang="ru-RU" sz="2800" dirty="0" err="1"/>
              <a:t>із</a:t>
            </a:r>
            <a:r>
              <a:rPr lang="ru-RU" sz="2800" dirty="0"/>
              <a:t> </a:t>
            </a:r>
            <a:r>
              <a:rPr lang="ru-RU" sz="2800" dirty="0" err="1"/>
              <a:t>батьків</a:t>
            </a:r>
            <a:r>
              <a:rPr lang="ru-RU" sz="2800" dirty="0"/>
              <a:t>, </a:t>
            </a:r>
            <a:r>
              <a:rPr lang="ru-RU" sz="2800" dirty="0" err="1"/>
              <a:t>усиновлювачів</a:t>
            </a:r>
            <a:r>
              <a:rPr lang="ru-RU" sz="2800" dirty="0"/>
              <a:t>, </a:t>
            </a:r>
            <a:r>
              <a:rPr lang="ru-RU" sz="2800" dirty="0" err="1" smtClean="0"/>
              <a:t>опікун</a:t>
            </a:r>
            <a:r>
              <a:rPr lang="ru-RU" sz="2800" dirty="0"/>
              <a:t>,     </a:t>
            </a:r>
            <a:r>
              <a:rPr lang="ru-RU" sz="2800" dirty="0" err="1"/>
              <a:t>піклувальник</a:t>
            </a:r>
            <a:r>
              <a:rPr lang="ru-RU" sz="2800" dirty="0"/>
              <a:t>,     один     </a:t>
            </a:r>
            <a:r>
              <a:rPr lang="ru-RU" sz="2800" dirty="0" err="1"/>
              <a:t>із</a:t>
            </a:r>
            <a:r>
              <a:rPr lang="ru-RU" sz="2800" dirty="0"/>
              <a:t>    </a:t>
            </a:r>
            <a:r>
              <a:rPr lang="ru-RU" sz="2800" dirty="0" err="1"/>
              <a:t>прийомних</a:t>
            </a:r>
            <a:r>
              <a:rPr lang="ru-RU" sz="2800" dirty="0"/>
              <a:t>    </a:t>
            </a:r>
            <a:r>
              <a:rPr lang="ru-RU" sz="2800" dirty="0" err="1"/>
              <a:t>батьків</a:t>
            </a:r>
            <a:r>
              <a:rPr lang="ru-RU" sz="2800" dirty="0"/>
              <a:t>, </a:t>
            </a:r>
            <a:r>
              <a:rPr lang="ru-RU" sz="2800" dirty="0" err="1" smtClean="0"/>
              <a:t>батьків-вихователів</a:t>
            </a:r>
            <a:r>
              <a:rPr lang="ru-RU" sz="2800" dirty="0"/>
              <a:t>,  </a:t>
            </a:r>
            <a:r>
              <a:rPr lang="ru-RU" sz="2800" dirty="0" err="1"/>
              <a:t>який</a:t>
            </a:r>
            <a:r>
              <a:rPr lang="ru-RU" sz="2800" dirty="0"/>
              <a:t> </a:t>
            </a:r>
            <a:r>
              <a:rPr lang="ru-RU" sz="2800" dirty="0" err="1"/>
              <a:t>постійно</a:t>
            </a:r>
            <a:r>
              <a:rPr lang="ru-RU" sz="2800" dirty="0"/>
              <a:t> </a:t>
            </a:r>
            <a:r>
              <a:rPr lang="ru-RU" sz="2800" dirty="0" err="1"/>
              <a:t>проживає</a:t>
            </a:r>
            <a:r>
              <a:rPr lang="ru-RU" sz="2800" dirty="0"/>
              <a:t> та </a:t>
            </a:r>
            <a:r>
              <a:rPr lang="ru-RU" sz="2800" dirty="0" err="1"/>
              <a:t>здійснює</a:t>
            </a:r>
            <a:r>
              <a:rPr lang="ru-RU" sz="2800" dirty="0"/>
              <a:t> догляд за </a:t>
            </a:r>
            <a:r>
              <a:rPr lang="ru-RU" sz="2800" dirty="0" err="1" smtClean="0"/>
              <a:t>дитиною</a:t>
            </a:r>
            <a:r>
              <a:rPr lang="ru-RU" sz="2800" dirty="0"/>
              <a:t>,  хворою  на  один  </a:t>
            </a:r>
            <a:r>
              <a:rPr lang="ru-RU" sz="2800" dirty="0" err="1"/>
              <a:t>або</a:t>
            </a:r>
            <a:r>
              <a:rPr lang="ru-RU" sz="2800" dirty="0"/>
              <a:t>  </a:t>
            </a:r>
            <a:r>
              <a:rPr lang="ru-RU" sz="2800" dirty="0" err="1"/>
              <a:t>декілька</a:t>
            </a:r>
            <a:r>
              <a:rPr lang="ru-RU" sz="2800" dirty="0"/>
              <a:t> </a:t>
            </a:r>
            <a:r>
              <a:rPr lang="ru-RU" sz="2800" dirty="0" err="1"/>
              <a:t>видів</a:t>
            </a:r>
            <a:r>
              <a:rPr lang="ru-RU" sz="2800" dirty="0"/>
              <a:t> таких </a:t>
            </a:r>
            <a:r>
              <a:rPr lang="ru-RU" sz="2800" dirty="0" err="1"/>
              <a:t>захворювань</a:t>
            </a:r>
            <a:r>
              <a:rPr lang="ru-RU" sz="2800" dirty="0"/>
              <a:t>, </a:t>
            </a:r>
            <a:r>
              <a:rPr lang="ru-RU" sz="2800" dirty="0" err="1" smtClean="0"/>
              <a:t>станів</a:t>
            </a:r>
            <a:r>
              <a:rPr lang="ru-RU" sz="2800" dirty="0"/>
              <a:t>.</a:t>
            </a:r>
          </a:p>
        </p:txBody>
      </p:sp>
    </p:spTree>
    <p:extLst>
      <p:ext uri="{BB962C8B-B14F-4D97-AF65-F5344CB8AC3E}">
        <p14:creationId xmlns:p14="http://schemas.microsoft.com/office/powerpoint/2010/main" val="257393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1800" b="1" dirty="0"/>
              <a:t> Для   </a:t>
            </a:r>
            <a:r>
              <a:rPr lang="ru-RU" sz="1800" b="1" dirty="0" err="1"/>
              <a:t>призначення</a:t>
            </a:r>
            <a:r>
              <a:rPr lang="ru-RU" sz="1800" b="1" dirty="0"/>
              <a:t>   </a:t>
            </a:r>
            <a:r>
              <a:rPr lang="ru-RU" sz="1800" b="1" dirty="0" err="1"/>
              <a:t>допомоги</a:t>
            </a:r>
            <a:r>
              <a:rPr lang="ru-RU" sz="1800" b="1" dirty="0"/>
              <a:t>   на   </a:t>
            </a:r>
            <a:r>
              <a:rPr lang="ru-RU" sz="1800" b="1" dirty="0" err="1"/>
              <a:t>дітей</a:t>
            </a:r>
            <a:r>
              <a:rPr lang="ru-RU" sz="1800" b="1" dirty="0"/>
              <a:t>,  </a:t>
            </a:r>
            <a:r>
              <a:rPr lang="ru-RU" sz="1800" b="1" dirty="0" err="1"/>
              <a:t>хворих</a:t>
            </a:r>
            <a:r>
              <a:rPr lang="ru-RU" sz="1800" b="1" dirty="0"/>
              <a:t>  на  </a:t>
            </a:r>
            <a:r>
              <a:rPr lang="ru-RU" sz="1800" b="1" dirty="0" err="1"/>
              <a:t>тяжкі</a:t>
            </a:r>
            <a:r>
              <a:rPr lang="ru-RU" sz="1800" b="1" dirty="0"/>
              <a:t> </a:t>
            </a:r>
            <a:r>
              <a:rPr lang="ru-RU" sz="1800" b="1" dirty="0" err="1" smtClean="0"/>
              <a:t>перинатальні</a:t>
            </a:r>
            <a:r>
              <a:rPr lang="ru-RU" sz="1800" b="1" dirty="0" smtClean="0"/>
              <a:t>   </a:t>
            </a:r>
            <a:r>
              <a:rPr lang="ru-RU" sz="1800" b="1" dirty="0" err="1"/>
              <a:t>ураження</a:t>
            </a:r>
            <a:r>
              <a:rPr lang="ru-RU" sz="1800" b="1" dirty="0"/>
              <a:t>  </a:t>
            </a:r>
            <a:r>
              <a:rPr lang="ru-RU" sz="1800" b="1" dirty="0" err="1"/>
              <a:t>нервової</a:t>
            </a:r>
            <a:r>
              <a:rPr lang="ru-RU" sz="1800" b="1" dirty="0"/>
              <a:t>  </a:t>
            </a:r>
            <a:r>
              <a:rPr lang="ru-RU" sz="1800" b="1" dirty="0" err="1"/>
              <a:t>системи</a:t>
            </a:r>
            <a:r>
              <a:rPr lang="ru-RU" sz="1800" b="1" dirty="0"/>
              <a:t>,  </a:t>
            </a:r>
            <a:r>
              <a:rPr lang="ru-RU" sz="1800" b="1" dirty="0" err="1"/>
              <a:t>тяжкі</a:t>
            </a:r>
            <a:r>
              <a:rPr lang="ru-RU" sz="1800" b="1" dirty="0"/>
              <a:t>  </a:t>
            </a:r>
            <a:r>
              <a:rPr lang="ru-RU" sz="1800" b="1" dirty="0" err="1"/>
              <a:t>вроджені</a:t>
            </a:r>
            <a:r>
              <a:rPr lang="ru-RU" sz="1800" b="1" dirty="0"/>
              <a:t>  вади </a:t>
            </a:r>
            <a:r>
              <a:rPr lang="ru-RU" sz="1800" b="1" dirty="0" err="1" smtClean="0"/>
              <a:t>розвитку</a:t>
            </a:r>
            <a:r>
              <a:rPr lang="ru-RU" sz="1800" b="1" dirty="0"/>
              <a:t>,     </a:t>
            </a:r>
            <a:r>
              <a:rPr lang="ru-RU" sz="1800" b="1" dirty="0" err="1"/>
              <a:t>рідкісні</a:t>
            </a:r>
            <a:r>
              <a:rPr lang="ru-RU" sz="1800" b="1" dirty="0"/>
              <a:t>    </a:t>
            </a:r>
            <a:r>
              <a:rPr lang="ru-RU" sz="1800" b="1" dirty="0" err="1"/>
              <a:t>орфанні</a:t>
            </a:r>
            <a:r>
              <a:rPr lang="ru-RU" sz="1800" b="1" dirty="0"/>
              <a:t>    </a:t>
            </a:r>
            <a:r>
              <a:rPr lang="ru-RU" sz="1800" b="1" dirty="0" err="1"/>
              <a:t>захворювання</a:t>
            </a:r>
            <a:r>
              <a:rPr lang="ru-RU" sz="1800" b="1" dirty="0"/>
              <a:t>,    </a:t>
            </a:r>
            <a:r>
              <a:rPr lang="ru-RU" sz="1800" b="1" dirty="0" err="1"/>
              <a:t>онкологічні</a:t>
            </a:r>
            <a:r>
              <a:rPr lang="ru-RU" sz="1800" b="1" dirty="0"/>
              <a:t>, </a:t>
            </a:r>
            <a:r>
              <a:rPr lang="ru-RU" sz="1800" b="1" dirty="0" err="1" smtClean="0"/>
              <a:t>онкогематологічні</a:t>
            </a:r>
            <a:r>
              <a:rPr lang="ru-RU" sz="1800" b="1" dirty="0" smtClean="0"/>
              <a:t>   </a:t>
            </a:r>
            <a:r>
              <a:rPr lang="ru-RU" sz="1800" b="1" dirty="0" err="1"/>
              <a:t>захворювання</a:t>
            </a:r>
            <a:r>
              <a:rPr lang="ru-RU" sz="1800" b="1" dirty="0"/>
              <a:t>,  дитячий  </a:t>
            </a:r>
            <a:r>
              <a:rPr lang="ru-RU" sz="1800" b="1" dirty="0" err="1"/>
              <a:t>церебральний</a:t>
            </a:r>
            <a:r>
              <a:rPr lang="ru-RU" sz="1800" b="1" dirty="0"/>
              <a:t>  </a:t>
            </a:r>
            <a:r>
              <a:rPr lang="ru-RU" sz="1800" b="1" dirty="0" err="1"/>
              <a:t>параліч</a:t>
            </a:r>
            <a:r>
              <a:rPr lang="ru-RU" sz="1800" b="1" dirty="0"/>
              <a:t>, </a:t>
            </a:r>
            <a:r>
              <a:rPr lang="ru-RU" sz="1800" b="1" dirty="0" err="1" smtClean="0"/>
              <a:t>тяжкі</a:t>
            </a:r>
            <a:r>
              <a:rPr lang="ru-RU" sz="1800" b="1" dirty="0" smtClean="0"/>
              <a:t> </a:t>
            </a:r>
            <a:r>
              <a:rPr lang="ru-RU" sz="1800" b="1" dirty="0" err="1"/>
              <a:t>психічні</a:t>
            </a:r>
            <a:r>
              <a:rPr lang="ru-RU" sz="1800" b="1" dirty="0"/>
              <a:t> </a:t>
            </a:r>
            <a:r>
              <a:rPr lang="ru-RU" sz="1800" b="1" dirty="0" err="1"/>
              <a:t>розлади</a:t>
            </a:r>
            <a:r>
              <a:rPr lang="ru-RU" sz="1800" b="1" dirty="0"/>
              <a:t>, </a:t>
            </a:r>
            <a:r>
              <a:rPr lang="ru-RU" sz="1800" b="1" dirty="0" err="1"/>
              <a:t>цукровий</a:t>
            </a:r>
            <a:r>
              <a:rPr lang="ru-RU" sz="1800" b="1" dirty="0"/>
              <a:t> </a:t>
            </a:r>
            <a:r>
              <a:rPr lang="ru-RU" sz="1800" b="1" dirty="0" err="1"/>
              <a:t>діабет</a:t>
            </a:r>
            <a:r>
              <a:rPr lang="ru-RU" sz="1800" b="1" dirty="0"/>
              <a:t> I типу (</a:t>
            </a:r>
            <a:r>
              <a:rPr lang="ru-RU" sz="1800" b="1" dirty="0" err="1"/>
              <a:t>інсулінозалежний</a:t>
            </a:r>
            <a:r>
              <a:rPr lang="ru-RU" sz="1800" b="1" dirty="0"/>
              <a:t>), </a:t>
            </a:r>
            <a:r>
              <a:rPr lang="ru-RU" sz="1800" b="1" dirty="0" err="1" smtClean="0"/>
              <a:t>гострі</a:t>
            </a:r>
            <a:r>
              <a:rPr lang="ru-RU" sz="1800" b="1" dirty="0" smtClean="0"/>
              <a:t>  </a:t>
            </a:r>
            <a:r>
              <a:rPr lang="ru-RU" sz="1800" b="1" dirty="0" err="1"/>
              <a:t>або</a:t>
            </a:r>
            <a:r>
              <a:rPr lang="ru-RU" sz="1800" b="1" dirty="0"/>
              <a:t> </a:t>
            </a:r>
            <a:r>
              <a:rPr lang="ru-RU" sz="1800" b="1" dirty="0" err="1"/>
              <a:t>хронічні</a:t>
            </a:r>
            <a:r>
              <a:rPr lang="ru-RU" sz="1800" b="1" dirty="0"/>
              <a:t> </a:t>
            </a:r>
            <a:r>
              <a:rPr lang="ru-RU" sz="1800" b="1" dirty="0" err="1"/>
              <a:t>захворювання</a:t>
            </a:r>
            <a:r>
              <a:rPr lang="ru-RU" sz="1800" b="1" dirty="0"/>
              <a:t> </a:t>
            </a:r>
            <a:r>
              <a:rPr lang="ru-RU" sz="1800" b="1" dirty="0" err="1"/>
              <a:t>нирок</a:t>
            </a:r>
            <a:r>
              <a:rPr lang="ru-RU" sz="1800" b="1" dirty="0"/>
              <a:t> IV </a:t>
            </a:r>
            <a:r>
              <a:rPr lang="ru-RU" sz="1800" b="1" dirty="0" err="1"/>
              <a:t>ступеня</a:t>
            </a:r>
            <a:r>
              <a:rPr lang="ru-RU" sz="1800" b="1" dirty="0"/>
              <a:t>, на </a:t>
            </a:r>
            <a:r>
              <a:rPr lang="ru-RU" sz="1800" b="1" dirty="0" err="1"/>
              <a:t>дитину</a:t>
            </a:r>
            <a:r>
              <a:rPr lang="ru-RU" sz="1800" b="1" dirty="0"/>
              <a:t>, яка </a:t>
            </a:r>
            <a:r>
              <a:rPr lang="ru-RU" sz="1800" b="1" dirty="0" err="1" smtClean="0"/>
              <a:t>отримала</a:t>
            </a:r>
            <a:r>
              <a:rPr lang="ru-RU" sz="1800" b="1" dirty="0" smtClean="0"/>
              <a:t>  </a:t>
            </a:r>
            <a:r>
              <a:rPr lang="ru-RU" sz="1800" b="1" dirty="0" err="1"/>
              <a:t>тяжку</a:t>
            </a:r>
            <a:r>
              <a:rPr lang="ru-RU" sz="1800" b="1" dirty="0"/>
              <a:t>  травму,  </a:t>
            </a:r>
            <a:r>
              <a:rPr lang="ru-RU" sz="1800" b="1" dirty="0" err="1"/>
              <a:t>потребує</a:t>
            </a:r>
            <a:r>
              <a:rPr lang="ru-RU" sz="1800" b="1" dirty="0"/>
              <a:t> </a:t>
            </a:r>
            <a:r>
              <a:rPr lang="ru-RU" sz="1800" b="1" dirty="0" err="1"/>
              <a:t>трансплантації</a:t>
            </a:r>
            <a:r>
              <a:rPr lang="ru-RU" sz="1800" b="1" dirty="0"/>
              <a:t> органа, </a:t>
            </a:r>
            <a:r>
              <a:rPr lang="ru-RU" sz="1800" b="1" dirty="0" err="1"/>
              <a:t>потребує</a:t>
            </a:r>
            <a:r>
              <a:rPr lang="ru-RU" sz="1800" b="1" dirty="0"/>
              <a:t> </a:t>
            </a:r>
            <a:r>
              <a:rPr lang="ru-RU" sz="1800" b="1" dirty="0" err="1" smtClean="0"/>
              <a:t>паліативної</a:t>
            </a:r>
            <a:r>
              <a:rPr lang="ru-RU" sz="1800" b="1" dirty="0" smtClean="0"/>
              <a:t>  </a:t>
            </a:r>
            <a:r>
              <a:rPr lang="ru-RU" sz="1800" b="1" dirty="0" err="1"/>
              <a:t>допомоги</a:t>
            </a:r>
            <a:r>
              <a:rPr lang="ru-RU" sz="1800" b="1" dirty="0"/>
              <a:t>, </a:t>
            </a:r>
            <a:r>
              <a:rPr lang="ru-RU" sz="1800" b="1" dirty="0" err="1"/>
              <a:t>яким</a:t>
            </a:r>
            <a:r>
              <a:rPr lang="ru-RU" sz="1800" b="1" dirty="0"/>
              <a:t> не </a:t>
            </a:r>
            <a:r>
              <a:rPr lang="ru-RU" sz="1800" b="1" dirty="0" err="1"/>
              <a:t>встановлено</a:t>
            </a:r>
            <a:r>
              <a:rPr lang="ru-RU" sz="1800" b="1" dirty="0"/>
              <a:t> </a:t>
            </a:r>
            <a:r>
              <a:rPr lang="ru-RU" sz="1800" b="1" dirty="0" err="1"/>
              <a:t>інвалідність</a:t>
            </a:r>
            <a:r>
              <a:rPr lang="ru-RU" sz="1800" b="1" dirty="0"/>
              <a:t>, до органу </a:t>
            </a:r>
            <a:r>
              <a:rPr lang="ru-RU" sz="1800" b="1" dirty="0" err="1" smtClean="0"/>
              <a:t>соціального</a:t>
            </a:r>
            <a:r>
              <a:rPr lang="ru-RU" sz="1800" b="1" dirty="0" smtClean="0"/>
              <a:t> </a:t>
            </a:r>
            <a:r>
              <a:rPr lang="ru-RU" sz="1800" b="1" dirty="0" err="1"/>
              <a:t>захисту</a:t>
            </a:r>
            <a:r>
              <a:rPr lang="ru-RU" sz="1800" b="1" dirty="0"/>
              <a:t> </a:t>
            </a:r>
            <a:r>
              <a:rPr lang="ru-RU" sz="1800" b="1" dirty="0" err="1"/>
              <a:t>населення</a:t>
            </a:r>
            <a:r>
              <a:rPr lang="ru-RU" sz="1800" b="1" dirty="0"/>
              <a:t> </a:t>
            </a:r>
            <a:r>
              <a:rPr lang="ru-RU" sz="1800" b="1" dirty="0" err="1"/>
              <a:t>подаються</a:t>
            </a:r>
            <a:r>
              <a:rPr lang="ru-RU" sz="1800" b="1" dirty="0"/>
              <a:t>: </a:t>
            </a:r>
            <a:br>
              <a:rPr lang="ru-RU" sz="1800" b="1" dirty="0"/>
            </a:br>
            <a:r>
              <a:rPr lang="ru-RU" sz="1800" dirty="0"/>
              <a:t/>
            </a:r>
            <a:br>
              <a:rPr lang="ru-RU" sz="1800" dirty="0"/>
            </a:br>
            <a:r>
              <a:rPr lang="ru-RU" sz="1800" dirty="0"/>
              <a:t>     </a:t>
            </a:r>
            <a:r>
              <a:rPr lang="ru-RU" sz="1800" b="1" dirty="0" err="1"/>
              <a:t>заява</a:t>
            </a:r>
            <a:r>
              <a:rPr lang="ru-RU" sz="1800" dirty="0"/>
              <a:t>   про  </a:t>
            </a:r>
            <a:r>
              <a:rPr lang="ru-RU" sz="1800" dirty="0" err="1"/>
              <a:t>призначення</a:t>
            </a:r>
            <a:r>
              <a:rPr lang="ru-RU" sz="1800" dirty="0"/>
              <a:t>  </a:t>
            </a:r>
            <a:r>
              <a:rPr lang="ru-RU" sz="1800" dirty="0" err="1"/>
              <a:t>допомоги</a:t>
            </a:r>
            <a:r>
              <a:rPr lang="ru-RU" sz="1800" dirty="0"/>
              <a:t>  за  формою,  </a:t>
            </a:r>
            <a:r>
              <a:rPr lang="ru-RU" sz="1800" dirty="0" err="1"/>
              <a:t>встановленою</a:t>
            </a:r>
            <a:r>
              <a:rPr lang="ru-RU" sz="1800" dirty="0"/>
              <a:t> </a:t>
            </a:r>
            <a:r>
              <a:rPr lang="ru-RU" sz="1800" dirty="0" err="1" smtClean="0"/>
              <a:t>центральним</a:t>
            </a:r>
            <a:r>
              <a:rPr lang="ru-RU" sz="1800" dirty="0" smtClean="0"/>
              <a:t>  </a:t>
            </a:r>
            <a:r>
              <a:rPr lang="ru-RU" sz="1800" dirty="0"/>
              <a:t>органом  </a:t>
            </a:r>
            <a:r>
              <a:rPr lang="ru-RU" sz="1800" dirty="0" err="1"/>
              <a:t>виконавчої</a:t>
            </a:r>
            <a:r>
              <a:rPr lang="ru-RU" sz="1800" dirty="0"/>
              <a:t>  </a:t>
            </a:r>
            <a:r>
              <a:rPr lang="ru-RU" sz="1800" dirty="0" err="1"/>
              <a:t>влади</a:t>
            </a:r>
            <a:r>
              <a:rPr lang="ru-RU" sz="1800" dirty="0"/>
              <a:t>,  </a:t>
            </a:r>
            <a:r>
              <a:rPr lang="ru-RU" sz="1800" dirty="0" err="1"/>
              <a:t>що</a:t>
            </a:r>
            <a:r>
              <a:rPr lang="ru-RU" sz="1800" dirty="0"/>
              <a:t> </a:t>
            </a:r>
            <a:r>
              <a:rPr lang="ru-RU" sz="1800" dirty="0" err="1"/>
              <a:t>забезпечує</a:t>
            </a:r>
            <a:r>
              <a:rPr lang="ru-RU" sz="1800" dirty="0"/>
              <a:t> </a:t>
            </a:r>
            <a:r>
              <a:rPr lang="ru-RU" sz="1800" dirty="0" err="1"/>
              <a:t>формування</a:t>
            </a:r>
            <a:r>
              <a:rPr lang="ru-RU" sz="1800" dirty="0"/>
              <a:t> </a:t>
            </a:r>
            <a:r>
              <a:rPr lang="ru-RU" sz="1800" dirty="0" err="1" smtClean="0"/>
              <a:t>державної</a:t>
            </a:r>
            <a:r>
              <a:rPr lang="ru-RU" sz="1800" dirty="0" smtClean="0"/>
              <a:t> </a:t>
            </a:r>
            <a:r>
              <a:rPr lang="ru-RU" sz="1800" dirty="0" err="1"/>
              <a:t>політики</a:t>
            </a:r>
            <a:r>
              <a:rPr lang="ru-RU" sz="1800" dirty="0"/>
              <a:t> у сферах </a:t>
            </a:r>
            <a:r>
              <a:rPr lang="ru-RU" sz="1800" dirty="0" err="1"/>
              <a:t>трудових</a:t>
            </a:r>
            <a:r>
              <a:rPr lang="ru-RU" sz="1800" dirty="0"/>
              <a:t> </a:t>
            </a:r>
            <a:r>
              <a:rPr lang="ru-RU" sz="1800" dirty="0" err="1"/>
              <a:t>відносин</a:t>
            </a:r>
            <a:r>
              <a:rPr lang="ru-RU" sz="1800" dirty="0"/>
              <a:t>, </a:t>
            </a:r>
            <a:r>
              <a:rPr lang="ru-RU" sz="1800" dirty="0" err="1"/>
              <a:t>соціального</a:t>
            </a:r>
            <a:r>
              <a:rPr lang="ru-RU" sz="1800" dirty="0"/>
              <a:t> </a:t>
            </a:r>
            <a:r>
              <a:rPr lang="ru-RU" sz="1800" dirty="0" err="1"/>
              <a:t>захисту</a:t>
            </a:r>
            <a:r>
              <a:rPr lang="ru-RU" sz="1800" dirty="0"/>
              <a:t> </a:t>
            </a:r>
            <a:br>
              <a:rPr lang="ru-RU" sz="1800" dirty="0"/>
            </a:br>
            <a:r>
              <a:rPr lang="ru-RU" sz="1800" dirty="0" err="1"/>
              <a:t>населення</a:t>
            </a:r>
            <a:r>
              <a:rPr lang="ru-RU" sz="1800" dirty="0"/>
              <a:t>; </a:t>
            </a:r>
            <a:br>
              <a:rPr lang="ru-RU" sz="1800" dirty="0"/>
            </a:br>
            <a:r>
              <a:rPr lang="ru-RU" sz="1800" dirty="0"/>
              <a:t/>
            </a:r>
            <a:br>
              <a:rPr lang="ru-RU" sz="1800" dirty="0"/>
            </a:br>
            <a:r>
              <a:rPr lang="ru-RU" sz="1800" dirty="0"/>
              <a:t>     </a:t>
            </a:r>
            <a:r>
              <a:rPr lang="ru-RU" sz="1800" b="1" dirty="0"/>
              <a:t>паспорт</a:t>
            </a:r>
            <a:r>
              <a:rPr lang="ru-RU" sz="1800" dirty="0"/>
              <a:t>  </a:t>
            </a:r>
            <a:r>
              <a:rPr lang="ru-RU" sz="1800" dirty="0" err="1"/>
              <a:t>або</a:t>
            </a:r>
            <a:r>
              <a:rPr lang="ru-RU" sz="1800" dirty="0"/>
              <a:t> </a:t>
            </a:r>
            <a:r>
              <a:rPr lang="ru-RU" sz="1800" dirty="0" err="1"/>
              <a:t>інший</a:t>
            </a:r>
            <a:r>
              <a:rPr lang="ru-RU" sz="1800" dirty="0"/>
              <a:t> документ, </a:t>
            </a:r>
            <a:r>
              <a:rPr lang="ru-RU" sz="1800" dirty="0" err="1"/>
              <a:t>що</a:t>
            </a:r>
            <a:r>
              <a:rPr lang="ru-RU" sz="1800" dirty="0"/>
              <a:t> </a:t>
            </a:r>
            <a:r>
              <a:rPr lang="ru-RU" sz="1800" dirty="0" err="1"/>
              <a:t>посвідчує</a:t>
            </a:r>
            <a:r>
              <a:rPr lang="ru-RU" sz="1800" dirty="0"/>
              <a:t> особу, та документ, </a:t>
            </a:r>
            <a:r>
              <a:rPr lang="ru-RU" sz="1800" dirty="0" err="1" smtClean="0"/>
              <a:t>що</a:t>
            </a:r>
            <a:r>
              <a:rPr lang="ru-RU" sz="1800" dirty="0" smtClean="0"/>
              <a:t>  </a:t>
            </a:r>
            <a:r>
              <a:rPr lang="ru-RU" sz="1800" dirty="0" err="1"/>
              <a:t>підтверджує</a:t>
            </a:r>
            <a:r>
              <a:rPr lang="ru-RU" sz="1800" dirty="0"/>
              <a:t>  </a:t>
            </a:r>
            <a:r>
              <a:rPr lang="ru-RU" sz="1800" dirty="0" err="1"/>
              <a:t>повноваження</a:t>
            </a:r>
            <a:r>
              <a:rPr lang="ru-RU" sz="1800" dirty="0"/>
              <a:t>  </a:t>
            </a:r>
            <a:r>
              <a:rPr lang="ru-RU" sz="1800" dirty="0" err="1"/>
              <a:t>опікуна</a:t>
            </a:r>
            <a:r>
              <a:rPr lang="ru-RU" sz="1800" dirty="0"/>
              <a:t>,  </a:t>
            </a:r>
            <a:r>
              <a:rPr lang="ru-RU" sz="1800" dirty="0" err="1"/>
              <a:t>піклувальника</a:t>
            </a:r>
            <a:r>
              <a:rPr lang="ru-RU" sz="1800" dirty="0"/>
              <a:t>,  </a:t>
            </a:r>
            <a:r>
              <a:rPr lang="ru-RU" sz="1800" dirty="0" err="1"/>
              <a:t>прийомних</a:t>
            </a:r>
            <a:r>
              <a:rPr lang="ru-RU" sz="1800" dirty="0"/>
              <a:t> </a:t>
            </a:r>
            <a:r>
              <a:rPr lang="ru-RU" sz="1800" dirty="0" err="1" smtClean="0"/>
              <a:t>батьків</a:t>
            </a:r>
            <a:r>
              <a:rPr lang="ru-RU" sz="1800" dirty="0"/>
              <a:t>, </a:t>
            </a:r>
            <a:r>
              <a:rPr lang="ru-RU" sz="1800" dirty="0" err="1"/>
              <a:t>батьків-вихователів</a:t>
            </a:r>
            <a:r>
              <a:rPr lang="ru-RU" sz="1800" dirty="0"/>
              <a:t>; </a:t>
            </a:r>
            <a:br>
              <a:rPr lang="ru-RU" sz="1800" dirty="0"/>
            </a:br>
            <a:r>
              <a:rPr lang="ru-RU" sz="1800" dirty="0"/>
              <a:t/>
            </a:r>
            <a:br>
              <a:rPr lang="ru-RU" sz="1800" dirty="0"/>
            </a:br>
            <a:r>
              <a:rPr lang="ru-RU" sz="1800" dirty="0"/>
              <a:t>     </a:t>
            </a:r>
            <a:r>
              <a:rPr lang="ru-RU" sz="1800" b="1" dirty="0" err="1"/>
              <a:t>свідоцтво</a:t>
            </a:r>
            <a:r>
              <a:rPr lang="ru-RU" sz="1800" dirty="0"/>
              <a:t> про </a:t>
            </a:r>
            <a:r>
              <a:rPr lang="ru-RU" sz="1800" dirty="0" err="1"/>
              <a:t>народження</a:t>
            </a:r>
            <a:r>
              <a:rPr lang="ru-RU" sz="1800" dirty="0"/>
              <a:t> </a:t>
            </a:r>
            <a:r>
              <a:rPr lang="ru-RU" sz="1800" dirty="0" err="1"/>
              <a:t>дитини</a:t>
            </a:r>
            <a:r>
              <a:rPr lang="ru-RU" sz="1800" dirty="0"/>
              <a:t>; </a:t>
            </a:r>
            <a:br>
              <a:rPr lang="ru-RU" sz="1800" dirty="0"/>
            </a:br>
            <a:r>
              <a:rPr lang="ru-RU" sz="1800" dirty="0"/>
              <a:t/>
            </a:r>
            <a:br>
              <a:rPr lang="ru-RU" sz="1800" dirty="0"/>
            </a:br>
            <a:r>
              <a:rPr lang="ru-RU" sz="1800" b="1" dirty="0"/>
              <a:t>     </a:t>
            </a:r>
            <a:r>
              <a:rPr lang="ru-RU" sz="1800" b="1" dirty="0" err="1"/>
              <a:t>довідка</a:t>
            </a:r>
            <a:r>
              <a:rPr lang="ru-RU" sz="1800" b="1" dirty="0"/>
              <a:t>   про   </a:t>
            </a:r>
            <a:r>
              <a:rPr lang="ru-RU" sz="1800" b="1" dirty="0" err="1"/>
              <a:t>захворювання</a:t>
            </a:r>
            <a:r>
              <a:rPr lang="ru-RU" sz="1800" b="1" dirty="0"/>
              <a:t>  </a:t>
            </a:r>
            <a:r>
              <a:rPr lang="ru-RU" sz="1800" b="1" dirty="0" err="1"/>
              <a:t>дитини</a:t>
            </a:r>
            <a:r>
              <a:rPr lang="ru-RU" sz="1800" dirty="0"/>
              <a:t>  на  </a:t>
            </a:r>
            <a:r>
              <a:rPr lang="ru-RU" sz="1800" dirty="0" err="1"/>
              <a:t>тяжке</a:t>
            </a:r>
            <a:r>
              <a:rPr lang="ru-RU" sz="1800" dirty="0"/>
              <a:t>  </a:t>
            </a:r>
            <a:r>
              <a:rPr lang="ru-RU" sz="1800" dirty="0" err="1"/>
              <a:t>перинатальне</a:t>
            </a:r>
            <a:r>
              <a:rPr lang="ru-RU" sz="1800" dirty="0"/>
              <a:t> </a:t>
            </a:r>
            <a:r>
              <a:rPr lang="ru-RU" sz="1800" dirty="0" err="1" smtClean="0"/>
              <a:t>ураження</a:t>
            </a:r>
            <a:r>
              <a:rPr lang="ru-RU" sz="1800" dirty="0" smtClean="0"/>
              <a:t>  </a:t>
            </a:r>
            <a:r>
              <a:rPr lang="ru-RU" sz="1800" dirty="0" err="1"/>
              <a:t>нервової</a:t>
            </a:r>
            <a:r>
              <a:rPr lang="ru-RU" sz="1800" dirty="0"/>
              <a:t> </a:t>
            </a:r>
            <a:r>
              <a:rPr lang="ru-RU" sz="1800" dirty="0" err="1"/>
              <a:t>системи</a:t>
            </a:r>
            <a:r>
              <a:rPr lang="ru-RU" sz="1800" dirty="0"/>
              <a:t>, </a:t>
            </a:r>
            <a:r>
              <a:rPr lang="ru-RU" sz="1800" dirty="0" err="1"/>
              <a:t>тяжку</a:t>
            </a:r>
            <a:r>
              <a:rPr lang="ru-RU" sz="1800" dirty="0"/>
              <a:t> </a:t>
            </a:r>
            <a:r>
              <a:rPr lang="ru-RU" sz="1800" dirty="0" err="1"/>
              <a:t>вроджену</a:t>
            </a:r>
            <a:r>
              <a:rPr lang="ru-RU" sz="1800" dirty="0"/>
              <a:t> </a:t>
            </a:r>
            <a:r>
              <a:rPr lang="ru-RU" sz="1800" dirty="0" err="1"/>
              <a:t>ваду</a:t>
            </a:r>
            <a:r>
              <a:rPr lang="ru-RU" sz="1800" dirty="0"/>
              <a:t> </a:t>
            </a:r>
            <a:r>
              <a:rPr lang="ru-RU" sz="1800" dirty="0" err="1"/>
              <a:t>розвитку</a:t>
            </a:r>
            <a:r>
              <a:rPr lang="ru-RU" sz="1800" dirty="0"/>
              <a:t>, </a:t>
            </a:r>
            <a:r>
              <a:rPr lang="ru-RU" sz="1800" dirty="0" err="1"/>
              <a:t>рідкісне</a:t>
            </a:r>
            <a:r>
              <a:rPr lang="ru-RU" sz="1800" dirty="0"/>
              <a:t> </a:t>
            </a:r>
            <a:r>
              <a:rPr lang="ru-RU" sz="1800" dirty="0" err="1" smtClean="0"/>
              <a:t>орфанне</a:t>
            </a:r>
            <a:r>
              <a:rPr lang="ru-RU" sz="1800" dirty="0" smtClean="0"/>
              <a:t> </a:t>
            </a:r>
            <a:r>
              <a:rPr lang="ru-RU" sz="1800" dirty="0" err="1"/>
              <a:t>захворювання</a:t>
            </a:r>
            <a:r>
              <a:rPr lang="ru-RU" sz="1800" dirty="0"/>
              <a:t>, </a:t>
            </a:r>
            <a:r>
              <a:rPr lang="ru-RU" sz="1800" dirty="0" err="1"/>
              <a:t>онкологічне</a:t>
            </a:r>
            <a:r>
              <a:rPr lang="ru-RU" sz="1800" dirty="0"/>
              <a:t>, </a:t>
            </a:r>
            <a:r>
              <a:rPr lang="ru-RU" sz="1800" dirty="0" err="1"/>
              <a:t>онкогематологічне</a:t>
            </a:r>
            <a:r>
              <a:rPr lang="ru-RU" sz="1800" dirty="0"/>
              <a:t> </a:t>
            </a:r>
            <a:r>
              <a:rPr lang="ru-RU" sz="1800" dirty="0" err="1"/>
              <a:t>захворювання</a:t>
            </a:r>
            <a:r>
              <a:rPr lang="ru-RU" sz="1800" dirty="0"/>
              <a:t>, </a:t>
            </a:r>
            <a:r>
              <a:rPr lang="ru-RU" sz="1800" dirty="0" smtClean="0"/>
              <a:t>дитячий  </a:t>
            </a:r>
            <a:r>
              <a:rPr lang="ru-RU" sz="1800" dirty="0" err="1"/>
              <a:t>церебральний</a:t>
            </a:r>
            <a:r>
              <a:rPr lang="ru-RU" sz="1800" dirty="0"/>
              <a:t>  </a:t>
            </a:r>
            <a:r>
              <a:rPr lang="ru-RU" sz="1800" dirty="0" err="1"/>
              <a:t>параліч</a:t>
            </a:r>
            <a:r>
              <a:rPr lang="ru-RU" sz="1800" dirty="0"/>
              <a:t>,  тяжкий </a:t>
            </a:r>
            <a:r>
              <a:rPr lang="ru-RU" sz="1800" dirty="0" err="1"/>
              <a:t>психічний</a:t>
            </a:r>
            <a:r>
              <a:rPr lang="ru-RU" sz="1800" dirty="0"/>
              <a:t> </a:t>
            </a:r>
            <a:r>
              <a:rPr lang="ru-RU" sz="1800" dirty="0" err="1"/>
              <a:t>розлад</a:t>
            </a:r>
            <a:r>
              <a:rPr lang="ru-RU" sz="1800" dirty="0"/>
              <a:t>, </a:t>
            </a:r>
            <a:r>
              <a:rPr lang="ru-RU" sz="1800" dirty="0" err="1"/>
              <a:t>цукровий</a:t>
            </a:r>
            <a:r>
              <a:rPr lang="ru-RU" sz="1800" dirty="0"/>
              <a:t> </a:t>
            </a:r>
            <a:r>
              <a:rPr lang="ru-RU" sz="1800" dirty="0" err="1" smtClean="0"/>
              <a:t>діабет</a:t>
            </a:r>
            <a:r>
              <a:rPr lang="ru-RU" sz="1800" dirty="0" smtClean="0"/>
              <a:t> </a:t>
            </a:r>
            <a:r>
              <a:rPr lang="ru-RU" sz="1800" dirty="0"/>
              <a:t>I типу (</a:t>
            </a:r>
            <a:r>
              <a:rPr lang="ru-RU" sz="1800" dirty="0" err="1"/>
              <a:t>інсулінозалежний</a:t>
            </a:r>
            <a:r>
              <a:rPr lang="ru-RU" sz="1800" dirty="0"/>
              <a:t>), </a:t>
            </a:r>
            <a:r>
              <a:rPr lang="ru-RU" sz="1800" dirty="0" err="1"/>
              <a:t>гостре</a:t>
            </a:r>
            <a:r>
              <a:rPr lang="ru-RU" sz="1800" dirty="0"/>
              <a:t> </a:t>
            </a:r>
            <a:r>
              <a:rPr lang="ru-RU" sz="1800" dirty="0" err="1"/>
              <a:t>або</a:t>
            </a:r>
            <a:r>
              <a:rPr lang="ru-RU" sz="1800" dirty="0"/>
              <a:t> </a:t>
            </a:r>
            <a:r>
              <a:rPr lang="ru-RU" sz="1800" dirty="0" err="1"/>
              <a:t>хронічне</a:t>
            </a:r>
            <a:r>
              <a:rPr lang="ru-RU" sz="1800" dirty="0"/>
              <a:t> </a:t>
            </a:r>
            <a:r>
              <a:rPr lang="ru-RU" sz="1800" dirty="0" err="1" smtClean="0"/>
              <a:t>захворюваннянирок</a:t>
            </a:r>
            <a:r>
              <a:rPr lang="ru-RU" sz="1800" dirty="0" smtClean="0"/>
              <a:t>  </a:t>
            </a:r>
            <a:r>
              <a:rPr lang="ru-RU" sz="1800" dirty="0"/>
              <a:t>IV  </a:t>
            </a:r>
            <a:r>
              <a:rPr lang="ru-RU" sz="1800" dirty="0" err="1"/>
              <a:t>ступеня</a:t>
            </a:r>
            <a:r>
              <a:rPr lang="ru-RU" sz="1800" dirty="0"/>
              <a:t>,  про  те,  </a:t>
            </a:r>
            <a:r>
              <a:rPr lang="ru-RU" sz="1800" dirty="0" err="1"/>
              <a:t>що</a:t>
            </a:r>
            <a:r>
              <a:rPr lang="ru-RU" sz="1800" dirty="0"/>
              <a:t>  </a:t>
            </a:r>
            <a:r>
              <a:rPr lang="ru-RU" sz="1800" dirty="0" err="1"/>
              <a:t>дитина</a:t>
            </a:r>
            <a:r>
              <a:rPr lang="ru-RU" sz="1800" dirty="0"/>
              <a:t>  </a:t>
            </a:r>
            <a:r>
              <a:rPr lang="ru-RU" sz="1800" dirty="0" err="1"/>
              <a:t>отримала</a:t>
            </a:r>
            <a:r>
              <a:rPr lang="ru-RU" sz="1800" dirty="0"/>
              <a:t>  </a:t>
            </a:r>
            <a:r>
              <a:rPr lang="ru-RU" sz="1800" dirty="0" err="1"/>
              <a:t>тяжку</a:t>
            </a:r>
            <a:r>
              <a:rPr lang="ru-RU" sz="1800" dirty="0"/>
              <a:t> травму, </a:t>
            </a:r>
            <a:r>
              <a:rPr lang="ru-RU" sz="1800" dirty="0" err="1" smtClean="0"/>
              <a:t>потребує</a:t>
            </a:r>
            <a:r>
              <a:rPr lang="ru-RU" sz="1800" dirty="0" smtClean="0"/>
              <a:t>  </a:t>
            </a:r>
            <a:r>
              <a:rPr lang="ru-RU" sz="1800" dirty="0" err="1"/>
              <a:t>трансплантації</a:t>
            </a:r>
            <a:r>
              <a:rPr lang="ru-RU" sz="1800" dirty="0"/>
              <a:t>  органа,  </a:t>
            </a:r>
            <a:r>
              <a:rPr lang="ru-RU" sz="1800" dirty="0" err="1"/>
              <a:t>потребує</a:t>
            </a:r>
            <a:r>
              <a:rPr lang="ru-RU" sz="1800" dirty="0"/>
              <a:t>  </a:t>
            </a:r>
            <a:r>
              <a:rPr lang="ru-RU" sz="1800" dirty="0" err="1"/>
              <a:t>паліативної</a:t>
            </a:r>
            <a:r>
              <a:rPr lang="ru-RU" sz="1800" dirty="0"/>
              <a:t> </a:t>
            </a:r>
            <a:r>
              <a:rPr lang="ru-RU" sz="1800" dirty="0" err="1"/>
              <a:t>допомоги</a:t>
            </a:r>
            <a:r>
              <a:rPr lang="ru-RU" sz="1800" dirty="0"/>
              <a:t>, </a:t>
            </a:r>
            <a:r>
              <a:rPr lang="ru-RU" sz="1800" dirty="0" smtClean="0"/>
              <a:t>видана              </a:t>
            </a:r>
            <a:r>
              <a:rPr lang="ru-RU" sz="1800" dirty="0" err="1"/>
              <a:t>лікарсько</a:t>
            </a:r>
            <a:r>
              <a:rPr lang="ru-RU" sz="1800" dirty="0"/>
              <a:t>-консультативною             </a:t>
            </a:r>
            <a:r>
              <a:rPr lang="ru-RU" sz="1800" dirty="0" err="1"/>
              <a:t>комісією</a:t>
            </a:r>
            <a:r>
              <a:rPr lang="ru-RU" sz="1800" dirty="0"/>
              <a:t> </a:t>
            </a:r>
            <a:r>
              <a:rPr lang="ru-RU" sz="1800" dirty="0" err="1" smtClean="0"/>
              <a:t>лікувально-профілактичного</a:t>
            </a:r>
            <a:r>
              <a:rPr lang="ru-RU" sz="1800" dirty="0" smtClean="0"/>
              <a:t>   </a:t>
            </a:r>
            <a:r>
              <a:rPr lang="ru-RU" sz="1800" dirty="0"/>
              <a:t>закладу   у  порядку  та  за  формою, </a:t>
            </a:r>
            <a:r>
              <a:rPr lang="ru-RU" sz="1800" dirty="0" err="1" smtClean="0"/>
              <a:t>встановленими</a:t>
            </a:r>
            <a:r>
              <a:rPr lang="ru-RU" sz="1800" dirty="0" smtClean="0"/>
              <a:t>  </a:t>
            </a:r>
            <a:r>
              <a:rPr lang="ru-RU" sz="1800" dirty="0" err="1"/>
              <a:t>центральним</a:t>
            </a:r>
            <a:r>
              <a:rPr lang="ru-RU" sz="1800" dirty="0"/>
              <a:t> органом </a:t>
            </a:r>
            <a:r>
              <a:rPr lang="ru-RU" sz="1800" dirty="0" err="1"/>
              <a:t>виконавчої</a:t>
            </a:r>
            <a:r>
              <a:rPr lang="ru-RU" sz="1800" dirty="0"/>
              <a:t> </a:t>
            </a:r>
            <a:r>
              <a:rPr lang="ru-RU" sz="1800" dirty="0" err="1"/>
              <a:t>влади</a:t>
            </a:r>
            <a:r>
              <a:rPr lang="ru-RU" sz="1800" dirty="0"/>
              <a:t>, </a:t>
            </a:r>
            <a:r>
              <a:rPr lang="ru-RU" sz="1800" dirty="0" err="1"/>
              <a:t>що</a:t>
            </a:r>
            <a:r>
              <a:rPr lang="ru-RU" sz="1800" dirty="0"/>
              <a:t> </a:t>
            </a:r>
            <a:r>
              <a:rPr lang="ru-RU" sz="1800" dirty="0" err="1"/>
              <a:t>забезпечує</a:t>
            </a:r>
            <a:r>
              <a:rPr lang="ru-RU" sz="1800" dirty="0"/>
              <a:t> </a:t>
            </a:r>
            <a:r>
              <a:rPr lang="ru-RU" sz="1800" dirty="0" err="1" smtClean="0"/>
              <a:t>формування</a:t>
            </a:r>
            <a:r>
              <a:rPr lang="ru-RU" sz="1800" dirty="0" smtClean="0"/>
              <a:t> </a:t>
            </a:r>
            <a:r>
              <a:rPr lang="ru-RU" sz="1800" dirty="0"/>
              <a:t>та </a:t>
            </a:r>
            <a:r>
              <a:rPr lang="ru-RU" sz="1800" dirty="0" err="1"/>
              <a:t>реалізує</a:t>
            </a:r>
            <a:r>
              <a:rPr lang="ru-RU" sz="1800" dirty="0"/>
              <a:t> </a:t>
            </a:r>
            <a:r>
              <a:rPr lang="ru-RU" sz="1800" dirty="0" err="1"/>
              <a:t>державну</a:t>
            </a:r>
            <a:r>
              <a:rPr lang="ru-RU" sz="1800" dirty="0"/>
              <a:t> </a:t>
            </a:r>
            <a:r>
              <a:rPr lang="ru-RU" sz="1800" dirty="0" err="1"/>
              <a:t>політику</a:t>
            </a:r>
            <a:r>
              <a:rPr lang="ru-RU" sz="1800" dirty="0"/>
              <a:t> у </a:t>
            </a:r>
            <a:r>
              <a:rPr lang="ru-RU" sz="1800" dirty="0" err="1"/>
              <a:t>сфері</a:t>
            </a:r>
            <a:r>
              <a:rPr lang="ru-RU" sz="1800" dirty="0"/>
              <a:t> </a:t>
            </a:r>
            <a:r>
              <a:rPr lang="ru-RU" sz="1800" dirty="0" err="1"/>
              <a:t>охорони</a:t>
            </a:r>
            <a:r>
              <a:rPr lang="ru-RU" sz="1800" dirty="0"/>
              <a:t> </a:t>
            </a:r>
            <a:r>
              <a:rPr lang="ru-RU" sz="1800" dirty="0" err="1"/>
              <a:t>здоров’я</a:t>
            </a:r>
            <a:endParaRPr lang="ru-RU" sz="1800" dirty="0"/>
          </a:p>
        </p:txBody>
      </p:sp>
    </p:spTree>
    <p:extLst>
      <p:ext uri="{BB962C8B-B14F-4D97-AF65-F5344CB8AC3E}">
        <p14:creationId xmlns:p14="http://schemas.microsoft.com/office/powerpoint/2010/main" val="2705164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739587"/>
          </a:xfrm>
        </p:spPr>
        <p:txBody>
          <a:bodyPr>
            <a:normAutofit fontScale="90000"/>
          </a:bodyPr>
          <a:lstStyle/>
          <a:p>
            <a:r>
              <a:rPr lang="ru-RU" sz="2800" dirty="0" err="1"/>
              <a:t>Виплата</a:t>
            </a:r>
            <a:r>
              <a:rPr lang="ru-RU" sz="2800" dirty="0"/>
              <a:t> </a:t>
            </a:r>
            <a:r>
              <a:rPr lang="ru-RU" sz="2800" dirty="0" err="1"/>
              <a:t>такої</a:t>
            </a:r>
            <a:r>
              <a:rPr lang="ru-RU" sz="2800" dirty="0"/>
              <a:t> </a:t>
            </a:r>
            <a:r>
              <a:rPr lang="ru-RU" sz="2800" dirty="0" err="1"/>
              <a:t>допомоги</a:t>
            </a:r>
            <a:r>
              <a:rPr lang="ru-RU" sz="2800" dirty="0"/>
              <a:t> за </a:t>
            </a:r>
            <a:r>
              <a:rPr lang="ru-RU" sz="2800" dirty="0" err="1"/>
              <a:t>рішенням</a:t>
            </a:r>
            <a:r>
              <a:rPr lang="ru-RU" sz="2800" dirty="0"/>
              <a:t> органу </a:t>
            </a:r>
            <a:r>
              <a:rPr lang="ru-RU" sz="2800" dirty="0" err="1"/>
              <a:t>соціального</a:t>
            </a:r>
            <a:r>
              <a:rPr lang="ru-RU" sz="2800" dirty="0"/>
              <a:t> </a:t>
            </a:r>
            <a:r>
              <a:rPr lang="ru-RU" sz="2800" dirty="0" err="1"/>
              <a:t>захисту</a:t>
            </a:r>
            <a:r>
              <a:rPr lang="ru-RU" sz="2800" dirty="0"/>
              <a:t> </a:t>
            </a:r>
            <a:br>
              <a:rPr lang="ru-RU" sz="2800" dirty="0"/>
            </a:br>
            <a:r>
              <a:rPr lang="ru-RU" sz="2800" dirty="0" err="1"/>
              <a:t>населення</a:t>
            </a:r>
            <a:r>
              <a:rPr lang="ru-RU" sz="2800" dirty="0"/>
              <a:t>, </a:t>
            </a:r>
            <a:r>
              <a:rPr lang="ru-RU" sz="2800" dirty="0" err="1"/>
              <a:t>який</a:t>
            </a:r>
            <a:r>
              <a:rPr lang="ru-RU" sz="2800" dirty="0"/>
              <a:t> </a:t>
            </a:r>
            <a:r>
              <a:rPr lang="ru-RU" sz="2800" dirty="0" err="1"/>
              <a:t>призначив</a:t>
            </a:r>
            <a:r>
              <a:rPr lang="ru-RU" sz="2800" dirty="0"/>
              <a:t> </a:t>
            </a:r>
            <a:r>
              <a:rPr lang="ru-RU" sz="2800" dirty="0" err="1"/>
              <a:t>допомогу</a:t>
            </a:r>
            <a:r>
              <a:rPr lang="ru-RU" sz="2800" dirty="0"/>
              <a:t>, </a:t>
            </a:r>
            <a:r>
              <a:rPr lang="ru-RU" sz="2800" dirty="0" err="1"/>
              <a:t>припиняється</a:t>
            </a:r>
            <a:r>
              <a:rPr lang="ru-RU" sz="2800" dirty="0"/>
              <a:t> у </a:t>
            </a:r>
            <a:r>
              <a:rPr lang="ru-RU" sz="2800" dirty="0" err="1"/>
              <a:t>разі</a:t>
            </a:r>
            <a:r>
              <a:rPr lang="ru-RU" sz="2800" dirty="0"/>
              <a:t>: </a:t>
            </a:r>
          </a:p>
        </p:txBody>
      </p:sp>
      <p:sp>
        <p:nvSpPr>
          <p:cNvPr id="3" name="Объект 2"/>
          <p:cNvSpPr>
            <a:spLocks noGrp="1"/>
          </p:cNvSpPr>
          <p:nvPr>
            <p:ph sz="quarter" idx="13"/>
          </p:nvPr>
        </p:nvSpPr>
        <p:spPr>
          <a:xfrm>
            <a:off x="0" y="968188"/>
            <a:ext cx="12192000" cy="5889812"/>
          </a:xfrm>
        </p:spPr>
        <p:txBody>
          <a:bodyPr>
            <a:normAutofit fontScale="92500" lnSpcReduction="20000"/>
          </a:bodyPr>
          <a:lstStyle/>
          <a:p>
            <a:r>
              <a:rPr lang="ru-RU" dirty="0"/>
              <a:t> 1)  </a:t>
            </a:r>
            <a:r>
              <a:rPr lang="ru-RU" dirty="0" err="1"/>
              <a:t>якщо</a:t>
            </a:r>
            <a:r>
              <a:rPr lang="ru-RU" dirty="0"/>
              <a:t>  </a:t>
            </a:r>
            <a:r>
              <a:rPr lang="ru-RU" dirty="0" err="1"/>
              <a:t>допомога</a:t>
            </a:r>
            <a:r>
              <a:rPr lang="ru-RU" dirty="0"/>
              <a:t>  </a:t>
            </a:r>
            <a:r>
              <a:rPr lang="ru-RU" dirty="0" err="1"/>
              <a:t>призначена</a:t>
            </a:r>
            <a:r>
              <a:rPr lang="ru-RU" dirty="0"/>
              <a:t>  на  </a:t>
            </a:r>
            <a:r>
              <a:rPr lang="ru-RU" dirty="0" err="1"/>
              <a:t>підставі</a:t>
            </a:r>
            <a:r>
              <a:rPr lang="ru-RU" dirty="0"/>
              <a:t>  </a:t>
            </a:r>
            <a:r>
              <a:rPr lang="ru-RU" dirty="0" err="1"/>
              <a:t>документів</a:t>
            </a:r>
            <a:r>
              <a:rPr lang="ru-RU" dirty="0"/>
              <a:t>,  </a:t>
            </a:r>
            <a:r>
              <a:rPr lang="ru-RU" dirty="0" err="1"/>
              <a:t>що</a:t>
            </a:r>
            <a:r>
              <a:rPr lang="ru-RU" dirty="0"/>
              <a:t> </a:t>
            </a:r>
            <a:r>
              <a:rPr lang="ru-RU" dirty="0" err="1" smtClean="0"/>
              <a:t>містять</a:t>
            </a:r>
            <a:r>
              <a:rPr lang="ru-RU" dirty="0" smtClean="0"/>
              <a:t> </a:t>
            </a:r>
            <a:r>
              <a:rPr lang="ru-RU" dirty="0" err="1"/>
              <a:t>недостовірні</a:t>
            </a:r>
            <a:r>
              <a:rPr lang="ru-RU" dirty="0"/>
              <a:t> </a:t>
            </a:r>
            <a:r>
              <a:rPr lang="ru-RU" dirty="0" err="1"/>
              <a:t>відомості</a:t>
            </a:r>
            <a:r>
              <a:rPr lang="ru-RU" dirty="0"/>
              <a:t>; </a:t>
            </a:r>
            <a:br>
              <a:rPr lang="ru-RU" dirty="0"/>
            </a:br>
            <a:endParaRPr lang="ru-RU" dirty="0"/>
          </a:p>
          <a:p>
            <a:r>
              <a:rPr lang="ru-RU" dirty="0"/>
              <a:t>     2) </a:t>
            </a:r>
            <a:r>
              <a:rPr lang="ru-RU" dirty="0" err="1"/>
              <a:t>встановлення</a:t>
            </a:r>
            <a:r>
              <a:rPr lang="ru-RU" dirty="0"/>
              <a:t> </a:t>
            </a:r>
            <a:r>
              <a:rPr lang="ru-RU" dirty="0" err="1"/>
              <a:t>такій</a:t>
            </a:r>
            <a:r>
              <a:rPr lang="ru-RU" dirty="0"/>
              <a:t> </a:t>
            </a:r>
            <a:r>
              <a:rPr lang="ru-RU" dirty="0" err="1"/>
              <a:t>дитині</a:t>
            </a:r>
            <a:r>
              <a:rPr lang="ru-RU" dirty="0"/>
              <a:t> </a:t>
            </a:r>
            <a:r>
              <a:rPr lang="ru-RU" dirty="0" err="1"/>
              <a:t>інвалідності</a:t>
            </a:r>
            <a:r>
              <a:rPr lang="ru-RU" dirty="0"/>
              <a:t>; </a:t>
            </a:r>
            <a:br>
              <a:rPr lang="ru-RU" dirty="0"/>
            </a:br>
            <a:endParaRPr lang="ru-RU" dirty="0"/>
          </a:p>
          <a:p>
            <a:r>
              <a:rPr lang="ru-RU" dirty="0"/>
              <a:t>     3) </a:t>
            </a:r>
            <a:r>
              <a:rPr lang="ru-RU" dirty="0" err="1"/>
              <a:t>позбавлення</a:t>
            </a:r>
            <a:r>
              <a:rPr lang="ru-RU" dirty="0"/>
              <a:t> </a:t>
            </a:r>
            <a:r>
              <a:rPr lang="ru-RU" dirty="0" err="1"/>
              <a:t>отримувача</a:t>
            </a:r>
            <a:r>
              <a:rPr lang="ru-RU" dirty="0"/>
              <a:t> </a:t>
            </a:r>
            <a:r>
              <a:rPr lang="ru-RU" dirty="0" err="1"/>
              <a:t>допомоги</a:t>
            </a:r>
            <a:r>
              <a:rPr lang="ru-RU" dirty="0"/>
              <a:t> </a:t>
            </a:r>
            <a:r>
              <a:rPr lang="ru-RU" dirty="0" err="1"/>
              <a:t>батьківських</a:t>
            </a:r>
            <a:r>
              <a:rPr lang="ru-RU" dirty="0"/>
              <a:t> прав; </a:t>
            </a:r>
            <a:br>
              <a:rPr lang="ru-RU" dirty="0"/>
            </a:br>
            <a:endParaRPr lang="ru-RU" dirty="0"/>
          </a:p>
          <a:p>
            <a:r>
              <a:rPr lang="ru-RU" dirty="0"/>
              <a:t>     4) </a:t>
            </a:r>
            <a:r>
              <a:rPr lang="ru-RU" dirty="0" err="1"/>
              <a:t>позбавлення</a:t>
            </a:r>
            <a:r>
              <a:rPr lang="ru-RU" dirty="0"/>
              <a:t> </a:t>
            </a:r>
            <a:r>
              <a:rPr lang="ru-RU" dirty="0" err="1"/>
              <a:t>отримувача</a:t>
            </a:r>
            <a:r>
              <a:rPr lang="ru-RU" dirty="0"/>
              <a:t> </a:t>
            </a:r>
            <a:r>
              <a:rPr lang="ru-RU" dirty="0" err="1"/>
              <a:t>допомоги</a:t>
            </a:r>
            <a:r>
              <a:rPr lang="ru-RU" dirty="0"/>
              <a:t> </a:t>
            </a:r>
            <a:r>
              <a:rPr lang="ru-RU" dirty="0" err="1"/>
              <a:t>волі</a:t>
            </a:r>
            <a:r>
              <a:rPr lang="ru-RU" dirty="0"/>
              <a:t> за </a:t>
            </a:r>
            <a:r>
              <a:rPr lang="ru-RU" dirty="0" err="1"/>
              <a:t>вироком</a:t>
            </a:r>
            <a:r>
              <a:rPr lang="ru-RU" dirty="0"/>
              <a:t> суду; </a:t>
            </a:r>
            <a:br>
              <a:rPr lang="ru-RU" dirty="0"/>
            </a:br>
            <a:endParaRPr lang="ru-RU" dirty="0"/>
          </a:p>
          <a:p>
            <a:r>
              <a:rPr lang="ru-RU" dirty="0"/>
              <a:t>     5)  </a:t>
            </a:r>
            <a:r>
              <a:rPr lang="ru-RU" dirty="0" err="1"/>
              <a:t>скасування</a:t>
            </a:r>
            <a:r>
              <a:rPr lang="ru-RU" dirty="0"/>
              <a:t>  </a:t>
            </a:r>
            <a:r>
              <a:rPr lang="ru-RU" dirty="0" err="1"/>
              <a:t>рішення</a:t>
            </a:r>
            <a:r>
              <a:rPr lang="ru-RU" dirty="0"/>
              <a:t>  про  </a:t>
            </a:r>
            <a:r>
              <a:rPr lang="ru-RU" dirty="0" err="1"/>
              <a:t>усиновлення</a:t>
            </a:r>
            <a:r>
              <a:rPr lang="ru-RU" dirty="0"/>
              <a:t> </a:t>
            </a:r>
            <a:r>
              <a:rPr lang="ru-RU" dirty="0" err="1"/>
              <a:t>дитини</a:t>
            </a:r>
            <a:r>
              <a:rPr lang="ru-RU" dirty="0"/>
              <a:t> </a:t>
            </a:r>
            <a:r>
              <a:rPr lang="ru-RU" dirty="0" err="1"/>
              <a:t>або</a:t>
            </a:r>
            <a:r>
              <a:rPr lang="ru-RU" dirty="0"/>
              <a:t> </a:t>
            </a:r>
            <a:r>
              <a:rPr lang="ru-RU" dirty="0" err="1"/>
              <a:t>визнання</a:t>
            </a:r>
            <a:r>
              <a:rPr lang="ru-RU" dirty="0"/>
              <a:t> </a:t>
            </a:r>
            <a:r>
              <a:rPr lang="ru-RU" dirty="0" err="1" smtClean="0"/>
              <a:t>його</a:t>
            </a:r>
            <a:r>
              <a:rPr lang="ru-RU" dirty="0" smtClean="0"/>
              <a:t> </a:t>
            </a:r>
            <a:r>
              <a:rPr lang="ru-RU" dirty="0" err="1"/>
              <a:t>недійсним</a:t>
            </a:r>
            <a:r>
              <a:rPr lang="ru-RU" dirty="0"/>
              <a:t>; </a:t>
            </a:r>
            <a:br>
              <a:rPr lang="ru-RU" dirty="0"/>
            </a:br>
            <a:endParaRPr lang="ru-RU" dirty="0"/>
          </a:p>
          <a:p>
            <a:r>
              <a:rPr lang="ru-RU" dirty="0"/>
              <a:t>     6)  </a:t>
            </a:r>
            <a:r>
              <a:rPr lang="ru-RU" dirty="0" err="1"/>
              <a:t>звільнення</a:t>
            </a:r>
            <a:r>
              <a:rPr lang="ru-RU" dirty="0"/>
              <a:t>  </a:t>
            </a:r>
            <a:r>
              <a:rPr lang="ru-RU" dirty="0" err="1"/>
              <a:t>опікуна</a:t>
            </a:r>
            <a:r>
              <a:rPr lang="ru-RU" dirty="0"/>
              <a:t> </a:t>
            </a:r>
            <a:r>
              <a:rPr lang="ru-RU" dirty="0" err="1"/>
              <a:t>чи</a:t>
            </a:r>
            <a:r>
              <a:rPr lang="ru-RU" dirty="0"/>
              <a:t> </a:t>
            </a:r>
            <a:r>
              <a:rPr lang="ru-RU" dirty="0" err="1"/>
              <a:t>піклувальника</a:t>
            </a:r>
            <a:r>
              <a:rPr lang="ru-RU" dirty="0"/>
              <a:t> </a:t>
            </a:r>
            <a:r>
              <a:rPr lang="ru-RU" dirty="0" err="1"/>
              <a:t>дитини</a:t>
            </a:r>
            <a:r>
              <a:rPr lang="ru-RU" dirty="0"/>
              <a:t> </a:t>
            </a:r>
            <a:r>
              <a:rPr lang="ru-RU" dirty="0" err="1"/>
              <a:t>від</a:t>
            </a:r>
            <a:r>
              <a:rPr lang="ru-RU" dirty="0"/>
              <a:t> </a:t>
            </a:r>
            <a:r>
              <a:rPr lang="ru-RU" dirty="0" err="1"/>
              <a:t>виконання</a:t>
            </a:r>
            <a:r>
              <a:rPr lang="ru-RU" dirty="0"/>
              <a:t> </a:t>
            </a:r>
            <a:r>
              <a:rPr lang="ru-RU" dirty="0" err="1" smtClean="0"/>
              <a:t>їхніх</a:t>
            </a:r>
            <a:r>
              <a:rPr lang="ru-RU" dirty="0" smtClean="0"/>
              <a:t> </a:t>
            </a:r>
            <a:r>
              <a:rPr lang="ru-RU" dirty="0" err="1"/>
              <a:t>обов’язків</a:t>
            </a:r>
            <a:r>
              <a:rPr lang="ru-RU" dirty="0"/>
              <a:t>; </a:t>
            </a:r>
            <a:br>
              <a:rPr lang="ru-RU" dirty="0"/>
            </a:br>
            <a:endParaRPr lang="ru-RU" dirty="0"/>
          </a:p>
          <a:p>
            <a:r>
              <a:rPr lang="ru-RU" dirty="0"/>
              <a:t>     7) </a:t>
            </a:r>
            <a:r>
              <a:rPr lang="ru-RU" dirty="0" err="1"/>
              <a:t>смерті</a:t>
            </a:r>
            <a:r>
              <a:rPr lang="ru-RU" dirty="0"/>
              <a:t> </a:t>
            </a:r>
            <a:r>
              <a:rPr lang="ru-RU" dirty="0" err="1"/>
              <a:t>дитини</a:t>
            </a:r>
            <a:r>
              <a:rPr lang="ru-RU" dirty="0"/>
              <a:t>; </a:t>
            </a:r>
            <a:br>
              <a:rPr lang="ru-RU" dirty="0"/>
            </a:br>
            <a:endParaRPr lang="ru-RU" dirty="0"/>
          </a:p>
          <a:p>
            <a:r>
              <a:rPr lang="ru-RU" dirty="0"/>
              <a:t>     8) </a:t>
            </a:r>
            <a:r>
              <a:rPr lang="ru-RU" dirty="0" err="1"/>
              <a:t>смерті</a:t>
            </a:r>
            <a:r>
              <a:rPr lang="ru-RU" dirty="0"/>
              <a:t> </a:t>
            </a:r>
            <a:r>
              <a:rPr lang="ru-RU" dirty="0" err="1"/>
              <a:t>отримувача</a:t>
            </a:r>
            <a:r>
              <a:rPr lang="ru-RU" dirty="0"/>
              <a:t> </a:t>
            </a:r>
            <a:r>
              <a:rPr lang="ru-RU" dirty="0" err="1"/>
              <a:t>допомоги</a:t>
            </a:r>
            <a:r>
              <a:rPr lang="ru-RU" dirty="0"/>
              <a:t>. </a:t>
            </a:r>
            <a:br>
              <a:rPr lang="ru-RU" dirty="0"/>
            </a:br>
            <a:endParaRPr lang="ru-RU" dirty="0"/>
          </a:p>
        </p:txBody>
      </p:sp>
    </p:spTree>
    <p:extLst>
      <p:ext uri="{BB962C8B-B14F-4D97-AF65-F5344CB8AC3E}">
        <p14:creationId xmlns:p14="http://schemas.microsoft.com/office/powerpoint/2010/main" val="3371000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3200" dirty="0"/>
              <a:t> </a:t>
            </a:r>
            <a:r>
              <a:rPr lang="ru-RU" sz="3200" b="1" dirty="0" err="1"/>
              <a:t>Виплата</a:t>
            </a:r>
            <a:r>
              <a:rPr lang="ru-RU" sz="3200" b="1" dirty="0"/>
              <a:t> </a:t>
            </a:r>
            <a:r>
              <a:rPr lang="ru-RU" sz="3200" b="1" dirty="0" err="1"/>
              <a:t>такої</a:t>
            </a:r>
            <a:r>
              <a:rPr lang="ru-RU" sz="3200" b="1" dirty="0"/>
              <a:t> </a:t>
            </a:r>
            <a:r>
              <a:rPr lang="ru-RU" sz="3200" b="1" dirty="0" err="1"/>
              <a:t>допомоги</a:t>
            </a:r>
            <a:r>
              <a:rPr lang="ru-RU" sz="3200" b="1" dirty="0"/>
              <a:t> </a:t>
            </a:r>
            <a:r>
              <a:rPr lang="ru-RU" sz="3200" b="1" dirty="0" err="1"/>
              <a:t>призупиняється</a:t>
            </a:r>
            <a:r>
              <a:rPr lang="ru-RU" sz="3200" b="1" dirty="0"/>
              <a:t> у </a:t>
            </a:r>
            <a:r>
              <a:rPr lang="ru-RU" sz="3200" b="1" dirty="0" err="1"/>
              <a:t>разі</a:t>
            </a:r>
            <a:r>
              <a:rPr lang="ru-RU" sz="3200" b="1" dirty="0"/>
              <a:t>: </a:t>
            </a:r>
            <a:br>
              <a:rPr lang="ru-RU" sz="3200" b="1" dirty="0"/>
            </a:br>
            <a:r>
              <a:rPr lang="ru-RU" sz="3200" dirty="0"/>
              <a:t/>
            </a:r>
            <a:br>
              <a:rPr lang="ru-RU" sz="3200" dirty="0"/>
            </a:br>
            <a:r>
              <a:rPr lang="ru-RU" sz="3200" dirty="0"/>
              <a:t>     1)  </a:t>
            </a:r>
            <a:r>
              <a:rPr lang="ru-RU" sz="3200" dirty="0" err="1"/>
              <a:t>тимчасового</a:t>
            </a:r>
            <a:r>
              <a:rPr lang="ru-RU" sz="3200" dirty="0"/>
              <a:t>  </a:t>
            </a:r>
            <a:r>
              <a:rPr lang="ru-RU" sz="3200" dirty="0" err="1"/>
              <a:t>влаштування</a:t>
            </a:r>
            <a:r>
              <a:rPr lang="ru-RU" sz="3200" dirty="0"/>
              <a:t>  </a:t>
            </a:r>
            <a:r>
              <a:rPr lang="ru-RU" sz="3200" dirty="0" err="1"/>
              <a:t>хворої</a:t>
            </a:r>
            <a:r>
              <a:rPr lang="ru-RU" sz="3200" dirty="0"/>
              <a:t> </a:t>
            </a:r>
            <a:r>
              <a:rPr lang="ru-RU" sz="3200" dirty="0" err="1"/>
              <a:t>дитини</a:t>
            </a:r>
            <a:r>
              <a:rPr lang="ru-RU" sz="3200" dirty="0"/>
              <a:t> на </a:t>
            </a:r>
            <a:r>
              <a:rPr lang="ru-RU" sz="3200" dirty="0" err="1"/>
              <a:t>повне</a:t>
            </a:r>
            <a:r>
              <a:rPr lang="ru-RU" sz="3200" dirty="0"/>
              <a:t> </a:t>
            </a:r>
            <a:r>
              <a:rPr lang="ru-RU" sz="3200" dirty="0" err="1"/>
              <a:t>державне</a:t>
            </a:r>
            <a:r>
              <a:rPr lang="ru-RU" sz="3200" dirty="0"/>
              <a:t> </a:t>
            </a:r>
            <a:r>
              <a:rPr lang="ru-RU" sz="3200" dirty="0" err="1" smtClean="0"/>
              <a:t>утримання</a:t>
            </a:r>
            <a:r>
              <a:rPr lang="ru-RU" sz="3200" dirty="0" smtClean="0"/>
              <a:t> </a:t>
            </a:r>
            <a:r>
              <a:rPr lang="ru-RU" sz="3200" dirty="0"/>
              <a:t>за </a:t>
            </a:r>
            <a:r>
              <a:rPr lang="ru-RU" sz="3200" dirty="0" err="1"/>
              <a:t>заявою</a:t>
            </a:r>
            <a:r>
              <a:rPr lang="ru-RU" sz="3200" dirty="0"/>
              <a:t> </a:t>
            </a:r>
            <a:r>
              <a:rPr lang="ru-RU" sz="3200" dirty="0" err="1"/>
              <a:t>отримувача</a:t>
            </a:r>
            <a:r>
              <a:rPr lang="ru-RU" sz="3200" dirty="0"/>
              <a:t> </a:t>
            </a:r>
            <a:r>
              <a:rPr lang="ru-RU" sz="3200" dirty="0" err="1"/>
              <a:t>такої</a:t>
            </a:r>
            <a:r>
              <a:rPr lang="ru-RU" sz="3200" dirty="0"/>
              <a:t> </a:t>
            </a:r>
            <a:r>
              <a:rPr lang="ru-RU" sz="3200" dirty="0" err="1"/>
              <a:t>допомоги</a:t>
            </a:r>
            <a:r>
              <a:rPr lang="ru-RU" sz="3200" dirty="0"/>
              <a:t>; </a:t>
            </a:r>
            <a:br>
              <a:rPr lang="ru-RU" sz="3200" dirty="0"/>
            </a:br>
            <a:r>
              <a:rPr lang="ru-RU" sz="3200" dirty="0"/>
              <a:t/>
            </a:r>
            <a:br>
              <a:rPr lang="ru-RU" sz="3200" dirty="0"/>
            </a:br>
            <a:r>
              <a:rPr lang="ru-RU" sz="3200" dirty="0"/>
              <a:t>     2)  </a:t>
            </a:r>
            <a:r>
              <a:rPr lang="ru-RU" sz="3200" dirty="0" err="1"/>
              <a:t>влаштування</a:t>
            </a:r>
            <a:r>
              <a:rPr lang="ru-RU" sz="3200" dirty="0"/>
              <a:t>  </a:t>
            </a:r>
            <a:r>
              <a:rPr lang="ru-RU" sz="3200" dirty="0" err="1"/>
              <a:t>дитини</a:t>
            </a:r>
            <a:r>
              <a:rPr lang="ru-RU" sz="3200" dirty="0"/>
              <a:t>  на  </a:t>
            </a:r>
            <a:r>
              <a:rPr lang="ru-RU" sz="3200" dirty="0" err="1"/>
              <a:t>повне</a:t>
            </a:r>
            <a:r>
              <a:rPr lang="ru-RU" sz="3200" dirty="0"/>
              <a:t>  </a:t>
            </a:r>
            <a:r>
              <a:rPr lang="ru-RU" sz="3200" dirty="0" err="1"/>
              <a:t>державне</a:t>
            </a:r>
            <a:r>
              <a:rPr lang="ru-RU" sz="3200" dirty="0"/>
              <a:t> </a:t>
            </a:r>
            <a:r>
              <a:rPr lang="ru-RU" sz="3200" dirty="0" err="1"/>
              <a:t>утримання</a:t>
            </a:r>
            <a:r>
              <a:rPr lang="ru-RU" sz="3200" dirty="0"/>
              <a:t> у </a:t>
            </a:r>
            <a:r>
              <a:rPr lang="ru-RU" sz="3200" dirty="0" err="1"/>
              <a:t>разі</a:t>
            </a:r>
            <a:r>
              <a:rPr lang="ru-RU" sz="3200" dirty="0"/>
              <a:t> </a:t>
            </a:r>
            <a:r>
              <a:rPr lang="ru-RU" sz="3200" dirty="0" err="1" smtClean="0"/>
              <a:t>відібрання</a:t>
            </a:r>
            <a:r>
              <a:rPr lang="ru-RU" sz="3200" dirty="0" smtClean="0"/>
              <a:t>  </a:t>
            </a:r>
            <a:r>
              <a:rPr lang="ru-RU" sz="3200" dirty="0" err="1"/>
              <a:t>хворої</a:t>
            </a:r>
            <a:r>
              <a:rPr lang="ru-RU" sz="3200" dirty="0"/>
              <a:t>  </a:t>
            </a:r>
            <a:r>
              <a:rPr lang="ru-RU" sz="3200" dirty="0" err="1"/>
              <a:t>дитини</a:t>
            </a:r>
            <a:r>
              <a:rPr lang="ru-RU" sz="3200" dirty="0"/>
              <a:t>  в  </a:t>
            </a:r>
            <a:r>
              <a:rPr lang="ru-RU" sz="3200" dirty="0" err="1"/>
              <a:t>отримувача</a:t>
            </a:r>
            <a:r>
              <a:rPr lang="ru-RU" sz="3200" dirty="0"/>
              <a:t> </a:t>
            </a:r>
            <a:r>
              <a:rPr lang="ru-RU" sz="3200" dirty="0" err="1"/>
              <a:t>допомоги</a:t>
            </a:r>
            <a:r>
              <a:rPr lang="ru-RU" sz="3200" dirty="0"/>
              <a:t> без </a:t>
            </a:r>
            <a:r>
              <a:rPr lang="ru-RU" sz="3200" dirty="0" err="1"/>
              <a:t>позбавлення</a:t>
            </a:r>
            <a:r>
              <a:rPr lang="ru-RU" sz="3200" dirty="0"/>
              <a:t> </a:t>
            </a:r>
            <a:r>
              <a:rPr lang="ru-RU" sz="3200" dirty="0" err="1" smtClean="0"/>
              <a:t>батьківських</a:t>
            </a:r>
            <a:r>
              <a:rPr lang="ru-RU" sz="3200" dirty="0" smtClean="0"/>
              <a:t> </a:t>
            </a:r>
            <a:r>
              <a:rPr lang="ru-RU" sz="3200" dirty="0"/>
              <a:t>прав. </a:t>
            </a:r>
            <a:br>
              <a:rPr lang="ru-RU" sz="3200" dirty="0"/>
            </a:br>
            <a:endParaRPr lang="ru-RU" sz="3200" dirty="0"/>
          </a:p>
        </p:txBody>
      </p:sp>
    </p:spTree>
    <p:extLst>
      <p:ext uri="{BB962C8B-B14F-4D97-AF65-F5344CB8AC3E}">
        <p14:creationId xmlns:p14="http://schemas.microsoft.com/office/powerpoint/2010/main" val="542829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52948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2800" b="1" dirty="0" err="1"/>
              <a:t>державна</a:t>
            </a:r>
            <a:r>
              <a:rPr lang="ru-RU" sz="2800" b="1" dirty="0"/>
              <a:t> </a:t>
            </a:r>
            <a:r>
              <a:rPr lang="ru-RU" sz="2800" b="1" dirty="0" err="1"/>
              <a:t>соціальна</a:t>
            </a:r>
            <a:r>
              <a:rPr lang="ru-RU" sz="2800" b="1" dirty="0"/>
              <a:t> </a:t>
            </a:r>
            <a:r>
              <a:rPr lang="ru-RU" sz="2800" b="1" dirty="0" err="1"/>
              <a:t>допомога</a:t>
            </a:r>
            <a:r>
              <a:rPr lang="ru-RU" sz="2800" b="1" dirty="0"/>
              <a:t> </a:t>
            </a:r>
            <a:r>
              <a:rPr lang="ru-RU" sz="2800" b="1" dirty="0" err="1"/>
              <a:t>малозабезпеченим</a:t>
            </a:r>
            <a:r>
              <a:rPr lang="ru-RU" sz="2800" b="1" dirty="0"/>
              <a:t> </a:t>
            </a:r>
            <a:r>
              <a:rPr lang="ru-RU" sz="2800" b="1" dirty="0" err="1"/>
              <a:t>сім’ям</a:t>
            </a:r>
            <a:r>
              <a:rPr lang="ru-RU" sz="2800" b="1" dirty="0"/>
              <a:t> - </a:t>
            </a:r>
            <a:r>
              <a:rPr lang="ru-RU" sz="2800" dirty="0" err="1"/>
              <a:t>щомісячна</a:t>
            </a:r>
            <a:r>
              <a:rPr lang="ru-RU" sz="2800" dirty="0"/>
              <a:t> </a:t>
            </a:r>
            <a:r>
              <a:rPr lang="ru-RU" sz="2800" dirty="0" err="1"/>
              <a:t>допомога</a:t>
            </a:r>
            <a:r>
              <a:rPr lang="ru-RU" sz="2800" dirty="0"/>
              <a:t>, яка </a:t>
            </a:r>
            <a:r>
              <a:rPr lang="ru-RU" sz="2800" dirty="0" err="1"/>
              <a:t>надається</a:t>
            </a:r>
            <a:r>
              <a:rPr lang="ru-RU" sz="2800" dirty="0"/>
              <a:t> </a:t>
            </a:r>
            <a:r>
              <a:rPr lang="ru-RU" sz="2800" dirty="0" err="1"/>
              <a:t>малозабезпеченим</a:t>
            </a:r>
            <a:r>
              <a:rPr lang="ru-RU" sz="2800" dirty="0"/>
              <a:t> </a:t>
            </a:r>
            <a:r>
              <a:rPr lang="ru-RU" sz="2800" dirty="0" err="1"/>
              <a:t>сім’ям</a:t>
            </a:r>
            <a:r>
              <a:rPr lang="ru-RU" sz="2800" dirty="0"/>
              <a:t> у </a:t>
            </a:r>
            <a:r>
              <a:rPr lang="ru-RU" sz="2800" dirty="0" err="1"/>
              <a:t>грошовій</a:t>
            </a:r>
            <a:r>
              <a:rPr lang="ru-RU" sz="2800" dirty="0"/>
              <a:t> </a:t>
            </a:r>
            <a:r>
              <a:rPr lang="ru-RU" sz="2800" dirty="0" err="1"/>
              <a:t>формі</a:t>
            </a:r>
            <a:r>
              <a:rPr lang="ru-RU" sz="2800" dirty="0"/>
              <a:t> в </a:t>
            </a:r>
            <a:r>
              <a:rPr lang="ru-RU" sz="2800" dirty="0" err="1"/>
              <a:t>розмірі</a:t>
            </a:r>
            <a:r>
              <a:rPr lang="ru-RU" sz="2800" dirty="0"/>
              <a:t>, </a:t>
            </a:r>
            <a:r>
              <a:rPr lang="ru-RU" sz="2800" dirty="0" err="1"/>
              <a:t>що</a:t>
            </a:r>
            <a:r>
              <a:rPr lang="ru-RU" sz="2800" dirty="0"/>
              <a:t> </a:t>
            </a:r>
            <a:r>
              <a:rPr lang="ru-RU" sz="2800" dirty="0" err="1"/>
              <a:t>залежить</a:t>
            </a:r>
            <a:r>
              <a:rPr lang="ru-RU" sz="2800" dirty="0"/>
              <a:t> </a:t>
            </a:r>
            <a:r>
              <a:rPr lang="ru-RU" sz="2800" dirty="0" err="1"/>
              <a:t>від</a:t>
            </a:r>
            <a:r>
              <a:rPr lang="ru-RU" sz="2800" dirty="0"/>
              <a:t> </a:t>
            </a:r>
            <a:r>
              <a:rPr lang="ru-RU" sz="2800" dirty="0" err="1"/>
              <a:t>величини</a:t>
            </a:r>
            <a:r>
              <a:rPr lang="ru-RU" sz="2800" dirty="0"/>
              <a:t> </a:t>
            </a:r>
            <a:r>
              <a:rPr lang="ru-RU" sz="2800" dirty="0" err="1"/>
              <a:t>середньомісячного</a:t>
            </a:r>
            <a:r>
              <a:rPr lang="ru-RU" sz="2800" dirty="0"/>
              <a:t> </a:t>
            </a:r>
            <a:r>
              <a:rPr lang="ru-RU" sz="2800" dirty="0" err="1"/>
              <a:t>сукупного</a:t>
            </a:r>
            <a:r>
              <a:rPr lang="ru-RU" sz="2800" dirty="0"/>
              <a:t> доходу </a:t>
            </a:r>
            <a:r>
              <a:rPr lang="ru-RU" sz="2800" dirty="0" err="1"/>
              <a:t>сім’ї</a:t>
            </a:r>
            <a:r>
              <a:rPr lang="ru-RU" sz="2800" dirty="0" smtClean="0"/>
              <a:t>;</a:t>
            </a:r>
            <a:br>
              <a:rPr lang="ru-RU" sz="2800" dirty="0" smtClean="0"/>
            </a:br>
            <a:r>
              <a:rPr lang="ru-RU" sz="2800" dirty="0"/>
              <a:t/>
            </a:r>
            <a:br>
              <a:rPr lang="ru-RU" sz="2800" dirty="0"/>
            </a:br>
            <a:r>
              <a:rPr lang="ru-RU" sz="2800" b="1" dirty="0" err="1"/>
              <a:t>сім’я</a:t>
            </a:r>
            <a:r>
              <a:rPr lang="ru-RU" sz="2800" b="1" dirty="0"/>
              <a:t> -</a:t>
            </a:r>
            <a:r>
              <a:rPr lang="ru-RU" sz="2800" dirty="0"/>
              <a:t> </a:t>
            </a:r>
            <a:r>
              <a:rPr lang="ru-RU" sz="2800" dirty="0" err="1"/>
              <a:t>це</a:t>
            </a:r>
            <a:r>
              <a:rPr lang="ru-RU" sz="2800" dirty="0"/>
              <a:t> особи, </a:t>
            </a:r>
            <a:r>
              <a:rPr lang="ru-RU" sz="2800" dirty="0" err="1"/>
              <a:t>які</a:t>
            </a:r>
            <a:r>
              <a:rPr lang="ru-RU" sz="2800" dirty="0"/>
              <a:t> </a:t>
            </a:r>
            <a:r>
              <a:rPr lang="ru-RU" sz="2800" dirty="0" err="1"/>
              <a:t>спільно</a:t>
            </a:r>
            <a:r>
              <a:rPr lang="ru-RU" sz="2800" dirty="0"/>
              <a:t> </a:t>
            </a:r>
            <a:r>
              <a:rPr lang="ru-RU" sz="2800" dirty="0" err="1"/>
              <a:t>проживають</a:t>
            </a:r>
            <a:r>
              <a:rPr lang="ru-RU" sz="2800" dirty="0"/>
              <a:t>, </a:t>
            </a:r>
            <a:r>
              <a:rPr lang="ru-RU" sz="2800" dirty="0" err="1"/>
              <a:t>пов’язані</a:t>
            </a:r>
            <a:r>
              <a:rPr lang="ru-RU" sz="2800" dirty="0"/>
              <a:t> </a:t>
            </a:r>
            <a:r>
              <a:rPr lang="ru-RU" sz="2800" dirty="0" err="1"/>
              <a:t>спільним</a:t>
            </a:r>
            <a:r>
              <a:rPr lang="ru-RU" sz="2800" dirty="0"/>
              <a:t> </a:t>
            </a:r>
            <a:r>
              <a:rPr lang="ru-RU" sz="2800" dirty="0" err="1"/>
              <a:t>побутом</a:t>
            </a:r>
            <a:r>
              <a:rPr lang="ru-RU" sz="2800" dirty="0"/>
              <a:t>, </a:t>
            </a:r>
            <a:r>
              <a:rPr lang="ru-RU" sz="2800" dirty="0" err="1"/>
              <a:t>мають</a:t>
            </a:r>
            <a:r>
              <a:rPr lang="ru-RU" sz="2800" dirty="0"/>
              <a:t> </a:t>
            </a:r>
            <a:r>
              <a:rPr lang="ru-RU" sz="2800" dirty="0" err="1"/>
              <a:t>взаємні</a:t>
            </a:r>
            <a:r>
              <a:rPr lang="ru-RU" sz="2800" dirty="0"/>
              <a:t> права та </a:t>
            </a:r>
            <a:r>
              <a:rPr lang="ru-RU" sz="2800" dirty="0" err="1"/>
              <a:t>обов’язки</a:t>
            </a:r>
            <a:r>
              <a:rPr lang="ru-RU" sz="2800" dirty="0"/>
              <a:t>. Права члена </a:t>
            </a:r>
            <a:r>
              <a:rPr lang="ru-RU" sz="2800" dirty="0" err="1"/>
              <a:t>сім’ї</a:t>
            </a:r>
            <a:r>
              <a:rPr lang="ru-RU" sz="2800" dirty="0"/>
              <a:t> </a:t>
            </a:r>
            <a:r>
              <a:rPr lang="ru-RU" sz="2800" dirty="0" err="1"/>
              <a:t>має</a:t>
            </a:r>
            <a:r>
              <a:rPr lang="ru-RU" sz="2800" dirty="0"/>
              <a:t> одинока особа</a:t>
            </a:r>
            <a:r>
              <a:rPr lang="ru-RU" sz="2800" dirty="0" smtClean="0"/>
              <a:t>;</a:t>
            </a:r>
            <a:br>
              <a:rPr lang="ru-RU" sz="2800" dirty="0" smtClean="0"/>
            </a:br>
            <a:r>
              <a:rPr lang="ru-RU" sz="2800" dirty="0"/>
              <a:t/>
            </a:r>
            <a:br>
              <a:rPr lang="ru-RU" sz="2800" dirty="0"/>
            </a:br>
            <a:r>
              <a:rPr lang="ru-RU" sz="2800" b="1" dirty="0"/>
              <a:t> </a:t>
            </a:r>
            <a:r>
              <a:rPr lang="ru-RU" sz="2800" b="1" dirty="0" err="1"/>
              <a:t>малозабезпечена</a:t>
            </a:r>
            <a:r>
              <a:rPr lang="ru-RU" sz="2800" b="1" dirty="0"/>
              <a:t> </a:t>
            </a:r>
            <a:r>
              <a:rPr lang="ru-RU" sz="2800" b="1" dirty="0" err="1"/>
              <a:t>сім’я</a:t>
            </a:r>
            <a:r>
              <a:rPr lang="ru-RU" sz="2800" dirty="0"/>
              <a:t> - </a:t>
            </a:r>
            <a:r>
              <a:rPr lang="ru-RU" sz="2800" dirty="0" err="1"/>
              <a:t>сім’я</a:t>
            </a:r>
            <a:r>
              <a:rPr lang="ru-RU" sz="2800" dirty="0"/>
              <a:t>, яка з </a:t>
            </a:r>
            <a:r>
              <a:rPr lang="ru-RU" sz="2800" dirty="0" err="1"/>
              <a:t>поважних</a:t>
            </a:r>
            <a:r>
              <a:rPr lang="ru-RU" sz="2800" dirty="0"/>
              <a:t> </a:t>
            </a:r>
            <a:r>
              <a:rPr lang="ru-RU" sz="2800" dirty="0" err="1"/>
              <a:t>або</a:t>
            </a:r>
            <a:r>
              <a:rPr lang="ru-RU" sz="2800" dirty="0"/>
              <a:t> </a:t>
            </a:r>
            <a:r>
              <a:rPr lang="ru-RU" sz="2800" dirty="0" err="1"/>
              <a:t>незалежних</a:t>
            </a:r>
            <a:r>
              <a:rPr lang="ru-RU" sz="2800" dirty="0"/>
              <a:t> </a:t>
            </a:r>
            <a:r>
              <a:rPr lang="ru-RU" sz="2800" dirty="0" err="1"/>
              <a:t>від</a:t>
            </a:r>
            <a:r>
              <a:rPr lang="ru-RU" sz="2800" dirty="0"/>
              <a:t> </a:t>
            </a:r>
            <a:r>
              <a:rPr lang="ru-RU" sz="2800" dirty="0" err="1"/>
              <a:t>неї</a:t>
            </a:r>
            <a:r>
              <a:rPr lang="ru-RU" sz="2800" dirty="0"/>
              <a:t> причин </a:t>
            </a:r>
            <a:r>
              <a:rPr lang="ru-RU" sz="2800" dirty="0" err="1"/>
              <a:t>має</a:t>
            </a:r>
            <a:r>
              <a:rPr lang="ru-RU" sz="2800" dirty="0"/>
              <a:t> </a:t>
            </a:r>
            <a:r>
              <a:rPr lang="ru-RU" sz="2800" dirty="0" err="1"/>
              <a:t>середньомісячний</a:t>
            </a:r>
            <a:r>
              <a:rPr lang="ru-RU" sz="2800" dirty="0"/>
              <a:t> </a:t>
            </a:r>
            <a:r>
              <a:rPr lang="ru-RU" sz="2800" dirty="0" err="1"/>
              <a:t>сукупний</a:t>
            </a:r>
            <a:r>
              <a:rPr lang="ru-RU" sz="2800" dirty="0"/>
              <a:t> доход </a:t>
            </a:r>
            <a:r>
              <a:rPr lang="ru-RU" sz="2800" dirty="0" err="1"/>
              <a:t>нижчий</a:t>
            </a:r>
            <a:r>
              <a:rPr lang="ru-RU" sz="2800" dirty="0"/>
              <a:t> </a:t>
            </a:r>
            <a:r>
              <a:rPr lang="ru-RU" sz="2800" dirty="0" err="1"/>
              <a:t>від</a:t>
            </a:r>
            <a:r>
              <a:rPr lang="ru-RU" sz="2800" dirty="0"/>
              <a:t> </a:t>
            </a:r>
            <a:r>
              <a:rPr lang="ru-RU" sz="2800" dirty="0" err="1"/>
              <a:t>прожиткового</a:t>
            </a:r>
            <a:r>
              <a:rPr lang="ru-RU" sz="2800" dirty="0"/>
              <a:t> </a:t>
            </a:r>
            <a:r>
              <a:rPr lang="ru-RU" sz="2800" dirty="0" err="1"/>
              <a:t>мінімуму</a:t>
            </a:r>
            <a:r>
              <a:rPr lang="ru-RU" sz="2800" dirty="0"/>
              <a:t> для </a:t>
            </a:r>
            <a:r>
              <a:rPr lang="ru-RU" sz="2800" dirty="0" err="1" smtClean="0"/>
              <a:t>сім’ї</a:t>
            </a:r>
            <a:r>
              <a:rPr lang="ru-RU" sz="2800" dirty="0"/>
              <a:t>.</a:t>
            </a:r>
            <a:br>
              <a:rPr lang="ru-RU" sz="2800" dirty="0"/>
            </a:br>
            <a:endParaRPr lang="ru-RU" sz="2800" dirty="0"/>
          </a:p>
        </p:txBody>
      </p:sp>
    </p:spTree>
    <p:extLst>
      <p:ext uri="{BB962C8B-B14F-4D97-AF65-F5344CB8AC3E}">
        <p14:creationId xmlns:p14="http://schemas.microsoft.com/office/powerpoint/2010/main" val="4054315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6857999"/>
          </a:xfrm>
        </p:spPr>
        <p:txBody>
          <a:bodyPr>
            <a:normAutofit fontScale="90000"/>
          </a:bodyPr>
          <a:lstStyle/>
          <a:p>
            <a:r>
              <a:rPr lang="ru-RU" sz="2000" b="1" dirty="0"/>
              <a:t>До заяви про </a:t>
            </a:r>
            <a:r>
              <a:rPr lang="ru-RU" sz="2000" b="1" dirty="0" err="1"/>
              <a:t>надання</a:t>
            </a:r>
            <a:r>
              <a:rPr lang="ru-RU" sz="2000" b="1" dirty="0"/>
              <a:t> </a:t>
            </a:r>
            <a:r>
              <a:rPr lang="ru-RU" sz="2000" b="1" dirty="0" err="1"/>
              <a:t>державної</a:t>
            </a:r>
            <a:r>
              <a:rPr lang="ru-RU" sz="2000" b="1" dirty="0"/>
              <a:t> </a:t>
            </a:r>
            <a:r>
              <a:rPr lang="ru-RU" sz="2000" b="1" dirty="0" err="1"/>
              <a:t>соціальної</a:t>
            </a:r>
            <a:r>
              <a:rPr lang="ru-RU" sz="2000" b="1" dirty="0"/>
              <a:t> </a:t>
            </a:r>
            <a:r>
              <a:rPr lang="ru-RU" sz="2000" b="1" dirty="0" err="1"/>
              <a:t>допомоги</a:t>
            </a:r>
            <a:r>
              <a:rPr lang="ru-RU" sz="2000" b="1" dirty="0"/>
              <a:t> </a:t>
            </a:r>
            <a:r>
              <a:rPr lang="ru-RU" sz="2000" b="1" dirty="0" err="1"/>
              <a:t>додаються</a:t>
            </a:r>
            <a:r>
              <a:rPr lang="ru-RU" sz="2000" b="1" dirty="0"/>
              <a:t>:</a:t>
            </a:r>
            <a:br>
              <a:rPr lang="ru-RU" sz="2000" b="1" dirty="0"/>
            </a:br>
            <a:r>
              <a:rPr lang="ru-RU" sz="2000" b="1" dirty="0"/>
              <a:t>документ, </a:t>
            </a:r>
            <a:r>
              <a:rPr lang="ru-RU" sz="2000" b="1" dirty="0" err="1"/>
              <a:t>що</a:t>
            </a:r>
            <a:r>
              <a:rPr lang="ru-RU" sz="2000" b="1" dirty="0"/>
              <a:t> </a:t>
            </a:r>
            <a:r>
              <a:rPr lang="ru-RU" sz="2000" b="1" dirty="0" err="1"/>
              <a:t>посвідчує</a:t>
            </a:r>
            <a:r>
              <a:rPr lang="ru-RU" sz="2000" b="1" dirty="0"/>
              <a:t> особу</a:t>
            </a:r>
            <a:r>
              <a:rPr lang="ru-RU" sz="2000" dirty="0"/>
              <a:t>;</a:t>
            </a:r>
            <a:br>
              <a:rPr lang="ru-RU" sz="2000" dirty="0"/>
            </a:br>
            <a:r>
              <a:rPr lang="ru-RU" sz="2000" b="1" dirty="0" err="1"/>
              <a:t>довідка</a:t>
            </a:r>
            <a:r>
              <a:rPr lang="ru-RU" sz="2000" b="1" dirty="0"/>
              <a:t> про склад </a:t>
            </a:r>
            <a:r>
              <a:rPr lang="ru-RU" sz="2000" b="1" dirty="0" err="1"/>
              <a:t>сім’ї</a:t>
            </a:r>
            <a:r>
              <a:rPr lang="ru-RU" sz="2000" b="1" dirty="0"/>
              <a:t>. </a:t>
            </a:r>
            <a:r>
              <a:rPr lang="ru-RU" sz="2000" dirty="0"/>
              <a:t>До складу </a:t>
            </a:r>
            <a:r>
              <a:rPr lang="ru-RU" sz="2000" dirty="0" err="1"/>
              <a:t>сім’ї</a:t>
            </a:r>
            <a:r>
              <a:rPr lang="ru-RU" sz="2000" dirty="0"/>
              <a:t> </a:t>
            </a:r>
            <a:r>
              <a:rPr lang="ru-RU" sz="2000" dirty="0" err="1"/>
              <a:t>включаються</a:t>
            </a:r>
            <a:r>
              <a:rPr lang="ru-RU" sz="2000" dirty="0"/>
              <a:t> </a:t>
            </a:r>
            <a:r>
              <a:rPr lang="ru-RU" sz="2000" dirty="0" err="1"/>
              <a:t>чоловік</a:t>
            </a:r>
            <a:r>
              <a:rPr lang="ru-RU" sz="2000" dirty="0"/>
              <a:t>, дружина; </a:t>
            </a:r>
            <a:r>
              <a:rPr lang="ru-RU" sz="2000" dirty="0" err="1"/>
              <a:t>рідні</a:t>
            </a:r>
            <a:r>
              <a:rPr lang="ru-RU" sz="2000" dirty="0"/>
              <a:t>, </a:t>
            </a:r>
            <a:r>
              <a:rPr lang="ru-RU" sz="2000" dirty="0" err="1"/>
              <a:t>усиновлені</a:t>
            </a:r>
            <a:r>
              <a:rPr lang="ru-RU" sz="2000" dirty="0"/>
              <a:t> та </a:t>
            </a:r>
            <a:r>
              <a:rPr lang="ru-RU" sz="2000" dirty="0" err="1"/>
              <a:t>діти</a:t>
            </a:r>
            <a:r>
              <a:rPr lang="ru-RU" sz="2000" dirty="0"/>
              <a:t> </a:t>
            </a:r>
            <a:r>
              <a:rPr lang="ru-RU" sz="2000" dirty="0" err="1"/>
              <a:t>цих</a:t>
            </a:r>
            <a:r>
              <a:rPr lang="ru-RU" sz="2000" dirty="0"/>
              <a:t> </a:t>
            </a:r>
            <a:r>
              <a:rPr lang="ru-RU" sz="2000" dirty="0" err="1"/>
              <a:t>осіб</a:t>
            </a:r>
            <a:r>
              <a:rPr lang="ru-RU" sz="2000" dirty="0"/>
              <a:t> </a:t>
            </a:r>
            <a:r>
              <a:rPr lang="ru-RU" sz="2000" dirty="0" err="1"/>
              <a:t>віком</a:t>
            </a:r>
            <a:r>
              <a:rPr lang="ru-RU" sz="2000" dirty="0"/>
              <a:t> до </a:t>
            </a:r>
            <a:r>
              <a:rPr lang="ru-RU" sz="2000" dirty="0" err="1"/>
              <a:t>вісімнадцяти</a:t>
            </a:r>
            <a:r>
              <a:rPr lang="ru-RU" sz="2000" dirty="0"/>
              <a:t> </a:t>
            </a:r>
            <a:r>
              <a:rPr lang="ru-RU" sz="2000" dirty="0" err="1"/>
              <a:t>років</a:t>
            </a:r>
            <a:r>
              <a:rPr lang="ru-RU" sz="2000" dirty="0"/>
              <a:t>, а </a:t>
            </a:r>
            <a:r>
              <a:rPr lang="ru-RU" sz="2000" dirty="0" err="1"/>
              <a:t>також</a:t>
            </a:r>
            <a:r>
              <a:rPr lang="ru-RU" sz="2000" dirty="0"/>
              <a:t> </a:t>
            </a:r>
            <a:r>
              <a:rPr lang="ru-RU" sz="2000" dirty="0" err="1"/>
              <a:t>діти</a:t>
            </a:r>
            <a:r>
              <a:rPr lang="ru-RU" sz="2000" dirty="0"/>
              <a:t>, </a:t>
            </a:r>
            <a:r>
              <a:rPr lang="ru-RU" sz="2000" dirty="0" err="1"/>
              <a:t>які</a:t>
            </a:r>
            <a:r>
              <a:rPr lang="ru-RU" sz="2000" dirty="0"/>
              <a:t> </a:t>
            </a:r>
            <a:r>
              <a:rPr lang="ru-RU" sz="2000" dirty="0" err="1"/>
              <a:t>навчаються</a:t>
            </a:r>
            <a:r>
              <a:rPr lang="ru-RU" sz="2000" dirty="0"/>
              <a:t> за денною формою </a:t>
            </a:r>
            <a:r>
              <a:rPr lang="ru-RU" sz="2000" dirty="0" err="1"/>
              <a:t>навчання</a:t>
            </a:r>
            <a:r>
              <a:rPr lang="ru-RU" sz="2000" dirty="0"/>
              <a:t> у </a:t>
            </a:r>
            <a:r>
              <a:rPr lang="ru-RU" sz="2000" dirty="0" err="1"/>
              <a:t>загальноосвітніх</a:t>
            </a:r>
            <a:r>
              <a:rPr lang="ru-RU" sz="2000" dirty="0"/>
              <a:t>, </a:t>
            </a:r>
            <a:r>
              <a:rPr lang="ru-RU" sz="2000" dirty="0" err="1"/>
              <a:t>професійно-технічних</a:t>
            </a:r>
            <a:r>
              <a:rPr lang="ru-RU" sz="2000" dirty="0"/>
              <a:t>, </a:t>
            </a:r>
            <a:r>
              <a:rPr lang="ru-RU" sz="2000" dirty="0" err="1"/>
              <a:t>вищих</a:t>
            </a:r>
            <a:r>
              <a:rPr lang="ru-RU" sz="2000" dirty="0"/>
              <a:t> </a:t>
            </a:r>
            <a:r>
              <a:rPr lang="ru-RU" sz="2000" dirty="0" err="1"/>
              <a:t>навчальних</a:t>
            </a:r>
            <a:r>
              <a:rPr lang="ru-RU" sz="2000" dirty="0"/>
              <a:t> закладах I-IV </a:t>
            </a:r>
            <a:r>
              <a:rPr lang="ru-RU" sz="2000" dirty="0" err="1"/>
              <a:t>рівнів</a:t>
            </a:r>
            <a:r>
              <a:rPr lang="ru-RU" sz="2000" dirty="0"/>
              <a:t> </a:t>
            </a:r>
            <a:r>
              <a:rPr lang="ru-RU" sz="2000" dirty="0" err="1"/>
              <a:t>акредитації</a:t>
            </a:r>
            <a:r>
              <a:rPr lang="ru-RU" sz="2000" dirty="0"/>
              <a:t> до </a:t>
            </a:r>
            <a:r>
              <a:rPr lang="ru-RU" sz="2000" dirty="0" err="1"/>
              <a:t>досягнення</a:t>
            </a:r>
            <a:r>
              <a:rPr lang="ru-RU" sz="2000" dirty="0"/>
              <a:t> </a:t>
            </a:r>
            <a:r>
              <a:rPr lang="ru-RU" sz="2000" dirty="0" err="1"/>
              <a:t>двадцяти</a:t>
            </a:r>
            <a:r>
              <a:rPr lang="ru-RU" sz="2000" dirty="0"/>
              <a:t> </a:t>
            </a:r>
            <a:r>
              <a:rPr lang="ru-RU" sz="2000" dirty="0" err="1"/>
              <a:t>трьох</a:t>
            </a:r>
            <a:r>
              <a:rPr lang="ru-RU" sz="2000" dirty="0"/>
              <a:t> </a:t>
            </a:r>
            <a:r>
              <a:rPr lang="ru-RU" sz="2000" dirty="0" err="1"/>
              <a:t>років</a:t>
            </a:r>
            <a:r>
              <a:rPr lang="ru-RU" sz="2000" dirty="0"/>
              <a:t> і </a:t>
            </a:r>
            <a:r>
              <a:rPr lang="ru-RU" sz="2000" dirty="0" err="1"/>
              <a:t>які</a:t>
            </a:r>
            <a:r>
              <a:rPr lang="ru-RU" sz="2000" dirty="0"/>
              <a:t> не </a:t>
            </a:r>
            <a:r>
              <a:rPr lang="ru-RU" sz="2000" dirty="0" err="1"/>
              <a:t>мають</a:t>
            </a:r>
            <a:r>
              <a:rPr lang="ru-RU" sz="2000" dirty="0"/>
              <a:t> </a:t>
            </a:r>
            <a:r>
              <a:rPr lang="ru-RU" sz="2000" dirty="0" err="1"/>
              <a:t>власних</a:t>
            </a:r>
            <a:r>
              <a:rPr lang="ru-RU" sz="2000" dirty="0"/>
              <a:t> </a:t>
            </a:r>
            <a:r>
              <a:rPr lang="ru-RU" sz="2000" dirty="0" err="1"/>
              <a:t>сімей</a:t>
            </a:r>
            <a:r>
              <a:rPr lang="ru-RU" sz="2000" dirty="0"/>
              <a:t>; </a:t>
            </a:r>
            <a:r>
              <a:rPr lang="ru-RU" sz="2000" dirty="0" err="1"/>
              <a:t>неодружені</a:t>
            </a:r>
            <a:r>
              <a:rPr lang="ru-RU" sz="2000" dirty="0"/>
              <a:t> </a:t>
            </a:r>
            <a:r>
              <a:rPr lang="ru-RU" sz="2000" dirty="0" err="1"/>
              <a:t>повнолітні</a:t>
            </a:r>
            <a:r>
              <a:rPr lang="ru-RU" sz="2000" dirty="0"/>
              <a:t> </a:t>
            </a:r>
            <a:r>
              <a:rPr lang="ru-RU" sz="2000" dirty="0" err="1"/>
              <a:t>діти</a:t>
            </a:r>
            <a:r>
              <a:rPr lang="ru-RU" sz="2000" dirty="0"/>
              <a:t>, </a:t>
            </a:r>
            <a:r>
              <a:rPr lang="ru-RU" sz="2000" dirty="0" err="1"/>
              <a:t>які</a:t>
            </a:r>
            <a:r>
              <a:rPr lang="ru-RU" sz="2000" dirty="0"/>
              <a:t> </a:t>
            </a:r>
            <a:r>
              <a:rPr lang="ru-RU" sz="2000" dirty="0" err="1"/>
              <a:t>визнані</a:t>
            </a:r>
            <a:r>
              <a:rPr lang="ru-RU" sz="2000" dirty="0"/>
              <a:t> особами з </a:t>
            </a:r>
            <a:r>
              <a:rPr lang="ru-RU" sz="2000" dirty="0" err="1"/>
              <a:t>інвалідністю</a:t>
            </a:r>
            <a:r>
              <a:rPr lang="ru-RU" sz="2000" dirty="0"/>
              <a:t> з </a:t>
            </a:r>
            <a:r>
              <a:rPr lang="ru-RU" sz="2000" dirty="0" err="1"/>
              <a:t>дитинства</a:t>
            </a:r>
            <a:r>
              <a:rPr lang="ru-RU" sz="2000" dirty="0"/>
              <a:t> I та II </a:t>
            </a:r>
            <a:r>
              <a:rPr lang="ru-RU" sz="2000" dirty="0" err="1"/>
              <a:t>груп</a:t>
            </a:r>
            <a:r>
              <a:rPr lang="ru-RU" sz="2000" dirty="0"/>
              <a:t> </a:t>
            </a:r>
            <a:r>
              <a:rPr lang="ru-RU" sz="2000" dirty="0" err="1"/>
              <a:t>або</a:t>
            </a:r>
            <a:r>
              <a:rPr lang="ru-RU" sz="2000" dirty="0"/>
              <a:t> особами з </a:t>
            </a:r>
            <a:r>
              <a:rPr lang="ru-RU" sz="2000" dirty="0" err="1"/>
              <a:t>інвалідністю</a:t>
            </a:r>
            <a:r>
              <a:rPr lang="ru-RU" sz="2000" dirty="0"/>
              <a:t> I </a:t>
            </a:r>
            <a:r>
              <a:rPr lang="ru-RU" sz="2000" dirty="0" err="1"/>
              <a:t>групи</a:t>
            </a:r>
            <a:r>
              <a:rPr lang="ru-RU" sz="2000" dirty="0"/>
              <a:t> і </a:t>
            </a:r>
            <a:r>
              <a:rPr lang="ru-RU" sz="2000" dirty="0" err="1"/>
              <a:t>проживають</a:t>
            </a:r>
            <a:r>
              <a:rPr lang="ru-RU" sz="2000" dirty="0"/>
              <a:t> разом з батьками; </a:t>
            </a:r>
            <a:r>
              <a:rPr lang="ru-RU" sz="2000" dirty="0" err="1"/>
              <a:t>непрацездатні</a:t>
            </a:r>
            <a:r>
              <a:rPr lang="ru-RU" sz="2000" dirty="0"/>
              <a:t> батьки </a:t>
            </a:r>
            <a:r>
              <a:rPr lang="ru-RU" sz="2000" dirty="0" err="1"/>
              <a:t>чоловіка</a:t>
            </a:r>
            <a:r>
              <a:rPr lang="ru-RU" sz="2000" dirty="0"/>
              <a:t> та </a:t>
            </a:r>
            <a:r>
              <a:rPr lang="ru-RU" sz="2000" dirty="0" err="1"/>
              <a:t>дружини</a:t>
            </a:r>
            <a:r>
              <a:rPr lang="ru-RU" sz="2000" dirty="0"/>
              <a:t>, </a:t>
            </a:r>
            <a:r>
              <a:rPr lang="ru-RU" sz="2000" dirty="0" err="1"/>
              <a:t>які</a:t>
            </a:r>
            <a:r>
              <a:rPr lang="ru-RU" sz="2000" dirty="0"/>
              <a:t> </a:t>
            </a:r>
            <a:r>
              <a:rPr lang="ru-RU" sz="2000" dirty="0" err="1"/>
              <a:t>проживають</a:t>
            </a:r>
            <a:r>
              <a:rPr lang="ru-RU" sz="2000" dirty="0"/>
              <a:t> разом з ними і </a:t>
            </a:r>
            <a:r>
              <a:rPr lang="ru-RU" sz="2000" dirty="0" err="1"/>
              <a:t>перебувають</a:t>
            </a:r>
            <a:r>
              <a:rPr lang="ru-RU" sz="2000" dirty="0"/>
              <a:t> на </a:t>
            </a:r>
            <a:r>
              <a:rPr lang="ru-RU" sz="2000" dirty="0" err="1"/>
              <a:t>їх</a:t>
            </a:r>
            <a:r>
              <a:rPr lang="ru-RU" sz="2000" dirty="0"/>
              <a:t> </a:t>
            </a:r>
            <a:r>
              <a:rPr lang="ru-RU" sz="2000" dirty="0" err="1"/>
              <a:t>утриманні</a:t>
            </a:r>
            <a:r>
              <a:rPr lang="ru-RU" sz="2000" dirty="0"/>
              <a:t> у </a:t>
            </a:r>
            <a:r>
              <a:rPr lang="ru-RU" sz="2000" dirty="0" err="1"/>
              <a:t>зв’язку</a:t>
            </a:r>
            <a:r>
              <a:rPr lang="ru-RU" sz="2000" dirty="0"/>
              <a:t> з </a:t>
            </a:r>
            <a:r>
              <a:rPr lang="ru-RU" sz="2000" dirty="0" err="1"/>
              <a:t>відсутністю</a:t>
            </a:r>
            <a:r>
              <a:rPr lang="ru-RU" sz="2000" dirty="0"/>
              <a:t> </a:t>
            </a:r>
            <a:r>
              <a:rPr lang="ru-RU" sz="2000" dirty="0" err="1"/>
              <a:t>власних</a:t>
            </a:r>
            <a:r>
              <a:rPr lang="ru-RU" sz="2000" dirty="0"/>
              <a:t> </a:t>
            </a:r>
            <a:r>
              <a:rPr lang="ru-RU" sz="2000" dirty="0" err="1"/>
              <a:t>доходів</a:t>
            </a:r>
            <a:r>
              <a:rPr lang="ru-RU" sz="2000" dirty="0"/>
              <a:t>; особа, яка </a:t>
            </a:r>
            <a:r>
              <a:rPr lang="ru-RU" sz="2000" dirty="0" err="1"/>
              <a:t>проживає</a:t>
            </a:r>
            <a:r>
              <a:rPr lang="ru-RU" sz="2000" dirty="0"/>
              <a:t> разом з одинокою особою з </a:t>
            </a:r>
            <a:r>
              <a:rPr lang="ru-RU" sz="2000" dirty="0" err="1"/>
              <a:t>інвалідністю</a:t>
            </a:r>
            <a:r>
              <a:rPr lang="ru-RU" sz="2000" dirty="0"/>
              <a:t> I </a:t>
            </a:r>
            <a:r>
              <a:rPr lang="ru-RU" sz="2000" dirty="0" err="1"/>
              <a:t>групи</a:t>
            </a:r>
            <a:r>
              <a:rPr lang="ru-RU" sz="2000" dirty="0"/>
              <a:t> і </a:t>
            </a:r>
            <a:r>
              <a:rPr lang="ru-RU" sz="2000" dirty="0" err="1"/>
              <a:t>здійснює</a:t>
            </a:r>
            <a:r>
              <a:rPr lang="ru-RU" sz="2000" dirty="0"/>
              <a:t> догляд за нею; </a:t>
            </a:r>
            <a:r>
              <a:rPr lang="ru-RU" sz="2000" dirty="0" err="1"/>
              <a:t>жінка</a:t>
            </a:r>
            <a:r>
              <a:rPr lang="ru-RU" sz="2000" dirty="0"/>
              <a:t> та </a:t>
            </a:r>
            <a:r>
              <a:rPr lang="ru-RU" sz="2000" dirty="0" err="1"/>
              <a:t>чоловік</a:t>
            </a:r>
            <a:r>
              <a:rPr lang="ru-RU" sz="2000" dirty="0"/>
              <a:t>, </a:t>
            </a:r>
            <a:r>
              <a:rPr lang="ru-RU" sz="2000" dirty="0" err="1"/>
              <a:t>які</a:t>
            </a:r>
            <a:r>
              <a:rPr lang="ru-RU" sz="2000" dirty="0"/>
              <a:t> </a:t>
            </a:r>
            <a:r>
              <a:rPr lang="ru-RU" sz="2000" dirty="0" err="1"/>
              <a:t>проживають</a:t>
            </a:r>
            <a:r>
              <a:rPr lang="ru-RU" sz="2000" dirty="0"/>
              <a:t> </a:t>
            </a:r>
            <a:r>
              <a:rPr lang="ru-RU" sz="2000" dirty="0" err="1"/>
              <a:t>однією</a:t>
            </a:r>
            <a:r>
              <a:rPr lang="ru-RU" sz="2000" dirty="0"/>
              <a:t> </a:t>
            </a:r>
            <a:r>
              <a:rPr lang="ru-RU" sz="2000" dirty="0" err="1"/>
              <a:t>сім’єю</a:t>
            </a:r>
            <a:r>
              <a:rPr lang="ru-RU" sz="2000" dirty="0"/>
              <a:t>, не </a:t>
            </a:r>
            <a:r>
              <a:rPr lang="ru-RU" sz="2000" dirty="0" err="1"/>
              <a:t>перебувають</a:t>
            </a:r>
            <a:r>
              <a:rPr lang="ru-RU" sz="2000" dirty="0"/>
              <a:t> у </a:t>
            </a:r>
            <a:r>
              <a:rPr lang="ru-RU" sz="2000" dirty="0" err="1"/>
              <a:t>шлюбі</a:t>
            </a:r>
            <a:r>
              <a:rPr lang="ru-RU" sz="2000" dirty="0"/>
              <a:t>, але </a:t>
            </a:r>
            <a:r>
              <a:rPr lang="ru-RU" sz="2000" dirty="0" err="1"/>
              <a:t>мають</a:t>
            </a:r>
            <a:r>
              <a:rPr lang="ru-RU" sz="2000" dirty="0"/>
              <a:t> </a:t>
            </a:r>
            <a:r>
              <a:rPr lang="ru-RU" sz="2000" dirty="0" err="1"/>
              <a:t>спільних</a:t>
            </a:r>
            <a:r>
              <a:rPr lang="ru-RU" sz="2000" dirty="0"/>
              <a:t> </a:t>
            </a:r>
            <a:r>
              <a:rPr lang="ru-RU" sz="2000" dirty="0" err="1"/>
              <a:t>дітей</a:t>
            </a:r>
            <a:r>
              <a:rPr lang="ru-RU" sz="2000" dirty="0"/>
              <a:t>. При </a:t>
            </a:r>
            <a:r>
              <a:rPr lang="ru-RU" sz="2000" dirty="0" err="1"/>
              <a:t>цьому</a:t>
            </a:r>
            <a:r>
              <a:rPr lang="ru-RU" sz="2000" dirty="0"/>
              <a:t> до складу </a:t>
            </a:r>
            <a:r>
              <a:rPr lang="ru-RU" sz="2000" dirty="0" err="1"/>
              <a:t>сім’ї</a:t>
            </a:r>
            <a:r>
              <a:rPr lang="ru-RU" sz="2000" dirty="0"/>
              <a:t> </a:t>
            </a:r>
            <a:r>
              <a:rPr lang="ru-RU" sz="2000" dirty="0" err="1"/>
              <a:t>включаються</a:t>
            </a:r>
            <a:r>
              <a:rPr lang="ru-RU" sz="2000" dirty="0"/>
              <a:t> </a:t>
            </a:r>
            <a:r>
              <a:rPr lang="ru-RU" sz="2000" dirty="0" err="1"/>
              <a:t>незалежно</a:t>
            </a:r>
            <a:r>
              <a:rPr lang="ru-RU" sz="2000" dirty="0"/>
              <a:t> </a:t>
            </a:r>
            <a:r>
              <a:rPr lang="ru-RU" sz="2000" dirty="0" err="1"/>
              <a:t>від</a:t>
            </a:r>
            <a:r>
              <a:rPr lang="ru-RU" sz="2000" dirty="0"/>
              <a:t> </a:t>
            </a:r>
            <a:r>
              <a:rPr lang="ru-RU" sz="2000" dirty="0" err="1"/>
              <a:t>місця</a:t>
            </a:r>
            <a:r>
              <a:rPr lang="ru-RU" sz="2000" dirty="0"/>
              <a:t> </a:t>
            </a:r>
            <a:r>
              <a:rPr lang="ru-RU" sz="2000" dirty="0" err="1"/>
              <a:t>проживання</a:t>
            </a:r>
            <a:r>
              <a:rPr lang="ru-RU" sz="2000" dirty="0"/>
              <a:t> (</a:t>
            </a:r>
            <a:r>
              <a:rPr lang="ru-RU" sz="2000" dirty="0" err="1"/>
              <a:t>перебування</a:t>
            </a:r>
            <a:r>
              <a:rPr lang="ru-RU" sz="2000" dirty="0"/>
              <a:t>) </a:t>
            </a:r>
            <a:r>
              <a:rPr lang="ru-RU" sz="2000" dirty="0" err="1"/>
              <a:t>або</a:t>
            </a:r>
            <a:r>
              <a:rPr lang="ru-RU" sz="2000" dirty="0"/>
              <a:t> </a:t>
            </a:r>
            <a:r>
              <a:rPr lang="ru-RU" sz="2000" dirty="0" err="1"/>
              <a:t>реєстрації</a:t>
            </a:r>
            <a:r>
              <a:rPr lang="ru-RU" sz="2000" dirty="0"/>
              <a:t> </a:t>
            </a:r>
            <a:r>
              <a:rPr lang="ru-RU" sz="2000" dirty="0" err="1"/>
              <a:t>діти</a:t>
            </a:r>
            <a:r>
              <a:rPr lang="ru-RU" sz="2000" dirty="0"/>
              <a:t>, </a:t>
            </a:r>
            <a:r>
              <a:rPr lang="ru-RU" sz="2000" dirty="0" err="1"/>
              <a:t>які</a:t>
            </a:r>
            <a:r>
              <a:rPr lang="ru-RU" sz="2000" dirty="0"/>
              <a:t> </a:t>
            </a:r>
            <a:r>
              <a:rPr lang="ru-RU" sz="2000" dirty="0" err="1"/>
              <a:t>навчаються</a:t>
            </a:r>
            <a:r>
              <a:rPr lang="ru-RU" sz="2000" dirty="0"/>
              <a:t> за денною формою </a:t>
            </a:r>
            <a:r>
              <a:rPr lang="ru-RU" sz="2000" dirty="0" err="1"/>
              <a:t>навчання</a:t>
            </a:r>
            <a:r>
              <a:rPr lang="ru-RU" sz="2000" dirty="0"/>
              <a:t> у </a:t>
            </a:r>
            <a:r>
              <a:rPr lang="ru-RU" sz="2000" dirty="0" err="1"/>
              <a:t>загальноосвітніх</a:t>
            </a:r>
            <a:r>
              <a:rPr lang="ru-RU" sz="2000" dirty="0"/>
              <a:t>, </a:t>
            </a:r>
            <a:r>
              <a:rPr lang="ru-RU" sz="2000" dirty="0" err="1"/>
              <a:t>професійно-технічних</a:t>
            </a:r>
            <a:r>
              <a:rPr lang="ru-RU" sz="2000" dirty="0"/>
              <a:t>, </a:t>
            </a:r>
            <a:r>
              <a:rPr lang="ru-RU" sz="2000" dirty="0" err="1"/>
              <a:t>вищих</a:t>
            </a:r>
            <a:r>
              <a:rPr lang="ru-RU" sz="2000" dirty="0"/>
              <a:t> </a:t>
            </a:r>
            <a:r>
              <a:rPr lang="ru-RU" sz="2000" dirty="0" err="1"/>
              <a:t>навчальних</a:t>
            </a:r>
            <a:r>
              <a:rPr lang="ru-RU" sz="2000" dirty="0"/>
              <a:t> закладах I-IV </a:t>
            </a:r>
            <a:r>
              <a:rPr lang="ru-RU" sz="2000" dirty="0" err="1"/>
              <a:t>рівнів</a:t>
            </a:r>
            <a:r>
              <a:rPr lang="ru-RU" sz="2000" dirty="0"/>
              <a:t> </a:t>
            </a:r>
            <a:r>
              <a:rPr lang="ru-RU" sz="2000" dirty="0" err="1"/>
              <a:t>акредитації</a:t>
            </a:r>
            <a:r>
              <a:rPr lang="ru-RU" sz="2000" dirty="0"/>
              <a:t> до </a:t>
            </a:r>
            <a:r>
              <a:rPr lang="ru-RU" sz="2000" dirty="0" err="1"/>
              <a:t>досягнення</a:t>
            </a:r>
            <a:r>
              <a:rPr lang="ru-RU" sz="2000" dirty="0"/>
              <a:t> </a:t>
            </a:r>
            <a:r>
              <a:rPr lang="ru-RU" sz="2000" dirty="0" err="1"/>
              <a:t>двадцяти</a:t>
            </a:r>
            <a:r>
              <a:rPr lang="ru-RU" sz="2000" dirty="0"/>
              <a:t> </a:t>
            </a:r>
            <a:r>
              <a:rPr lang="ru-RU" sz="2000" dirty="0" err="1"/>
              <a:t>трьох</a:t>
            </a:r>
            <a:r>
              <a:rPr lang="ru-RU" sz="2000" dirty="0"/>
              <a:t> </a:t>
            </a:r>
            <a:r>
              <a:rPr lang="ru-RU" sz="2000" dirty="0" err="1"/>
              <a:t>років</a:t>
            </a:r>
            <a:r>
              <a:rPr lang="ru-RU" sz="2000" dirty="0"/>
              <a:t> і не </a:t>
            </a:r>
            <a:r>
              <a:rPr lang="ru-RU" sz="2000" dirty="0" err="1"/>
              <a:t>мають</a:t>
            </a:r>
            <a:r>
              <a:rPr lang="ru-RU" sz="2000" dirty="0"/>
              <a:t> </a:t>
            </a:r>
            <a:r>
              <a:rPr lang="ru-RU" sz="2000" dirty="0" err="1"/>
              <a:t>власних</a:t>
            </a:r>
            <a:r>
              <a:rPr lang="ru-RU" sz="2000" dirty="0"/>
              <a:t> </a:t>
            </a:r>
            <a:r>
              <a:rPr lang="ru-RU" sz="2000" dirty="0" err="1"/>
              <a:t>сімей</a:t>
            </a:r>
            <a:r>
              <a:rPr lang="ru-RU" sz="2000" dirty="0"/>
              <a:t>. До складу </a:t>
            </a:r>
            <a:r>
              <a:rPr lang="ru-RU" sz="2000" dirty="0" err="1"/>
              <a:t>сім’ї</a:t>
            </a:r>
            <a:r>
              <a:rPr lang="ru-RU" sz="2000" dirty="0"/>
              <a:t> не </a:t>
            </a:r>
            <a:r>
              <a:rPr lang="ru-RU" sz="2000" dirty="0" err="1"/>
              <a:t>включаються</a:t>
            </a:r>
            <a:r>
              <a:rPr lang="ru-RU" sz="2000" dirty="0"/>
              <a:t> особи, </a:t>
            </a:r>
            <a:r>
              <a:rPr lang="ru-RU" sz="2000" dirty="0" err="1"/>
              <a:t>які</a:t>
            </a:r>
            <a:r>
              <a:rPr lang="ru-RU" sz="2000" dirty="0"/>
              <a:t> </a:t>
            </a:r>
            <a:r>
              <a:rPr lang="ru-RU" sz="2000" dirty="0" err="1"/>
              <a:t>перебувають</a:t>
            </a:r>
            <a:r>
              <a:rPr lang="ru-RU" sz="2000" dirty="0"/>
              <a:t> на </a:t>
            </a:r>
            <a:r>
              <a:rPr lang="ru-RU" sz="2000" dirty="0" err="1"/>
              <a:t>повному</a:t>
            </a:r>
            <a:r>
              <a:rPr lang="ru-RU" sz="2000" dirty="0"/>
              <a:t> державному </a:t>
            </a:r>
            <a:r>
              <a:rPr lang="ru-RU" sz="2000" dirty="0" err="1"/>
              <a:t>утриманні</a:t>
            </a:r>
            <a:r>
              <a:rPr lang="ru-RU" sz="2000" dirty="0"/>
              <a:t>;</a:t>
            </a:r>
            <a:br>
              <a:rPr lang="ru-RU" sz="2000" dirty="0"/>
            </a:br>
            <a:r>
              <a:rPr lang="ru-RU" sz="2000" b="1" dirty="0" err="1"/>
              <a:t>декларація</a:t>
            </a:r>
            <a:r>
              <a:rPr lang="ru-RU" sz="2000" b="1" dirty="0"/>
              <a:t> про доходи та </a:t>
            </a:r>
            <a:r>
              <a:rPr lang="ru-RU" sz="2000" b="1" dirty="0" err="1"/>
              <a:t>майно</a:t>
            </a:r>
            <a:r>
              <a:rPr lang="ru-RU" sz="2000" b="1" dirty="0"/>
              <a:t> </a:t>
            </a:r>
            <a:r>
              <a:rPr lang="ru-RU" sz="2000" b="1" dirty="0" err="1"/>
              <a:t>осіб</a:t>
            </a:r>
            <a:r>
              <a:rPr lang="ru-RU" sz="2000" b="1" dirty="0"/>
              <a:t>, </a:t>
            </a:r>
            <a:r>
              <a:rPr lang="ru-RU" sz="2000" b="1" dirty="0" err="1"/>
              <a:t>які</a:t>
            </a:r>
            <a:r>
              <a:rPr lang="ru-RU" sz="2000" b="1" dirty="0"/>
              <a:t> </a:t>
            </a:r>
            <a:r>
              <a:rPr lang="ru-RU" sz="2000" b="1" dirty="0" err="1"/>
              <a:t>входять</a:t>
            </a:r>
            <a:r>
              <a:rPr lang="ru-RU" sz="2000" b="1" dirty="0"/>
              <a:t> до складу </a:t>
            </a:r>
            <a:r>
              <a:rPr lang="ru-RU" sz="2000" b="1" dirty="0" err="1"/>
              <a:t>сім’ї</a:t>
            </a:r>
            <a:r>
              <a:rPr lang="ru-RU" sz="2000" dirty="0"/>
              <a:t> (в </a:t>
            </a:r>
            <a:r>
              <a:rPr lang="ru-RU" sz="2000" dirty="0" err="1"/>
              <a:t>декларацію</a:t>
            </a:r>
            <a:r>
              <a:rPr lang="ru-RU" sz="2000" dirty="0"/>
              <a:t> не </a:t>
            </a:r>
            <a:r>
              <a:rPr lang="ru-RU" sz="2000" dirty="0" err="1"/>
              <a:t>включаються</a:t>
            </a:r>
            <a:r>
              <a:rPr lang="ru-RU" sz="2000" dirty="0"/>
              <a:t> </a:t>
            </a:r>
            <a:r>
              <a:rPr lang="ru-RU" sz="2000" dirty="0" err="1"/>
              <a:t>державна</a:t>
            </a:r>
            <a:r>
              <a:rPr lang="ru-RU" sz="2000" dirty="0"/>
              <a:t> </a:t>
            </a:r>
            <a:r>
              <a:rPr lang="ru-RU" sz="2000" dirty="0" err="1"/>
              <a:t>соціальна</a:t>
            </a:r>
            <a:r>
              <a:rPr lang="ru-RU" sz="2000" dirty="0"/>
              <a:t> </a:t>
            </a:r>
            <a:r>
              <a:rPr lang="ru-RU" sz="2000" dirty="0" err="1"/>
              <a:t>допомога</a:t>
            </a:r>
            <a:r>
              <a:rPr lang="ru-RU" sz="2000" dirty="0"/>
              <a:t>, </a:t>
            </a:r>
            <a:r>
              <a:rPr lang="ru-RU" sz="2000" dirty="0" err="1"/>
              <a:t>призначена</a:t>
            </a:r>
            <a:r>
              <a:rPr lang="ru-RU" sz="2000" dirty="0"/>
              <a:t> </a:t>
            </a:r>
            <a:r>
              <a:rPr lang="ru-RU" sz="2000" dirty="0" err="1"/>
              <a:t>відповідно</a:t>
            </a:r>
            <a:r>
              <a:rPr lang="ru-RU" sz="2000" dirty="0"/>
              <a:t> до </a:t>
            </a:r>
            <a:r>
              <a:rPr lang="ru-RU" sz="2000" dirty="0" err="1"/>
              <a:t>цього</a:t>
            </a:r>
            <a:r>
              <a:rPr lang="ru-RU" sz="2000" dirty="0"/>
              <a:t> Закону; </a:t>
            </a:r>
            <a:r>
              <a:rPr lang="ru-RU" sz="2000" dirty="0" err="1"/>
              <a:t>нарахована</a:t>
            </a:r>
            <a:r>
              <a:rPr lang="ru-RU" sz="2000" dirty="0"/>
              <a:t> </a:t>
            </a:r>
            <a:r>
              <a:rPr lang="ru-RU" sz="2000" dirty="0" err="1"/>
              <a:t>субсидія</a:t>
            </a:r>
            <a:r>
              <a:rPr lang="ru-RU" sz="2000" dirty="0"/>
              <a:t> за </a:t>
            </a:r>
            <a:r>
              <a:rPr lang="ru-RU" sz="2000" dirty="0" err="1"/>
              <a:t>спожиті</a:t>
            </a:r>
            <a:r>
              <a:rPr lang="ru-RU" sz="2000" dirty="0"/>
              <a:t> </a:t>
            </a:r>
            <a:r>
              <a:rPr lang="ru-RU" sz="2000" dirty="0" err="1"/>
              <a:t>житлово-комунальні</a:t>
            </a:r>
            <a:r>
              <a:rPr lang="ru-RU" sz="2000" dirty="0"/>
              <a:t> </a:t>
            </a:r>
            <a:r>
              <a:rPr lang="ru-RU" sz="2000" dirty="0" err="1"/>
              <a:t>послуги</a:t>
            </a:r>
            <a:r>
              <a:rPr lang="ru-RU" sz="2000" dirty="0"/>
              <a:t>; </a:t>
            </a:r>
            <a:r>
              <a:rPr lang="ru-RU" sz="2000" dirty="0" err="1"/>
              <a:t>сплачені</a:t>
            </a:r>
            <a:r>
              <a:rPr lang="ru-RU" sz="2000" dirty="0"/>
              <a:t> членами </a:t>
            </a:r>
            <a:r>
              <a:rPr lang="ru-RU" sz="2000" dirty="0" err="1"/>
              <a:t>сім’ї</a:t>
            </a:r>
            <a:r>
              <a:rPr lang="ru-RU" sz="2000" dirty="0"/>
              <a:t> </a:t>
            </a:r>
            <a:r>
              <a:rPr lang="ru-RU" sz="2000" dirty="0" err="1"/>
              <a:t>аліменти</a:t>
            </a:r>
            <a:r>
              <a:rPr lang="ru-RU" sz="2000" dirty="0"/>
              <a:t>; </a:t>
            </a:r>
            <a:r>
              <a:rPr lang="ru-RU" sz="2000" dirty="0" err="1"/>
              <a:t>грошове</a:t>
            </a:r>
            <a:r>
              <a:rPr lang="ru-RU" sz="2000" dirty="0"/>
              <a:t> </a:t>
            </a:r>
            <a:r>
              <a:rPr lang="ru-RU" sz="2000" dirty="0" err="1"/>
              <a:t>забезпечення</a:t>
            </a:r>
            <a:r>
              <a:rPr lang="ru-RU" sz="2000" dirty="0"/>
              <a:t> </a:t>
            </a:r>
            <a:r>
              <a:rPr lang="ru-RU" sz="2000" dirty="0" err="1"/>
              <a:t>військовослужбовців</a:t>
            </a:r>
            <a:r>
              <a:rPr lang="ru-RU" sz="2000" dirty="0"/>
              <a:t>, </a:t>
            </a:r>
            <a:r>
              <a:rPr lang="ru-RU" sz="2000" dirty="0" err="1"/>
              <a:t>осіб</a:t>
            </a:r>
            <a:r>
              <a:rPr lang="ru-RU" sz="2000" dirty="0"/>
              <a:t> рядового і </a:t>
            </a:r>
            <a:r>
              <a:rPr lang="ru-RU" sz="2000" dirty="0" err="1"/>
              <a:t>начальницького</a:t>
            </a:r>
            <a:r>
              <a:rPr lang="ru-RU" sz="2000" dirty="0"/>
              <a:t> складу, </a:t>
            </a:r>
            <a:r>
              <a:rPr lang="ru-RU" sz="2000" dirty="0" err="1"/>
              <a:t>які</a:t>
            </a:r>
            <a:r>
              <a:rPr lang="ru-RU" sz="2000" dirty="0"/>
              <a:t> </a:t>
            </a:r>
            <a:r>
              <a:rPr lang="ru-RU" sz="2000" dirty="0" err="1"/>
              <a:t>беруть</a:t>
            </a:r>
            <a:r>
              <a:rPr lang="ru-RU" sz="2000" dirty="0"/>
              <a:t> </a:t>
            </a:r>
            <a:r>
              <a:rPr lang="ru-RU" sz="2000" dirty="0" err="1"/>
              <a:t>безпосередню</a:t>
            </a:r>
            <a:r>
              <a:rPr lang="ru-RU" sz="2000" dirty="0"/>
              <a:t> участь в </a:t>
            </a:r>
            <a:r>
              <a:rPr lang="ru-RU" sz="2000" dirty="0" err="1"/>
              <a:t>антитерористичній</a:t>
            </a:r>
            <a:r>
              <a:rPr lang="ru-RU" sz="2000" dirty="0"/>
              <a:t> </a:t>
            </a:r>
            <a:r>
              <a:rPr lang="ru-RU" sz="2000" dirty="0" err="1"/>
              <a:t>операції</a:t>
            </a:r>
            <a:r>
              <a:rPr lang="ru-RU" sz="2000" dirty="0"/>
              <a:t>, на час </a:t>
            </a:r>
            <a:r>
              <a:rPr lang="ru-RU" sz="2000" dirty="0" err="1"/>
              <a:t>її</a:t>
            </a:r>
            <a:r>
              <a:rPr lang="ru-RU" sz="2000" dirty="0"/>
              <a:t> </a:t>
            </a:r>
            <a:r>
              <a:rPr lang="ru-RU" sz="2000" dirty="0" err="1"/>
              <a:t>проведення</a:t>
            </a:r>
            <a:r>
              <a:rPr lang="ru-RU" sz="2000" dirty="0"/>
              <a:t>, </a:t>
            </a:r>
            <a:r>
              <a:rPr lang="ru-RU" sz="2000" dirty="0" err="1"/>
              <a:t>безпосередню</a:t>
            </a:r>
            <a:r>
              <a:rPr lang="ru-RU" sz="2000" dirty="0"/>
              <a:t> участь у </a:t>
            </a:r>
            <a:r>
              <a:rPr lang="ru-RU" sz="2000" dirty="0" err="1"/>
              <a:t>здійсненні</a:t>
            </a:r>
            <a:r>
              <a:rPr lang="ru-RU" sz="2000" dirty="0"/>
              <a:t> </a:t>
            </a:r>
            <a:r>
              <a:rPr lang="ru-RU" sz="2000" dirty="0" err="1"/>
              <a:t>заходів</a:t>
            </a:r>
            <a:r>
              <a:rPr lang="ru-RU" sz="2000" dirty="0"/>
              <a:t> </a:t>
            </a:r>
            <a:r>
              <a:rPr lang="ru-RU" sz="2000" dirty="0" err="1"/>
              <a:t>із</a:t>
            </a:r>
            <a:r>
              <a:rPr lang="ru-RU" sz="2000" dirty="0"/>
              <a:t> </a:t>
            </a:r>
            <a:r>
              <a:rPr lang="ru-RU" sz="2000" dirty="0" err="1"/>
              <a:t>забезпечення</a:t>
            </a:r>
            <a:r>
              <a:rPr lang="ru-RU" sz="2000" dirty="0"/>
              <a:t> </a:t>
            </a:r>
            <a:r>
              <a:rPr lang="ru-RU" sz="2000" dirty="0" err="1"/>
              <a:t>національної</a:t>
            </a:r>
            <a:r>
              <a:rPr lang="ru-RU" sz="2000" dirty="0"/>
              <a:t> </a:t>
            </a:r>
            <a:r>
              <a:rPr lang="ru-RU" sz="2000" dirty="0" err="1"/>
              <a:t>безпеки</a:t>
            </a:r>
            <a:r>
              <a:rPr lang="ru-RU" sz="2000" dirty="0"/>
              <a:t> і оборони, </a:t>
            </a:r>
            <a:r>
              <a:rPr lang="ru-RU" sz="2000" dirty="0" err="1"/>
              <a:t>відсічі</a:t>
            </a:r>
            <a:r>
              <a:rPr lang="ru-RU" sz="2000" dirty="0"/>
              <a:t> і </a:t>
            </a:r>
            <a:r>
              <a:rPr lang="ru-RU" sz="2000" dirty="0" err="1"/>
              <a:t>стримування</a:t>
            </a:r>
            <a:r>
              <a:rPr lang="ru-RU" sz="2000" dirty="0"/>
              <a:t> </a:t>
            </a:r>
            <a:r>
              <a:rPr lang="ru-RU" sz="2000" dirty="0" err="1"/>
              <a:t>збройної</a:t>
            </a:r>
            <a:r>
              <a:rPr lang="ru-RU" sz="2000" dirty="0"/>
              <a:t> </a:t>
            </a:r>
            <a:r>
              <a:rPr lang="ru-RU" sz="2000" dirty="0" err="1"/>
              <a:t>агресії</a:t>
            </a:r>
            <a:r>
              <a:rPr lang="ru-RU" sz="2000" dirty="0"/>
              <a:t> </a:t>
            </a:r>
            <a:r>
              <a:rPr lang="ru-RU" sz="2000" dirty="0" err="1"/>
              <a:t>Російської</a:t>
            </a:r>
            <a:r>
              <a:rPr lang="ru-RU" sz="2000" dirty="0"/>
              <a:t> </a:t>
            </a:r>
            <a:r>
              <a:rPr lang="ru-RU" sz="2000" dirty="0" err="1"/>
              <a:t>Федерації</a:t>
            </a:r>
            <a:r>
              <a:rPr lang="ru-RU" sz="2000" dirty="0"/>
              <a:t> у </a:t>
            </a:r>
            <a:r>
              <a:rPr lang="ru-RU" sz="2000" dirty="0" err="1"/>
              <a:t>Донецькій</a:t>
            </a:r>
            <a:r>
              <a:rPr lang="ru-RU" sz="2000" dirty="0"/>
              <a:t> та </a:t>
            </a:r>
            <a:r>
              <a:rPr lang="ru-RU" sz="2000" dirty="0" err="1"/>
              <a:t>Луганській</a:t>
            </a:r>
            <a:r>
              <a:rPr lang="ru-RU" sz="2000" dirty="0"/>
              <a:t> областях, на час </a:t>
            </a:r>
            <a:r>
              <a:rPr lang="ru-RU" sz="2000" dirty="0" err="1"/>
              <a:t>здійснення</a:t>
            </a:r>
            <a:r>
              <a:rPr lang="ru-RU" sz="2000" dirty="0"/>
              <a:t> </a:t>
            </a:r>
            <a:r>
              <a:rPr lang="ru-RU" sz="2000" dirty="0" err="1"/>
              <a:t>зазначених</a:t>
            </a:r>
            <a:r>
              <a:rPr lang="ru-RU" sz="2000" dirty="0"/>
              <a:t> </a:t>
            </a:r>
            <a:r>
              <a:rPr lang="ru-RU" sz="2000" dirty="0" err="1"/>
              <a:t>заходів</a:t>
            </a:r>
            <a:r>
              <a:rPr lang="ru-RU" sz="2000" dirty="0"/>
              <a:t>);</a:t>
            </a:r>
            <a:br>
              <a:rPr lang="ru-RU" sz="2000" dirty="0"/>
            </a:br>
            <a:r>
              <a:rPr lang="ru-RU" sz="2000" b="1" dirty="0" err="1"/>
              <a:t>довідка</a:t>
            </a:r>
            <a:r>
              <a:rPr lang="ru-RU" sz="2000" b="1" dirty="0"/>
              <a:t> про </a:t>
            </a:r>
            <a:r>
              <a:rPr lang="ru-RU" sz="2000" b="1" dirty="0" err="1"/>
              <a:t>наявність</a:t>
            </a:r>
            <a:r>
              <a:rPr lang="ru-RU" sz="2000" b="1" dirty="0"/>
              <a:t> та </a:t>
            </a:r>
            <a:r>
              <a:rPr lang="ru-RU" sz="2000" b="1" dirty="0" err="1"/>
              <a:t>розмір</a:t>
            </a:r>
            <a:r>
              <a:rPr lang="ru-RU" sz="2000" b="1" dirty="0"/>
              <a:t> </a:t>
            </a:r>
            <a:r>
              <a:rPr lang="ru-RU" sz="2000" b="1" dirty="0" err="1"/>
              <a:t>земельної</a:t>
            </a:r>
            <a:r>
              <a:rPr lang="ru-RU" sz="2000" b="1" dirty="0"/>
              <a:t> </a:t>
            </a:r>
            <a:r>
              <a:rPr lang="ru-RU" sz="2000" b="1" dirty="0" err="1"/>
              <a:t>частки</a:t>
            </a:r>
            <a:r>
              <a:rPr lang="ru-RU" sz="2000" b="1" dirty="0"/>
              <a:t> (паю);</a:t>
            </a:r>
            <a:br>
              <a:rPr lang="ru-RU" sz="2000" b="1" dirty="0"/>
            </a:br>
            <a:r>
              <a:rPr lang="ru-RU" sz="2000" b="1" dirty="0" err="1"/>
              <a:t>довідка</a:t>
            </a:r>
            <a:r>
              <a:rPr lang="ru-RU" sz="2000" b="1" dirty="0"/>
              <a:t> </a:t>
            </a:r>
            <a:r>
              <a:rPr lang="ru-RU" sz="2000" b="1" dirty="0" err="1"/>
              <a:t>встановленої</a:t>
            </a:r>
            <a:r>
              <a:rPr lang="ru-RU" sz="2000" b="1" dirty="0"/>
              <a:t> </a:t>
            </a:r>
            <a:r>
              <a:rPr lang="ru-RU" sz="2000" b="1" dirty="0" err="1"/>
              <a:t>форми</a:t>
            </a:r>
            <a:r>
              <a:rPr lang="ru-RU" sz="2000" b="1" dirty="0"/>
              <a:t> про </a:t>
            </a:r>
            <a:r>
              <a:rPr lang="ru-RU" sz="2000" b="1" dirty="0" err="1"/>
              <a:t>безпосередню</a:t>
            </a:r>
            <a:r>
              <a:rPr lang="ru-RU" sz="2000" b="1" dirty="0"/>
              <a:t> участь особи в </a:t>
            </a:r>
            <a:r>
              <a:rPr lang="ru-RU" sz="2000" b="1" dirty="0" err="1"/>
              <a:t>антитерористичній</a:t>
            </a:r>
            <a:r>
              <a:rPr lang="ru-RU" sz="2000" b="1" dirty="0"/>
              <a:t> </a:t>
            </a:r>
            <a:r>
              <a:rPr lang="ru-RU" sz="2000" b="1" dirty="0" err="1"/>
              <a:t>операції</a:t>
            </a:r>
            <a:r>
              <a:rPr lang="ru-RU" sz="2000" dirty="0"/>
              <a:t>, про </a:t>
            </a:r>
            <a:r>
              <a:rPr lang="ru-RU" sz="2000" dirty="0" err="1"/>
              <a:t>безпосередню</a:t>
            </a:r>
            <a:r>
              <a:rPr lang="ru-RU" sz="2000" dirty="0"/>
              <a:t> участь у </a:t>
            </a:r>
            <a:r>
              <a:rPr lang="ru-RU" sz="2000" dirty="0" err="1"/>
              <a:t>здійсненні</a:t>
            </a:r>
            <a:r>
              <a:rPr lang="ru-RU" sz="2000" dirty="0"/>
              <a:t> </a:t>
            </a:r>
            <a:r>
              <a:rPr lang="ru-RU" sz="2000" dirty="0" err="1"/>
              <a:t>заходів</a:t>
            </a:r>
            <a:r>
              <a:rPr lang="ru-RU" sz="2000" dirty="0"/>
              <a:t> </a:t>
            </a:r>
            <a:r>
              <a:rPr lang="ru-RU" sz="2000" dirty="0" err="1"/>
              <a:t>із</a:t>
            </a:r>
            <a:r>
              <a:rPr lang="ru-RU" sz="2000" dirty="0"/>
              <a:t> </a:t>
            </a:r>
            <a:r>
              <a:rPr lang="ru-RU" sz="2000" dirty="0" err="1"/>
              <a:t>забезпечення</a:t>
            </a:r>
            <a:r>
              <a:rPr lang="ru-RU" sz="2000" dirty="0"/>
              <a:t> </a:t>
            </a:r>
            <a:r>
              <a:rPr lang="ru-RU" sz="2000" dirty="0" err="1"/>
              <a:t>національної</a:t>
            </a:r>
            <a:r>
              <a:rPr lang="ru-RU" sz="2000" dirty="0"/>
              <a:t> </a:t>
            </a:r>
            <a:r>
              <a:rPr lang="ru-RU" sz="2000" dirty="0" err="1"/>
              <a:t>безпеки</a:t>
            </a:r>
            <a:r>
              <a:rPr lang="ru-RU" sz="2000" dirty="0"/>
              <a:t> і оборони, </a:t>
            </a:r>
            <a:r>
              <a:rPr lang="ru-RU" sz="2000" dirty="0" err="1"/>
              <a:t>відсічі</a:t>
            </a:r>
            <a:r>
              <a:rPr lang="ru-RU" sz="2000" dirty="0"/>
              <a:t> і </a:t>
            </a:r>
            <a:r>
              <a:rPr lang="ru-RU" sz="2000" dirty="0" err="1"/>
              <a:t>стримування</a:t>
            </a:r>
            <a:r>
              <a:rPr lang="ru-RU" sz="2000" dirty="0"/>
              <a:t> </a:t>
            </a:r>
            <a:r>
              <a:rPr lang="ru-RU" sz="2000" dirty="0" err="1"/>
              <a:t>збройної</a:t>
            </a:r>
            <a:r>
              <a:rPr lang="ru-RU" sz="2000" dirty="0"/>
              <a:t> </a:t>
            </a:r>
            <a:r>
              <a:rPr lang="ru-RU" sz="2000" dirty="0" err="1"/>
              <a:t>агресії</a:t>
            </a:r>
            <a:r>
              <a:rPr lang="ru-RU" sz="2000" dirty="0"/>
              <a:t> </a:t>
            </a:r>
            <a:r>
              <a:rPr lang="ru-RU" sz="2000" dirty="0" err="1"/>
              <a:t>Російської</a:t>
            </a:r>
            <a:r>
              <a:rPr lang="ru-RU" sz="2000" dirty="0"/>
              <a:t> </a:t>
            </a:r>
            <a:r>
              <a:rPr lang="ru-RU" sz="2000" dirty="0" err="1"/>
              <a:t>Федерації</a:t>
            </a:r>
            <a:r>
              <a:rPr lang="ru-RU" sz="2000" dirty="0"/>
              <a:t> у </a:t>
            </a:r>
            <a:r>
              <a:rPr lang="ru-RU" sz="2000" dirty="0" err="1"/>
              <a:t>Донецькій</a:t>
            </a:r>
            <a:r>
              <a:rPr lang="ru-RU" sz="2000" dirty="0"/>
              <a:t> та </a:t>
            </a:r>
            <a:r>
              <a:rPr lang="ru-RU" sz="2000" dirty="0" err="1"/>
              <a:t>Луганській</a:t>
            </a:r>
            <a:r>
              <a:rPr lang="ru-RU" sz="2000" dirty="0"/>
              <a:t> областях.</a:t>
            </a:r>
            <a:br>
              <a:rPr lang="ru-RU" sz="2000" dirty="0"/>
            </a:br>
            <a:endParaRPr lang="ru-RU" sz="2000" dirty="0"/>
          </a:p>
        </p:txBody>
      </p:sp>
    </p:spTree>
    <p:extLst>
      <p:ext uri="{BB962C8B-B14F-4D97-AF65-F5344CB8AC3E}">
        <p14:creationId xmlns:p14="http://schemas.microsoft.com/office/powerpoint/2010/main" val="312160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6087083"/>
          </a:xfrm>
        </p:spPr>
        <p:txBody>
          <a:bodyPr>
            <a:normAutofit fontScale="90000"/>
          </a:bodyPr>
          <a:lstStyle/>
          <a:p>
            <a:r>
              <a:rPr lang="uk-UA" b="1" dirty="0" smtClean="0"/>
              <a:t/>
            </a:r>
            <a:br>
              <a:rPr lang="uk-UA" b="1" dirty="0" smtClean="0"/>
            </a:br>
            <a:r>
              <a:rPr lang="uk-UA" b="1" dirty="0" smtClean="0"/>
              <a:t>Державними </a:t>
            </a:r>
            <a:r>
              <a:rPr lang="uk-UA" b="1" dirty="0"/>
              <a:t>соціальними допомогами</a:t>
            </a:r>
            <a:r>
              <a:rPr lang="ru-RU" b="1" dirty="0"/>
              <a:t> </a:t>
            </a:r>
            <a:r>
              <a:rPr lang="uk-UA" dirty="0"/>
              <a:t>вважаються грошові одноразові або періодичні соціальні виплати, що не залежать від попередньої трудової діяльності і надаються у випадках та на умовах, передбачених чинним законодавством, з метою підтримки малозабезпечених осіб, а також компенсації додаткових витрат, які були понесені ними при настанні соціального ризику, за рахунок коштів державного чи місцевих бюджетів.</a:t>
            </a:r>
            <a:r>
              <a:rPr lang="ru-RU" dirty="0"/>
              <a:t/>
            </a:r>
            <a:br>
              <a:rPr lang="ru-RU" dirty="0"/>
            </a:br>
            <a:endParaRPr lang="ru-RU" dirty="0"/>
          </a:p>
        </p:txBody>
      </p:sp>
    </p:spTree>
    <p:extLst>
      <p:ext uri="{BB962C8B-B14F-4D97-AF65-F5344CB8AC3E}">
        <p14:creationId xmlns:p14="http://schemas.microsoft.com/office/powerpoint/2010/main" val="533588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1"/>
          </a:xfrm>
        </p:spPr>
        <p:txBody>
          <a:bodyPr/>
          <a:lstStyle/>
          <a:p>
            <a:r>
              <a:rPr lang="ru-RU" dirty="0" err="1"/>
              <a:t>Розмір</a:t>
            </a:r>
            <a:r>
              <a:rPr lang="ru-RU" dirty="0"/>
              <a:t> </a:t>
            </a:r>
            <a:r>
              <a:rPr lang="ru-RU" dirty="0" err="1"/>
              <a:t>державної</a:t>
            </a:r>
            <a:r>
              <a:rPr lang="ru-RU" dirty="0"/>
              <a:t> </a:t>
            </a:r>
            <a:r>
              <a:rPr lang="ru-RU" dirty="0" err="1"/>
              <a:t>соціальної</a:t>
            </a:r>
            <a:r>
              <a:rPr lang="ru-RU" dirty="0"/>
              <a:t> </a:t>
            </a:r>
            <a:r>
              <a:rPr lang="ru-RU" dirty="0" err="1"/>
              <a:t>допомоги</a:t>
            </a:r>
            <a:r>
              <a:rPr lang="ru-RU" dirty="0"/>
              <a:t> </a:t>
            </a:r>
            <a:r>
              <a:rPr lang="ru-RU" dirty="0" err="1"/>
              <a:t>визначається</a:t>
            </a:r>
            <a:r>
              <a:rPr lang="ru-RU" dirty="0"/>
              <a:t> як </a:t>
            </a:r>
            <a:r>
              <a:rPr lang="ru-RU" b="1" dirty="0" err="1"/>
              <a:t>різниця</a:t>
            </a:r>
            <a:r>
              <a:rPr lang="ru-RU" b="1" dirty="0"/>
              <a:t> </a:t>
            </a:r>
            <a:r>
              <a:rPr lang="ru-RU" b="1" dirty="0" err="1"/>
              <a:t>між</a:t>
            </a:r>
            <a:r>
              <a:rPr lang="ru-RU" b="1" dirty="0"/>
              <a:t> </a:t>
            </a:r>
            <a:r>
              <a:rPr lang="ru-RU" b="1" dirty="0" err="1"/>
              <a:t>прожитковим</a:t>
            </a:r>
            <a:r>
              <a:rPr lang="ru-RU" b="1" dirty="0"/>
              <a:t> </a:t>
            </a:r>
            <a:r>
              <a:rPr lang="ru-RU" b="1" dirty="0" err="1"/>
              <a:t>мінімумом</a:t>
            </a:r>
            <a:r>
              <a:rPr lang="ru-RU" b="1" dirty="0"/>
              <a:t> для </a:t>
            </a:r>
            <a:r>
              <a:rPr lang="ru-RU" b="1" dirty="0" err="1"/>
              <a:t>сім’ї</a:t>
            </a:r>
            <a:r>
              <a:rPr lang="ru-RU" b="1" dirty="0"/>
              <a:t> та </a:t>
            </a:r>
            <a:r>
              <a:rPr lang="ru-RU" b="1" dirty="0" err="1"/>
              <a:t>її</a:t>
            </a:r>
            <a:r>
              <a:rPr lang="ru-RU" b="1" dirty="0"/>
              <a:t> </a:t>
            </a:r>
            <a:r>
              <a:rPr lang="ru-RU" b="1" dirty="0" err="1"/>
              <a:t>середньомісячним</a:t>
            </a:r>
            <a:r>
              <a:rPr lang="ru-RU" b="1" dirty="0"/>
              <a:t> </a:t>
            </a:r>
            <a:r>
              <a:rPr lang="ru-RU" b="1" dirty="0" err="1"/>
              <a:t>сукупним</a:t>
            </a:r>
            <a:r>
              <a:rPr lang="ru-RU" b="1" dirty="0"/>
              <a:t> доходом</a:t>
            </a:r>
            <a:r>
              <a:rPr lang="ru-RU" dirty="0"/>
              <a:t>, </a:t>
            </a:r>
            <a:r>
              <a:rPr lang="ru-RU" dirty="0" err="1"/>
              <a:t>який</a:t>
            </a:r>
            <a:r>
              <a:rPr lang="ru-RU" dirty="0"/>
              <a:t> </a:t>
            </a:r>
            <a:r>
              <a:rPr lang="ru-RU" dirty="0" err="1"/>
              <a:t>обчислюється</a:t>
            </a:r>
            <a:r>
              <a:rPr lang="ru-RU" dirty="0"/>
              <a:t> за методикою, </a:t>
            </a:r>
            <a:r>
              <a:rPr lang="ru-RU" dirty="0" err="1"/>
              <a:t>встановленою</a:t>
            </a:r>
            <a:r>
              <a:rPr lang="ru-RU" dirty="0"/>
              <a:t> </a:t>
            </a:r>
            <a:r>
              <a:rPr lang="ru-RU" dirty="0" err="1"/>
              <a:t>центральним</a:t>
            </a:r>
            <a:r>
              <a:rPr lang="ru-RU" dirty="0"/>
              <a:t> органом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забезпечує</a:t>
            </a:r>
            <a:r>
              <a:rPr lang="ru-RU" dirty="0"/>
              <a:t> </a:t>
            </a:r>
            <a:r>
              <a:rPr lang="ru-RU" dirty="0" err="1"/>
              <a:t>формування</a:t>
            </a:r>
            <a:r>
              <a:rPr lang="ru-RU" dirty="0"/>
              <a:t> </a:t>
            </a:r>
            <a:r>
              <a:rPr lang="ru-RU" dirty="0" err="1"/>
              <a:t>державної</a:t>
            </a:r>
            <a:r>
              <a:rPr lang="ru-RU" dirty="0"/>
              <a:t> </a:t>
            </a:r>
            <a:r>
              <a:rPr lang="ru-RU" dirty="0" err="1"/>
              <a:t>політики</a:t>
            </a:r>
            <a:r>
              <a:rPr lang="ru-RU" dirty="0"/>
              <a:t> у сферах </a:t>
            </a:r>
            <a:r>
              <a:rPr lang="ru-RU" dirty="0" err="1"/>
              <a:t>трудових</a:t>
            </a:r>
            <a:r>
              <a:rPr lang="ru-RU" dirty="0"/>
              <a:t> </a:t>
            </a:r>
            <a:r>
              <a:rPr lang="ru-RU" dirty="0" err="1"/>
              <a:t>відносин</a:t>
            </a:r>
            <a:r>
              <a:rPr lang="ru-RU" dirty="0"/>
              <a:t>, </a:t>
            </a:r>
            <a:r>
              <a:rPr lang="ru-RU" dirty="0" err="1"/>
              <a:t>соціального</a:t>
            </a:r>
            <a:r>
              <a:rPr lang="ru-RU" dirty="0"/>
              <a:t> </a:t>
            </a:r>
            <a:r>
              <a:rPr lang="ru-RU" dirty="0" err="1"/>
              <a:t>захисту</a:t>
            </a:r>
            <a:r>
              <a:rPr lang="ru-RU" dirty="0"/>
              <a:t> </a:t>
            </a:r>
            <a:r>
              <a:rPr lang="ru-RU" dirty="0" err="1"/>
              <a:t>населення</a:t>
            </a:r>
            <a:r>
              <a:rPr lang="ru-RU" dirty="0"/>
              <a:t>, але </a:t>
            </a:r>
            <a:r>
              <a:rPr lang="ru-RU" dirty="0" err="1"/>
              <a:t>цей</a:t>
            </a:r>
            <a:r>
              <a:rPr lang="ru-RU" dirty="0"/>
              <a:t> </a:t>
            </a:r>
            <a:r>
              <a:rPr lang="ru-RU" dirty="0" err="1"/>
              <a:t>розмір</a:t>
            </a:r>
            <a:r>
              <a:rPr lang="ru-RU" dirty="0"/>
              <a:t> </a:t>
            </a:r>
            <a:r>
              <a:rPr lang="ru-RU" b="1" dirty="0"/>
              <a:t>не </a:t>
            </a:r>
            <a:r>
              <a:rPr lang="ru-RU" b="1" dirty="0" err="1"/>
              <a:t>може</a:t>
            </a:r>
            <a:r>
              <a:rPr lang="ru-RU" b="1" dirty="0"/>
              <a:t> бути </a:t>
            </a:r>
            <a:r>
              <a:rPr lang="ru-RU" b="1" dirty="0" err="1"/>
              <a:t>більшим</a:t>
            </a:r>
            <a:r>
              <a:rPr lang="ru-RU" b="1" dirty="0"/>
              <a:t> </a:t>
            </a:r>
            <a:r>
              <a:rPr lang="ru-RU" b="1" dirty="0" err="1"/>
              <a:t>ніж</a:t>
            </a:r>
            <a:r>
              <a:rPr lang="ru-RU" b="1" dirty="0"/>
              <a:t> 75 </a:t>
            </a:r>
            <a:r>
              <a:rPr lang="ru-RU" b="1" dirty="0" err="1"/>
              <a:t>відсотків</a:t>
            </a:r>
            <a:r>
              <a:rPr lang="ru-RU" b="1" dirty="0"/>
              <a:t> </a:t>
            </a:r>
            <a:r>
              <a:rPr lang="ru-RU" b="1" dirty="0" err="1"/>
              <a:t>прожиткового</a:t>
            </a:r>
            <a:r>
              <a:rPr lang="ru-RU" b="1" dirty="0"/>
              <a:t> </a:t>
            </a:r>
            <a:r>
              <a:rPr lang="ru-RU" b="1" dirty="0" err="1"/>
              <a:t>мінімуму</a:t>
            </a:r>
            <a:r>
              <a:rPr lang="ru-RU" b="1" dirty="0"/>
              <a:t> для </a:t>
            </a:r>
            <a:r>
              <a:rPr lang="ru-RU" b="1" dirty="0" err="1"/>
              <a:t>сім’ї</a:t>
            </a:r>
            <a:r>
              <a:rPr lang="ru-RU" b="1" dirty="0"/>
              <a:t>.</a:t>
            </a:r>
            <a:r>
              <a:rPr lang="ru-RU" dirty="0"/>
              <a:t/>
            </a:r>
            <a:br>
              <a:rPr lang="ru-RU" dirty="0"/>
            </a:br>
            <a:endParaRPr lang="ru-RU" dirty="0"/>
          </a:p>
        </p:txBody>
      </p:sp>
    </p:spTree>
    <p:extLst>
      <p:ext uri="{BB962C8B-B14F-4D97-AF65-F5344CB8AC3E}">
        <p14:creationId xmlns:p14="http://schemas.microsoft.com/office/powerpoint/2010/main" val="1235686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6858000"/>
          </a:xfrm>
        </p:spPr>
        <p:txBody>
          <a:bodyPr/>
          <a:lstStyle/>
          <a:p>
            <a:r>
              <a:rPr lang="ru-RU" dirty="0"/>
              <a:t>Для </a:t>
            </a:r>
            <a:r>
              <a:rPr lang="ru-RU" dirty="0" err="1"/>
              <a:t>дитини</a:t>
            </a:r>
            <a:r>
              <a:rPr lang="ru-RU" dirty="0"/>
              <a:t>, </a:t>
            </a:r>
            <a:r>
              <a:rPr lang="ru-RU" dirty="0" err="1"/>
              <a:t>що</a:t>
            </a:r>
            <a:r>
              <a:rPr lang="ru-RU" dirty="0"/>
              <a:t> входить до складу </a:t>
            </a:r>
            <a:r>
              <a:rPr lang="ru-RU" dirty="0" err="1"/>
              <a:t>малозабезпеченої</a:t>
            </a:r>
            <a:r>
              <a:rPr lang="ru-RU" dirty="0"/>
              <a:t> </a:t>
            </a:r>
            <a:r>
              <a:rPr lang="ru-RU" dirty="0" err="1"/>
              <a:t>сім’ї</a:t>
            </a:r>
            <a:r>
              <a:rPr lang="ru-RU" dirty="0"/>
              <a:t>, </a:t>
            </a:r>
            <a:r>
              <a:rPr lang="ru-RU" dirty="0" err="1"/>
              <a:t>рівень</a:t>
            </a:r>
            <a:r>
              <a:rPr lang="ru-RU" dirty="0"/>
              <a:t> </a:t>
            </a:r>
            <a:r>
              <a:rPr lang="ru-RU" dirty="0" err="1"/>
              <a:t>забезпечення</a:t>
            </a:r>
            <a:r>
              <a:rPr lang="ru-RU" dirty="0"/>
              <a:t> </a:t>
            </a:r>
            <a:r>
              <a:rPr lang="ru-RU" dirty="0" err="1"/>
              <a:t>прожиткового</a:t>
            </a:r>
            <a:r>
              <a:rPr lang="ru-RU" dirty="0"/>
              <a:t> </a:t>
            </a:r>
            <a:r>
              <a:rPr lang="ru-RU" dirty="0" err="1"/>
              <a:t>мінімуму</a:t>
            </a:r>
            <a:r>
              <a:rPr lang="ru-RU" dirty="0"/>
              <a:t> </a:t>
            </a:r>
            <a:r>
              <a:rPr lang="ru-RU" dirty="0" err="1"/>
              <a:t>збільшується</a:t>
            </a:r>
            <a:r>
              <a:rPr lang="ru-RU" dirty="0"/>
              <a:t> на 10%, а для </a:t>
            </a:r>
            <a:r>
              <a:rPr lang="ru-RU" dirty="0" err="1"/>
              <a:t>дітей-інвалідів</a:t>
            </a:r>
            <a:r>
              <a:rPr lang="ru-RU" dirty="0"/>
              <a:t>, </a:t>
            </a:r>
            <a:r>
              <a:rPr lang="ru-RU" dirty="0" err="1"/>
              <a:t>дитини</a:t>
            </a:r>
            <a:r>
              <a:rPr lang="ru-RU" dirty="0"/>
              <a:t> </a:t>
            </a:r>
            <a:r>
              <a:rPr lang="ru-RU" dirty="0" err="1"/>
              <a:t>одинокої</a:t>
            </a:r>
            <a:r>
              <a:rPr lang="ru-RU" dirty="0"/>
              <a:t> </a:t>
            </a:r>
            <a:r>
              <a:rPr lang="ru-RU" dirty="0" err="1"/>
              <a:t>матері</a:t>
            </a:r>
            <a:r>
              <a:rPr lang="ru-RU" dirty="0"/>
              <a:t> (батька, </a:t>
            </a:r>
            <a:r>
              <a:rPr lang="ru-RU" dirty="0" err="1"/>
              <a:t>усиновителя</a:t>
            </a:r>
            <a:r>
              <a:rPr lang="ru-RU" dirty="0"/>
              <a:t>), </a:t>
            </a:r>
            <a:r>
              <a:rPr lang="ru-RU" dirty="0" err="1"/>
              <a:t>дітей</a:t>
            </a:r>
            <a:r>
              <a:rPr lang="ru-RU" dirty="0"/>
              <a:t>, у </a:t>
            </a:r>
            <a:r>
              <a:rPr lang="ru-RU" dirty="0" err="1"/>
              <a:t>яких</a:t>
            </a:r>
            <a:r>
              <a:rPr lang="ru-RU" dirty="0"/>
              <a:t> один </a:t>
            </a:r>
            <a:r>
              <a:rPr lang="ru-RU" dirty="0" err="1"/>
              <a:t>або</a:t>
            </a:r>
            <a:r>
              <a:rPr lang="ru-RU" dirty="0"/>
              <a:t> </a:t>
            </a:r>
            <a:r>
              <a:rPr lang="ru-RU" dirty="0" err="1"/>
              <a:t>обоє</a:t>
            </a:r>
            <a:r>
              <a:rPr lang="ru-RU" dirty="0"/>
              <a:t> </a:t>
            </a:r>
            <a:r>
              <a:rPr lang="ru-RU" dirty="0" err="1"/>
              <a:t>батьків</a:t>
            </a:r>
            <a:r>
              <a:rPr lang="ru-RU" dirty="0"/>
              <a:t> є </a:t>
            </a:r>
            <a:r>
              <a:rPr lang="ru-RU" dirty="0" err="1"/>
              <a:t>інвалідами</a:t>
            </a:r>
            <a:r>
              <a:rPr lang="ru-RU" dirty="0"/>
              <a:t> I </a:t>
            </a:r>
            <a:r>
              <a:rPr lang="ru-RU" dirty="0" err="1"/>
              <a:t>або</a:t>
            </a:r>
            <a:r>
              <a:rPr lang="ru-RU" dirty="0"/>
              <a:t> II </a:t>
            </a:r>
            <a:r>
              <a:rPr lang="ru-RU" dirty="0" err="1"/>
              <a:t>групи</a:t>
            </a:r>
            <a:r>
              <a:rPr lang="ru-RU" dirty="0"/>
              <a:t>, — на 20%. </a:t>
            </a:r>
            <a:r>
              <a:rPr lang="ru-RU" dirty="0" err="1"/>
              <a:t>Крім</a:t>
            </a:r>
            <a:r>
              <a:rPr lang="ru-RU" dirty="0"/>
              <a:t> того, державою </a:t>
            </a:r>
            <a:r>
              <a:rPr lang="ru-RU" dirty="0" err="1"/>
              <a:t>передбачена</a:t>
            </a:r>
            <a:r>
              <a:rPr lang="ru-RU" dirty="0"/>
              <a:t> доплата на </a:t>
            </a:r>
            <a:r>
              <a:rPr lang="ru-RU" dirty="0" err="1"/>
              <a:t>кожну</a:t>
            </a:r>
            <a:r>
              <a:rPr lang="ru-RU" dirty="0"/>
              <a:t> </a:t>
            </a:r>
            <a:r>
              <a:rPr lang="ru-RU" dirty="0" err="1"/>
              <a:t>неповнолітню</a:t>
            </a:r>
            <a:r>
              <a:rPr lang="ru-RU" dirty="0"/>
              <a:t> </a:t>
            </a:r>
            <a:r>
              <a:rPr lang="ru-RU" dirty="0" err="1"/>
              <a:t>дитину</a:t>
            </a:r>
            <a:r>
              <a:rPr lang="ru-RU" dirty="0"/>
              <a:t>, яка з 1 </a:t>
            </a:r>
            <a:r>
              <a:rPr lang="ru-RU" dirty="0" err="1"/>
              <a:t>квітня</a:t>
            </a:r>
            <a:r>
              <a:rPr lang="ru-RU" dirty="0"/>
              <a:t> 2015 року становить 250 </a:t>
            </a:r>
            <a:r>
              <a:rPr lang="ru-RU" dirty="0" err="1"/>
              <a:t>гривень</a:t>
            </a:r>
            <a:r>
              <a:rPr lang="ru-RU" dirty="0"/>
              <a:t> для </a:t>
            </a:r>
            <a:r>
              <a:rPr lang="ru-RU" dirty="0" err="1"/>
              <a:t>дітей</a:t>
            </a:r>
            <a:r>
              <a:rPr lang="ru-RU" dirty="0"/>
              <a:t> у </a:t>
            </a:r>
            <a:r>
              <a:rPr lang="ru-RU" dirty="0" err="1"/>
              <a:t>віці</a:t>
            </a:r>
            <a:r>
              <a:rPr lang="ru-RU" dirty="0"/>
              <a:t> до 13 </a:t>
            </a:r>
            <a:r>
              <a:rPr lang="ru-RU" dirty="0" err="1"/>
              <a:t>років</a:t>
            </a:r>
            <a:r>
              <a:rPr lang="ru-RU" dirty="0"/>
              <a:t> і 500 </a:t>
            </a:r>
            <a:r>
              <a:rPr lang="ru-RU" dirty="0" err="1"/>
              <a:t>гривень</a:t>
            </a:r>
            <a:r>
              <a:rPr lang="ru-RU" dirty="0"/>
              <a:t> для </a:t>
            </a:r>
            <a:r>
              <a:rPr lang="ru-RU" dirty="0" err="1"/>
              <a:t>дітей</a:t>
            </a:r>
            <a:r>
              <a:rPr lang="ru-RU" dirty="0"/>
              <a:t> </a:t>
            </a:r>
            <a:r>
              <a:rPr lang="ru-RU" dirty="0" err="1"/>
              <a:t>від</a:t>
            </a:r>
            <a:r>
              <a:rPr lang="ru-RU" dirty="0"/>
              <a:t> 13 до 18 </a:t>
            </a:r>
            <a:r>
              <a:rPr lang="ru-RU" dirty="0" err="1"/>
              <a:t>років</a:t>
            </a:r>
            <a:r>
              <a:rPr lang="ru-RU" dirty="0"/>
              <a:t>.</a:t>
            </a:r>
            <a:br>
              <a:rPr lang="ru-RU" dirty="0"/>
            </a:br>
            <a:endParaRPr lang="ru-RU" dirty="0"/>
          </a:p>
        </p:txBody>
      </p:sp>
    </p:spTree>
    <p:extLst>
      <p:ext uri="{BB962C8B-B14F-4D97-AF65-F5344CB8AC3E}">
        <p14:creationId xmlns:p14="http://schemas.microsoft.com/office/powerpoint/2010/main" val="1465679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6858000"/>
          </a:xfrm>
        </p:spPr>
        <p:txBody>
          <a:bodyPr>
            <a:normAutofit/>
          </a:bodyPr>
          <a:lstStyle/>
          <a:p>
            <a:pPr fontAlgn="base"/>
            <a:r>
              <a:rPr lang="ru-RU" sz="2800" dirty="0"/>
              <a:t>За основу </a:t>
            </a:r>
            <a:r>
              <a:rPr lang="ru-RU" sz="2800" dirty="0" err="1"/>
              <a:t>візьмемо</a:t>
            </a:r>
            <a:r>
              <a:rPr lang="ru-RU" sz="2800" dirty="0"/>
              <a:t> </a:t>
            </a:r>
            <a:r>
              <a:rPr lang="ru-RU" sz="2800" dirty="0" err="1"/>
              <a:t>сім’ю</a:t>
            </a:r>
            <a:r>
              <a:rPr lang="ru-RU" sz="2800" dirty="0"/>
              <a:t> з 5 </a:t>
            </a:r>
            <a:r>
              <a:rPr lang="ru-RU" sz="2800" dirty="0" err="1"/>
              <a:t>осіб</a:t>
            </a:r>
            <a:r>
              <a:rPr lang="ru-RU" sz="2800" dirty="0"/>
              <a:t>: </a:t>
            </a:r>
            <a:r>
              <a:rPr lang="ru-RU" sz="2800" dirty="0" err="1"/>
              <a:t>матір</a:t>
            </a:r>
            <a:r>
              <a:rPr lang="ru-RU" sz="2800" dirty="0"/>
              <a:t> (</a:t>
            </a:r>
            <a:r>
              <a:rPr lang="ru-RU" sz="2800" dirty="0" err="1"/>
              <a:t>інвалід</a:t>
            </a:r>
            <a:r>
              <a:rPr lang="ru-RU" sz="2800" dirty="0"/>
              <a:t>), </a:t>
            </a:r>
            <a:r>
              <a:rPr lang="ru-RU" sz="2800" dirty="0" err="1"/>
              <a:t>батько</a:t>
            </a:r>
            <a:r>
              <a:rPr lang="ru-RU" sz="2800" dirty="0"/>
              <a:t> і </a:t>
            </a:r>
            <a:r>
              <a:rPr lang="ru-RU" sz="2800" dirty="0" err="1"/>
              <a:t>троє</a:t>
            </a:r>
            <a:r>
              <a:rPr lang="ru-RU" sz="2800" dirty="0"/>
              <a:t> </a:t>
            </a:r>
            <a:r>
              <a:rPr lang="ru-RU" sz="2800" dirty="0" err="1"/>
              <a:t>дітей</a:t>
            </a:r>
            <a:r>
              <a:rPr lang="ru-RU" sz="2800" dirty="0"/>
              <a:t> (2, 5 і 14 </a:t>
            </a:r>
            <a:r>
              <a:rPr lang="ru-RU" sz="2800" dirty="0" err="1"/>
              <a:t>років</a:t>
            </a:r>
            <a:r>
              <a:rPr lang="ru-RU" sz="2800" dirty="0" smtClean="0"/>
              <a:t>).</a:t>
            </a:r>
            <a:br>
              <a:rPr lang="ru-RU" sz="2800" dirty="0" smtClean="0"/>
            </a:br>
            <a:r>
              <a:rPr lang="ru-RU" sz="2800" dirty="0"/>
              <a:t/>
            </a:r>
            <a:br>
              <a:rPr lang="ru-RU" sz="2800" dirty="0"/>
            </a:br>
            <a:r>
              <a:rPr lang="ru-RU" sz="2800" dirty="0"/>
              <a:t>Для </a:t>
            </a:r>
            <a:r>
              <a:rPr lang="ru-RU" sz="2800" dirty="0" err="1"/>
              <a:t>визначення</a:t>
            </a:r>
            <a:r>
              <a:rPr lang="ru-RU" sz="2800" dirty="0"/>
              <a:t> </a:t>
            </a:r>
            <a:r>
              <a:rPr lang="ru-RU" sz="2800" dirty="0" err="1"/>
              <a:t>розміру</a:t>
            </a:r>
            <a:r>
              <a:rPr lang="ru-RU" sz="2800" dirty="0"/>
              <a:t> </a:t>
            </a:r>
            <a:r>
              <a:rPr lang="ru-RU" sz="2800" dirty="0" err="1"/>
              <a:t>соцдопомоги</a:t>
            </a:r>
            <a:r>
              <a:rPr lang="ru-RU" sz="2800" dirty="0"/>
              <a:t> </a:t>
            </a:r>
            <a:r>
              <a:rPr lang="ru-RU" sz="2800" dirty="0" err="1"/>
              <a:t>малозабезпеченим</a:t>
            </a:r>
            <a:r>
              <a:rPr lang="ru-RU" sz="2800" dirty="0"/>
              <a:t> в першу </a:t>
            </a:r>
            <a:r>
              <a:rPr lang="ru-RU" sz="2800" dirty="0" err="1"/>
              <a:t>чергу</a:t>
            </a:r>
            <a:r>
              <a:rPr lang="ru-RU" sz="2800" dirty="0"/>
              <a:t> </a:t>
            </a:r>
            <a:r>
              <a:rPr lang="ru-RU" sz="2800" dirty="0" err="1"/>
              <a:t>необхідно</a:t>
            </a:r>
            <a:r>
              <a:rPr lang="ru-RU" sz="2800" dirty="0"/>
              <a:t> </a:t>
            </a:r>
            <a:r>
              <a:rPr lang="ru-RU" sz="2800" dirty="0" err="1"/>
              <a:t>розрахувати</a:t>
            </a:r>
            <a:r>
              <a:rPr lang="ru-RU" sz="2800" dirty="0"/>
              <a:t> </a:t>
            </a:r>
            <a:r>
              <a:rPr lang="ru-RU" sz="2800" dirty="0" err="1"/>
              <a:t>прожитковий</a:t>
            </a:r>
            <a:r>
              <a:rPr lang="ru-RU" sz="2800" dirty="0"/>
              <a:t> </a:t>
            </a:r>
            <a:r>
              <a:rPr lang="ru-RU" sz="2800" dirty="0" err="1"/>
              <a:t>мінімум</a:t>
            </a:r>
            <a:r>
              <a:rPr lang="ru-RU" sz="2800" dirty="0"/>
              <a:t> для </a:t>
            </a:r>
            <a:r>
              <a:rPr lang="ru-RU" sz="2800" dirty="0" err="1"/>
              <a:t>сім’ї</a:t>
            </a:r>
            <a:r>
              <a:rPr lang="ru-RU" sz="2800" dirty="0"/>
              <a:t> </a:t>
            </a:r>
            <a:r>
              <a:rPr lang="ru-RU" sz="2800" dirty="0" smtClean="0"/>
              <a:t>. Для </a:t>
            </a:r>
            <a:r>
              <a:rPr lang="ru-RU" sz="2800" dirty="0" err="1"/>
              <a:t>цього</a:t>
            </a:r>
            <a:r>
              <a:rPr lang="ru-RU" sz="2800" dirty="0"/>
              <a:t> </a:t>
            </a:r>
            <a:r>
              <a:rPr lang="ru-RU" sz="2800" dirty="0" err="1"/>
              <a:t>береться</a:t>
            </a:r>
            <a:r>
              <a:rPr lang="ru-RU" sz="2800" dirty="0"/>
              <a:t> </a:t>
            </a:r>
            <a:r>
              <a:rPr lang="ru-RU" sz="2800" dirty="0" err="1"/>
              <a:t>прожитковий</a:t>
            </a:r>
            <a:r>
              <a:rPr lang="ru-RU" sz="2800" dirty="0"/>
              <a:t> </a:t>
            </a:r>
            <a:r>
              <a:rPr lang="ru-RU" sz="2800" dirty="0" err="1"/>
              <a:t>мінімум</a:t>
            </a:r>
            <a:r>
              <a:rPr lang="ru-RU" sz="2800" dirty="0"/>
              <a:t> для кожного члена </a:t>
            </a:r>
            <a:r>
              <a:rPr lang="ru-RU" sz="2800" dirty="0" err="1"/>
              <a:t>сім’ї</a:t>
            </a:r>
            <a:r>
              <a:rPr lang="ru-RU" sz="2800" dirty="0"/>
              <a:t> і множиться на </a:t>
            </a:r>
            <a:r>
              <a:rPr lang="ru-RU" sz="2800" dirty="0" err="1"/>
              <a:t>встановлений</a:t>
            </a:r>
            <a:r>
              <a:rPr lang="ru-RU" sz="2800" dirty="0"/>
              <a:t> </a:t>
            </a:r>
            <a:r>
              <a:rPr lang="ru-RU" sz="2800" dirty="0" err="1"/>
              <a:t>коефіцієнт</a:t>
            </a:r>
            <a:r>
              <a:rPr lang="ru-RU" sz="2800" dirty="0"/>
              <a:t>, </a:t>
            </a:r>
            <a:r>
              <a:rPr lang="ru-RU" sz="2800" dirty="0" err="1"/>
              <a:t>який</a:t>
            </a:r>
            <a:r>
              <a:rPr lang="ru-RU" sz="2800" dirty="0"/>
              <a:t>, </a:t>
            </a:r>
            <a:r>
              <a:rPr lang="ru-RU" sz="2800" dirty="0" err="1"/>
              <a:t>відповідно</a:t>
            </a:r>
            <a:r>
              <a:rPr lang="ru-RU" sz="2800" dirty="0"/>
              <a:t> до ст. 9 ЗУ «Про </a:t>
            </a:r>
            <a:r>
              <a:rPr lang="ru-RU" sz="2800" dirty="0" err="1"/>
              <a:t>державний</a:t>
            </a:r>
            <a:r>
              <a:rPr lang="ru-RU" sz="2800" dirty="0"/>
              <a:t> бюджет </a:t>
            </a:r>
            <a:r>
              <a:rPr lang="ru-RU" sz="2800" dirty="0" err="1"/>
              <a:t>України</a:t>
            </a:r>
            <a:r>
              <a:rPr lang="ru-RU" sz="2800" dirty="0"/>
              <a:t> на </a:t>
            </a:r>
            <a:r>
              <a:rPr lang="ru-RU" sz="2800" dirty="0" smtClean="0"/>
              <a:t>20</a:t>
            </a:r>
            <a:r>
              <a:rPr lang="en-US" sz="2800" dirty="0" smtClean="0"/>
              <a:t>20</a:t>
            </a:r>
            <a:r>
              <a:rPr lang="ru-RU" sz="2800" dirty="0" smtClean="0"/>
              <a:t> </a:t>
            </a:r>
            <a:r>
              <a:rPr lang="ru-RU" sz="2800" dirty="0" err="1"/>
              <a:t>рік</a:t>
            </a:r>
            <a:r>
              <a:rPr lang="ru-RU" sz="2800" dirty="0"/>
              <a:t>» становить: для </a:t>
            </a:r>
            <a:r>
              <a:rPr lang="ru-RU" sz="2800" dirty="0" err="1"/>
              <a:t>працездатних</a:t>
            </a:r>
            <a:r>
              <a:rPr lang="ru-RU" sz="2800" dirty="0"/>
              <a:t> </a:t>
            </a:r>
            <a:r>
              <a:rPr lang="ru-RU" sz="2800" dirty="0" err="1"/>
              <a:t>осіб</a:t>
            </a:r>
            <a:r>
              <a:rPr lang="ru-RU" sz="2800" dirty="0"/>
              <a:t> — </a:t>
            </a:r>
            <a:r>
              <a:rPr lang="ru-RU" sz="2800" dirty="0" smtClean="0"/>
              <a:t>2</a:t>
            </a:r>
            <a:r>
              <a:rPr lang="en-US" sz="2800" dirty="0" smtClean="0"/>
              <a:t>5</a:t>
            </a:r>
            <a:r>
              <a:rPr lang="ru-RU" sz="2800" dirty="0" smtClean="0"/>
              <a:t>%, </a:t>
            </a:r>
            <a:r>
              <a:rPr lang="ru-RU" sz="2800" dirty="0"/>
              <a:t>для </a:t>
            </a:r>
            <a:r>
              <a:rPr lang="ru-RU" sz="2800" dirty="0" err="1"/>
              <a:t>дітей</a:t>
            </a:r>
            <a:r>
              <a:rPr lang="ru-RU" sz="2800" dirty="0"/>
              <a:t> — 85%, для </a:t>
            </a:r>
            <a:r>
              <a:rPr lang="ru-RU" sz="2800" dirty="0" err="1"/>
              <a:t>осіб</a:t>
            </a:r>
            <a:r>
              <a:rPr lang="ru-RU" sz="2800" dirty="0"/>
              <a:t>, </a:t>
            </a:r>
            <a:r>
              <a:rPr lang="ru-RU" sz="2800" dirty="0" err="1"/>
              <a:t>які</a:t>
            </a:r>
            <a:r>
              <a:rPr lang="ru-RU" sz="2800" dirty="0"/>
              <a:t> </a:t>
            </a:r>
            <a:r>
              <a:rPr lang="ru-RU" sz="2800" dirty="0" err="1"/>
              <a:t>втратили</a:t>
            </a:r>
            <a:r>
              <a:rPr lang="ru-RU" sz="2800" dirty="0"/>
              <a:t> </a:t>
            </a:r>
            <a:r>
              <a:rPr lang="ru-RU" sz="2800" dirty="0" err="1"/>
              <a:t>працездатність</a:t>
            </a:r>
            <a:r>
              <a:rPr lang="ru-RU" sz="2800" dirty="0"/>
              <a:t> — 100 </a:t>
            </a:r>
            <a:r>
              <a:rPr lang="ru-RU" sz="2800" dirty="0" err="1"/>
              <a:t>відсотків</a:t>
            </a:r>
            <a:r>
              <a:rPr lang="ru-RU" sz="2800" dirty="0"/>
              <a:t> </a:t>
            </a:r>
            <a:r>
              <a:rPr lang="ru-RU" sz="2800" dirty="0" err="1"/>
              <a:t>відповідного</a:t>
            </a:r>
            <a:r>
              <a:rPr lang="ru-RU" sz="2800" dirty="0"/>
              <a:t> ПМ.</a:t>
            </a:r>
            <a:br>
              <a:rPr lang="ru-RU" sz="2800" dirty="0"/>
            </a:br>
            <a:endParaRPr lang="ru-RU" sz="2800" dirty="0"/>
          </a:p>
        </p:txBody>
      </p:sp>
    </p:spTree>
    <p:extLst>
      <p:ext uri="{BB962C8B-B14F-4D97-AF65-F5344CB8AC3E}">
        <p14:creationId xmlns:p14="http://schemas.microsoft.com/office/powerpoint/2010/main" val="1658670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6769100"/>
          </a:xfrm>
        </p:spPr>
        <p:txBody>
          <a:bodyPr>
            <a:normAutofit/>
          </a:bodyPr>
          <a:lstStyle/>
          <a:p>
            <a:pPr fontAlgn="base"/>
            <a:r>
              <a:rPr lang="ru-RU" sz="2400" dirty="0" err="1"/>
              <a:t>Виходячи</a:t>
            </a:r>
            <a:r>
              <a:rPr lang="ru-RU" sz="2400" dirty="0"/>
              <a:t> з </a:t>
            </a:r>
            <a:r>
              <a:rPr lang="ru-RU" sz="2400" dirty="0" err="1"/>
              <a:t>вищесказаного</a:t>
            </a:r>
            <a:r>
              <a:rPr lang="ru-RU" sz="2400" dirty="0"/>
              <a:t>, </a:t>
            </a:r>
            <a:r>
              <a:rPr lang="ru-RU" sz="2400" dirty="0" err="1"/>
              <a:t>гарантований</a:t>
            </a:r>
            <a:r>
              <a:rPr lang="ru-RU" sz="2400" dirty="0"/>
              <a:t> </a:t>
            </a:r>
            <a:r>
              <a:rPr lang="ru-RU" sz="2400" dirty="0" err="1"/>
              <a:t>мінімум</a:t>
            </a:r>
            <a:r>
              <a:rPr lang="ru-RU" sz="2400" dirty="0"/>
              <a:t> на 2020 </a:t>
            </a:r>
            <a:r>
              <a:rPr lang="ru-RU" sz="2400" dirty="0" err="1"/>
              <a:t>рік</a:t>
            </a:r>
            <a:r>
              <a:rPr lang="ru-RU" sz="2400" dirty="0"/>
              <a:t> для </a:t>
            </a:r>
            <a:r>
              <a:rPr lang="ru-RU" sz="2400" dirty="0" err="1"/>
              <a:t>розрахунку</a:t>
            </a:r>
            <a:r>
              <a:rPr lang="ru-RU" sz="2400" dirty="0"/>
              <a:t> </a:t>
            </a:r>
            <a:r>
              <a:rPr lang="ru-RU" sz="2400" dirty="0" err="1"/>
              <a:t>допомоги</a:t>
            </a:r>
            <a:r>
              <a:rPr lang="ru-RU" sz="2400" dirty="0"/>
              <a:t> по </a:t>
            </a:r>
            <a:r>
              <a:rPr lang="ru-RU" sz="2400" dirty="0" err="1"/>
              <a:t>малозабезпеченості</a:t>
            </a:r>
            <a:r>
              <a:rPr lang="ru-RU" sz="2400" dirty="0"/>
              <a:t> </a:t>
            </a:r>
            <a:r>
              <a:rPr lang="ru-RU" sz="2400" dirty="0" err="1"/>
              <a:t>наступний</a:t>
            </a:r>
            <a:r>
              <a:rPr lang="ru-RU" sz="2400" dirty="0"/>
              <a:t>:</a:t>
            </a:r>
            <a:br>
              <a:rPr lang="ru-RU" sz="2400" dirty="0"/>
            </a:br>
            <a:r>
              <a:rPr lang="ru-RU" sz="2400" b="1" dirty="0"/>
              <a:t>для </a:t>
            </a:r>
            <a:r>
              <a:rPr lang="ru-RU" sz="2400" b="1" dirty="0" err="1"/>
              <a:t>працездатних</a:t>
            </a:r>
            <a:r>
              <a:rPr lang="ru-RU" sz="2400" dirty="0"/>
              <a:t>: з 1 </a:t>
            </a:r>
            <a:r>
              <a:rPr lang="ru-RU" sz="2400" dirty="0" err="1"/>
              <a:t>січня</a:t>
            </a:r>
            <a:r>
              <a:rPr lang="ru-RU" sz="2400" dirty="0"/>
              <a:t> – 525,50 грн., з 1 </a:t>
            </a:r>
            <a:r>
              <a:rPr lang="ru-RU" sz="2400" dirty="0" err="1"/>
              <a:t>липня</a:t>
            </a:r>
            <a:r>
              <a:rPr lang="ru-RU" sz="2400" dirty="0"/>
              <a:t> – 549,25 грн., з 1 </a:t>
            </a:r>
            <a:r>
              <a:rPr lang="ru-RU" sz="2400" dirty="0" err="1"/>
              <a:t>грудня</a:t>
            </a:r>
            <a:r>
              <a:rPr lang="ru-RU" sz="2400" dirty="0"/>
              <a:t> – 567,50 грн.</a:t>
            </a:r>
            <a:br>
              <a:rPr lang="ru-RU" sz="2400" dirty="0"/>
            </a:br>
            <a:r>
              <a:rPr lang="ru-RU" sz="2400" b="1" dirty="0"/>
              <a:t>для </a:t>
            </a:r>
            <a:r>
              <a:rPr lang="ru-RU" sz="2400" b="1" dirty="0" err="1"/>
              <a:t>дітей</a:t>
            </a:r>
            <a:r>
              <a:rPr lang="ru-RU" sz="2400" b="1" dirty="0"/>
              <a:t> до 6 </a:t>
            </a:r>
            <a:r>
              <a:rPr lang="ru-RU" sz="2400" b="1" dirty="0" err="1"/>
              <a:t>років</a:t>
            </a:r>
            <a:r>
              <a:rPr lang="ru-RU" sz="2400" dirty="0"/>
              <a:t>: з 1 </a:t>
            </a:r>
            <a:r>
              <a:rPr lang="ru-RU" sz="2400" dirty="0" err="1"/>
              <a:t>січня</a:t>
            </a:r>
            <a:r>
              <a:rPr lang="ru-RU" sz="2400" dirty="0"/>
              <a:t> – 1512,15 грн., з 1 </a:t>
            </a:r>
            <a:r>
              <a:rPr lang="ru-RU" sz="2400" dirty="0" err="1"/>
              <a:t>липня</a:t>
            </a:r>
            <a:r>
              <a:rPr lang="ru-RU" sz="2400" dirty="0"/>
              <a:t> – 2416,70 грн., з 1 </a:t>
            </a:r>
            <a:r>
              <a:rPr lang="ru-RU" sz="2400" dirty="0" err="1"/>
              <a:t>грудня</a:t>
            </a:r>
            <a:r>
              <a:rPr lang="ru-RU" sz="2400" dirty="0"/>
              <a:t> – 2497,30 грн.</a:t>
            </a:r>
            <a:br>
              <a:rPr lang="ru-RU" sz="2400" dirty="0"/>
            </a:br>
            <a:r>
              <a:rPr lang="ru-RU" sz="2400" b="1" dirty="0"/>
              <a:t>для </a:t>
            </a:r>
            <a:r>
              <a:rPr lang="ru-RU" sz="2400" b="1" dirty="0" err="1"/>
              <a:t>дітей</a:t>
            </a:r>
            <a:r>
              <a:rPr lang="ru-RU" sz="2400" b="1" dirty="0"/>
              <a:t> 6-18 </a:t>
            </a:r>
            <a:r>
              <a:rPr lang="ru-RU" sz="2400" b="1" dirty="0" err="1"/>
              <a:t>років</a:t>
            </a:r>
            <a:r>
              <a:rPr lang="ru-RU" sz="2400" dirty="0"/>
              <a:t>: з 1 </a:t>
            </a:r>
            <a:r>
              <a:rPr lang="ru-RU" sz="2400" dirty="0" err="1"/>
              <a:t>січня</a:t>
            </a:r>
            <a:r>
              <a:rPr lang="ru-RU" sz="2400" dirty="0"/>
              <a:t> – 1885,30 грн., з 1 </a:t>
            </a:r>
            <a:r>
              <a:rPr lang="ru-RU" sz="2400" dirty="0" err="1"/>
              <a:t>липня</a:t>
            </a:r>
            <a:r>
              <a:rPr lang="ru-RU" sz="2400" dirty="0"/>
              <a:t> – 3013,40 грн., з 1 </a:t>
            </a:r>
            <a:r>
              <a:rPr lang="ru-RU" sz="2400" dirty="0" err="1"/>
              <a:t>грудня</a:t>
            </a:r>
            <a:r>
              <a:rPr lang="ru-RU" sz="2400" dirty="0"/>
              <a:t> – 3113,50 грн.</a:t>
            </a:r>
            <a:br>
              <a:rPr lang="ru-RU" sz="2400" dirty="0"/>
            </a:br>
            <a:r>
              <a:rPr lang="ru-RU" sz="2400" b="1" dirty="0"/>
              <a:t>для </a:t>
            </a:r>
            <a:r>
              <a:rPr lang="ru-RU" sz="2400" b="1" dirty="0" err="1"/>
              <a:t>непрацездатних</a:t>
            </a:r>
            <a:r>
              <a:rPr lang="ru-RU" sz="2400" dirty="0"/>
              <a:t>: з 1 </a:t>
            </a:r>
            <a:r>
              <a:rPr lang="ru-RU" sz="2400" dirty="0" err="1"/>
              <a:t>січня</a:t>
            </a:r>
            <a:r>
              <a:rPr lang="ru-RU" sz="2400" dirty="0"/>
              <a:t> – 1638 грн., з 1 </a:t>
            </a:r>
            <a:r>
              <a:rPr lang="ru-RU" sz="2400" dirty="0" err="1"/>
              <a:t>липня</a:t>
            </a:r>
            <a:r>
              <a:rPr lang="ru-RU" sz="2400" dirty="0"/>
              <a:t> – 1712 грн., з 1 </a:t>
            </a:r>
            <a:r>
              <a:rPr lang="ru-RU" sz="2400" dirty="0" err="1"/>
              <a:t>грудня</a:t>
            </a:r>
            <a:r>
              <a:rPr lang="ru-RU" sz="2400" dirty="0"/>
              <a:t> – 1769 </a:t>
            </a:r>
            <a:r>
              <a:rPr lang="ru-RU" sz="2400" dirty="0" err="1"/>
              <a:t>гривень</a:t>
            </a:r>
            <a:r>
              <a:rPr lang="ru-RU" sz="2400" dirty="0"/>
              <a:t/>
            </a:r>
            <a:br>
              <a:rPr lang="ru-RU" sz="2400" dirty="0"/>
            </a:br>
            <a:r>
              <a:rPr lang="ru-RU" sz="2400" dirty="0"/>
              <a:t/>
            </a:r>
            <a:br>
              <a:rPr lang="ru-RU" sz="2400" dirty="0"/>
            </a:br>
            <a:endParaRPr lang="ru-RU" sz="2400" dirty="0"/>
          </a:p>
        </p:txBody>
      </p:sp>
    </p:spTree>
    <p:extLst>
      <p:ext uri="{BB962C8B-B14F-4D97-AF65-F5344CB8AC3E}">
        <p14:creationId xmlns:p14="http://schemas.microsoft.com/office/powerpoint/2010/main" val="1196509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843"/>
            <a:ext cx="12192000" cy="4893647"/>
          </a:xfrm>
          <a:prstGeom prst="rect">
            <a:avLst/>
          </a:prstGeom>
        </p:spPr>
        <p:txBody>
          <a:bodyPr wrap="square">
            <a:spAutoFit/>
          </a:bodyPr>
          <a:lstStyle/>
          <a:p>
            <a:pPr fontAlgn="base"/>
            <a:r>
              <a:rPr lang="ru-RU" sz="2400" dirty="0">
                <a:solidFill>
                  <a:srgbClr val="444444"/>
                </a:solidFill>
                <a:latin typeface="Open Sans"/>
              </a:rPr>
              <a:t>Значить </a:t>
            </a:r>
            <a:r>
              <a:rPr lang="ru-RU" sz="2400" dirty="0" err="1">
                <a:solidFill>
                  <a:srgbClr val="444444"/>
                </a:solidFill>
                <a:latin typeface="Open Sans"/>
              </a:rPr>
              <a:t>гарантований</a:t>
            </a:r>
            <a:r>
              <a:rPr lang="ru-RU" sz="2400" dirty="0">
                <a:solidFill>
                  <a:srgbClr val="444444"/>
                </a:solidFill>
                <a:latin typeface="Open Sans"/>
              </a:rPr>
              <a:t> </a:t>
            </a:r>
            <a:r>
              <a:rPr lang="ru-RU" sz="2400" dirty="0" err="1">
                <a:solidFill>
                  <a:srgbClr val="444444"/>
                </a:solidFill>
                <a:latin typeface="Open Sans"/>
              </a:rPr>
              <a:t>мінімум</a:t>
            </a:r>
            <a:r>
              <a:rPr lang="ru-RU" sz="2400" dirty="0">
                <a:solidFill>
                  <a:srgbClr val="444444"/>
                </a:solidFill>
                <a:latin typeface="Open Sans"/>
              </a:rPr>
              <a:t> для </a:t>
            </a:r>
            <a:r>
              <a:rPr lang="ru-RU" sz="2400" dirty="0" err="1">
                <a:solidFill>
                  <a:srgbClr val="444444"/>
                </a:solidFill>
                <a:latin typeface="Open Sans"/>
              </a:rPr>
              <a:t>нашої</a:t>
            </a:r>
            <a:r>
              <a:rPr lang="ru-RU" sz="2400" dirty="0">
                <a:solidFill>
                  <a:srgbClr val="444444"/>
                </a:solidFill>
                <a:latin typeface="Open Sans"/>
              </a:rPr>
              <a:t> </a:t>
            </a:r>
            <a:r>
              <a:rPr lang="ru-RU" sz="2400" dirty="0" err="1">
                <a:solidFill>
                  <a:srgbClr val="444444"/>
                </a:solidFill>
                <a:latin typeface="Open Sans"/>
              </a:rPr>
              <a:t>сім’ї</a:t>
            </a:r>
            <a:r>
              <a:rPr lang="ru-RU" sz="2400" dirty="0">
                <a:solidFill>
                  <a:srgbClr val="444444"/>
                </a:solidFill>
                <a:latin typeface="Open Sans"/>
              </a:rPr>
              <a:t> на </a:t>
            </a:r>
            <a:r>
              <a:rPr lang="ru-RU" sz="2400" dirty="0" err="1">
                <a:solidFill>
                  <a:srgbClr val="444444"/>
                </a:solidFill>
                <a:latin typeface="Open Sans"/>
              </a:rPr>
              <a:t>період</a:t>
            </a:r>
            <a:r>
              <a:rPr lang="ru-RU" sz="2400" dirty="0">
                <a:solidFill>
                  <a:srgbClr val="444444"/>
                </a:solidFill>
                <a:latin typeface="Open Sans"/>
              </a:rPr>
              <a:t> з 01.07.2020 по 30.11.2020 складе:</a:t>
            </a:r>
          </a:p>
          <a:p>
            <a:pPr fontAlgn="base">
              <a:buFont typeface="Arial" panose="020B0604020202020204" pitchFamily="34" charset="0"/>
              <a:buChar char="•"/>
            </a:pPr>
            <a:r>
              <a:rPr lang="ru-RU" sz="2400" dirty="0">
                <a:solidFill>
                  <a:srgbClr val="444444"/>
                </a:solidFill>
                <a:latin typeface="inherit"/>
              </a:rPr>
              <a:t>для </a:t>
            </a:r>
            <a:r>
              <a:rPr lang="ru-RU" sz="2400" dirty="0" err="1">
                <a:solidFill>
                  <a:srgbClr val="444444"/>
                </a:solidFill>
                <a:latin typeface="inherit"/>
              </a:rPr>
              <a:t>дитини</a:t>
            </a:r>
            <a:r>
              <a:rPr lang="ru-RU" sz="2400" dirty="0">
                <a:solidFill>
                  <a:srgbClr val="444444"/>
                </a:solidFill>
                <a:latin typeface="inherit"/>
              </a:rPr>
              <a:t> 2 </a:t>
            </a:r>
            <a:r>
              <a:rPr lang="ru-RU" sz="2400" dirty="0" err="1">
                <a:solidFill>
                  <a:srgbClr val="444444"/>
                </a:solidFill>
                <a:latin typeface="inherit"/>
              </a:rPr>
              <a:t>років</a:t>
            </a:r>
            <a:r>
              <a:rPr lang="ru-RU" sz="2400" dirty="0">
                <a:solidFill>
                  <a:srgbClr val="444444"/>
                </a:solidFill>
                <a:latin typeface="inherit"/>
              </a:rPr>
              <a:t> (1859 × 130%) + 20% надбавка за </a:t>
            </a:r>
            <a:r>
              <a:rPr lang="ru-RU" sz="2400" dirty="0" err="1">
                <a:solidFill>
                  <a:srgbClr val="444444"/>
                </a:solidFill>
                <a:latin typeface="inherit"/>
              </a:rPr>
              <a:t>інвалідність</a:t>
            </a:r>
            <a:r>
              <a:rPr lang="ru-RU" sz="2400" dirty="0">
                <a:solidFill>
                  <a:srgbClr val="444444"/>
                </a:solidFill>
                <a:latin typeface="inherit"/>
              </a:rPr>
              <a:t> </a:t>
            </a:r>
            <a:r>
              <a:rPr lang="ru-RU" sz="2400" dirty="0" err="1">
                <a:solidFill>
                  <a:srgbClr val="444444"/>
                </a:solidFill>
                <a:latin typeface="inherit"/>
              </a:rPr>
              <a:t>матері</a:t>
            </a:r>
            <a:r>
              <a:rPr lang="ru-RU" sz="2400" dirty="0">
                <a:solidFill>
                  <a:srgbClr val="444444"/>
                </a:solidFill>
                <a:latin typeface="inherit"/>
              </a:rPr>
              <a:t> = 2900 грн. 04 коп.</a:t>
            </a:r>
          </a:p>
          <a:p>
            <a:pPr fontAlgn="base">
              <a:buFont typeface="Arial" panose="020B0604020202020204" pitchFamily="34" charset="0"/>
              <a:buChar char="•"/>
            </a:pPr>
            <a:r>
              <a:rPr lang="ru-RU" sz="2400" dirty="0">
                <a:solidFill>
                  <a:srgbClr val="444444"/>
                </a:solidFill>
                <a:latin typeface="inherit"/>
              </a:rPr>
              <a:t>для </a:t>
            </a:r>
            <a:r>
              <a:rPr lang="ru-RU" sz="2400" dirty="0" err="1">
                <a:solidFill>
                  <a:srgbClr val="444444"/>
                </a:solidFill>
                <a:latin typeface="inherit"/>
              </a:rPr>
              <a:t>дитини</a:t>
            </a:r>
            <a:r>
              <a:rPr lang="ru-RU" sz="2400" dirty="0">
                <a:solidFill>
                  <a:srgbClr val="444444"/>
                </a:solidFill>
                <a:latin typeface="inherit"/>
              </a:rPr>
              <a:t> 5 </a:t>
            </a:r>
            <a:r>
              <a:rPr lang="ru-RU" sz="2400" dirty="0" err="1">
                <a:solidFill>
                  <a:srgbClr val="444444"/>
                </a:solidFill>
                <a:latin typeface="inherit"/>
              </a:rPr>
              <a:t>років</a:t>
            </a:r>
            <a:r>
              <a:rPr lang="ru-RU" sz="2400" dirty="0">
                <a:solidFill>
                  <a:srgbClr val="444444"/>
                </a:solidFill>
                <a:latin typeface="inherit"/>
              </a:rPr>
              <a:t> (1859 × 130%) + 20% надбавка за </a:t>
            </a:r>
            <a:r>
              <a:rPr lang="ru-RU" sz="2400" dirty="0" err="1">
                <a:solidFill>
                  <a:srgbClr val="444444"/>
                </a:solidFill>
                <a:latin typeface="inherit"/>
              </a:rPr>
              <a:t>інвалідність</a:t>
            </a:r>
            <a:r>
              <a:rPr lang="ru-RU" sz="2400" dirty="0">
                <a:solidFill>
                  <a:srgbClr val="444444"/>
                </a:solidFill>
                <a:latin typeface="inherit"/>
              </a:rPr>
              <a:t> </a:t>
            </a:r>
            <a:r>
              <a:rPr lang="ru-RU" sz="2400" dirty="0" err="1">
                <a:solidFill>
                  <a:srgbClr val="444444"/>
                </a:solidFill>
                <a:latin typeface="inherit"/>
              </a:rPr>
              <a:t>матері</a:t>
            </a:r>
            <a:r>
              <a:rPr lang="ru-RU" sz="2400" dirty="0">
                <a:solidFill>
                  <a:srgbClr val="444444"/>
                </a:solidFill>
                <a:latin typeface="inherit"/>
              </a:rPr>
              <a:t> = 2900 грн. 04 коп.</a:t>
            </a:r>
          </a:p>
          <a:p>
            <a:pPr fontAlgn="base">
              <a:buFont typeface="Arial" panose="020B0604020202020204" pitchFamily="34" charset="0"/>
              <a:buChar char="•"/>
            </a:pPr>
            <a:r>
              <a:rPr lang="ru-RU" sz="2400" dirty="0">
                <a:solidFill>
                  <a:srgbClr val="444444"/>
                </a:solidFill>
                <a:latin typeface="inherit"/>
              </a:rPr>
              <a:t>для </a:t>
            </a:r>
            <a:r>
              <a:rPr lang="ru-RU" sz="2400" dirty="0" err="1">
                <a:solidFill>
                  <a:srgbClr val="444444"/>
                </a:solidFill>
                <a:latin typeface="inherit"/>
              </a:rPr>
              <a:t>дитини</a:t>
            </a:r>
            <a:r>
              <a:rPr lang="ru-RU" sz="2400" dirty="0">
                <a:solidFill>
                  <a:srgbClr val="444444"/>
                </a:solidFill>
                <a:latin typeface="inherit"/>
              </a:rPr>
              <a:t> 14 </a:t>
            </a:r>
            <a:r>
              <a:rPr lang="ru-RU" sz="2400" dirty="0" err="1">
                <a:solidFill>
                  <a:srgbClr val="444444"/>
                </a:solidFill>
                <a:latin typeface="inherit"/>
              </a:rPr>
              <a:t>років</a:t>
            </a:r>
            <a:r>
              <a:rPr lang="ru-RU" sz="2400" dirty="0">
                <a:solidFill>
                  <a:srgbClr val="444444"/>
                </a:solidFill>
                <a:latin typeface="inherit"/>
              </a:rPr>
              <a:t> (2318 × 130%) + 20% надбавка за </a:t>
            </a:r>
            <a:r>
              <a:rPr lang="ru-RU" sz="2400" dirty="0" err="1">
                <a:solidFill>
                  <a:srgbClr val="444444"/>
                </a:solidFill>
                <a:latin typeface="inherit"/>
              </a:rPr>
              <a:t>інвалідність</a:t>
            </a:r>
            <a:r>
              <a:rPr lang="ru-RU" sz="2400" dirty="0">
                <a:solidFill>
                  <a:srgbClr val="444444"/>
                </a:solidFill>
                <a:latin typeface="inherit"/>
              </a:rPr>
              <a:t> </a:t>
            </a:r>
            <a:r>
              <a:rPr lang="ru-RU" sz="2400" dirty="0" err="1">
                <a:solidFill>
                  <a:srgbClr val="444444"/>
                </a:solidFill>
                <a:latin typeface="inherit"/>
              </a:rPr>
              <a:t>матері</a:t>
            </a:r>
            <a:r>
              <a:rPr lang="ru-RU" sz="2400" dirty="0">
                <a:solidFill>
                  <a:srgbClr val="444444"/>
                </a:solidFill>
                <a:latin typeface="inherit"/>
              </a:rPr>
              <a:t> = 3616 грн. 08 коп.</a:t>
            </a:r>
          </a:p>
          <a:p>
            <a:pPr fontAlgn="base">
              <a:buFont typeface="Arial" panose="020B0604020202020204" pitchFamily="34" charset="0"/>
              <a:buChar char="•"/>
            </a:pPr>
            <a:r>
              <a:rPr lang="ru-RU" sz="2400" dirty="0">
                <a:solidFill>
                  <a:srgbClr val="444444"/>
                </a:solidFill>
                <a:latin typeface="inherit"/>
              </a:rPr>
              <a:t>для </a:t>
            </a:r>
            <a:r>
              <a:rPr lang="ru-RU" sz="2400" dirty="0" err="1">
                <a:solidFill>
                  <a:srgbClr val="444444"/>
                </a:solidFill>
                <a:latin typeface="inherit"/>
              </a:rPr>
              <a:t>працездатних</a:t>
            </a:r>
            <a:r>
              <a:rPr lang="ru-RU" sz="2400" dirty="0">
                <a:solidFill>
                  <a:srgbClr val="444444"/>
                </a:solidFill>
                <a:latin typeface="inherit"/>
              </a:rPr>
              <a:t> </a:t>
            </a:r>
            <a:r>
              <a:rPr lang="ru-RU" sz="2400" dirty="0" err="1">
                <a:solidFill>
                  <a:srgbClr val="444444"/>
                </a:solidFill>
                <a:latin typeface="inherit"/>
              </a:rPr>
              <a:t>осіб</a:t>
            </a:r>
            <a:r>
              <a:rPr lang="ru-RU" sz="2400" dirty="0">
                <a:solidFill>
                  <a:srgbClr val="444444"/>
                </a:solidFill>
                <a:latin typeface="inherit"/>
              </a:rPr>
              <a:t> (в </a:t>
            </a:r>
            <a:r>
              <a:rPr lang="ru-RU" sz="2400" dirty="0" err="1">
                <a:solidFill>
                  <a:srgbClr val="444444"/>
                </a:solidFill>
                <a:latin typeface="inherit"/>
              </a:rPr>
              <a:t>нашому</a:t>
            </a:r>
            <a:r>
              <a:rPr lang="ru-RU" sz="2400" dirty="0">
                <a:solidFill>
                  <a:srgbClr val="444444"/>
                </a:solidFill>
                <a:latin typeface="inherit"/>
              </a:rPr>
              <a:t> </a:t>
            </a:r>
            <a:r>
              <a:rPr lang="ru-RU" sz="2400" dirty="0" err="1">
                <a:solidFill>
                  <a:srgbClr val="444444"/>
                </a:solidFill>
                <a:latin typeface="inherit"/>
              </a:rPr>
              <a:t>випадку</a:t>
            </a:r>
            <a:r>
              <a:rPr lang="ru-RU" sz="2400" dirty="0">
                <a:solidFill>
                  <a:srgbClr val="444444"/>
                </a:solidFill>
                <a:latin typeface="inherit"/>
              </a:rPr>
              <a:t> </a:t>
            </a:r>
            <a:r>
              <a:rPr lang="ru-RU" sz="2400" dirty="0" err="1">
                <a:solidFill>
                  <a:srgbClr val="444444"/>
                </a:solidFill>
                <a:latin typeface="inherit"/>
              </a:rPr>
              <a:t>батько</a:t>
            </a:r>
            <a:r>
              <a:rPr lang="ru-RU" sz="2400" dirty="0">
                <a:solidFill>
                  <a:srgbClr val="444444"/>
                </a:solidFill>
                <a:latin typeface="inherit"/>
              </a:rPr>
              <a:t>) 549 грн. 25 коп. (2197 × 25%)</a:t>
            </a:r>
          </a:p>
          <a:p>
            <a:pPr fontAlgn="base">
              <a:buFont typeface="Arial" panose="020B0604020202020204" pitchFamily="34" charset="0"/>
              <a:buChar char="•"/>
            </a:pPr>
            <a:r>
              <a:rPr lang="ru-RU" sz="2400" dirty="0">
                <a:solidFill>
                  <a:srgbClr val="444444"/>
                </a:solidFill>
                <a:latin typeface="inherit"/>
              </a:rPr>
              <a:t>для </a:t>
            </a:r>
            <a:r>
              <a:rPr lang="ru-RU" sz="2400" dirty="0" err="1">
                <a:solidFill>
                  <a:srgbClr val="444444"/>
                </a:solidFill>
                <a:latin typeface="inherit"/>
              </a:rPr>
              <a:t>непрацездатних</a:t>
            </a:r>
            <a:r>
              <a:rPr lang="ru-RU" sz="2400" dirty="0">
                <a:solidFill>
                  <a:srgbClr val="444444"/>
                </a:solidFill>
                <a:latin typeface="inherit"/>
              </a:rPr>
              <a:t> </a:t>
            </a:r>
            <a:r>
              <a:rPr lang="ru-RU" sz="2400" dirty="0" err="1">
                <a:solidFill>
                  <a:srgbClr val="444444"/>
                </a:solidFill>
                <a:latin typeface="inherit"/>
              </a:rPr>
              <a:t>громадян</a:t>
            </a:r>
            <a:r>
              <a:rPr lang="ru-RU" sz="2400" dirty="0">
                <a:solidFill>
                  <a:srgbClr val="444444"/>
                </a:solidFill>
                <a:latin typeface="inherit"/>
              </a:rPr>
              <a:t> (</a:t>
            </a:r>
            <a:r>
              <a:rPr lang="ru-RU" sz="2400" dirty="0" err="1">
                <a:solidFill>
                  <a:srgbClr val="444444"/>
                </a:solidFill>
                <a:latin typeface="inherit"/>
              </a:rPr>
              <a:t>мати-інвалід</a:t>
            </a:r>
            <a:r>
              <a:rPr lang="ru-RU" sz="2400" dirty="0">
                <a:solidFill>
                  <a:srgbClr val="444444"/>
                </a:solidFill>
                <a:latin typeface="inherit"/>
              </a:rPr>
              <a:t>) 1712 </a:t>
            </a:r>
            <a:r>
              <a:rPr lang="ru-RU" sz="2400" dirty="0" err="1">
                <a:solidFill>
                  <a:srgbClr val="444444"/>
                </a:solidFill>
                <a:latin typeface="inherit"/>
              </a:rPr>
              <a:t>гривень</a:t>
            </a:r>
            <a:endParaRPr lang="ru-RU" sz="2400" dirty="0">
              <a:solidFill>
                <a:srgbClr val="444444"/>
              </a:solidFill>
              <a:latin typeface="inherit"/>
            </a:endParaRPr>
          </a:p>
          <a:p>
            <a:pPr fontAlgn="base"/>
            <a:r>
              <a:rPr lang="ru-RU" sz="2400" dirty="0" err="1">
                <a:solidFill>
                  <a:srgbClr val="444444"/>
                </a:solidFill>
                <a:latin typeface="Open Sans"/>
              </a:rPr>
              <a:t>Розраховуємо</a:t>
            </a:r>
            <a:r>
              <a:rPr lang="ru-RU" sz="2400" dirty="0">
                <a:solidFill>
                  <a:srgbClr val="444444"/>
                </a:solidFill>
                <a:latin typeface="Open Sans"/>
              </a:rPr>
              <a:t> </a:t>
            </a:r>
            <a:r>
              <a:rPr lang="ru-RU" sz="2400" dirty="0" err="1">
                <a:solidFill>
                  <a:srgbClr val="444444"/>
                </a:solidFill>
                <a:latin typeface="Open Sans"/>
              </a:rPr>
              <a:t>прожитковий</a:t>
            </a:r>
            <a:r>
              <a:rPr lang="ru-RU" sz="2400" dirty="0">
                <a:solidFill>
                  <a:srgbClr val="444444"/>
                </a:solidFill>
                <a:latin typeface="Open Sans"/>
              </a:rPr>
              <a:t> </a:t>
            </a:r>
            <a:r>
              <a:rPr lang="ru-RU" sz="2400" dirty="0" err="1">
                <a:solidFill>
                  <a:srgbClr val="444444"/>
                </a:solidFill>
                <a:latin typeface="Open Sans"/>
              </a:rPr>
              <a:t>мінімум</a:t>
            </a:r>
            <a:r>
              <a:rPr lang="ru-RU" sz="2400" dirty="0">
                <a:solidFill>
                  <a:srgbClr val="444444"/>
                </a:solidFill>
                <a:latin typeface="Open Sans"/>
              </a:rPr>
              <a:t> </a:t>
            </a:r>
            <a:r>
              <a:rPr lang="ru-RU" sz="2400" dirty="0" err="1">
                <a:solidFill>
                  <a:srgbClr val="444444"/>
                </a:solidFill>
                <a:latin typeface="Open Sans"/>
              </a:rPr>
              <a:t>сім’ї</a:t>
            </a:r>
            <a:r>
              <a:rPr lang="ru-RU" sz="2400" dirty="0">
                <a:solidFill>
                  <a:srgbClr val="444444"/>
                </a:solidFill>
                <a:latin typeface="Open Sans"/>
              </a:rPr>
              <a:t>: </a:t>
            </a:r>
            <a:r>
              <a:rPr lang="ru-RU" sz="2400" b="1" dirty="0">
                <a:solidFill>
                  <a:srgbClr val="444444"/>
                </a:solidFill>
                <a:latin typeface="inherit"/>
              </a:rPr>
              <a:t>549,25</a:t>
            </a:r>
            <a:r>
              <a:rPr lang="ru-RU" sz="2400" dirty="0">
                <a:solidFill>
                  <a:srgbClr val="444444"/>
                </a:solidFill>
                <a:latin typeface="Open Sans"/>
              </a:rPr>
              <a:t> (</a:t>
            </a:r>
            <a:r>
              <a:rPr lang="ru-RU" sz="2400" dirty="0" err="1">
                <a:solidFill>
                  <a:srgbClr val="444444"/>
                </a:solidFill>
                <a:latin typeface="Open Sans"/>
              </a:rPr>
              <a:t>батько</a:t>
            </a:r>
            <a:r>
              <a:rPr lang="ru-RU" sz="2400" dirty="0">
                <a:solidFill>
                  <a:srgbClr val="444444"/>
                </a:solidFill>
                <a:latin typeface="Open Sans"/>
              </a:rPr>
              <a:t>) + </a:t>
            </a:r>
            <a:r>
              <a:rPr lang="ru-RU" sz="2400" b="1" dirty="0">
                <a:solidFill>
                  <a:srgbClr val="444444"/>
                </a:solidFill>
                <a:latin typeface="inherit"/>
              </a:rPr>
              <a:t>1712</a:t>
            </a:r>
            <a:r>
              <a:rPr lang="ru-RU" sz="2400" dirty="0">
                <a:solidFill>
                  <a:srgbClr val="444444"/>
                </a:solidFill>
                <a:latin typeface="Open Sans"/>
              </a:rPr>
              <a:t> (</a:t>
            </a:r>
            <a:r>
              <a:rPr lang="ru-RU" sz="2400" dirty="0" err="1">
                <a:solidFill>
                  <a:srgbClr val="444444"/>
                </a:solidFill>
                <a:latin typeface="Open Sans"/>
              </a:rPr>
              <a:t>мати</a:t>
            </a:r>
            <a:r>
              <a:rPr lang="ru-RU" sz="2400" dirty="0">
                <a:solidFill>
                  <a:srgbClr val="444444"/>
                </a:solidFill>
                <a:latin typeface="Open Sans"/>
              </a:rPr>
              <a:t>) + </a:t>
            </a:r>
            <a:r>
              <a:rPr lang="ru-RU" sz="2400" b="1" dirty="0">
                <a:solidFill>
                  <a:srgbClr val="444444"/>
                </a:solidFill>
                <a:latin typeface="inherit"/>
              </a:rPr>
              <a:t>2900,04</a:t>
            </a:r>
            <a:r>
              <a:rPr lang="ru-RU" sz="2400" dirty="0">
                <a:solidFill>
                  <a:srgbClr val="444444"/>
                </a:solidFill>
                <a:latin typeface="Open Sans"/>
              </a:rPr>
              <a:t> (</a:t>
            </a:r>
            <a:r>
              <a:rPr lang="ru-RU" sz="2400" dirty="0" err="1">
                <a:solidFill>
                  <a:srgbClr val="444444"/>
                </a:solidFill>
                <a:latin typeface="Open Sans"/>
              </a:rPr>
              <a:t>малюк</a:t>
            </a:r>
            <a:r>
              <a:rPr lang="ru-RU" sz="2400" dirty="0">
                <a:solidFill>
                  <a:srgbClr val="444444"/>
                </a:solidFill>
                <a:latin typeface="Open Sans"/>
              </a:rPr>
              <a:t> 2 роки) + </a:t>
            </a:r>
            <a:r>
              <a:rPr lang="ru-RU" sz="2400" b="1" dirty="0">
                <a:solidFill>
                  <a:srgbClr val="444444"/>
                </a:solidFill>
                <a:latin typeface="inherit"/>
              </a:rPr>
              <a:t>2900,04</a:t>
            </a:r>
            <a:r>
              <a:rPr lang="ru-RU" sz="2400" dirty="0">
                <a:solidFill>
                  <a:srgbClr val="444444"/>
                </a:solidFill>
                <a:latin typeface="Open Sans"/>
              </a:rPr>
              <a:t> (</a:t>
            </a:r>
            <a:r>
              <a:rPr lang="ru-RU" sz="2400" dirty="0" err="1">
                <a:solidFill>
                  <a:srgbClr val="444444"/>
                </a:solidFill>
                <a:latin typeface="Open Sans"/>
              </a:rPr>
              <a:t>дитина</a:t>
            </a:r>
            <a:r>
              <a:rPr lang="ru-RU" sz="2400" dirty="0">
                <a:solidFill>
                  <a:srgbClr val="444444"/>
                </a:solidFill>
                <a:latin typeface="Open Sans"/>
              </a:rPr>
              <a:t> 5 </a:t>
            </a:r>
            <a:r>
              <a:rPr lang="ru-RU" sz="2400" dirty="0" err="1">
                <a:solidFill>
                  <a:srgbClr val="444444"/>
                </a:solidFill>
                <a:latin typeface="Open Sans"/>
              </a:rPr>
              <a:t>років</a:t>
            </a:r>
            <a:r>
              <a:rPr lang="ru-RU" sz="2400" dirty="0">
                <a:solidFill>
                  <a:srgbClr val="444444"/>
                </a:solidFill>
                <a:latin typeface="Open Sans"/>
              </a:rPr>
              <a:t>) + </a:t>
            </a:r>
            <a:r>
              <a:rPr lang="ru-RU" sz="2400" b="1" dirty="0">
                <a:solidFill>
                  <a:srgbClr val="444444"/>
                </a:solidFill>
                <a:latin typeface="inherit"/>
              </a:rPr>
              <a:t>3616,08</a:t>
            </a:r>
            <a:r>
              <a:rPr lang="ru-RU" sz="2400" dirty="0">
                <a:solidFill>
                  <a:srgbClr val="444444"/>
                </a:solidFill>
                <a:latin typeface="Open Sans"/>
              </a:rPr>
              <a:t> (</a:t>
            </a:r>
            <a:r>
              <a:rPr lang="ru-RU" sz="2400" dirty="0" err="1">
                <a:solidFill>
                  <a:srgbClr val="444444"/>
                </a:solidFill>
                <a:latin typeface="Open Sans"/>
              </a:rPr>
              <a:t>підліток</a:t>
            </a:r>
            <a:r>
              <a:rPr lang="ru-RU" sz="2400" dirty="0">
                <a:solidFill>
                  <a:srgbClr val="444444"/>
                </a:solidFill>
                <a:latin typeface="Open Sans"/>
              </a:rPr>
              <a:t> 14 </a:t>
            </a:r>
            <a:r>
              <a:rPr lang="ru-RU" sz="2400" dirty="0" err="1">
                <a:solidFill>
                  <a:srgbClr val="444444"/>
                </a:solidFill>
                <a:latin typeface="Open Sans"/>
              </a:rPr>
              <a:t>років</a:t>
            </a:r>
            <a:r>
              <a:rPr lang="ru-RU" sz="2400" dirty="0">
                <a:solidFill>
                  <a:srgbClr val="444444"/>
                </a:solidFill>
                <a:latin typeface="Open Sans"/>
              </a:rPr>
              <a:t>) = </a:t>
            </a:r>
            <a:r>
              <a:rPr lang="ru-RU" sz="2400" b="1" dirty="0">
                <a:solidFill>
                  <a:srgbClr val="444444"/>
                </a:solidFill>
                <a:latin typeface="inherit"/>
              </a:rPr>
              <a:t>11677,41 </a:t>
            </a:r>
            <a:r>
              <a:rPr lang="ru-RU" sz="2400" b="1" dirty="0" err="1">
                <a:solidFill>
                  <a:srgbClr val="444444"/>
                </a:solidFill>
                <a:latin typeface="inherit"/>
              </a:rPr>
              <a:t>гривень</a:t>
            </a:r>
            <a:r>
              <a:rPr lang="ru-RU" sz="2400" b="1" dirty="0">
                <a:solidFill>
                  <a:srgbClr val="444444"/>
                </a:solidFill>
                <a:latin typeface="inherit"/>
              </a:rPr>
              <a:t>.</a:t>
            </a:r>
            <a:endParaRPr lang="ru-RU" sz="2400" b="0" i="0" dirty="0">
              <a:solidFill>
                <a:srgbClr val="444444"/>
              </a:solidFill>
              <a:effectLst/>
              <a:latin typeface="Open Sans"/>
            </a:endParaRPr>
          </a:p>
        </p:txBody>
      </p:sp>
    </p:spTree>
    <p:extLst>
      <p:ext uri="{BB962C8B-B14F-4D97-AF65-F5344CB8AC3E}">
        <p14:creationId xmlns:p14="http://schemas.microsoft.com/office/powerpoint/2010/main" val="3720649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pPr fontAlgn="base"/>
            <a:r>
              <a:rPr lang="ru-RU" sz="2400" dirty="0" err="1"/>
              <a:t>Обчислюємо</a:t>
            </a:r>
            <a:r>
              <a:rPr lang="ru-RU" sz="2400" dirty="0"/>
              <a:t> </a:t>
            </a:r>
            <a:r>
              <a:rPr lang="ru-RU" sz="2400" dirty="0" err="1"/>
              <a:t>фактичний</a:t>
            </a:r>
            <a:r>
              <a:rPr lang="ru-RU" sz="2400" dirty="0"/>
              <a:t> </a:t>
            </a:r>
            <a:r>
              <a:rPr lang="ru-RU" sz="2400" dirty="0" err="1"/>
              <a:t>середньомісячний</a:t>
            </a:r>
            <a:r>
              <a:rPr lang="ru-RU" sz="2400" dirty="0"/>
              <a:t> </a:t>
            </a:r>
            <a:r>
              <a:rPr lang="ru-RU" sz="2400" dirty="0" err="1"/>
              <a:t>дохід</a:t>
            </a:r>
            <a:r>
              <a:rPr lang="ru-RU" sz="2400" dirty="0"/>
              <a:t> </a:t>
            </a:r>
            <a:r>
              <a:rPr lang="ru-RU" sz="2400" dirty="0" err="1"/>
              <a:t>сім’ї</a:t>
            </a:r>
            <a:r>
              <a:rPr lang="ru-RU" sz="2400" dirty="0"/>
              <a:t> </a:t>
            </a:r>
            <a:r>
              <a:rPr lang="ru-RU" sz="2400" dirty="0" err="1"/>
              <a:t>відповідно</a:t>
            </a:r>
            <a:r>
              <a:rPr lang="ru-RU" sz="2400" dirty="0"/>
              <a:t> до Методики, </a:t>
            </a:r>
            <a:r>
              <a:rPr lang="ru-RU" sz="2400" dirty="0" err="1"/>
              <a:t>затвердженої</a:t>
            </a:r>
            <a:r>
              <a:rPr lang="ru-RU" sz="2400" dirty="0"/>
              <a:t> </a:t>
            </a:r>
            <a:r>
              <a:rPr lang="ru-RU" sz="2400" dirty="0" err="1"/>
              <a:t>Міністерством</a:t>
            </a:r>
            <a:r>
              <a:rPr lang="ru-RU" sz="2400" dirty="0"/>
              <a:t> </a:t>
            </a:r>
            <a:r>
              <a:rPr lang="ru-RU" sz="2400" dirty="0" err="1"/>
              <a:t>соціальної</a:t>
            </a:r>
            <a:r>
              <a:rPr lang="ru-RU" sz="2400" dirty="0"/>
              <a:t> </a:t>
            </a:r>
            <a:r>
              <a:rPr lang="ru-RU" sz="2400" dirty="0" err="1"/>
              <a:t>політики</a:t>
            </a:r>
            <a:r>
              <a:rPr lang="ru-RU" sz="2400" dirty="0"/>
              <a:t> </a:t>
            </a:r>
            <a:r>
              <a:rPr lang="ru-RU" sz="2400" dirty="0" err="1"/>
              <a:t>України</a:t>
            </a:r>
            <a:r>
              <a:rPr lang="ru-RU" sz="2400" dirty="0"/>
              <a:t>. Для </a:t>
            </a:r>
            <a:r>
              <a:rPr lang="ru-RU" sz="2400" dirty="0" err="1"/>
              <a:t>цього</a:t>
            </a:r>
            <a:r>
              <a:rPr lang="ru-RU" sz="2400" dirty="0"/>
              <a:t> проводиться </a:t>
            </a:r>
            <a:r>
              <a:rPr lang="ru-RU" sz="2400" dirty="0" err="1"/>
              <a:t>підсумовування</a:t>
            </a:r>
            <a:r>
              <a:rPr lang="ru-RU" sz="2400" dirty="0"/>
              <a:t> </a:t>
            </a:r>
            <a:r>
              <a:rPr lang="ru-RU" sz="2400" dirty="0" err="1"/>
              <a:t>всіх</a:t>
            </a:r>
            <a:r>
              <a:rPr lang="ru-RU" sz="2400" dirty="0"/>
              <a:t> </a:t>
            </a:r>
            <a:r>
              <a:rPr lang="ru-RU" sz="2400" dirty="0" err="1"/>
              <a:t>видів</a:t>
            </a:r>
            <a:r>
              <a:rPr lang="ru-RU" sz="2400" dirty="0"/>
              <a:t> доходу, </a:t>
            </a:r>
            <a:r>
              <a:rPr lang="ru-RU" sz="2400" dirty="0" err="1"/>
              <a:t>отриманих</a:t>
            </a:r>
            <a:r>
              <a:rPr lang="ru-RU" sz="2400" dirty="0"/>
              <a:t> </a:t>
            </a:r>
            <a:r>
              <a:rPr lang="ru-RU" sz="2400" dirty="0" err="1"/>
              <a:t>сім’єю</a:t>
            </a:r>
            <a:r>
              <a:rPr lang="ru-RU" sz="2400" dirty="0"/>
              <a:t> за </a:t>
            </a:r>
            <a:r>
              <a:rPr lang="ru-RU" sz="2400" dirty="0" err="1"/>
              <a:t>попередні</a:t>
            </a:r>
            <a:r>
              <a:rPr lang="ru-RU" sz="2400" dirty="0"/>
              <a:t> </a:t>
            </a:r>
            <a:r>
              <a:rPr lang="ru-RU" sz="2400" dirty="0" err="1"/>
              <a:t>півроку</a:t>
            </a:r>
            <a:r>
              <a:rPr lang="ru-RU" sz="2400" dirty="0"/>
              <a:t> перед </a:t>
            </a:r>
            <a:r>
              <a:rPr lang="ru-RU" sz="2400" dirty="0" err="1"/>
              <a:t>зверненням</a:t>
            </a:r>
            <a:r>
              <a:rPr lang="ru-RU" sz="2400" dirty="0"/>
              <a:t> за </a:t>
            </a:r>
            <a:r>
              <a:rPr lang="ru-RU" sz="2400" dirty="0" err="1"/>
              <a:t>допомогою</a:t>
            </a:r>
            <a:r>
              <a:rPr lang="ru-RU" sz="2400" dirty="0"/>
              <a:t>. </a:t>
            </a:r>
            <a:r>
              <a:rPr lang="ru-RU" sz="2400" dirty="0" err="1"/>
              <a:t>Отриману</a:t>
            </a:r>
            <a:r>
              <a:rPr lang="ru-RU" sz="2400" dirty="0"/>
              <a:t> величину </a:t>
            </a:r>
            <a:r>
              <a:rPr lang="ru-RU" sz="2400" dirty="0" err="1"/>
              <a:t>ділимо</a:t>
            </a:r>
            <a:r>
              <a:rPr lang="ru-RU" sz="2400" dirty="0"/>
              <a:t> на 6 і, таким чином, </a:t>
            </a:r>
            <a:r>
              <a:rPr lang="ru-RU" sz="2400" dirty="0" err="1"/>
              <a:t>визначаємо</a:t>
            </a:r>
            <a:r>
              <a:rPr lang="ru-RU" sz="2400" dirty="0"/>
              <a:t> </a:t>
            </a:r>
            <a:r>
              <a:rPr lang="ru-RU" sz="2400" dirty="0" err="1"/>
              <a:t>середньомісячний</a:t>
            </a:r>
            <a:r>
              <a:rPr lang="ru-RU" sz="2400" dirty="0"/>
              <a:t> </a:t>
            </a:r>
            <a:r>
              <a:rPr lang="ru-RU" sz="2400" dirty="0" err="1"/>
              <a:t>сукупний</a:t>
            </a:r>
            <a:r>
              <a:rPr lang="ru-RU" sz="2400" dirty="0"/>
              <a:t> </a:t>
            </a:r>
            <a:r>
              <a:rPr lang="ru-RU" sz="2400" dirty="0" err="1"/>
              <a:t>дохід</a:t>
            </a:r>
            <a:r>
              <a:rPr lang="ru-RU" sz="2400" dirty="0"/>
              <a:t> </a:t>
            </a:r>
            <a:r>
              <a:rPr lang="ru-RU" sz="2400" dirty="0" err="1"/>
              <a:t>родини</a:t>
            </a:r>
            <a:r>
              <a:rPr lang="ru-RU" sz="2400" dirty="0"/>
              <a:t>.</a:t>
            </a:r>
            <a:br>
              <a:rPr lang="ru-RU" sz="2400" dirty="0"/>
            </a:br>
            <a:r>
              <a:rPr lang="ru-RU" sz="2400" dirty="0" err="1"/>
              <a:t>Припустимо</a:t>
            </a:r>
            <a:r>
              <a:rPr lang="ru-RU" sz="2400" dirty="0"/>
              <a:t>, </a:t>
            </a:r>
            <a:r>
              <a:rPr lang="ru-RU" sz="2400" dirty="0" err="1"/>
              <a:t>заробіток</a:t>
            </a:r>
            <a:r>
              <a:rPr lang="ru-RU" sz="2400" dirty="0"/>
              <a:t> батька за </a:t>
            </a:r>
            <a:r>
              <a:rPr lang="ru-RU" sz="2400" dirty="0" err="1"/>
              <a:t>кожен</a:t>
            </a:r>
            <a:r>
              <a:rPr lang="ru-RU" sz="2400" dirty="0"/>
              <a:t> з </a:t>
            </a:r>
            <a:r>
              <a:rPr lang="ru-RU" sz="2400" dirty="0" err="1"/>
              <a:t>останніх</a:t>
            </a:r>
            <a:r>
              <a:rPr lang="ru-RU" sz="2400" dirty="0"/>
              <a:t> шести </a:t>
            </a:r>
            <a:r>
              <a:rPr lang="ru-RU" sz="2400" dirty="0" err="1"/>
              <a:t>місяців</a:t>
            </a:r>
            <a:r>
              <a:rPr lang="ru-RU" sz="2400" dirty="0"/>
              <a:t> становив </a:t>
            </a:r>
            <a:r>
              <a:rPr lang="ru-RU" sz="2400" b="1" dirty="0"/>
              <a:t>4723 </a:t>
            </a:r>
            <a:r>
              <a:rPr lang="ru-RU" sz="2400" b="1" dirty="0" err="1"/>
              <a:t>гривні</a:t>
            </a:r>
            <a:r>
              <a:rPr lang="ru-RU" sz="2400" dirty="0"/>
              <a:t> (</a:t>
            </a:r>
            <a:r>
              <a:rPr lang="ru-RU" sz="2400" dirty="0" err="1"/>
              <a:t>мінімальна</a:t>
            </a:r>
            <a:r>
              <a:rPr lang="ru-RU" sz="2400" dirty="0"/>
              <a:t> </a:t>
            </a:r>
            <a:r>
              <a:rPr lang="ru-RU" sz="2400" dirty="0" err="1"/>
              <a:t>заробітна</a:t>
            </a:r>
            <a:r>
              <a:rPr lang="ru-RU" sz="2400" dirty="0"/>
              <a:t> плата), </a:t>
            </a:r>
            <a:r>
              <a:rPr lang="ru-RU" sz="2400" dirty="0" err="1"/>
              <a:t>матері</a:t>
            </a:r>
            <a:r>
              <a:rPr lang="ru-RU" sz="2400" dirty="0"/>
              <a:t> — </a:t>
            </a:r>
            <a:r>
              <a:rPr lang="ru-RU" sz="2400" b="1" dirty="0"/>
              <a:t>1712 грн.</a:t>
            </a:r>
            <a:r>
              <a:rPr lang="ru-RU" sz="2400" dirty="0"/>
              <a:t> (</a:t>
            </a:r>
            <a:r>
              <a:rPr lang="ru-RU" sz="2400" dirty="0" err="1"/>
              <a:t>пенсія</a:t>
            </a:r>
            <a:r>
              <a:rPr lang="ru-RU" sz="2400" dirty="0"/>
              <a:t> з </a:t>
            </a:r>
            <a:r>
              <a:rPr lang="ru-RU" sz="2400" dirty="0" err="1"/>
              <a:t>інвалідності</a:t>
            </a:r>
            <a:r>
              <a:rPr lang="ru-RU" sz="2400" dirty="0"/>
              <a:t>). До того ж, на </a:t>
            </a:r>
            <a:r>
              <a:rPr lang="ru-RU" sz="2400" dirty="0" err="1"/>
              <a:t>молодшого</a:t>
            </a:r>
            <a:r>
              <a:rPr lang="ru-RU" sz="2400" dirty="0"/>
              <a:t> з </a:t>
            </a:r>
            <a:r>
              <a:rPr lang="ru-RU" sz="2400" dirty="0" err="1"/>
              <a:t>дітей</a:t>
            </a:r>
            <a:r>
              <a:rPr lang="ru-RU" sz="2400" dirty="0"/>
              <a:t> </a:t>
            </a:r>
            <a:r>
              <a:rPr lang="ru-RU" sz="2400" dirty="0" err="1"/>
              <a:t>сім’я</a:t>
            </a:r>
            <a:r>
              <a:rPr lang="ru-RU" sz="2400" dirty="0"/>
              <a:t> </a:t>
            </a:r>
            <a:r>
              <a:rPr lang="ru-RU" sz="2400" dirty="0" err="1"/>
              <a:t>отримує</a:t>
            </a:r>
            <a:r>
              <a:rPr lang="ru-RU" sz="2400" dirty="0"/>
              <a:t> </a:t>
            </a:r>
            <a:r>
              <a:rPr lang="ru-RU" sz="2400" dirty="0" err="1"/>
              <a:t>щомісячну</a:t>
            </a:r>
            <a:r>
              <a:rPr lang="ru-RU" sz="2400" dirty="0"/>
              <a:t> </a:t>
            </a:r>
            <a:r>
              <a:rPr lang="ru-RU" sz="2400" dirty="0" err="1"/>
              <a:t>допомогу</a:t>
            </a:r>
            <a:r>
              <a:rPr lang="ru-RU" sz="2400" dirty="0"/>
              <a:t> по </a:t>
            </a:r>
            <a:r>
              <a:rPr lang="ru-RU" sz="2400" dirty="0" err="1"/>
              <a:t>народженню</a:t>
            </a:r>
            <a:r>
              <a:rPr lang="ru-RU" sz="2400" dirty="0"/>
              <a:t> в </a:t>
            </a:r>
            <a:r>
              <a:rPr lang="ru-RU" sz="2400" dirty="0" err="1"/>
              <a:t>розмірі</a:t>
            </a:r>
            <a:r>
              <a:rPr lang="ru-RU" sz="2400" dirty="0"/>
              <a:t> </a:t>
            </a:r>
            <a:r>
              <a:rPr lang="ru-RU" sz="2400" b="1" dirty="0"/>
              <a:t>860 </a:t>
            </a:r>
            <a:r>
              <a:rPr lang="ru-RU" sz="2400" b="1" dirty="0" err="1"/>
              <a:t>гривень</a:t>
            </a:r>
            <a:r>
              <a:rPr lang="ru-RU" sz="2400" dirty="0"/>
              <a:t>. Таким чином, </a:t>
            </a:r>
            <a:r>
              <a:rPr lang="ru-RU" sz="2400" dirty="0" err="1"/>
              <a:t>середньомісячний</a:t>
            </a:r>
            <a:r>
              <a:rPr lang="ru-RU" sz="2400" dirty="0"/>
              <a:t> бюджет </a:t>
            </a:r>
            <a:r>
              <a:rPr lang="ru-RU" sz="2400" dirty="0" err="1"/>
              <a:t>сім’ї</a:t>
            </a:r>
            <a:r>
              <a:rPr lang="ru-RU" sz="2400" dirty="0"/>
              <a:t> становить </a:t>
            </a:r>
            <a:r>
              <a:rPr lang="ru-RU" sz="2400" b="1" dirty="0"/>
              <a:t>7221 </a:t>
            </a:r>
            <a:r>
              <a:rPr lang="ru-RU" sz="2400" b="1" dirty="0" err="1"/>
              <a:t>гривню</a:t>
            </a:r>
            <a:r>
              <a:rPr lang="ru-RU" sz="2400" dirty="0"/>
              <a:t>, </a:t>
            </a:r>
            <a:r>
              <a:rPr lang="ru-RU" sz="2400" dirty="0" err="1"/>
              <a:t>що</a:t>
            </a:r>
            <a:r>
              <a:rPr lang="ru-RU" sz="2400" dirty="0"/>
              <a:t> </a:t>
            </a:r>
            <a:r>
              <a:rPr lang="ru-RU" sz="2400" dirty="0" err="1"/>
              <a:t>менше</a:t>
            </a:r>
            <a:r>
              <a:rPr lang="ru-RU" sz="2400" dirty="0"/>
              <a:t> </a:t>
            </a:r>
            <a:r>
              <a:rPr lang="ru-RU" sz="2400" dirty="0" err="1"/>
              <a:t>суми</a:t>
            </a:r>
            <a:r>
              <a:rPr lang="ru-RU" sz="2400" dirty="0"/>
              <a:t> </a:t>
            </a:r>
            <a:r>
              <a:rPr lang="ru-RU" sz="2400" dirty="0" err="1"/>
              <a:t>прожиткового</a:t>
            </a:r>
            <a:r>
              <a:rPr lang="ru-RU" sz="2400" dirty="0"/>
              <a:t> </a:t>
            </a:r>
            <a:r>
              <a:rPr lang="ru-RU" sz="2400" dirty="0" err="1"/>
              <a:t>мінімуму</a:t>
            </a:r>
            <a:r>
              <a:rPr lang="ru-RU" sz="2400" dirty="0"/>
              <a:t> на </a:t>
            </a:r>
            <a:r>
              <a:rPr lang="ru-RU" sz="2400" dirty="0" err="1"/>
              <a:t>сім’ю</a:t>
            </a:r>
            <a:r>
              <a:rPr lang="ru-RU" sz="2400" dirty="0"/>
              <a:t>.</a:t>
            </a:r>
            <a:br>
              <a:rPr lang="ru-RU" sz="2400" dirty="0"/>
            </a:br>
            <a:r>
              <a:rPr lang="ru-RU" sz="2400" dirty="0" err="1"/>
              <a:t>Визначаємо</a:t>
            </a:r>
            <a:r>
              <a:rPr lang="ru-RU" sz="2400" dirty="0"/>
              <a:t> </a:t>
            </a:r>
            <a:r>
              <a:rPr lang="ru-RU" sz="2400" dirty="0" err="1"/>
              <a:t>розмір</a:t>
            </a:r>
            <a:r>
              <a:rPr lang="ru-RU" sz="2400" dirty="0"/>
              <a:t> </a:t>
            </a:r>
            <a:r>
              <a:rPr lang="ru-RU" sz="2400" dirty="0" err="1"/>
              <a:t>соціальної</a:t>
            </a:r>
            <a:r>
              <a:rPr lang="ru-RU" sz="2400" dirty="0"/>
              <a:t> </a:t>
            </a:r>
            <a:r>
              <a:rPr lang="ru-RU" sz="2400" dirty="0" err="1"/>
              <a:t>допомоги</a:t>
            </a:r>
            <a:r>
              <a:rPr lang="ru-RU" sz="2400" dirty="0"/>
              <a:t> </a:t>
            </a:r>
            <a:r>
              <a:rPr lang="ru-RU" sz="2400" dirty="0" err="1"/>
              <a:t>малозабезпеченій</a:t>
            </a:r>
            <a:r>
              <a:rPr lang="ru-RU" sz="2400" dirty="0"/>
              <a:t> </a:t>
            </a:r>
            <a:r>
              <a:rPr lang="ru-RU" sz="2400" dirty="0" err="1"/>
              <a:t>сім’ї</a:t>
            </a:r>
            <a:r>
              <a:rPr lang="ru-RU" sz="2400" dirty="0"/>
              <a:t>: </a:t>
            </a:r>
            <a:r>
              <a:rPr lang="ru-RU" sz="2400" b="1" dirty="0"/>
              <a:t>11677,41 грн. — 7221 грн. = 4456 </a:t>
            </a:r>
            <a:r>
              <a:rPr lang="ru-RU" sz="2400" b="1" dirty="0" err="1"/>
              <a:t>гривень</a:t>
            </a:r>
            <a:r>
              <a:rPr lang="ru-RU" sz="2400" b="1" dirty="0"/>
              <a:t> 41 </a:t>
            </a:r>
            <a:r>
              <a:rPr lang="ru-RU" sz="2400" b="1" dirty="0" err="1"/>
              <a:t>копійка</a:t>
            </a:r>
            <a:r>
              <a:rPr lang="ru-RU" sz="2400" dirty="0"/>
              <a:t>. До того ж не </a:t>
            </a:r>
            <a:r>
              <a:rPr lang="ru-RU" sz="2400" dirty="0" err="1"/>
              <a:t>варто</a:t>
            </a:r>
            <a:r>
              <a:rPr lang="ru-RU" sz="2400" dirty="0"/>
              <a:t> </a:t>
            </a:r>
            <a:r>
              <a:rPr lang="ru-RU" sz="2400" dirty="0" err="1"/>
              <a:t>забувати</a:t>
            </a:r>
            <a:r>
              <a:rPr lang="ru-RU" sz="2400" dirty="0"/>
              <a:t>, </a:t>
            </a:r>
            <a:r>
              <a:rPr lang="ru-RU" sz="2400" dirty="0" err="1"/>
              <a:t>що</a:t>
            </a:r>
            <a:r>
              <a:rPr lang="ru-RU" sz="2400" dirty="0"/>
              <a:t> держава </a:t>
            </a:r>
            <a:r>
              <a:rPr lang="ru-RU" sz="2400" dirty="0" err="1"/>
              <a:t>доплачує</a:t>
            </a:r>
            <a:r>
              <a:rPr lang="ru-RU" sz="2400" dirty="0"/>
              <a:t> по 250 грн. на </a:t>
            </a:r>
            <a:r>
              <a:rPr lang="ru-RU" sz="2400" dirty="0" err="1"/>
              <a:t>кожну</a:t>
            </a:r>
            <a:r>
              <a:rPr lang="ru-RU" sz="2400" dirty="0"/>
              <a:t> </a:t>
            </a:r>
            <a:r>
              <a:rPr lang="ru-RU" sz="2400" dirty="0" err="1"/>
              <a:t>дитину</a:t>
            </a:r>
            <a:r>
              <a:rPr lang="ru-RU" sz="2400" dirty="0"/>
              <a:t> </a:t>
            </a:r>
            <a:r>
              <a:rPr lang="ru-RU" sz="2400" dirty="0" err="1"/>
              <a:t>віком</a:t>
            </a:r>
            <a:r>
              <a:rPr lang="ru-RU" sz="2400" dirty="0"/>
              <a:t> до 13 </a:t>
            </a:r>
            <a:r>
              <a:rPr lang="ru-RU" sz="2400" dirty="0" err="1"/>
              <a:t>років</a:t>
            </a:r>
            <a:r>
              <a:rPr lang="ru-RU" sz="2400" dirty="0"/>
              <a:t> і по 500 грн. на </a:t>
            </a:r>
            <a:r>
              <a:rPr lang="ru-RU" sz="2400" dirty="0" err="1"/>
              <a:t>дітей</a:t>
            </a:r>
            <a:r>
              <a:rPr lang="ru-RU" sz="2400" dirty="0"/>
              <a:t> </a:t>
            </a:r>
            <a:r>
              <a:rPr lang="ru-RU" sz="2400" dirty="0" err="1"/>
              <a:t>від</a:t>
            </a:r>
            <a:r>
              <a:rPr lang="ru-RU" sz="2400" dirty="0"/>
              <a:t> 13 до 18 </a:t>
            </a:r>
            <a:r>
              <a:rPr lang="ru-RU" sz="2400" dirty="0" err="1"/>
              <a:t>років</a:t>
            </a:r>
            <a:r>
              <a:rPr lang="ru-RU" sz="2400" dirty="0"/>
              <a:t>. Таким чином, сума </a:t>
            </a:r>
            <a:r>
              <a:rPr lang="ru-RU" sz="2400" dirty="0" err="1"/>
              <a:t>допомоги</a:t>
            </a:r>
            <a:r>
              <a:rPr lang="ru-RU" sz="2400" dirty="0"/>
              <a:t> по </a:t>
            </a:r>
            <a:r>
              <a:rPr lang="ru-RU" sz="2400" dirty="0" err="1"/>
              <a:t>малозабезпеченості</a:t>
            </a:r>
            <a:r>
              <a:rPr lang="ru-RU" sz="2400" dirty="0"/>
              <a:t> становить: </a:t>
            </a:r>
            <a:r>
              <a:rPr lang="ru-RU" sz="2400" b="1" dirty="0"/>
              <a:t>4456,41 грн. + 250 грн. + 250 грн. + 500 грн. = 5456 </a:t>
            </a:r>
            <a:r>
              <a:rPr lang="ru-RU" sz="2400" b="1" dirty="0" err="1"/>
              <a:t>гривень</a:t>
            </a:r>
            <a:r>
              <a:rPr lang="ru-RU" sz="2400" b="1" dirty="0"/>
              <a:t> 41 </a:t>
            </a:r>
            <a:r>
              <a:rPr lang="ru-RU" sz="2400" b="1" dirty="0" err="1"/>
              <a:t>копійка</a:t>
            </a:r>
            <a:r>
              <a:rPr lang="ru-RU" sz="2400" b="1" dirty="0"/>
              <a:t>.</a:t>
            </a:r>
            <a:r>
              <a:rPr lang="ru-RU" sz="2000" dirty="0"/>
              <a:t/>
            </a:r>
            <a:br>
              <a:rPr lang="ru-RU" sz="2000" dirty="0"/>
            </a:br>
            <a:endParaRPr lang="ru-RU" sz="2000" dirty="0"/>
          </a:p>
        </p:txBody>
      </p:sp>
    </p:spTree>
    <p:extLst>
      <p:ext uri="{BB962C8B-B14F-4D97-AF65-F5344CB8AC3E}">
        <p14:creationId xmlns:p14="http://schemas.microsoft.com/office/powerpoint/2010/main" val="97438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3200" dirty="0" err="1"/>
              <a:t>Державна</a:t>
            </a:r>
            <a:r>
              <a:rPr lang="ru-RU" sz="3200" dirty="0"/>
              <a:t> </a:t>
            </a:r>
            <a:r>
              <a:rPr lang="ru-RU" sz="3200" dirty="0" err="1"/>
              <a:t>соціальна</a:t>
            </a:r>
            <a:r>
              <a:rPr lang="ru-RU" sz="3200" dirty="0"/>
              <a:t> </a:t>
            </a:r>
            <a:r>
              <a:rPr lang="ru-RU" sz="3200" dirty="0" err="1"/>
              <a:t>допомога</a:t>
            </a:r>
            <a:r>
              <a:rPr lang="ru-RU" sz="3200" dirty="0"/>
              <a:t> </a:t>
            </a:r>
            <a:r>
              <a:rPr lang="ru-RU" sz="3200" b="1" dirty="0" err="1"/>
              <a:t>призначається</a:t>
            </a:r>
            <a:r>
              <a:rPr lang="ru-RU" sz="3200" b="1" dirty="0"/>
              <a:t> на </a:t>
            </a:r>
            <a:r>
              <a:rPr lang="ru-RU" sz="3200" b="1" dirty="0" err="1"/>
              <a:t>шість</a:t>
            </a:r>
            <a:r>
              <a:rPr lang="ru-RU" sz="3200" b="1" dirty="0"/>
              <a:t> </a:t>
            </a:r>
            <a:r>
              <a:rPr lang="ru-RU" sz="3200" b="1" dirty="0" err="1"/>
              <a:t>місяців</a:t>
            </a:r>
            <a:r>
              <a:rPr lang="ru-RU" sz="3200" b="1" dirty="0" smtClean="0"/>
              <a:t>.</a:t>
            </a:r>
            <a:br>
              <a:rPr lang="ru-RU" sz="3200" b="1" dirty="0" smtClean="0"/>
            </a:br>
            <a:r>
              <a:rPr lang="ru-RU" sz="3200" dirty="0"/>
              <a:t/>
            </a:r>
            <a:br>
              <a:rPr lang="ru-RU" sz="3200" dirty="0"/>
            </a:br>
            <a:r>
              <a:rPr lang="ru-RU" sz="3200" dirty="0"/>
              <a:t>Одиноким особам, </a:t>
            </a:r>
            <a:r>
              <a:rPr lang="ru-RU" sz="3200" dirty="0" err="1"/>
              <a:t>визнаним</a:t>
            </a:r>
            <a:r>
              <a:rPr lang="ru-RU" sz="3200" dirty="0"/>
              <a:t> за результатами медико-</a:t>
            </a:r>
            <a:r>
              <a:rPr lang="ru-RU" sz="3200" dirty="0" err="1"/>
              <a:t>соціальної</a:t>
            </a:r>
            <a:r>
              <a:rPr lang="ru-RU" sz="3200" dirty="0"/>
              <a:t> </a:t>
            </a:r>
            <a:r>
              <a:rPr lang="ru-RU" sz="3200" dirty="0" err="1"/>
              <a:t>експертизи</a:t>
            </a:r>
            <a:r>
              <a:rPr lang="ru-RU" sz="3200" dirty="0"/>
              <a:t> </a:t>
            </a:r>
            <a:r>
              <a:rPr lang="ru-RU" sz="3200" dirty="0" err="1"/>
              <a:t>непрацездатними</a:t>
            </a:r>
            <a:r>
              <a:rPr lang="ru-RU" sz="3200" dirty="0"/>
              <a:t>, </a:t>
            </a:r>
            <a:r>
              <a:rPr lang="ru-RU" sz="3200" dirty="0" err="1"/>
              <a:t>які</a:t>
            </a:r>
            <a:r>
              <a:rPr lang="ru-RU" sz="3200" dirty="0"/>
              <a:t> не </a:t>
            </a:r>
            <a:r>
              <a:rPr lang="ru-RU" sz="3200" dirty="0" err="1"/>
              <a:t>мають</a:t>
            </a:r>
            <a:r>
              <a:rPr lang="ru-RU" sz="3200" dirty="0"/>
              <a:t> </a:t>
            </a:r>
            <a:r>
              <a:rPr lang="ru-RU" sz="3200" dirty="0" err="1"/>
              <a:t>інших</a:t>
            </a:r>
            <a:r>
              <a:rPr lang="ru-RU" sz="3200" dirty="0"/>
              <a:t> </a:t>
            </a:r>
            <a:r>
              <a:rPr lang="ru-RU" sz="3200" dirty="0" err="1"/>
              <a:t>джерел</a:t>
            </a:r>
            <a:r>
              <a:rPr lang="ru-RU" sz="3200" dirty="0"/>
              <a:t> до </a:t>
            </a:r>
            <a:r>
              <a:rPr lang="ru-RU" sz="3200" dirty="0" err="1"/>
              <a:t>існування</a:t>
            </a:r>
            <a:r>
              <a:rPr lang="ru-RU" sz="3200" dirty="0"/>
              <a:t>, </a:t>
            </a:r>
            <a:r>
              <a:rPr lang="ru-RU" sz="3200" dirty="0" err="1"/>
              <a:t>державна</a:t>
            </a:r>
            <a:r>
              <a:rPr lang="ru-RU" sz="3200" dirty="0"/>
              <a:t> </a:t>
            </a:r>
            <a:r>
              <a:rPr lang="ru-RU" sz="3200" dirty="0" err="1"/>
              <a:t>соціальна</a:t>
            </a:r>
            <a:r>
              <a:rPr lang="ru-RU" sz="3200" dirty="0"/>
              <a:t> </a:t>
            </a:r>
            <a:r>
              <a:rPr lang="ru-RU" sz="3200" dirty="0" err="1"/>
              <a:t>допомога</a:t>
            </a:r>
            <a:r>
              <a:rPr lang="ru-RU" sz="3200" dirty="0"/>
              <a:t> </a:t>
            </a:r>
            <a:r>
              <a:rPr lang="ru-RU" sz="3200" dirty="0" err="1"/>
              <a:t>може</a:t>
            </a:r>
            <a:r>
              <a:rPr lang="ru-RU" sz="3200" dirty="0"/>
              <a:t> бути </a:t>
            </a:r>
            <a:r>
              <a:rPr lang="ru-RU" sz="3200" dirty="0" err="1"/>
              <a:t>призначена</a:t>
            </a:r>
            <a:r>
              <a:rPr lang="ru-RU" sz="3200" dirty="0"/>
              <a:t> </a:t>
            </a:r>
            <a:r>
              <a:rPr lang="ru-RU" sz="3200" b="1" dirty="0"/>
              <a:t>на строк </a:t>
            </a:r>
            <a:r>
              <a:rPr lang="ru-RU" sz="3200" b="1" dirty="0" err="1"/>
              <a:t>визнання</a:t>
            </a:r>
            <a:r>
              <a:rPr lang="ru-RU" sz="3200" b="1" dirty="0"/>
              <a:t> особи </a:t>
            </a:r>
            <a:r>
              <a:rPr lang="ru-RU" sz="3200" b="1" dirty="0" err="1"/>
              <a:t>непрацездатною</a:t>
            </a:r>
            <a:r>
              <a:rPr lang="ru-RU" sz="3200" b="1" dirty="0" smtClean="0"/>
              <a:t>.</a:t>
            </a:r>
            <a:br>
              <a:rPr lang="ru-RU" sz="3200" b="1" dirty="0" smtClean="0"/>
            </a:br>
            <a:r>
              <a:rPr lang="ru-RU" sz="3200" b="1" dirty="0"/>
              <a:t/>
            </a:r>
            <a:br>
              <a:rPr lang="ru-RU" sz="3200" b="1" dirty="0"/>
            </a:br>
            <a:r>
              <a:rPr lang="ru-RU" sz="3200" dirty="0"/>
              <a:t>Одиноким особам, </a:t>
            </a:r>
            <a:r>
              <a:rPr lang="ru-RU" sz="3200" dirty="0" err="1"/>
              <a:t>які</a:t>
            </a:r>
            <a:r>
              <a:rPr lang="ru-RU" sz="3200" dirty="0"/>
              <a:t> </a:t>
            </a:r>
            <a:r>
              <a:rPr lang="ru-RU" sz="3200" dirty="0" err="1"/>
              <a:t>досягли</a:t>
            </a:r>
            <a:r>
              <a:rPr lang="ru-RU" sz="3200" dirty="0"/>
              <a:t> 65-річного </a:t>
            </a:r>
            <a:r>
              <a:rPr lang="ru-RU" sz="3200" dirty="0" err="1"/>
              <a:t>віку</a:t>
            </a:r>
            <a:r>
              <a:rPr lang="ru-RU" sz="3200" dirty="0"/>
              <a:t> і не </a:t>
            </a:r>
            <a:r>
              <a:rPr lang="ru-RU" sz="3200" dirty="0" err="1"/>
              <a:t>мають</a:t>
            </a:r>
            <a:r>
              <a:rPr lang="ru-RU" sz="3200" dirty="0"/>
              <a:t> </a:t>
            </a:r>
            <a:r>
              <a:rPr lang="ru-RU" sz="3200" dirty="0" err="1"/>
              <a:t>інших</a:t>
            </a:r>
            <a:r>
              <a:rPr lang="ru-RU" sz="3200" dirty="0"/>
              <a:t> </a:t>
            </a:r>
            <a:r>
              <a:rPr lang="ru-RU" sz="3200" dirty="0" err="1"/>
              <a:t>джерел</a:t>
            </a:r>
            <a:r>
              <a:rPr lang="ru-RU" sz="3200" dirty="0"/>
              <a:t> до </a:t>
            </a:r>
            <a:r>
              <a:rPr lang="ru-RU" sz="3200" dirty="0" err="1"/>
              <a:t>існування</a:t>
            </a:r>
            <a:r>
              <a:rPr lang="ru-RU" sz="3200" dirty="0"/>
              <a:t>, </a:t>
            </a:r>
            <a:r>
              <a:rPr lang="ru-RU" sz="3200" dirty="0" err="1"/>
              <a:t>державна</a:t>
            </a:r>
            <a:r>
              <a:rPr lang="ru-RU" sz="3200" dirty="0"/>
              <a:t> </a:t>
            </a:r>
            <a:r>
              <a:rPr lang="ru-RU" sz="3200" dirty="0" err="1"/>
              <a:t>соціальна</a:t>
            </a:r>
            <a:r>
              <a:rPr lang="ru-RU" sz="3200" dirty="0"/>
              <a:t> </a:t>
            </a:r>
            <a:r>
              <a:rPr lang="ru-RU" sz="3200" dirty="0" err="1"/>
              <a:t>допомога</a:t>
            </a:r>
            <a:r>
              <a:rPr lang="ru-RU" sz="3200" dirty="0"/>
              <a:t> </a:t>
            </a:r>
            <a:r>
              <a:rPr lang="ru-RU" sz="3200" dirty="0" err="1"/>
              <a:t>може</a:t>
            </a:r>
            <a:r>
              <a:rPr lang="ru-RU" sz="3200" dirty="0"/>
              <a:t> бути </a:t>
            </a:r>
            <a:r>
              <a:rPr lang="ru-RU" sz="3200" dirty="0" err="1"/>
              <a:t>призначена</a:t>
            </a:r>
            <a:r>
              <a:rPr lang="ru-RU" sz="3200" dirty="0"/>
              <a:t> </a:t>
            </a:r>
            <a:r>
              <a:rPr lang="ru-RU" sz="3200" b="1" dirty="0" err="1"/>
              <a:t>довічно</a:t>
            </a:r>
            <a:r>
              <a:rPr lang="ru-RU" sz="3200" b="1" dirty="0"/>
              <a:t>.</a:t>
            </a:r>
            <a:r>
              <a:rPr lang="ru-RU" sz="3200" dirty="0"/>
              <a:t/>
            </a:r>
            <a:br>
              <a:rPr lang="ru-RU" sz="3200" dirty="0"/>
            </a:br>
            <a:endParaRPr lang="ru-RU" sz="3200" dirty="0"/>
          </a:p>
        </p:txBody>
      </p:sp>
    </p:spTree>
    <p:extLst>
      <p:ext uri="{BB962C8B-B14F-4D97-AF65-F5344CB8AC3E}">
        <p14:creationId xmlns:p14="http://schemas.microsoft.com/office/powerpoint/2010/main" val="1063975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fontScale="90000"/>
          </a:bodyPr>
          <a:lstStyle/>
          <a:p>
            <a:r>
              <a:rPr lang="ru-RU" sz="2400" b="1" dirty="0" err="1"/>
              <a:t>Державна</a:t>
            </a:r>
            <a:r>
              <a:rPr lang="ru-RU" sz="2400" b="1" dirty="0"/>
              <a:t> </a:t>
            </a:r>
            <a:r>
              <a:rPr lang="ru-RU" sz="2400" b="1" dirty="0" err="1"/>
              <a:t>соціальна</a:t>
            </a:r>
            <a:r>
              <a:rPr lang="ru-RU" sz="2400" b="1" dirty="0"/>
              <a:t> </a:t>
            </a:r>
            <a:r>
              <a:rPr lang="ru-RU" sz="2400" b="1" dirty="0" err="1"/>
              <a:t>допомога</a:t>
            </a:r>
            <a:r>
              <a:rPr lang="ru-RU" sz="2400" b="1" dirty="0"/>
              <a:t> не </a:t>
            </a:r>
            <a:r>
              <a:rPr lang="ru-RU" sz="2400" b="1" dirty="0" err="1"/>
              <a:t>призначається</a:t>
            </a:r>
            <a:r>
              <a:rPr lang="ru-RU" sz="2400" b="1" dirty="0"/>
              <a:t> у </a:t>
            </a:r>
            <a:r>
              <a:rPr lang="ru-RU" sz="2400" b="1" dirty="0" err="1"/>
              <a:t>випадках</a:t>
            </a:r>
            <a:r>
              <a:rPr lang="ru-RU" sz="2400" b="1" dirty="0"/>
              <a:t>, коли:</a:t>
            </a:r>
            <a:br>
              <a:rPr lang="ru-RU" sz="2400" b="1" dirty="0"/>
            </a:br>
            <a:r>
              <a:rPr lang="ru-RU" sz="2400" dirty="0" err="1"/>
              <a:t>працездатні</a:t>
            </a:r>
            <a:r>
              <a:rPr lang="ru-RU" sz="2400" dirty="0"/>
              <a:t> члени </a:t>
            </a:r>
            <a:r>
              <a:rPr lang="ru-RU" sz="2400" dirty="0" err="1"/>
              <a:t>малозабезпеченої</a:t>
            </a:r>
            <a:r>
              <a:rPr lang="ru-RU" sz="2400" dirty="0"/>
              <a:t> </a:t>
            </a:r>
            <a:r>
              <a:rPr lang="ru-RU" sz="2400" dirty="0" err="1"/>
              <a:t>сім’ї</a:t>
            </a:r>
            <a:r>
              <a:rPr lang="ru-RU" sz="2400" dirty="0"/>
              <a:t> не </a:t>
            </a:r>
            <a:r>
              <a:rPr lang="ru-RU" sz="2400" dirty="0" err="1"/>
              <a:t>працюють</a:t>
            </a:r>
            <a:r>
              <a:rPr lang="ru-RU" sz="2400" dirty="0"/>
              <a:t>, не </a:t>
            </a:r>
            <a:r>
              <a:rPr lang="ru-RU" sz="2400" dirty="0" err="1"/>
              <a:t>служать</a:t>
            </a:r>
            <a:r>
              <a:rPr lang="ru-RU" sz="2400" dirty="0"/>
              <a:t>, не </a:t>
            </a:r>
            <a:r>
              <a:rPr lang="ru-RU" sz="2400" dirty="0" err="1"/>
              <a:t>вчаться</a:t>
            </a:r>
            <a:r>
              <a:rPr lang="ru-RU" sz="2400" dirty="0"/>
              <a:t> за денною формою </a:t>
            </a:r>
            <a:r>
              <a:rPr lang="ru-RU" sz="2400" dirty="0" err="1"/>
              <a:t>навчання</a:t>
            </a:r>
            <a:r>
              <a:rPr lang="ru-RU" sz="2400" dirty="0"/>
              <a:t> у </a:t>
            </a:r>
            <a:r>
              <a:rPr lang="ru-RU" sz="2400" dirty="0" err="1"/>
              <a:t>загальноосвітніх</a:t>
            </a:r>
            <a:r>
              <a:rPr lang="ru-RU" sz="2400" dirty="0"/>
              <a:t>, </a:t>
            </a:r>
            <a:r>
              <a:rPr lang="ru-RU" sz="2400" dirty="0" err="1"/>
              <a:t>професійно-технічних</a:t>
            </a:r>
            <a:r>
              <a:rPr lang="ru-RU" sz="2400" dirty="0"/>
              <a:t>, </a:t>
            </a:r>
            <a:r>
              <a:rPr lang="ru-RU" sz="2400" dirty="0" err="1"/>
              <a:t>вищих</a:t>
            </a:r>
            <a:r>
              <a:rPr lang="ru-RU" sz="2400" dirty="0"/>
              <a:t> </a:t>
            </a:r>
            <a:r>
              <a:rPr lang="ru-RU" sz="2400" dirty="0" err="1"/>
              <a:t>навчальних</a:t>
            </a:r>
            <a:r>
              <a:rPr lang="ru-RU" sz="2400" dirty="0"/>
              <a:t> закладах I-IV </a:t>
            </a:r>
            <a:r>
              <a:rPr lang="ru-RU" sz="2400" dirty="0" err="1"/>
              <a:t>рівнів</a:t>
            </a:r>
            <a:r>
              <a:rPr lang="ru-RU" sz="2400" dirty="0"/>
              <a:t> </a:t>
            </a:r>
            <a:r>
              <a:rPr lang="ru-RU" sz="2400" dirty="0" err="1"/>
              <a:t>акредитації</a:t>
            </a:r>
            <a:r>
              <a:rPr lang="ru-RU" sz="2400" dirty="0"/>
              <a:t> </a:t>
            </a:r>
            <a:r>
              <a:rPr lang="ru-RU" sz="2400" dirty="0" err="1"/>
              <a:t>протягом</a:t>
            </a:r>
            <a:r>
              <a:rPr lang="ru-RU" sz="2400" dirty="0"/>
              <a:t> </a:t>
            </a:r>
            <a:r>
              <a:rPr lang="ru-RU" sz="2400" dirty="0" err="1"/>
              <a:t>трьох</a:t>
            </a:r>
            <a:r>
              <a:rPr lang="ru-RU" sz="2400" dirty="0"/>
              <a:t> </a:t>
            </a:r>
            <a:r>
              <a:rPr lang="ru-RU" sz="2400" dirty="0" err="1"/>
              <a:t>місяців</a:t>
            </a:r>
            <a:r>
              <a:rPr lang="ru-RU" sz="2400" dirty="0"/>
              <a:t>, </a:t>
            </a:r>
            <a:r>
              <a:rPr lang="ru-RU" sz="2400" dirty="0" err="1"/>
              <a:t>що</a:t>
            </a:r>
            <a:r>
              <a:rPr lang="ru-RU" sz="2400" dirty="0"/>
              <a:t> </a:t>
            </a:r>
            <a:r>
              <a:rPr lang="ru-RU" sz="2400" dirty="0" err="1"/>
              <a:t>передують</a:t>
            </a:r>
            <a:r>
              <a:rPr lang="ru-RU" sz="2400" dirty="0"/>
              <a:t> </a:t>
            </a:r>
            <a:r>
              <a:rPr lang="ru-RU" sz="2400" dirty="0" err="1"/>
              <a:t>місяцю</a:t>
            </a:r>
            <a:r>
              <a:rPr lang="ru-RU" sz="2400" dirty="0"/>
              <a:t> </a:t>
            </a:r>
            <a:r>
              <a:rPr lang="ru-RU" sz="2400" dirty="0" err="1"/>
              <a:t>звернення</a:t>
            </a:r>
            <a:r>
              <a:rPr lang="ru-RU" sz="2400" dirty="0"/>
              <a:t> за </a:t>
            </a:r>
            <a:r>
              <a:rPr lang="ru-RU" sz="2400" dirty="0" err="1"/>
              <a:t>призначенням</a:t>
            </a:r>
            <a:r>
              <a:rPr lang="ru-RU" sz="2400" dirty="0"/>
              <a:t> </a:t>
            </a:r>
            <a:r>
              <a:rPr lang="ru-RU" sz="2400" dirty="0" err="1"/>
              <a:t>державної</a:t>
            </a:r>
            <a:r>
              <a:rPr lang="ru-RU" sz="2400" dirty="0"/>
              <a:t> </a:t>
            </a:r>
            <a:r>
              <a:rPr lang="ru-RU" sz="2400" dirty="0" err="1"/>
              <a:t>соціальної</a:t>
            </a:r>
            <a:r>
              <a:rPr lang="ru-RU" sz="2400" dirty="0"/>
              <a:t> </a:t>
            </a:r>
            <a:r>
              <a:rPr lang="ru-RU" sz="2400" dirty="0" err="1"/>
              <a:t>допомоги</a:t>
            </a:r>
            <a:r>
              <a:rPr lang="ru-RU" sz="2400" dirty="0"/>
              <a:t> (</a:t>
            </a:r>
            <a:r>
              <a:rPr lang="ru-RU" sz="2400" dirty="0" err="1"/>
              <a:t>крім</a:t>
            </a:r>
            <a:r>
              <a:rPr lang="ru-RU" sz="2400" dirty="0"/>
              <a:t> </a:t>
            </a:r>
            <a:r>
              <a:rPr lang="ru-RU" sz="2400" dirty="0" err="1"/>
              <a:t>осіб</a:t>
            </a:r>
            <a:r>
              <a:rPr lang="ru-RU" sz="2400" dirty="0"/>
              <a:t>, </a:t>
            </a:r>
            <a:r>
              <a:rPr lang="ru-RU" sz="2400" dirty="0" err="1"/>
              <a:t>які</a:t>
            </a:r>
            <a:r>
              <a:rPr lang="ru-RU" sz="2400" dirty="0"/>
              <a:t> в </a:t>
            </a:r>
            <a:r>
              <a:rPr lang="ru-RU" sz="2400" dirty="0" err="1"/>
              <a:t>установленому</a:t>
            </a:r>
            <a:r>
              <a:rPr lang="ru-RU" sz="2400" dirty="0"/>
              <a:t> порядку </a:t>
            </a:r>
            <a:r>
              <a:rPr lang="ru-RU" sz="2400" dirty="0" err="1"/>
              <a:t>визнані</a:t>
            </a:r>
            <a:r>
              <a:rPr lang="ru-RU" sz="2400" dirty="0"/>
              <a:t> </a:t>
            </a:r>
            <a:r>
              <a:rPr lang="ru-RU" sz="2400" dirty="0" err="1"/>
              <a:t>безробітними</a:t>
            </a:r>
            <a:r>
              <a:rPr lang="ru-RU" sz="2400" dirty="0"/>
              <a:t> та за </a:t>
            </a:r>
            <a:r>
              <a:rPr lang="ru-RU" sz="2400" dirty="0" err="1"/>
              <a:t>інформацією</a:t>
            </a:r>
            <a:r>
              <a:rPr lang="ru-RU" sz="2400" dirty="0"/>
              <a:t> </a:t>
            </a:r>
            <a:r>
              <a:rPr lang="ru-RU" sz="2400" dirty="0" err="1"/>
              <a:t>центрів</a:t>
            </a:r>
            <a:r>
              <a:rPr lang="ru-RU" sz="2400" dirty="0"/>
              <a:t> </a:t>
            </a:r>
            <a:r>
              <a:rPr lang="ru-RU" sz="2400" dirty="0" err="1"/>
              <a:t>зайнятості</a:t>
            </a:r>
            <a:r>
              <a:rPr lang="ru-RU" sz="2400" dirty="0"/>
              <a:t> не </a:t>
            </a:r>
            <a:r>
              <a:rPr lang="ru-RU" sz="2400" dirty="0" err="1"/>
              <a:t>порушують</a:t>
            </a:r>
            <a:r>
              <a:rPr lang="ru-RU" sz="2400" dirty="0"/>
              <a:t> </a:t>
            </a:r>
            <a:r>
              <a:rPr lang="ru-RU" sz="2400" dirty="0" err="1"/>
              <a:t>законодавство</a:t>
            </a:r>
            <a:r>
              <a:rPr lang="ru-RU" sz="2400" dirty="0"/>
              <a:t> про </a:t>
            </a:r>
            <a:r>
              <a:rPr lang="ru-RU" sz="2400" dirty="0" err="1"/>
              <a:t>зайнятість</a:t>
            </a:r>
            <a:r>
              <a:rPr lang="ru-RU" sz="2400" dirty="0"/>
              <a:t> </a:t>
            </a:r>
            <a:r>
              <a:rPr lang="ru-RU" sz="2400" dirty="0" err="1"/>
              <a:t>щодо</a:t>
            </a:r>
            <a:r>
              <a:rPr lang="ru-RU" sz="2400" dirty="0"/>
              <a:t> </a:t>
            </a:r>
            <a:r>
              <a:rPr lang="ru-RU" sz="2400" dirty="0" err="1"/>
              <a:t>сприяння</a:t>
            </a:r>
            <a:r>
              <a:rPr lang="ru-RU" sz="2400" dirty="0"/>
              <a:t> </a:t>
            </a:r>
            <a:r>
              <a:rPr lang="ru-RU" sz="2400" dirty="0" err="1"/>
              <a:t>своєму</a:t>
            </a:r>
            <a:r>
              <a:rPr lang="ru-RU" sz="2400" dirty="0"/>
              <a:t> </a:t>
            </a:r>
            <a:r>
              <a:rPr lang="ru-RU" sz="2400" dirty="0" err="1"/>
              <a:t>працевлаштуванню</a:t>
            </a:r>
            <a:r>
              <a:rPr lang="ru-RU" sz="2400" dirty="0"/>
              <a:t>; </a:t>
            </a:r>
            <a:r>
              <a:rPr lang="ru-RU" sz="2400" dirty="0" smtClean="0"/>
              <a:t/>
            </a:r>
            <a:br>
              <a:rPr lang="ru-RU" sz="2400" dirty="0" smtClean="0"/>
            </a:br>
            <a:r>
              <a:rPr lang="ru-RU" sz="2400" dirty="0" err="1" smtClean="0"/>
              <a:t>осіб</a:t>
            </a:r>
            <a:r>
              <a:rPr lang="ru-RU" sz="2400" dirty="0"/>
              <a:t>, </a:t>
            </a:r>
            <a:r>
              <a:rPr lang="ru-RU" sz="2400" dirty="0" err="1"/>
              <a:t>які</a:t>
            </a:r>
            <a:r>
              <a:rPr lang="ru-RU" sz="2400" dirty="0"/>
              <a:t> </a:t>
            </a:r>
            <a:r>
              <a:rPr lang="ru-RU" sz="2400" dirty="0" err="1"/>
              <a:t>доглядають</a:t>
            </a:r>
            <a:r>
              <a:rPr lang="ru-RU" sz="2400" dirty="0"/>
              <a:t> за </a:t>
            </a:r>
            <a:r>
              <a:rPr lang="ru-RU" sz="2400" dirty="0" err="1"/>
              <a:t>дітьми</a:t>
            </a:r>
            <a:r>
              <a:rPr lang="ru-RU" sz="2400" dirty="0"/>
              <a:t> до </a:t>
            </a:r>
            <a:r>
              <a:rPr lang="ru-RU" sz="2400" dirty="0" err="1"/>
              <a:t>досягнення</a:t>
            </a:r>
            <a:r>
              <a:rPr lang="ru-RU" sz="2400" dirty="0"/>
              <a:t> ними </a:t>
            </a:r>
            <a:r>
              <a:rPr lang="ru-RU" sz="2400" dirty="0" err="1"/>
              <a:t>трирічного</a:t>
            </a:r>
            <a:r>
              <a:rPr lang="ru-RU" sz="2400" dirty="0"/>
              <a:t> </a:t>
            </a:r>
            <a:r>
              <a:rPr lang="ru-RU" sz="2400" dirty="0" err="1"/>
              <a:t>віку</a:t>
            </a:r>
            <a:r>
              <a:rPr lang="ru-RU" sz="2400" dirty="0"/>
              <a:t> </a:t>
            </a:r>
            <a:r>
              <a:rPr lang="ru-RU" sz="2400" dirty="0" err="1"/>
              <a:t>або</a:t>
            </a:r>
            <a:r>
              <a:rPr lang="ru-RU" sz="2400" dirty="0"/>
              <a:t> за </a:t>
            </a:r>
            <a:r>
              <a:rPr lang="ru-RU" sz="2400" dirty="0" err="1"/>
              <a:t>дітьми</a:t>
            </a:r>
            <a:r>
              <a:rPr lang="ru-RU" sz="2400" dirty="0"/>
              <a:t>, </a:t>
            </a:r>
            <a:r>
              <a:rPr lang="ru-RU" sz="2400" dirty="0" err="1"/>
              <a:t>які</a:t>
            </a:r>
            <a:r>
              <a:rPr lang="ru-RU" sz="2400" dirty="0"/>
              <a:t> </a:t>
            </a:r>
            <a:r>
              <a:rPr lang="ru-RU" sz="2400" dirty="0" err="1"/>
              <a:t>потребують</a:t>
            </a:r>
            <a:r>
              <a:rPr lang="ru-RU" sz="2400" dirty="0"/>
              <a:t> догляду </a:t>
            </a:r>
            <a:r>
              <a:rPr lang="ru-RU" sz="2400" dirty="0" err="1"/>
              <a:t>протягом</a:t>
            </a:r>
            <a:r>
              <a:rPr lang="ru-RU" sz="2400" dirty="0"/>
              <a:t> часу, </a:t>
            </a:r>
            <a:r>
              <a:rPr lang="ru-RU" sz="2400" dirty="0" err="1"/>
              <a:t>визначеного</a:t>
            </a:r>
            <a:r>
              <a:rPr lang="ru-RU" sz="2400" dirty="0"/>
              <a:t> у </a:t>
            </a:r>
            <a:r>
              <a:rPr lang="ru-RU" sz="2400" dirty="0" err="1"/>
              <a:t>медичному</a:t>
            </a:r>
            <a:r>
              <a:rPr lang="ru-RU" sz="2400" dirty="0"/>
              <a:t> </a:t>
            </a:r>
            <a:r>
              <a:rPr lang="ru-RU" sz="2400" dirty="0" err="1"/>
              <a:t>висновку</a:t>
            </a:r>
            <a:r>
              <a:rPr lang="ru-RU" sz="2400" dirty="0"/>
              <a:t> </a:t>
            </a:r>
            <a:r>
              <a:rPr lang="ru-RU" sz="2400" dirty="0" err="1"/>
              <a:t>лікарсько-консультативної</a:t>
            </a:r>
            <a:r>
              <a:rPr lang="ru-RU" sz="2400" dirty="0"/>
              <a:t> </a:t>
            </a:r>
            <a:r>
              <a:rPr lang="ru-RU" sz="2400" dirty="0" err="1"/>
              <a:t>комісії</a:t>
            </a:r>
            <a:r>
              <a:rPr lang="ru-RU" sz="2400" dirty="0"/>
              <a:t>, але не </a:t>
            </a:r>
            <a:r>
              <a:rPr lang="ru-RU" sz="2400" dirty="0" err="1"/>
              <a:t>більше</a:t>
            </a:r>
            <a:r>
              <a:rPr lang="ru-RU" sz="2400" dirty="0"/>
              <a:t> </a:t>
            </a:r>
            <a:r>
              <a:rPr lang="ru-RU" sz="2400" dirty="0" err="1"/>
              <a:t>ніж</a:t>
            </a:r>
            <a:r>
              <a:rPr lang="ru-RU" sz="2400" dirty="0"/>
              <a:t> до </a:t>
            </a:r>
            <a:r>
              <a:rPr lang="ru-RU" sz="2400" dirty="0" err="1"/>
              <a:t>досягнення</a:t>
            </a:r>
            <a:r>
              <a:rPr lang="ru-RU" sz="2400" dirty="0"/>
              <a:t> ними </a:t>
            </a:r>
            <a:r>
              <a:rPr lang="ru-RU" sz="2400" dirty="0" err="1"/>
              <a:t>шестирічного</a:t>
            </a:r>
            <a:r>
              <a:rPr lang="ru-RU" sz="2400" dirty="0"/>
              <a:t> </a:t>
            </a:r>
            <a:r>
              <a:rPr lang="ru-RU" sz="2400" dirty="0" err="1"/>
              <a:t>віку</a:t>
            </a:r>
            <a:r>
              <a:rPr lang="ru-RU" sz="2400" dirty="0"/>
              <a:t>; </a:t>
            </a:r>
            <a:r>
              <a:rPr lang="ru-RU" sz="2400" dirty="0" err="1"/>
              <a:t>осіб</a:t>
            </a:r>
            <a:r>
              <a:rPr lang="ru-RU" sz="2400" dirty="0"/>
              <a:t>, </a:t>
            </a:r>
            <a:r>
              <a:rPr lang="ru-RU" sz="2400" dirty="0" err="1"/>
              <a:t>які</a:t>
            </a:r>
            <a:r>
              <a:rPr lang="ru-RU" sz="2400" dirty="0"/>
              <a:t> </a:t>
            </a:r>
            <a:r>
              <a:rPr lang="ru-RU" sz="2400" dirty="0" err="1"/>
              <a:t>доглядають</a:t>
            </a:r>
            <a:r>
              <a:rPr lang="ru-RU" sz="2400" dirty="0"/>
              <a:t> за особами з </a:t>
            </a:r>
            <a:r>
              <a:rPr lang="ru-RU" sz="2400" dirty="0" err="1"/>
              <a:t>інвалідністю</a:t>
            </a:r>
            <a:r>
              <a:rPr lang="ru-RU" sz="2400" dirty="0"/>
              <a:t> I </a:t>
            </a:r>
            <a:r>
              <a:rPr lang="ru-RU" sz="2400" dirty="0" err="1"/>
              <a:t>групи</a:t>
            </a:r>
            <a:r>
              <a:rPr lang="ru-RU" sz="2400" dirty="0"/>
              <a:t> </a:t>
            </a:r>
            <a:r>
              <a:rPr lang="ru-RU" sz="2400" dirty="0" err="1"/>
              <a:t>або</a:t>
            </a:r>
            <a:r>
              <a:rPr lang="ru-RU" sz="2400" dirty="0"/>
              <a:t> </a:t>
            </a:r>
            <a:r>
              <a:rPr lang="ru-RU" sz="2400" dirty="0" err="1"/>
              <a:t>дітьми</a:t>
            </a:r>
            <a:r>
              <a:rPr lang="ru-RU" sz="2400" dirty="0"/>
              <a:t> з </a:t>
            </a:r>
            <a:r>
              <a:rPr lang="ru-RU" sz="2400" dirty="0" err="1"/>
              <a:t>інвалідністю</a:t>
            </a:r>
            <a:r>
              <a:rPr lang="ru-RU" sz="2400" dirty="0"/>
              <a:t> </a:t>
            </a:r>
            <a:r>
              <a:rPr lang="ru-RU" sz="2400" dirty="0" err="1"/>
              <a:t>віком</a:t>
            </a:r>
            <a:r>
              <a:rPr lang="ru-RU" sz="2400" dirty="0"/>
              <a:t> до 18 </a:t>
            </a:r>
            <a:r>
              <a:rPr lang="ru-RU" sz="2400" dirty="0" err="1"/>
              <a:t>років</a:t>
            </a:r>
            <a:r>
              <a:rPr lang="ru-RU" sz="2400" dirty="0"/>
              <a:t>, за особами з </a:t>
            </a:r>
            <a:r>
              <a:rPr lang="ru-RU" sz="2400" dirty="0" err="1"/>
              <a:t>інвалідністю</a:t>
            </a:r>
            <a:r>
              <a:rPr lang="ru-RU" sz="2400" dirty="0"/>
              <a:t> II </a:t>
            </a:r>
            <a:r>
              <a:rPr lang="ru-RU" sz="2400" dirty="0" err="1"/>
              <a:t>групи</a:t>
            </a:r>
            <a:r>
              <a:rPr lang="ru-RU" sz="2400" dirty="0"/>
              <a:t> </a:t>
            </a:r>
            <a:r>
              <a:rPr lang="ru-RU" sz="2400" dirty="0" err="1"/>
              <a:t>внаслідок</a:t>
            </a:r>
            <a:r>
              <a:rPr lang="ru-RU" sz="2400" dirty="0"/>
              <a:t> </a:t>
            </a:r>
            <a:r>
              <a:rPr lang="ru-RU" sz="2400" dirty="0" err="1"/>
              <a:t>психічного</a:t>
            </a:r>
            <a:r>
              <a:rPr lang="ru-RU" sz="2400" dirty="0"/>
              <a:t> </a:t>
            </a:r>
            <a:r>
              <a:rPr lang="ru-RU" sz="2400" dirty="0" err="1"/>
              <a:t>розладу</a:t>
            </a:r>
            <a:r>
              <a:rPr lang="ru-RU" sz="2400" dirty="0"/>
              <a:t>, а </a:t>
            </a:r>
            <a:r>
              <a:rPr lang="ru-RU" sz="2400" dirty="0" err="1"/>
              <a:t>також</a:t>
            </a:r>
            <a:r>
              <a:rPr lang="ru-RU" sz="2400" dirty="0"/>
              <a:t> за особами, </a:t>
            </a:r>
            <a:r>
              <a:rPr lang="ru-RU" sz="2400" dirty="0" err="1"/>
              <a:t>які</a:t>
            </a:r>
            <a:r>
              <a:rPr lang="ru-RU" sz="2400" dirty="0"/>
              <a:t> </a:t>
            </a:r>
            <a:r>
              <a:rPr lang="ru-RU" sz="2400" dirty="0" err="1"/>
              <a:t>досягли</a:t>
            </a:r>
            <a:r>
              <a:rPr lang="ru-RU" sz="2400" dirty="0"/>
              <a:t> 80-річного </a:t>
            </a:r>
            <a:r>
              <a:rPr lang="ru-RU" sz="2400" dirty="0" err="1"/>
              <a:t>віку</a:t>
            </a:r>
            <a:r>
              <a:rPr lang="ru-RU" sz="2400" dirty="0"/>
              <a:t>; </a:t>
            </a:r>
            <a:r>
              <a:rPr lang="ru-RU" sz="2400" dirty="0" err="1"/>
              <a:t>фізичних</a:t>
            </a:r>
            <a:r>
              <a:rPr lang="ru-RU" sz="2400" dirty="0"/>
              <a:t> </a:t>
            </a:r>
            <a:r>
              <a:rPr lang="ru-RU" sz="2400" dirty="0" err="1"/>
              <a:t>осіб</a:t>
            </a:r>
            <a:r>
              <a:rPr lang="ru-RU" sz="2400" dirty="0"/>
              <a:t>, </a:t>
            </a:r>
            <a:r>
              <a:rPr lang="ru-RU" sz="2400" dirty="0" err="1"/>
              <a:t>які</a:t>
            </a:r>
            <a:r>
              <a:rPr lang="ru-RU" sz="2400" dirty="0"/>
              <a:t> </a:t>
            </a:r>
            <a:r>
              <a:rPr lang="ru-RU" sz="2400" dirty="0" err="1"/>
              <a:t>надають</a:t>
            </a:r>
            <a:r>
              <a:rPr lang="ru-RU" sz="2400" dirty="0"/>
              <a:t> </a:t>
            </a:r>
            <a:r>
              <a:rPr lang="ru-RU" sz="2400" dirty="0" err="1"/>
              <a:t>соціальні</a:t>
            </a:r>
            <a:r>
              <a:rPr lang="ru-RU" sz="2400" dirty="0"/>
              <a:t> </a:t>
            </a:r>
            <a:r>
              <a:rPr lang="ru-RU" sz="2400" dirty="0" err="1"/>
              <a:t>послуги</a:t>
            </a:r>
            <a:r>
              <a:rPr lang="ru-RU" sz="2400" dirty="0"/>
              <a:t>);</a:t>
            </a:r>
            <a:br>
              <a:rPr lang="ru-RU" sz="2400" dirty="0"/>
            </a:br>
            <a:r>
              <a:rPr lang="ru-RU" sz="2400" dirty="0" err="1"/>
              <a:t>з’ясовано</a:t>
            </a:r>
            <a:r>
              <a:rPr lang="ru-RU" sz="2400" dirty="0"/>
              <a:t>, </a:t>
            </a:r>
            <a:r>
              <a:rPr lang="ru-RU" sz="2400" dirty="0" err="1"/>
              <a:t>що</a:t>
            </a:r>
            <a:r>
              <a:rPr lang="ru-RU" sz="2400" dirty="0"/>
              <a:t> </a:t>
            </a:r>
            <a:r>
              <a:rPr lang="ru-RU" sz="2400" dirty="0" err="1"/>
              <a:t>малозабезпечена</a:t>
            </a:r>
            <a:r>
              <a:rPr lang="ru-RU" sz="2400" dirty="0"/>
              <a:t> </a:t>
            </a:r>
            <a:r>
              <a:rPr lang="ru-RU" sz="2400" dirty="0" err="1"/>
              <a:t>сім’я</a:t>
            </a:r>
            <a:r>
              <a:rPr lang="ru-RU" sz="2400" dirty="0"/>
              <a:t> </a:t>
            </a:r>
            <a:r>
              <a:rPr lang="ru-RU" sz="2400" dirty="0" err="1"/>
              <a:t>має</a:t>
            </a:r>
            <a:r>
              <a:rPr lang="ru-RU" sz="2400" dirty="0"/>
              <a:t> </a:t>
            </a:r>
            <a:r>
              <a:rPr lang="ru-RU" sz="2400" dirty="0" err="1"/>
              <a:t>додаткові</a:t>
            </a:r>
            <a:r>
              <a:rPr lang="ru-RU" sz="2400" dirty="0"/>
              <a:t> </a:t>
            </a:r>
            <a:r>
              <a:rPr lang="ru-RU" sz="2400" dirty="0" err="1"/>
              <a:t>джерела</a:t>
            </a:r>
            <a:r>
              <a:rPr lang="ru-RU" sz="2400" dirty="0"/>
              <a:t> для </a:t>
            </a:r>
            <a:r>
              <a:rPr lang="ru-RU" sz="2400" dirty="0" err="1"/>
              <a:t>існування</a:t>
            </a:r>
            <a:r>
              <a:rPr lang="ru-RU" sz="2400" dirty="0"/>
              <a:t>, а </a:t>
            </a:r>
            <a:r>
              <a:rPr lang="ru-RU" sz="2400" dirty="0" err="1"/>
              <a:t>також</a:t>
            </a:r>
            <a:r>
              <a:rPr lang="ru-RU" sz="2400" dirty="0"/>
              <a:t> </a:t>
            </a:r>
            <a:r>
              <a:rPr lang="ru-RU" sz="2400" dirty="0" err="1"/>
              <a:t>хто-небудь</a:t>
            </a:r>
            <a:r>
              <a:rPr lang="ru-RU" sz="2400" dirty="0"/>
              <a:t> </a:t>
            </a:r>
            <a:r>
              <a:rPr lang="ru-RU" sz="2400" dirty="0" err="1"/>
              <a:t>із</a:t>
            </a:r>
            <a:r>
              <a:rPr lang="ru-RU" sz="2400" dirty="0"/>
              <a:t> </a:t>
            </a:r>
            <a:r>
              <a:rPr lang="ru-RU" sz="2400" dirty="0" err="1"/>
              <a:t>її</a:t>
            </a:r>
            <a:r>
              <a:rPr lang="ru-RU" sz="2400" dirty="0"/>
              <a:t> складу </a:t>
            </a:r>
            <a:r>
              <a:rPr lang="ru-RU" sz="2400" dirty="0" err="1"/>
              <a:t>протягом</a:t>
            </a:r>
            <a:r>
              <a:rPr lang="ru-RU" sz="2400" dirty="0"/>
              <a:t> 12 </a:t>
            </a:r>
            <a:r>
              <a:rPr lang="ru-RU" sz="2400" dirty="0" err="1"/>
              <a:t>місяців</a:t>
            </a:r>
            <a:r>
              <a:rPr lang="ru-RU" sz="2400" dirty="0"/>
              <a:t> перед </a:t>
            </a:r>
            <a:r>
              <a:rPr lang="ru-RU" sz="2400" dirty="0" err="1"/>
              <a:t>зверненням</a:t>
            </a:r>
            <a:r>
              <a:rPr lang="ru-RU" sz="2400" dirty="0"/>
              <a:t> за </a:t>
            </a:r>
            <a:r>
              <a:rPr lang="ru-RU" sz="2400" dirty="0" err="1"/>
              <a:t>наданням</a:t>
            </a:r>
            <a:r>
              <a:rPr lang="ru-RU" sz="2400" dirty="0"/>
              <a:t> </a:t>
            </a:r>
            <a:r>
              <a:rPr lang="ru-RU" sz="2400" dirty="0" err="1"/>
              <a:t>державної</a:t>
            </a:r>
            <a:r>
              <a:rPr lang="ru-RU" sz="2400" dirty="0"/>
              <a:t> </a:t>
            </a:r>
            <a:r>
              <a:rPr lang="ru-RU" sz="2400" dirty="0" err="1"/>
              <a:t>соціальної</a:t>
            </a:r>
            <a:r>
              <a:rPr lang="ru-RU" sz="2400" dirty="0"/>
              <a:t> </a:t>
            </a:r>
            <a:r>
              <a:rPr lang="ru-RU" sz="2400" dirty="0" err="1"/>
              <a:t>допомоги</a:t>
            </a:r>
            <a:r>
              <a:rPr lang="ru-RU" sz="2400" dirty="0"/>
              <a:t> </a:t>
            </a:r>
            <a:r>
              <a:rPr lang="ru-RU" sz="2400" dirty="0" err="1"/>
              <a:t>здійснив</a:t>
            </a:r>
            <a:r>
              <a:rPr lang="ru-RU" sz="2400" dirty="0"/>
              <a:t> покупку </a:t>
            </a:r>
            <a:r>
              <a:rPr lang="ru-RU" sz="2400" dirty="0" err="1"/>
              <a:t>або</a:t>
            </a:r>
            <a:r>
              <a:rPr lang="ru-RU" sz="2400" dirty="0"/>
              <a:t> оплатив </a:t>
            </a:r>
            <a:r>
              <a:rPr lang="ru-RU" sz="2400" dirty="0" err="1"/>
              <a:t>послуги</a:t>
            </a:r>
            <a:r>
              <a:rPr lang="ru-RU" sz="2400" dirty="0"/>
              <a:t> на суму, яка на час </a:t>
            </a:r>
            <a:r>
              <a:rPr lang="ru-RU" sz="2400" dirty="0" err="1"/>
              <a:t>звернення</a:t>
            </a:r>
            <a:r>
              <a:rPr lang="ru-RU" sz="2400" dirty="0"/>
              <a:t> </a:t>
            </a:r>
            <a:r>
              <a:rPr lang="ru-RU" sz="2400" dirty="0" err="1"/>
              <a:t>перевищує</a:t>
            </a:r>
            <a:r>
              <a:rPr lang="ru-RU" sz="2400" dirty="0"/>
              <a:t> 10-кратну величину </a:t>
            </a:r>
            <a:r>
              <a:rPr lang="ru-RU" sz="2400" dirty="0" err="1"/>
              <a:t>прожиткового</a:t>
            </a:r>
            <a:r>
              <a:rPr lang="ru-RU" sz="2400" dirty="0"/>
              <a:t> </a:t>
            </a:r>
            <a:r>
              <a:rPr lang="ru-RU" sz="2400" dirty="0" err="1"/>
              <a:t>мінімуму</a:t>
            </a:r>
            <a:r>
              <a:rPr lang="ru-RU" sz="2400" dirty="0"/>
              <a:t> для </a:t>
            </a:r>
            <a:r>
              <a:rPr lang="ru-RU" sz="2400" dirty="0" err="1"/>
              <a:t>сім’ї</a:t>
            </a:r>
            <a:r>
              <a:rPr lang="ru-RU" sz="2400" dirty="0"/>
              <a:t>;</a:t>
            </a:r>
            <a:br>
              <a:rPr lang="ru-RU" sz="2400" dirty="0"/>
            </a:br>
            <a:r>
              <a:rPr lang="ru-RU" sz="2400" dirty="0"/>
              <a:t>у </a:t>
            </a:r>
            <a:r>
              <a:rPr lang="ru-RU" sz="2400" dirty="0" err="1"/>
              <a:t>власності</a:t>
            </a:r>
            <a:r>
              <a:rPr lang="ru-RU" sz="2400" dirty="0"/>
              <a:t> </a:t>
            </a:r>
            <a:r>
              <a:rPr lang="ru-RU" sz="2400" dirty="0" err="1"/>
              <a:t>чи</a:t>
            </a:r>
            <a:r>
              <a:rPr lang="ru-RU" sz="2400" dirty="0"/>
              <a:t> </a:t>
            </a:r>
            <a:r>
              <a:rPr lang="ru-RU" sz="2400" dirty="0" err="1"/>
              <a:t>володінні</a:t>
            </a:r>
            <a:r>
              <a:rPr lang="ru-RU" sz="2400" dirty="0"/>
              <a:t> </a:t>
            </a:r>
            <a:r>
              <a:rPr lang="ru-RU" sz="2400" dirty="0" err="1"/>
              <a:t>малозабезпеченої</a:t>
            </a:r>
            <a:r>
              <a:rPr lang="ru-RU" sz="2400" dirty="0"/>
              <a:t> </a:t>
            </a:r>
            <a:r>
              <a:rPr lang="ru-RU" sz="2400" dirty="0" err="1"/>
              <a:t>сім’ї</a:t>
            </a:r>
            <a:r>
              <a:rPr lang="ru-RU" sz="2400" dirty="0"/>
              <a:t> є друга квартира (</a:t>
            </a:r>
            <a:r>
              <a:rPr lang="ru-RU" sz="2400" dirty="0" err="1"/>
              <a:t>будинок</a:t>
            </a:r>
            <a:r>
              <a:rPr lang="ru-RU" sz="2400" dirty="0"/>
              <a:t>) за </a:t>
            </a:r>
            <a:r>
              <a:rPr lang="ru-RU" sz="2400" dirty="0" err="1"/>
              <a:t>умови</a:t>
            </a:r>
            <a:r>
              <a:rPr lang="ru-RU" sz="2400" dirty="0"/>
              <a:t>, </a:t>
            </a:r>
            <a:r>
              <a:rPr lang="ru-RU" sz="2400" dirty="0" err="1"/>
              <a:t>що</a:t>
            </a:r>
            <a:r>
              <a:rPr lang="ru-RU" sz="2400" dirty="0"/>
              <a:t> </a:t>
            </a:r>
            <a:r>
              <a:rPr lang="ru-RU" sz="2400" dirty="0" err="1"/>
              <a:t>загальна</a:t>
            </a:r>
            <a:r>
              <a:rPr lang="ru-RU" sz="2400" dirty="0"/>
              <a:t> </a:t>
            </a:r>
            <a:r>
              <a:rPr lang="ru-RU" sz="2400" dirty="0" err="1"/>
              <a:t>площа</a:t>
            </a:r>
            <a:r>
              <a:rPr lang="ru-RU" sz="2400" dirty="0"/>
              <a:t> </a:t>
            </a:r>
            <a:r>
              <a:rPr lang="ru-RU" sz="2400" dirty="0" err="1"/>
              <a:t>житла</a:t>
            </a:r>
            <a:r>
              <a:rPr lang="ru-RU" sz="2400" dirty="0"/>
              <a:t> </a:t>
            </a:r>
            <a:r>
              <a:rPr lang="ru-RU" sz="2400" dirty="0" err="1"/>
              <a:t>перевищує</a:t>
            </a:r>
            <a:r>
              <a:rPr lang="ru-RU" sz="2400" dirty="0"/>
              <a:t> 21 </a:t>
            </a:r>
            <a:r>
              <a:rPr lang="ru-RU" sz="2400" dirty="0" err="1"/>
              <a:t>квадратний</a:t>
            </a:r>
            <a:r>
              <a:rPr lang="ru-RU" sz="2400" dirty="0"/>
              <a:t> метр на одного члена </a:t>
            </a:r>
            <a:r>
              <a:rPr lang="ru-RU" sz="2400" dirty="0" err="1"/>
              <a:t>сім’ї</a:t>
            </a:r>
            <a:r>
              <a:rPr lang="ru-RU" sz="2400" dirty="0"/>
              <a:t> та </a:t>
            </a:r>
            <a:r>
              <a:rPr lang="ru-RU" sz="2400" dirty="0" err="1"/>
              <a:t>додатково</a:t>
            </a:r>
            <a:r>
              <a:rPr lang="ru-RU" sz="2400" dirty="0"/>
              <a:t> 10,5 квадратного метра на </a:t>
            </a:r>
            <a:r>
              <a:rPr lang="ru-RU" sz="2400" dirty="0" err="1"/>
              <a:t>сім’ю</a:t>
            </a:r>
            <a:r>
              <a:rPr lang="ru-RU" sz="2400" dirty="0"/>
              <a:t>, </a:t>
            </a:r>
            <a:r>
              <a:rPr lang="ru-RU" sz="2400" dirty="0" err="1"/>
              <a:t>чи</a:t>
            </a:r>
            <a:r>
              <a:rPr lang="ru-RU" sz="2400" dirty="0"/>
              <a:t> </a:t>
            </a:r>
            <a:r>
              <a:rPr lang="ru-RU" sz="2400" dirty="0" err="1"/>
              <a:t>більше</a:t>
            </a:r>
            <a:r>
              <a:rPr lang="ru-RU" sz="2400" dirty="0"/>
              <a:t> одного </a:t>
            </a:r>
            <a:r>
              <a:rPr lang="ru-RU" sz="2400" dirty="0" err="1"/>
              <a:t>автомобіля</a:t>
            </a:r>
            <a:r>
              <a:rPr lang="ru-RU" sz="2400" dirty="0"/>
              <a:t>, транспортного </a:t>
            </a:r>
            <a:r>
              <a:rPr lang="ru-RU" sz="2400" dirty="0" err="1"/>
              <a:t>засобу</a:t>
            </a:r>
            <a:r>
              <a:rPr lang="ru-RU" sz="2400" dirty="0"/>
              <a:t> (</a:t>
            </a:r>
            <a:r>
              <a:rPr lang="ru-RU" sz="2400" dirty="0" err="1"/>
              <a:t>механізму</a:t>
            </a:r>
            <a:r>
              <a:rPr lang="ru-RU" sz="2400" dirty="0"/>
              <a:t>).</a:t>
            </a:r>
            <a:br>
              <a:rPr lang="ru-RU" sz="2400" dirty="0"/>
            </a:br>
            <a:endParaRPr lang="ru-RU" sz="2400" dirty="0"/>
          </a:p>
        </p:txBody>
      </p:sp>
    </p:spTree>
    <p:extLst>
      <p:ext uri="{BB962C8B-B14F-4D97-AF65-F5344CB8AC3E}">
        <p14:creationId xmlns:p14="http://schemas.microsoft.com/office/powerpoint/2010/main" val="2577745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1361890"/>
            <a:ext cx="12192000" cy="410881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особам з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щомісячна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що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надається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відповідно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норм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цього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Закону 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грошовій</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формі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особам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особа,  яка  не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має</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(у  тому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числі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народжена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спливу</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10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місяців</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дня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смерті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який</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день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смерті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мав</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страхового стажу,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необхідного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для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призначення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пенсії</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для особи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III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далі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 яка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досягла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65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років</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не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має</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відповідно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закону. </a:t>
            </a:r>
            <a:endParaRPr kumimoji="0" lang="ru-RU" altLang="ru-RU"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97794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1833181"/>
            <a:ext cx="12192000" cy="34932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Відповідно</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призначаються</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такі</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види</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державної</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соціальної</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допомоги</a:t>
            </a:r>
            <a:r>
              <a:rPr kumimoji="0" lang="ru-RU" altLang="ru-RU" sz="32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особам з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догляд. </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239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965199"/>
          </a:xfrm>
        </p:spPr>
        <p:txBody>
          <a:bodyPr>
            <a:normAutofit/>
          </a:bodyPr>
          <a:lstStyle/>
          <a:p>
            <a:r>
              <a:rPr lang="ru-RU" sz="2400" dirty="0"/>
              <a:t>Державним</a:t>
            </a:r>
            <a:r>
              <a:rPr lang="ru-RU" sz="2400" dirty="0"/>
              <a:t> </a:t>
            </a:r>
            <a:r>
              <a:rPr lang="ru-RU" sz="2400" dirty="0"/>
              <a:t>допомогам</a:t>
            </a:r>
            <a:r>
              <a:rPr lang="ru-RU" sz="2400" dirty="0"/>
              <a:t> </a:t>
            </a:r>
            <a:r>
              <a:rPr lang="ru-RU" sz="2400" dirty="0"/>
              <a:t>притаманні</a:t>
            </a:r>
            <a:r>
              <a:rPr lang="ru-RU" sz="2400" dirty="0"/>
              <a:t> </a:t>
            </a:r>
            <a:r>
              <a:rPr lang="ru-RU" sz="2400" dirty="0"/>
              <a:t>наступні</a:t>
            </a:r>
            <a:r>
              <a:rPr lang="ru-RU" sz="2400" dirty="0"/>
              <a:t> </a:t>
            </a:r>
            <a:r>
              <a:rPr lang="ru-RU" sz="2400" b="1" i="1" dirty="0"/>
              <a:t>ознаки</a:t>
            </a:r>
            <a:r>
              <a:rPr lang="ru-RU" sz="2400" b="1" i="1" dirty="0"/>
              <a:t>:</a:t>
            </a:r>
            <a:r>
              <a:rPr lang="ru-RU" sz="2400" dirty="0"/>
              <a:t/>
            </a:r>
            <a:br>
              <a:rPr lang="ru-RU" sz="2400" dirty="0"/>
            </a:br>
            <a:endParaRPr lang="ru-RU" sz="2400" dirty="0"/>
          </a:p>
        </p:txBody>
      </p:sp>
      <p:sp>
        <p:nvSpPr>
          <p:cNvPr id="3" name="Объект 2"/>
          <p:cNvSpPr>
            <a:spLocks noGrp="1"/>
          </p:cNvSpPr>
          <p:nvPr>
            <p:ph sz="quarter" idx="13"/>
          </p:nvPr>
        </p:nvSpPr>
        <p:spPr>
          <a:xfrm>
            <a:off x="1" y="1295400"/>
            <a:ext cx="12191999" cy="5562600"/>
          </a:xfrm>
        </p:spPr>
        <p:txBody>
          <a:bodyPr/>
          <a:lstStyle/>
          <a:p>
            <a:r>
              <a:rPr lang="ru-RU" dirty="0"/>
              <a:t>1) вони </a:t>
            </a:r>
            <a:r>
              <a:rPr lang="ru-RU" dirty="0"/>
              <a:t>мають</a:t>
            </a:r>
            <a:r>
              <a:rPr lang="ru-RU" dirty="0"/>
              <a:t> </a:t>
            </a:r>
            <a:r>
              <a:rPr lang="ru-RU" dirty="0"/>
              <a:t>аліментарний</a:t>
            </a:r>
            <a:r>
              <a:rPr lang="ru-RU" dirty="0"/>
              <a:t> характер, </a:t>
            </a:r>
            <a:r>
              <a:rPr lang="ru-RU" dirty="0"/>
              <a:t>оскільки</a:t>
            </a:r>
            <a:r>
              <a:rPr lang="ru-RU" dirty="0"/>
              <a:t> </a:t>
            </a:r>
            <a:r>
              <a:rPr lang="ru-RU" dirty="0"/>
              <a:t>призначаються</a:t>
            </a:r>
            <a:r>
              <a:rPr lang="ru-RU" dirty="0"/>
              <a:t> </a:t>
            </a:r>
            <a:r>
              <a:rPr lang="ru-RU" dirty="0"/>
              <a:t>безоплатно</a:t>
            </a:r>
            <a:r>
              <a:rPr lang="ru-RU" dirty="0"/>
              <a:t> і не </a:t>
            </a:r>
            <a:r>
              <a:rPr lang="ru-RU" dirty="0"/>
              <a:t>пов'язані</a:t>
            </a:r>
            <a:r>
              <a:rPr lang="ru-RU" dirty="0"/>
              <a:t> з трудовою </a:t>
            </a:r>
            <a:r>
              <a:rPr lang="ru-RU" dirty="0"/>
              <a:t>діяльністю</a:t>
            </a:r>
            <a:r>
              <a:rPr lang="ru-RU" dirty="0"/>
              <a:t> особи </a:t>
            </a:r>
            <a:r>
              <a:rPr lang="ru-RU" dirty="0"/>
              <a:t>чи</a:t>
            </a:r>
            <a:r>
              <a:rPr lang="ru-RU" dirty="0"/>
              <a:t> </a:t>
            </a:r>
            <a:r>
              <a:rPr lang="ru-RU" dirty="0"/>
              <a:t>сплатою</a:t>
            </a:r>
            <a:r>
              <a:rPr lang="ru-RU" dirty="0"/>
              <a:t> нею </a:t>
            </a:r>
            <a:r>
              <a:rPr lang="ru-RU" dirty="0"/>
              <a:t>страхових</a:t>
            </a:r>
            <a:r>
              <a:rPr lang="ru-RU" dirty="0"/>
              <a:t> </a:t>
            </a:r>
            <a:r>
              <a:rPr lang="ru-RU" dirty="0"/>
              <a:t>внесків</a:t>
            </a:r>
            <a:r>
              <a:rPr lang="ru-RU" dirty="0"/>
              <a:t>;</a:t>
            </a:r>
          </a:p>
          <a:p>
            <a:r>
              <a:rPr lang="ru-RU" dirty="0"/>
              <a:t>2) </a:t>
            </a:r>
            <a:r>
              <a:rPr lang="ru-RU" dirty="0"/>
              <a:t>основним</a:t>
            </a:r>
            <a:r>
              <a:rPr lang="ru-RU" dirty="0"/>
              <a:t> </a:t>
            </a:r>
            <a:r>
              <a:rPr lang="ru-RU" dirty="0"/>
              <a:t>джерелом</a:t>
            </a:r>
            <a:r>
              <a:rPr lang="ru-RU" dirty="0"/>
              <a:t> </a:t>
            </a:r>
            <a:r>
              <a:rPr lang="ru-RU" dirty="0"/>
              <a:t>їх</a:t>
            </a:r>
            <a:r>
              <a:rPr lang="ru-RU" dirty="0"/>
              <a:t> </a:t>
            </a:r>
            <a:r>
              <a:rPr lang="ru-RU" dirty="0"/>
              <a:t>виплати</a:t>
            </a:r>
            <a:r>
              <a:rPr lang="ru-RU" dirty="0"/>
              <a:t> є </a:t>
            </a:r>
            <a:r>
              <a:rPr lang="ru-RU" dirty="0"/>
              <a:t>кошти</a:t>
            </a:r>
            <a:r>
              <a:rPr lang="ru-RU" dirty="0"/>
              <a:t> державного </a:t>
            </a:r>
            <a:r>
              <a:rPr lang="ru-RU" dirty="0"/>
              <a:t>чи</a:t>
            </a:r>
            <a:r>
              <a:rPr lang="ru-RU" dirty="0"/>
              <a:t> </a:t>
            </a:r>
            <a:r>
              <a:rPr lang="ru-RU" dirty="0"/>
              <a:t>місцевого</a:t>
            </a:r>
            <a:r>
              <a:rPr lang="ru-RU" dirty="0"/>
              <a:t> </a:t>
            </a:r>
            <a:r>
              <a:rPr lang="ru-RU" dirty="0"/>
              <a:t>бюджетів</a:t>
            </a:r>
            <a:r>
              <a:rPr lang="ru-RU" dirty="0"/>
              <a:t>. </a:t>
            </a:r>
            <a:r>
              <a:rPr lang="ru-RU" dirty="0"/>
              <a:t>Переважно</a:t>
            </a:r>
            <a:r>
              <a:rPr lang="ru-RU" dirty="0"/>
              <a:t> для </a:t>
            </a:r>
            <a:r>
              <a:rPr lang="ru-RU" dirty="0"/>
              <a:t>виплати</a:t>
            </a:r>
            <a:r>
              <a:rPr lang="ru-RU" dirty="0"/>
              <a:t> </a:t>
            </a:r>
            <a:r>
              <a:rPr lang="ru-RU" dirty="0"/>
              <a:t>цих</a:t>
            </a:r>
            <a:r>
              <a:rPr lang="ru-RU" dirty="0"/>
              <a:t> </a:t>
            </a:r>
            <a:r>
              <a:rPr lang="ru-RU" dirty="0"/>
              <a:t>допомог</a:t>
            </a:r>
            <a:r>
              <a:rPr lang="ru-RU" dirty="0"/>
              <a:t> </a:t>
            </a:r>
            <a:r>
              <a:rPr lang="ru-RU" dirty="0"/>
              <a:t>кошти</a:t>
            </a:r>
            <a:r>
              <a:rPr lang="ru-RU" dirty="0"/>
              <a:t> </a:t>
            </a:r>
            <a:r>
              <a:rPr lang="ru-RU" dirty="0"/>
              <a:t>надходять</a:t>
            </a:r>
            <a:r>
              <a:rPr lang="ru-RU" dirty="0"/>
              <a:t> у </a:t>
            </a:r>
            <a:r>
              <a:rPr lang="ru-RU" dirty="0"/>
              <a:t>вигляді</a:t>
            </a:r>
            <a:r>
              <a:rPr lang="ru-RU" dirty="0"/>
              <a:t> </a:t>
            </a:r>
            <a:r>
              <a:rPr lang="ru-RU" dirty="0"/>
              <a:t>субвенцій</a:t>
            </a:r>
            <a:r>
              <a:rPr lang="ru-RU" dirty="0"/>
              <a:t> до </a:t>
            </a:r>
            <a:r>
              <a:rPr lang="ru-RU" dirty="0"/>
              <a:t>місцевих</a:t>
            </a:r>
            <a:r>
              <a:rPr lang="ru-RU" dirty="0"/>
              <a:t> </a:t>
            </a:r>
            <a:r>
              <a:rPr lang="ru-RU" dirty="0"/>
              <a:t>бюджетів</a:t>
            </a:r>
            <a:r>
              <a:rPr lang="ru-RU" dirty="0"/>
              <a:t>;</a:t>
            </a:r>
          </a:p>
          <a:p>
            <a:r>
              <a:rPr lang="ru-RU" dirty="0"/>
              <a:t>3) </a:t>
            </a:r>
            <a:r>
              <a:rPr lang="ru-RU" dirty="0"/>
              <a:t>перелік</a:t>
            </a:r>
            <a:r>
              <a:rPr lang="ru-RU" dirty="0"/>
              <a:t> </a:t>
            </a:r>
            <a:r>
              <a:rPr lang="ru-RU" dirty="0"/>
              <a:t>категорій</a:t>
            </a:r>
            <a:r>
              <a:rPr lang="ru-RU" dirty="0"/>
              <a:t> </a:t>
            </a:r>
            <a:r>
              <a:rPr lang="ru-RU" dirty="0"/>
              <a:t>осіб</a:t>
            </a:r>
            <a:r>
              <a:rPr lang="ru-RU" dirty="0"/>
              <a:t>, </a:t>
            </a:r>
            <a:r>
              <a:rPr lang="ru-RU" dirty="0"/>
              <a:t>які</a:t>
            </a:r>
            <a:r>
              <a:rPr lang="ru-RU" dirty="0"/>
              <a:t> </a:t>
            </a:r>
            <a:r>
              <a:rPr lang="ru-RU" dirty="0"/>
              <a:t>мають</a:t>
            </a:r>
            <a:r>
              <a:rPr lang="ru-RU" dirty="0"/>
              <a:t> право на </a:t>
            </a:r>
            <a:r>
              <a:rPr lang="ru-RU" dirty="0"/>
              <a:t>такі</a:t>
            </a:r>
            <a:r>
              <a:rPr lang="ru-RU" dirty="0"/>
              <a:t> </a:t>
            </a:r>
            <a:r>
              <a:rPr lang="ru-RU" dirty="0"/>
              <a:t>допомоги</a:t>
            </a:r>
            <a:r>
              <a:rPr lang="ru-RU" dirty="0"/>
              <a:t>, </a:t>
            </a:r>
            <a:r>
              <a:rPr lang="ru-RU" dirty="0"/>
              <a:t>визначається</a:t>
            </a:r>
            <a:r>
              <a:rPr lang="ru-RU" dirty="0"/>
              <a:t> законами </a:t>
            </a:r>
            <a:r>
              <a:rPr lang="ru-RU" dirty="0"/>
              <a:t>України</a:t>
            </a:r>
            <a:r>
              <a:rPr lang="ru-RU" dirty="0"/>
              <a:t>;</a:t>
            </a:r>
          </a:p>
          <a:p>
            <a:r>
              <a:rPr lang="ru-RU" dirty="0"/>
              <a:t>4) вони </a:t>
            </a:r>
            <a:r>
              <a:rPr lang="ru-RU" dirty="0"/>
              <a:t>надаються</a:t>
            </a:r>
            <a:r>
              <a:rPr lang="ru-RU" dirty="0"/>
              <a:t> з метою </a:t>
            </a:r>
            <a:r>
              <a:rPr lang="ru-RU" dirty="0"/>
              <a:t>матеріальної</a:t>
            </a:r>
            <a:r>
              <a:rPr lang="ru-RU" dirty="0"/>
              <a:t> </a:t>
            </a:r>
            <a:r>
              <a:rPr lang="ru-RU" dirty="0"/>
              <a:t>підтримки</a:t>
            </a:r>
            <a:r>
              <a:rPr lang="ru-RU" dirty="0"/>
              <a:t> </a:t>
            </a:r>
            <a:r>
              <a:rPr lang="ru-RU" dirty="0"/>
              <a:t>малозабезпечених</a:t>
            </a:r>
            <a:r>
              <a:rPr lang="ru-RU" dirty="0"/>
              <a:t> </a:t>
            </a:r>
            <a:r>
              <a:rPr lang="ru-RU" dirty="0"/>
              <a:t>або</a:t>
            </a:r>
            <a:r>
              <a:rPr lang="ru-RU" dirty="0"/>
              <a:t> для </a:t>
            </a:r>
            <a:r>
              <a:rPr lang="ru-RU" dirty="0"/>
              <a:t>компенсації</a:t>
            </a:r>
            <a:r>
              <a:rPr lang="ru-RU" dirty="0"/>
              <a:t> (</a:t>
            </a:r>
            <a:r>
              <a:rPr lang="ru-RU" dirty="0"/>
              <a:t>часткової</a:t>
            </a:r>
            <a:r>
              <a:rPr lang="ru-RU" dirty="0"/>
              <a:t> </a:t>
            </a:r>
            <a:r>
              <a:rPr lang="ru-RU" dirty="0"/>
              <a:t>чи</a:t>
            </a:r>
            <a:r>
              <a:rPr lang="ru-RU" dirty="0"/>
              <a:t> </a:t>
            </a:r>
            <a:r>
              <a:rPr lang="ru-RU" dirty="0"/>
              <a:t>повної</a:t>
            </a:r>
            <a:r>
              <a:rPr lang="ru-RU" dirty="0"/>
              <a:t>) </a:t>
            </a:r>
            <a:r>
              <a:rPr lang="ru-RU" dirty="0"/>
              <a:t>витрат</a:t>
            </a:r>
            <a:r>
              <a:rPr lang="ru-RU" dirty="0"/>
              <a:t>, </a:t>
            </a:r>
            <a:r>
              <a:rPr lang="ru-RU" dirty="0"/>
              <a:t>які</a:t>
            </a:r>
            <a:r>
              <a:rPr lang="ru-RU" dirty="0"/>
              <a:t> </a:t>
            </a:r>
            <a:r>
              <a:rPr lang="ru-RU" dirty="0"/>
              <a:t>понесені</a:t>
            </a:r>
            <a:r>
              <a:rPr lang="ru-RU" dirty="0"/>
              <a:t> у </a:t>
            </a:r>
            <a:r>
              <a:rPr lang="ru-RU" dirty="0"/>
              <a:t>зв'язку</a:t>
            </a:r>
            <a:r>
              <a:rPr lang="ru-RU" dirty="0"/>
              <a:t> з </a:t>
            </a:r>
            <a:r>
              <a:rPr lang="ru-RU" dirty="0"/>
              <a:t>настанням</a:t>
            </a:r>
            <a:r>
              <a:rPr lang="ru-RU" dirty="0"/>
              <a:t> </a:t>
            </a:r>
            <a:r>
              <a:rPr lang="ru-RU" dirty="0"/>
              <a:t>соціального</a:t>
            </a:r>
            <a:r>
              <a:rPr lang="ru-RU" dirty="0"/>
              <a:t> </a:t>
            </a:r>
            <a:r>
              <a:rPr lang="ru-RU" dirty="0"/>
              <a:t>ризику</a:t>
            </a:r>
            <a:r>
              <a:rPr lang="ru-RU" dirty="0"/>
              <a:t>;</a:t>
            </a:r>
          </a:p>
          <a:p>
            <a:r>
              <a:rPr lang="ru-RU" dirty="0"/>
              <a:t>5) </a:t>
            </a:r>
            <a:r>
              <a:rPr lang="ru-RU" dirty="0"/>
              <a:t>розмір</a:t>
            </a:r>
            <a:r>
              <a:rPr lang="ru-RU" dirty="0"/>
              <a:t> </a:t>
            </a:r>
            <a:r>
              <a:rPr lang="ru-RU" dirty="0"/>
              <a:t>допомог</a:t>
            </a:r>
            <a:r>
              <a:rPr lang="ru-RU" dirty="0"/>
              <a:t>, як правило, </a:t>
            </a:r>
            <a:r>
              <a:rPr lang="ru-RU" dirty="0"/>
              <a:t>співвідноситься</a:t>
            </a:r>
            <a:r>
              <a:rPr lang="ru-RU" dirty="0"/>
              <a:t> з величиною </a:t>
            </a:r>
            <a:r>
              <a:rPr lang="ru-RU" dirty="0"/>
              <a:t>прожиткового</a:t>
            </a:r>
            <a:r>
              <a:rPr lang="ru-RU" dirty="0"/>
              <a:t> </a:t>
            </a:r>
            <a:r>
              <a:rPr lang="ru-RU" dirty="0"/>
              <a:t>мінімуму</a:t>
            </a:r>
            <a:r>
              <a:rPr lang="ru-RU" dirty="0"/>
              <a:t> </a:t>
            </a:r>
            <a:r>
              <a:rPr lang="ru-RU" dirty="0"/>
              <a:t>або</a:t>
            </a:r>
            <a:r>
              <a:rPr lang="ru-RU" dirty="0"/>
              <a:t> з </a:t>
            </a:r>
            <a:r>
              <a:rPr lang="ru-RU" dirty="0"/>
              <a:t>гарантованим</a:t>
            </a:r>
            <a:r>
              <a:rPr lang="ru-RU" dirty="0"/>
              <a:t> </a:t>
            </a:r>
            <a:r>
              <a:rPr lang="ru-RU" dirty="0"/>
              <a:t>рівнем</a:t>
            </a:r>
            <a:r>
              <a:rPr lang="ru-RU" dirty="0"/>
              <a:t> </a:t>
            </a:r>
            <a:r>
              <a:rPr lang="ru-RU" dirty="0"/>
              <a:t>забезпечення</a:t>
            </a:r>
            <a:r>
              <a:rPr lang="ru-RU" dirty="0"/>
              <a:t> такого </a:t>
            </a:r>
            <a:r>
              <a:rPr lang="ru-RU" dirty="0"/>
              <a:t>мінімуму</a:t>
            </a:r>
            <a:r>
              <a:rPr lang="ru-RU" dirty="0"/>
              <a:t>;</a:t>
            </a:r>
          </a:p>
          <a:p>
            <a:r>
              <a:rPr lang="ru-RU" dirty="0"/>
              <a:t>6) </a:t>
            </a:r>
            <a:r>
              <a:rPr lang="ru-RU" dirty="0"/>
              <a:t>їх</a:t>
            </a:r>
            <a:r>
              <a:rPr lang="ru-RU" dirty="0"/>
              <a:t> </a:t>
            </a:r>
            <a:r>
              <a:rPr lang="ru-RU" dirty="0"/>
              <a:t>призначення</a:t>
            </a:r>
            <a:r>
              <a:rPr lang="ru-RU" dirty="0"/>
              <a:t> </a:t>
            </a:r>
            <a:r>
              <a:rPr lang="ru-RU" dirty="0"/>
              <a:t>має</a:t>
            </a:r>
            <a:r>
              <a:rPr lang="ru-RU" dirty="0"/>
              <a:t> так званий </a:t>
            </a:r>
            <a:r>
              <a:rPr lang="ru-RU" dirty="0"/>
              <a:t>адресний</a:t>
            </a:r>
            <a:r>
              <a:rPr lang="ru-RU" dirty="0"/>
              <a:t> характер</a:t>
            </a:r>
          </a:p>
        </p:txBody>
      </p:sp>
    </p:spTree>
    <p:extLst>
      <p:ext uri="{BB962C8B-B14F-4D97-AF65-F5344CB8AC3E}">
        <p14:creationId xmlns:p14="http://schemas.microsoft.com/office/powerpoint/2010/main" val="7776948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1189925"/>
            <a:ext cx="12192000" cy="44781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призначається</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особі</a:t>
            </a:r>
            <a: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яка: </a:t>
            </a:r>
            <a:br>
              <a:rPr kumimoji="0" lang="ru-RU" altLang="ru-RU" sz="24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1)   є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дитиною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досягла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віку</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не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отримувати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зв’язку</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цим</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відповідно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закону,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визнана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особою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у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встановленому</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порядку;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2) не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одержує</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виплати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що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призначаються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для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відшкодування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шкоди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заподіяної</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ушкодженням</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здоров'я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виробництві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передбачені</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Законом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України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"Про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загальнообов’язкове</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державне</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соціальне</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страхування</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3)  є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малозабезпеченою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особою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крім</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осіб</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4) є особою з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 </a:t>
            </a:r>
            <a:r>
              <a:rPr kumimoji="0" lang="ru-RU" altLang="ru-RU" sz="24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4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a:t>
            </a:r>
            <a:r>
              <a:rPr kumimoji="0" lang="ru-RU" altLang="ru-RU" sz="2400" b="0" i="0" u="none" strike="noStrike" cap="none" normalizeH="0" baseline="0" dirty="0" smtClean="0">
                <a:ln>
                  <a:noFill/>
                </a:ln>
                <a:solidFill>
                  <a:schemeClr val="tx1"/>
                </a:solidFill>
                <a:effectLst/>
              </a:rPr>
              <a:t> </a:t>
            </a:r>
            <a:endParaRPr kumimoji="0" lang="ru-RU" altLang="ru-RU"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82937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1250349"/>
            <a:ext cx="12192000" cy="47859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права на </a:t>
            </a:r>
            <a:b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особам з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і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державна</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соціальна</a:t>
            </a:r>
            <a:r>
              <a:rPr lang="ru-RU" altLang="ru-RU" sz="2800" b="1" cap="none" dirty="0">
                <a:solidFill>
                  <a:srgbClr val="292B2C"/>
                </a:solidFill>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догляд </a:t>
            </a:r>
            <a:r>
              <a:rPr kumimoji="0" lang="ru-RU" altLang="ru-RU" sz="28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призначаються</a:t>
            </a: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8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13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особам,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досягли</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встановленого</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віку</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довічно</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з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на   весь  час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інвалідності</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встановленої</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органами медико-</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соціальної</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експертизи</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дитині</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до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досягнення</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18 </a:t>
            </a:r>
            <a:r>
              <a:rPr kumimoji="0" lang="ru-RU" altLang="ru-RU" sz="28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років</a:t>
            </a:r>
            <a:r>
              <a:rPr kumimoji="0" lang="ru-RU" altLang="ru-RU" sz="28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a:t>
            </a:r>
            <a:r>
              <a:rPr kumimoji="0" lang="ru-RU" altLang="ru-RU" sz="2800" b="0" i="0" u="none" strike="noStrike" cap="none" normalizeH="0" baseline="0" dirty="0" smtClean="0">
                <a:ln>
                  <a:noFill/>
                </a:ln>
                <a:solidFill>
                  <a:schemeClr val="tx1"/>
                </a:solidFill>
                <a:effectLst/>
              </a:rPr>
              <a:t> </a:t>
            </a: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721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328150"/>
            <a:ext cx="12192000" cy="62016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eaLnBrk="0" fontAlgn="base" hangingPunct="0">
              <a:lnSpc>
                <a:spcPct val="100000"/>
              </a:lnSpc>
              <a:spcAft>
                <a:spcPct val="0"/>
              </a:spcAft>
            </a:pP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Розмір</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державної</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соціальної</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допомоги</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мають</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права   на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пенсію</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особам   з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встановлюється</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виходячи</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розміру</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прожиткового</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мінімуму</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для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осіб</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втратили</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працездатність</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з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жінкам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яким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присвоєно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звання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Мати-героїня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  одну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дитину</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померлого</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годувальника</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100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двох</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- 120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трьох</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і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більше</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150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з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II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- 80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з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інвалідністю</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III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групи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60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священнослужителям, церковнослужителям   та    особам,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протягом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менше</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десяти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років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введення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в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дію</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Закону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України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"Про свободу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совісті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релігійні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організації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займали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виборні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призначенням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посади  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релігійних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організаціях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офіційно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визнаних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в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Україні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легалізованих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згідно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законодавством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України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наявності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архівних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документів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відповідних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органів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релігійних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організацій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показань</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свідків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підтверджують</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факт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такої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роботи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50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особам,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досягли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lang="ru-RU" altLang="ru-RU" sz="2000" cap="none" dirty="0" err="1">
                <a:solidFill>
                  <a:srgbClr val="292B2C"/>
                </a:solidFill>
                <a:latin typeface="Consolas" panose="020B0609020204030204" pitchFamily="49" charset="0"/>
                <a:ea typeface="Times New Roman" panose="02020603050405020304" pitchFamily="18" charset="0"/>
                <a:cs typeface="Consolas" panose="020B0609020204030204" pitchFamily="49" charset="0"/>
              </a:rPr>
              <a:t>встановленого</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віку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30  </a:t>
            </a:r>
            <a:r>
              <a:rPr kumimoji="0" lang="ru-RU" altLang="ru-RU" sz="2000" b="1"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відсотків</a:t>
            </a:r>
            <a:r>
              <a:rPr kumimoji="0" lang="ru-RU" altLang="ru-RU" sz="2000" b="1"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endParaRPr kumimoji="0" lang="ru-RU" altLang="ru-RU" sz="20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2605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6857999"/>
          </a:xfrm>
        </p:spPr>
        <p:txBody>
          <a:bodyPr>
            <a:normAutofit/>
          </a:bodyPr>
          <a:lstStyle/>
          <a:p>
            <a:r>
              <a:rPr lang="ru-RU" sz="1800" b="1" dirty="0" err="1"/>
              <a:t>Державна</a:t>
            </a:r>
            <a:r>
              <a:rPr lang="ru-RU" sz="1800" b="1" dirty="0"/>
              <a:t> </a:t>
            </a:r>
            <a:r>
              <a:rPr lang="ru-RU" sz="1800" b="1" dirty="0" err="1"/>
              <a:t>соціальна</a:t>
            </a:r>
            <a:r>
              <a:rPr lang="ru-RU" sz="1800" b="1" dirty="0"/>
              <a:t> </a:t>
            </a:r>
            <a:r>
              <a:rPr lang="ru-RU" sz="1800" b="1" dirty="0" err="1"/>
              <a:t>допомога</a:t>
            </a:r>
            <a:r>
              <a:rPr lang="ru-RU" sz="1800" b="1" dirty="0"/>
              <a:t> на догляд </a:t>
            </a:r>
            <a:r>
              <a:rPr lang="ru-RU" sz="1800" b="1" dirty="0" err="1"/>
              <a:t>призначається</a:t>
            </a:r>
            <a:r>
              <a:rPr lang="ru-RU" sz="1800" b="1" dirty="0"/>
              <a:t>:</a:t>
            </a:r>
            <a:br>
              <a:rPr lang="ru-RU" sz="1800" b="1" dirty="0"/>
            </a:br>
            <a:r>
              <a:rPr lang="ru-RU" sz="2400" dirty="0"/>
              <a:t>1) особам з </a:t>
            </a:r>
            <a:r>
              <a:rPr lang="ru-RU" sz="2400" dirty="0" err="1"/>
              <a:t>інвалідністю</a:t>
            </a:r>
            <a:r>
              <a:rPr lang="ru-RU" sz="2400" dirty="0"/>
              <a:t> </a:t>
            </a:r>
            <a:r>
              <a:rPr lang="ru-RU" sz="2400" dirty="0" err="1"/>
              <a:t>внаслідок</a:t>
            </a:r>
            <a:r>
              <a:rPr lang="ru-RU" sz="2400" dirty="0"/>
              <a:t> </a:t>
            </a:r>
            <a:r>
              <a:rPr lang="ru-RU" sz="2400" dirty="0" err="1"/>
              <a:t>війни</a:t>
            </a:r>
            <a:r>
              <a:rPr lang="ru-RU" sz="2400" dirty="0"/>
              <a:t> з числа </a:t>
            </a:r>
            <a:r>
              <a:rPr lang="ru-RU" sz="2400" dirty="0" err="1"/>
              <a:t>військовослужбовців</a:t>
            </a:r>
            <a:r>
              <a:rPr lang="ru-RU" sz="2400" dirty="0"/>
              <a:t> та </a:t>
            </a:r>
            <a:r>
              <a:rPr lang="ru-RU" sz="2400" dirty="0" err="1"/>
              <a:t>інших</a:t>
            </a:r>
            <a:r>
              <a:rPr lang="ru-RU" sz="2400" dirty="0"/>
              <a:t> </a:t>
            </a:r>
            <a:r>
              <a:rPr lang="ru-RU" sz="2400" dirty="0" err="1"/>
              <a:t>осіб</a:t>
            </a:r>
            <a:r>
              <a:rPr lang="ru-RU" sz="2400" dirty="0"/>
              <a:t>, </a:t>
            </a:r>
            <a:r>
              <a:rPr lang="ru-RU" sz="2400" dirty="0" err="1"/>
              <a:t>яким</a:t>
            </a:r>
            <a:r>
              <a:rPr lang="ru-RU" sz="2400" dirty="0"/>
              <a:t> </a:t>
            </a:r>
            <a:r>
              <a:rPr lang="ru-RU" sz="2400" dirty="0" err="1"/>
              <a:t>призначено</a:t>
            </a:r>
            <a:r>
              <a:rPr lang="ru-RU" sz="2400" dirty="0"/>
              <a:t> </a:t>
            </a:r>
            <a:r>
              <a:rPr lang="ru-RU" sz="2400" dirty="0" err="1"/>
              <a:t>пенсії</a:t>
            </a:r>
            <a:r>
              <a:rPr lang="ru-RU" sz="2400" dirty="0"/>
              <a:t> по </a:t>
            </a:r>
            <a:r>
              <a:rPr lang="ru-RU" sz="2400" dirty="0" err="1"/>
              <a:t>інвалідності</a:t>
            </a:r>
            <a:r>
              <a:rPr lang="ru-RU" sz="2400" dirty="0"/>
              <a:t> </a:t>
            </a:r>
            <a:r>
              <a:rPr lang="ru-RU" sz="2400" dirty="0" err="1"/>
              <a:t>відповідно</a:t>
            </a:r>
            <a:r>
              <a:rPr lang="ru-RU" sz="2400" dirty="0"/>
              <a:t> до </a:t>
            </a:r>
            <a:r>
              <a:rPr lang="ru-RU" sz="2400" u="sng" dirty="0">
                <a:hlinkClick r:id="rId2"/>
              </a:rPr>
              <a:t>Закону </a:t>
            </a:r>
            <a:r>
              <a:rPr lang="ru-RU" sz="2400" u="sng" dirty="0" err="1">
                <a:hlinkClick r:id="rId2"/>
              </a:rPr>
              <a:t>України</a:t>
            </a:r>
            <a:r>
              <a:rPr lang="ru-RU" sz="2400" dirty="0"/>
              <a:t> "Про </a:t>
            </a:r>
            <a:r>
              <a:rPr lang="ru-RU" sz="2400" dirty="0" err="1"/>
              <a:t>пенсійне</a:t>
            </a:r>
            <a:r>
              <a:rPr lang="ru-RU" sz="2400" dirty="0"/>
              <a:t> </a:t>
            </a:r>
            <a:r>
              <a:rPr lang="ru-RU" sz="2400" dirty="0" err="1"/>
              <a:t>забезпечення</a:t>
            </a:r>
            <a:r>
              <a:rPr lang="ru-RU" sz="2400" dirty="0"/>
              <a:t> </a:t>
            </a:r>
            <a:r>
              <a:rPr lang="ru-RU" sz="2400" dirty="0" err="1"/>
              <a:t>осіб</a:t>
            </a:r>
            <a:r>
              <a:rPr lang="ru-RU" sz="2400" dirty="0"/>
              <a:t>, </a:t>
            </a:r>
            <a:r>
              <a:rPr lang="ru-RU" sz="2400" dirty="0" err="1"/>
              <a:t>звільнених</a:t>
            </a:r>
            <a:r>
              <a:rPr lang="ru-RU" sz="2400" dirty="0"/>
              <a:t> з </a:t>
            </a:r>
            <a:r>
              <a:rPr lang="ru-RU" sz="2400" dirty="0" err="1"/>
              <a:t>військової</a:t>
            </a:r>
            <a:r>
              <a:rPr lang="ru-RU" sz="2400" dirty="0"/>
              <a:t> </a:t>
            </a:r>
            <a:r>
              <a:rPr lang="ru-RU" sz="2400" dirty="0" err="1"/>
              <a:t>служби</a:t>
            </a:r>
            <a:r>
              <a:rPr lang="ru-RU" sz="2400" dirty="0"/>
              <a:t>, та </a:t>
            </a:r>
            <a:r>
              <a:rPr lang="ru-RU" sz="2400" dirty="0" err="1"/>
              <a:t>деяких</a:t>
            </a:r>
            <a:r>
              <a:rPr lang="ru-RU" sz="2400" dirty="0"/>
              <a:t> </a:t>
            </a:r>
            <a:r>
              <a:rPr lang="ru-RU" sz="2400" dirty="0" err="1"/>
              <a:t>інших</a:t>
            </a:r>
            <a:r>
              <a:rPr lang="ru-RU" sz="2400" dirty="0"/>
              <a:t> </a:t>
            </a:r>
            <a:r>
              <a:rPr lang="ru-RU" sz="2400" dirty="0" err="1"/>
              <a:t>осіб</a:t>
            </a:r>
            <a:r>
              <a:rPr lang="ru-RU" sz="2400" dirty="0"/>
              <a:t>":</a:t>
            </a:r>
            <a:br>
              <a:rPr lang="ru-RU" sz="2400" dirty="0"/>
            </a:br>
            <a:r>
              <a:rPr lang="ru-RU" sz="2400" dirty="0"/>
              <a:t>а) особам з </a:t>
            </a:r>
            <a:r>
              <a:rPr lang="ru-RU" sz="2400" dirty="0" err="1"/>
              <a:t>інвалідністю</a:t>
            </a:r>
            <a:r>
              <a:rPr lang="ru-RU" sz="2400" dirty="0"/>
              <a:t> I </a:t>
            </a:r>
            <a:r>
              <a:rPr lang="ru-RU" sz="2400" dirty="0" err="1"/>
              <a:t>групи</a:t>
            </a:r>
            <a:r>
              <a:rPr lang="ru-RU" sz="2400" dirty="0"/>
              <a:t>;</a:t>
            </a:r>
            <a:br>
              <a:rPr lang="ru-RU" sz="2400" dirty="0"/>
            </a:br>
            <a:r>
              <a:rPr lang="ru-RU" sz="2400" dirty="0"/>
              <a:t>б) особам з </a:t>
            </a:r>
            <a:r>
              <a:rPr lang="ru-RU" sz="2400" dirty="0" err="1"/>
              <a:t>інвалідністю</a:t>
            </a:r>
            <a:r>
              <a:rPr lang="ru-RU" sz="2400" dirty="0"/>
              <a:t> II </a:t>
            </a:r>
            <a:r>
              <a:rPr lang="ru-RU" sz="2400" dirty="0" err="1"/>
              <a:t>групи</a:t>
            </a:r>
            <a:r>
              <a:rPr lang="ru-RU" sz="2400" dirty="0"/>
              <a:t>, </a:t>
            </a:r>
            <a:r>
              <a:rPr lang="ru-RU" sz="2400" dirty="0" err="1"/>
              <a:t>які</a:t>
            </a:r>
            <a:r>
              <a:rPr lang="ru-RU" sz="2400" dirty="0"/>
              <a:t> є одинокими та за </a:t>
            </a:r>
            <a:r>
              <a:rPr lang="ru-RU" sz="2400" dirty="0" err="1"/>
              <a:t>висновком</a:t>
            </a:r>
            <a:r>
              <a:rPr lang="ru-RU" sz="2400" dirty="0"/>
              <a:t> </a:t>
            </a:r>
            <a:r>
              <a:rPr lang="ru-RU" sz="2400" dirty="0" err="1"/>
              <a:t>лікарсько-консультативної</a:t>
            </a:r>
            <a:r>
              <a:rPr lang="ru-RU" sz="2400" dirty="0"/>
              <a:t> </a:t>
            </a:r>
            <a:r>
              <a:rPr lang="ru-RU" sz="2400" dirty="0" err="1"/>
              <a:t>комісії</a:t>
            </a:r>
            <a:r>
              <a:rPr lang="ru-RU" sz="2400" dirty="0"/>
              <a:t> </a:t>
            </a:r>
            <a:r>
              <a:rPr lang="ru-RU" sz="2400" dirty="0" err="1"/>
              <a:t>потребують</a:t>
            </a:r>
            <a:r>
              <a:rPr lang="ru-RU" sz="2400" dirty="0"/>
              <a:t> </a:t>
            </a:r>
            <a:r>
              <a:rPr lang="ru-RU" sz="2400" dirty="0" err="1"/>
              <a:t>постійного</a:t>
            </a:r>
            <a:r>
              <a:rPr lang="ru-RU" sz="2400" dirty="0"/>
              <a:t> </a:t>
            </a:r>
            <a:r>
              <a:rPr lang="ru-RU" sz="2400" dirty="0" err="1"/>
              <a:t>стороннього</a:t>
            </a:r>
            <a:r>
              <a:rPr lang="ru-RU" sz="2400" dirty="0"/>
              <a:t> догляду;</a:t>
            </a:r>
            <a:br>
              <a:rPr lang="ru-RU" sz="2400" dirty="0"/>
            </a:br>
            <a:r>
              <a:rPr lang="ru-RU" sz="2400" dirty="0"/>
              <a:t>в) особам з </a:t>
            </a:r>
            <a:r>
              <a:rPr lang="ru-RU" sz="2400" dirty="0" err="1"/>
              <a:t>інвалідністю</a:t>
            </a:r>
            <a:r>
              <a:rPr lang="ru-RU" sz="2400" dirty="0"/>
              <a:t> III </a:t>
            </a:r>
            <a:r>
              <a:rPr lang="ru-RU" sz="2400" dirty="0" err="1"/>
              <a:t>групи</a:t>
            </a:r>
            <a:r>
              <a:rPr lang="ru-RU" sz="2400" dirty="0"/>
              <a:t>, </a:t>
            </a:r>
            <a:r>
              <a:rPr lang="ru-RU" sz="2400" dirty="0" err="1"/>
              <a:t>які</a:t>
            </a:r>
            <a:r>
              <a:rPr lang="ru-RU" sz="2400" dirty="0"/>
              <a:t> є одинокими та за </a:t>
            </a:r>
            <a:r>
              <a:rPr lang="ru-RU" sz="2400" dirty="0" err="1"/>
              <a:t>висновком</a:t>
            </a:r>
            <a:r>
              <a:rPr lang="ru-RU" sz="2400" dirty="0"/>
              <a:t> </a:t>
            </a:r>
            <a:r>
              <a:rPr lang="ru-RU" sz="2400" dirty="0" err="1"/>
              <a:t>лікарсько-консультативної</a:t>
            </a:r>
            <a:r>
              <a:rPr lang="ru-RU" sz="2400" dirty="0"/>
              <a:t> </a:t>
            </a:r>
            <a:r>
              <a:rPr lang="ru-RU" sz="2400" dirty="0" err="1"/>
              <a:t>комісії</a:t>
            </a:r>
            <a:r>
              <a:rPr lang="ru-RU" sz="2400" dirty="0"/>
              <a:t> </a:t>
            </a:r>
            <a:r>
              <a:rPr lang="ru-RU" sz="2400" dirty="0" err="1"/>
              <a:t>потребують</a:t>
            </a:r>
            <a:r>
              <a:rPr lang="ru-RU" sz="2400" dirty="0"/>
              <a:t> </a:t>
            </a:r>
            <a:r>
              <a:rPr lang="ru-RU" sz="2400" dirty="0" err="1"/>
              <a:t>постійного</a:t>
            </a:r>
            <a:r>
              <a:rPr lang="ru-RU" sz="2400" dirty="0"/>
              <a:t> </a:t>
            </a:r>
            <a:r>
              <a:rPr lang="ru-RU" sz="2400" dirty="0" err="1"/>
              <a:t>стороннього</a:t>
            </a:r>
            <a:r>
              <a:rPr lang="ru-RU" sz="2400" dirty="0"/>
              <a:t> догляду;</a:t>
            </a:r>
            <a:br>
              <a:rPr lang="ru-RU" sz="2400" dirty="0"/>
            </a:br>
            <a:r>
              <a:rPr lang="ru-RU" sz="2400" dirty="0" smtClean="0"/>
              <a:t>2</a:t>
            </a:r>
            <a:r>
              <a:rPr lang="ru-RU" sz="2400" dirty="0"/>
              <a:t>) особам, </a:t>
            </a:r>
            <a:r>
              <a:rPr lang="ru-RU" sz="2400" dirty="0" err="1"/>
              <a:t>які</a:t>
            </a:r>
            <a:r>
              <a:rPr lang="ru-RU" sz="2400" dirty="0"/>
              <a:t> належать до </a:t>
            </a:r>
            <a:r>
              <a:rPr lang="ru-RU" sz="2400" dirty="0" err="1"/>
              <a:t>осіб</a:t>
            </a:r>
            <a:r>
              <a:rPr lang="ru-RU" sz="2400" dirty="0"/>
              <a:t> з </a:t>
            </a:r>
            <a:r>
              <a:rPr lang="ru-RU" sz="2400" dirty="0" err="1"/>
              <a:t>інвалідністю</a:t>
            </a:r>
            <a:r>
              <a:rPr lang="ru-RU" sz="2400" dirty="0"/>
              <a:t> </a:t>
            </a:r>
            <a:r>
              <a:rPr lang="ru-RU" sz="2400" dirty="0" err="1"/>
              <a:t>внаслідок</a:t>
            </a:r>
            <a:r>
              <a:rPr lang="ru-RU" sz="2400" dirty="0"/>
              <a:t> </a:t>
            </a:r>
            <a:r>
              <a:rPr lang="ru-RU" sz="2400" dirty="0" err="1"/>
              <a:t>війни</a:t>
            </a:r>
            <a:r>
              <a:rPr lang="ru-RU" sz="2400" dirty="0"/>
              <a:t> </a:t>
            </a:r>
            <a:r>
              <a:rPr lang="ru-RU" sz="2400" dirty="0" err="1"/>
              <a:t>відповідно</a:t>
            </a:r>
            <a:r>
              <a:rPr lang="ru-RU" sz="2400" dirty="0"/>
              <a:t> до </a:t>
            </a:r>
            <a:r>
              <a:rPr lang="ru-RU" sz="2400" u="sng" dirty="0" err="1">
                <a:hlinkClick r:id="rId3"/>
              </a:rPr>
              <a:t>статті</a:t>
            </a:r>
            <a:r>
              <a:rPr lang="ru-RU" sz="2400" u="sng" dirty="0">
                <a:hlinkClick r:id="rId3"/>
              </a:rPr>
              <a:t> 7</a:t>
            </a:r>
            <a:r>
              <a:rPr lang="ru-RU" sz="2400" dirty="0"/>
              <a:t> Закону </a:t>
            </a:r>
            <a:r>
              <a:rPr lang="ru-RU" sz="2400" dirty="0" err="1"/>
              <a:t>України</a:t>
            </a:r>
            <a:r>
              <a:rPr lang="ru-RU" sz="2400" dirty="0"/>
              <a:t> "Про статус </a:t>
            </a:r>
            <a:r>
              <a:rPr lang="ru-RU" sz="2400" dirty="0" err="1"/>
              <a:t>ветеранів</a:t>
            </a:r>
            <a:r>
              <a:rPr lang="ru-RU" sz="2400" dirty="0"/>
              <a:t> </a:t>
            </a:r>
            <a:r>
              <a:rPr lang="ru-RU" sz="2400" dirty="0" err="1"/>
              <a:t>війни</a:t>
            </a:r>
            <a:r>
              <a:rPr lang="ru-RU" sz="2400" dirty="0"/>
              <a:t>, </a:t>
            </a:r>
            <a:r>
              <a:rPr lang="ru-RU" sz="2400" dirty="0" err="1"/>
              <a:t>гарантії</a:t>
            </a:r>
            <a:r>
              <a:rPr lang="ru-RU" sz="2400" dirty="0"/>
              <a:t> </a:t>
            </a:r>
            <a:r>
              <a:rPr lang="ru-RU" sz="2400" dirty="0" err="1"/>
              <a:t>їх</a:t>
            </a:r>
            <a:r>
              <a:rPr lang="ru-RU" sz="2400" dirty="0"/>
              <a:t> </a:t>
            </a:r>
            <a:r>
              <a:rPr lang="ru-RU" sz="2400" dirty="0" err="1"/>
              <a:t>соціального</a:t>
            </a:r>
            <a:r>
              <a:rPr lang="ru-RU" sz="2400" dirty="0"/>
              <a:t> </a:t>
            </a:r>
            <a:r>
              <a:rPr lang="ru-RU" sz="2400" dirty="0" err="1"/>
              <a:t>захисту</a:t>
            </a:r>
            <a:r>
              <a:rPr lang="ru-RU" sz="2400" dirty="0"/>
              <a:t>" та </a:t>
            </a:r>
            <a:r>
              <a:rPr lang="ru-RU" sz="2400" dirty="0" err="1"/>
              <a:t>одержують</a:t>
            </a:r>
            <a:r>
              <a:rPr lang="ru-RU" sz="2400" dirty="0"/>
              <a:t> </a:t>
            </a:r>
            <a:r>
              <a:rPr lang="ru-RU" sz="2400" dirty="0" err="1"/>
              <a:t>пенсії</a:t>
            </a:r>
            <a:r>
              <a:rPr lang="ru-RU" sz="2400" dirty="0"/>
              <a:t> за </a:t>
            </a:r>
            <a:r>
              <a:rPr lang="ru-RU" sz="2400" dirty="0" err="1"/>
              <a:t>віком</a:t>
            </a:r>
            <a:r>
              <a:rPr lang="ru-RU" sz="2400" dirty="0"/>
              <a:t>, по </a:t>
            </a:r>
            <a:r>
              <a:rPr lang="ru-RU" sz="2400" dirty="0" err="1"/>
              <a:t>інвалідності</a:t>
            </a:r>
            <a:r>
              <a:rPr lang="ru-RU" sz="2400" dirty="0"/>
              <a:t> </a:t>
            </a:r>
            <a:r>
              <a:rPr lang="ru-RU" sz="2400" dirty="0" err="1"/>
              <a:t>або</a:t>
            </a:r>
            <a:r>
              <a:rPr lang="ru-RU" sz="2400" dirty="0"/>
              <a:t> за </a:t>
            </a:r>
            <a:r>
              <a:rPr lang="ru-RU" sz="2400" dirty="0" err="1"/>
              <a:t>вислугу</a:t>
            </a:r>
            <a:r>
              <a:rPr lang="ru-RU" sz="2400" dirty="0"/>
              <a:t> </a:t>
            </a:r>
            <a:r>
              <a:rPr lang="ru-RU" sz="2400" dirty="0" err="1"/>
              <a:t>років</a:t>
            </a:r>
            <a:r>
              <a:rPr lang="ru-RU" sz="2400" dirty="0"/>
              <a:t>, </a:t>
            </a:r>
            <a:r>
              <a:rPr lang="ru-RU" sz="2400" dirty="0" err="1"/>
              <a:t>крім</a:t>
            </a:r>
            <a:r>
              <a:rPr lang="ru-RU" sz="2400" dirty="0"/>
              <a:t> </a:t>
            </a:r>
            <a:r>
              <a:rPr lang="ru-RU" sz="2400" dirty="0" err="1"/>
              <a:t>зазначених</a:t>
            </a:r>
            <a:r>
              <a:rPr lang="ru-RU" sz="2400" dirty="0"/>
              <a:t> у </a:t>
            </a:r>
            <a:r>
              <a:rPr lang="ru-RU" sz="2400" dirty="0" err="1"/>
              <a:t>пункті</a:t>
            </a:r>
            <a:r>
              <a:rPr lang="ru-RU" sz="2400" dirty="0"/>
              <a:t> 1 </a:t>
            </a:r>
            <a:r>
              <a:rPr lang="ru-RU" sz="2400" dirty="0" err="1"/>
              <a:t>цієї</a:t>
            </a:r>
            <a:r>
              <a:rPr lang="ru-RU" sz="2400" dirty="0"/>
              <a:t> </a:t>
            </a:r>
            <a:r>
              <a:rPr lang="ru-RU" sz="2400" dirty="0" err="1"/>
              <a:t>частини</a:t>
            </a:r>
            <a:r>
              <a:rPr lang="ru-RU" sz="2400" dirty="0"/>
              <a:t>:</a:t>
            </a:r>
            <a:br>
              <a:rPr lang="ru-RU" sz="2400" dirty="0"/>
            </a:br>
            <a:r>
              <a:rPr lang="ru-RU" sz="2400" dirty="0"/>
              <a:t>а) особам з </a:t>
            </a:r>
            <a:r>
              <a:rPr lang="ru-RU" sz="2400" dirty="0" err="1"/>
              <a:t>інвалідністю</a:t>
            </a:r>
            <a:r>
              <a:rPr lang="ru-RU" sz="2400" dirty="0"/>
              <a:t> I </a:t>
            </a:r>
            <a:r>
              <a:rPr lang="ru-RU" sz="2400" dirty="0" err="1"/>
              <a:t>групи</a:t>
            </a:r>
            <a:r>
              <a:rPr lang="ru-RU" sz="2400" dirty="0"/>
              <a:t>;</a:t>
            </a:r>
            <a:br>
              <a:rPr lang="ru-RU" sz="2400" dirty="0"/>
            </a:br>
            <a:r>
              <a:rPr lang="ru-RU" sz="2400" dirty="0"/>
              <a:t>б) особам з </a:t>
            </a:r>
            <a:r>
              <a:rPr lang="ru-RU" sz="2400" dirty="0" err="1"/>
              <a:t>інвалідністю</a:t>
            </a:r>
            <a:r>
              <a:rPr lang="ru-RU" sz="2400" dirty="0"/>
              <a:t> II і III </a:t>
            </a:r>
            <a:r>
              <a:rPr lang="ru-RU" sz="2400" dirty="0" err="1"/>
              <a:t>груп</a:t>
            </a:r>
            <a:r>
              <a:rPr lang="ru-RU" sz="2400" dirty="0"/>
              <a:t>, </a:t>
            </a:r>
            <a:r>
              <a:rPr lang="ru-RU" sz="2400" dirty="0" err="1"/>
              <a:t>які</a:t>
            </a:r>
            <a:r>
              <a:rPr lang="ru-RU" sz="2400" dirty="0"/>
              <a:t> є одинокими і за </a:t>
            </a:r>
            <a:r>
              <a:rPr lang="ru-RU" sz="2400" dirty="0" err="1"/>
              <a:t>висновком</a:t>
            </a:r>
            <a:r>
              <a:rPr lang="ru-RU" sz="2400" dirty="0"/>
              <a:t> </a:t>
            </a:r>
            <a:r>
              <a:rPr lang="ru-RU" sz="2400" dirty="0" err="1"/>
              <a:t>лікарсько-консультативної</a:t>
            </a:r>
            <a:r>
              <a:rPr lang="ru-RU" sz="2400" dirty="0"/>
              <a:t> </a:t>
            </a:r>
            <a:r>
              <a:rPr lang="ru-RU" sz="2400" dirty="0" err="1"/>
              <a:t>комісії</a:t>
            </a:r>
            <a:r>
              <a:rPr lang="ru-RU" sz="2400" dirty="0"/>
              <a:t> </a:t>
            </a:r>
            <a:r>
              <a:rPr lang="ru-RU" sz="2400" dirty="0" err="1"/>
              <a:t>потребують</a:t>
            </a:r>
            <a:r>
              <a:rPr lang="ru-RU" sz="2400" dirty="0"/>
              <a:t> </a:t>
            </a:r>
            <a:r>
              <a:rPr lang="ru-RU" sz="2400" dirty="0" err="1"/>
              <a:t>постійного</a:t>
            </a:r>
            <a:r>
              <a:rPr lang="ru-RU" sz="2400" dirty="0"/>
              <a:t> </a:t>
            </a:r>
            <a:r>
              <a:rPr lang="ru-RU" sz="2400" dirty="0" err="1"/>
              <a:t>стороннього</a:t>
            </a:r>
            <a:r>
              <a:rPr lang="ru-RU" sz="2400" dirty="0"/>
              <a:t> догляду;</a:t>
            </a:r>
            <a:br>
              <a:rPr lang="ru-RU" sz="2400" dirty="0"/>
            </a:br>
            <a:endParaRPr lang="ru-RU" sz="2400" dirty="0"/>
          </a:p>
        </p:txBody>
      </p:sp>
    </p:spTree>
    <p:extLst>
      <p:ext uri="{BB962C8B-B14F-4D97-AF65-F5344CB8AC3E}">
        <p14:creationId xmlns:p14="http://schemas.microsoft.com/office/powerpoint/2010/main" val="2202235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normAutofit/>
          </a:bodyPr>
          <a:lstStyle/>
          <a:p>
            <a:r>
              <a:rPr lang="ru-RU" sz="2400" dirty="0"/>
              <a:t>3) особам, </a:t>
            </a:r>
            <a:r>
              <a:rPr lang="ru-RU" sz="2400" dirty="0" err="1"/>
              <a:t>яким</a:t>
            </a:r>
            <a:r>
              <a:rPr lang="ru-RU" sz="2400" dirty="0"/>
              <a:t> </a:t>
            </a:r>
            <a:r>
              <a:rPr lang="ru-RU" sz="2400" dirty="0" err="1"/>
              <a:t>призначено</a:t>
            </a:r>
            <a:r>
              <a:rPr lang="ru-RU" sz="2400" dirty="0"/>
              <a:t> </a:t>
            </a:r>
            <a:r>
              <a:rPr lang="ru-RU" sz="2400" dirty="0" err="1"/>
              <a:t>пенсії</a:t>
            </a:r>
            <a:r>
              <a:rPr lang="ru-RU" sz="2400" dirty="0"/>
              <a:t> за </a:t>
            </a:r>
            <a:r>
              <a:rPr lang="ru-RU" sz="2400" dirty="0" err="1"/>
              <a:t>вислугу</a:t>
            </a:r>
            <a:r>
              <a:rPr lang="ru-RU" sz="2400" dirty="0"/>
              <a:t> </a:t>
            </a:r>
            <a:r>
              <a:rPr lang="ru-RU" sz="2400" dirty="0" err="1"/>
              <a:t>років</a:t>
            </a:r>
            <a:r>
              <a:rPr lang="ru-RU" sz="2400" dirty="0"/>
              <a:t> </a:t>
            </a:r>
            <a:r>
              <a:rPr lang="ru-RU" sz="2400" dirty="0" err="1"/>
              <a:t>відповідно</a:t>
            </a:r>
            <a:r>
              <a:rPr lang="ru-RU" sz="2400" dirty="0"/>
              <a:t> до </a:t>
            </a:r>
            <a:r>
              <a:rPr lang="ru-RU" sz="2400" u="sng" dirty="0">
                <a:hlinkClick r:id="rId2"/>
              </a:rPr>
              <a:t>Закону </a:t>
            </a:r>
            <a:r>
              <a:rPr lang="ru-RU" sz="2400" u="sng" dirty="0" err="1">
                <a:hlinkClick r:id="rId2"/>
              </a:rPr>
              <a:t>України</a:t>
            </a:r>
            <a:r>
              <a:rPr lang="ru-RU" sz="2400" dirty="0"/>
              <a:t> "Про </a:t>
            </a:r>
            <a:r>
              <a:rPr lang="ru-RU" sz="2400" dirty="0" err="1"/>
              <a:t>пенсійне</a:t>
            </a:r>
            <a:r>
              <a:rPr lang="ru-RU" sz="2400" dirty="0"/>
              <a:t> </a:t>
            </a:r>
            <a:r>
              <a:rPr lang="ru-RU" sz="2400" dirty="0" err="1"/>
              <a:t>забезпечення</a:t>
            </a:r>
            <a:r>
              <a:rPr lang="ru-RU" sz="2400" dirty="0"/>
              <a:t> </a:t>
            </a:r>
            <a:r>
              <a:rPr lang="ru-RU" sz="2400" dirty="0" err="1"/>
              <a:t>осіб</a:t>
            </a:r>
            <a:r>
              <a:rPr lang="ru-RU" sz="2400" dirty="0"/>
              <a:t>, </a:t>
            </a:r>
            <a:r>
              <a:rPr lang="ru-RU" sz="2400" dirty="0" err="1"/>
              <a:t>звільнених</a:t>
            </a:r>
            <a:r>
              <a:rPr lang="ru-RU" sz="2400" dirty="0"/>
              <a:t> з </a:t>
            </a:r>
            <a:r>
              <a:rPr lang="ru-RU" sz="2400" dirty="0" err="1"/>
              <a:t>військової</a:t>
            </a:r>
            <a:r>
              <a:rPr lang="ru-RU" sz="2400" dirty="0"/>
              <a:t> </a:t>
            </a:r>
            <a:r>
              <a:rPr lang="ru-RU" sz="2400" dirty="0" err="1"/>
              <a:t>служби</a:t>
            </a:r>
            <a:r>
              <a:rPr lang="ru-RU" sz="2400" dirty="0"/>
              <a:t>, та </a:t>
            </a:r>
            <a:r>
              <a:rPr lang="ru-RU" sz="2400" dirty="0" err="1"/>
              <a:t>деяких</a:t>
            </a:r>
            <a:r>
              <a:rPr lang="ru-RU" sz="2400" dirty="0"/>
              <a:t> </a:t>
            </a:r>
            <a:r>
              <a:rPr lang="ru-RU" sz="2400" dirty="0" err="1"/>
              <a:t>інших</a:t>
            </a:r>
            <a:r>
              <a:rPr lang="ru-RU" sz="2400" dirty="0"/>
              <a:t> </a:t>
            </a:r>
            <a:r>
              <a:rPr lang="ru-RU" sz="2400" dirty="0" err="1"/>
              <a:t>осіб</a:t>
            </a:r>
            <a:r>
              <a:rPr lang="ru-RU" sz="2400" dirty="0"/>
              <a:t>" і </a:t>
            </a:r>
            <a:r>
              <a:rPr lang="ru-RU" sz="2400" dirty="0" err="1"/>
              <a:t>які</a:t>
            </a:r>
            <a:r>
              <a:rPr lang="ru-RU" sz="2400" dirty="0"/>
              <a:t> є особами з </a:t>
            </a:r>
            <a:r>
              <a:rPr lang="ru-RU" sz="2400" dirty="0" err="1"/>
              <a:t>інвалідністю</a:t>
            </a:r>
            <a:r>
              <a:rPr lang="ru-RU" sz="2400" dirty="0"/>
              <a:t> I </a:t>
            </a:r>
            <a:r>
              <a:rPr lang="ru-RU" sz="2400" dirty="0" err="1" smtClean="0"/>
              <a:t>групи</a:t>
            </a:r>
            <a:r>
              <a:rPr lang="ru-RU" sz="2400" dirty="0" smtClean="0"/>
              <a:t>, </a:t>
            </a:r>
            <a:r>
              <a:rPr lang="ru-RU" sz="2400" dirty="0" err="1"/>
              <a:t>або</a:t>
            </a:r>
            <a:r>
              <a:rPr lang="ru-RU" sz="2400" dirty="0"/>
              <a:t> є одинокими </a:t>
            </a:r>
            <a:r>
              <a:rPr lang="ru-RU" sz="2400" dirty="0" err="1"/>
              <a:t>пенсіонерами</a:t>
            </a:r>
            <a:r>
              <a:rPr lang="ru-RU" sz="2400" dirty="0"/>
              <a:t> і за </a:t>
            </a:r>
            <a:r>
              <a:rPr lang="ru-RU" sz="2400" dirty="0" err="1"/>
              <a:t>висновком</a:t>
            </a:r>
            <a:r>
              <a:rPr lang="ru-RU" sz="2400" dirty="0"/>
              <a:t> </a:t>
            </a:r>
            <a:r>
              <a:rPr lang="ru-RU" sz="2400" dirty="0" err="1"/>
              <a:t>лікарсько-консультативної</a:t>
            </a:r>
            <a:r>
              <a:rPr lang="ru-RU" sz="2400" dirty="0"/>
              <a:t> </a:t>
            </a:r>
            <a:r>
              <a:rPr lang="ru-RU" sz="2400" dirty="0" err="1"/>
              <a:t>комісії</a:t>
            </a:r>
            <a:r>
              <a:rPr lang="ru-RU" sz="2400" dirty="0"/>
              <a:t> </a:t>
            </a:r>
            <a:r>
              <a:rPr lang="ru-RU" sz="2400" dirty="0" err="1"/>
              <a:t>потребують</a:t>
            </a:r>
            <a:r>
              <a:rPr lang="ru-RU" sz="2400" dirty="0"/>
              <a:t> догляду;</a:t>
            </a:r>
            <a:br>
              <a:rPr lang="ru-RU" sz="2400" dirty="0"/>
            </a:br>
            <a:r>
              <a:rPr lang="ru-RU" sz="2400" dirty="0"/>
              <a:t>4) одиноким </a:t>
            </a:r>
            <a:r>
              <a:rPr lang="ru-RU" sz="2400" dirty="0" err="1"/>
              <a:t>малозабезпеченим</a:t>
            </a:r>
            <a:r>
              <a:rPr lang="ru-RU" sz="2400" dirty="0"/>
              <a:t> особам, </a:t>
            </a:r>
            <a:r>
              <a:rPr lang="ru-RU" sz="2400" dirty="0" err="1"/>
              <a:t>які</a:t>
            </a:r>
            <a:r>
              <a:rPr lang="ru-RU" sz="2400" dirty="0"/>
              <a:t> за </a:t>
            </a:r>
            <a:r>
              <a:rPr lang="ru-RU" sz="2400" dirty="0" err="1"/>
              <a:t>висновком</a:t>
            </a:r>
            <a:r>
              <a:rPr lang="ru-RU" sz="2400" dirty="0"/>
              <a:t> </a:t>
            </a:r>
            <a:r>
              <a:rPr lang="ru-RU" sz="2400" dirty="0" err="1"/>
              <a:t>лікарсько-консультативної</a:t>
            </a:r>
            <a:r>
              <a:rPr lang="ru-RU" sz="2400" dirty="0"/>
              <a:t> </a:t>
            </a:r>
            <a:r>
              <a:rPr lang="ru-RU" sz="2400" dirty="0" err="1"/>
              <a:t>комісії</a:t>
            </a:r>
            <a:r>
              <a:rPr lang="ru-RU" sz="2400" dirty="0"/>
              <a:t> </a:t>
            </a:r>
            <a:r>
              <a:rPr lang="ru-RU" sz="2400" dirty="0" err="1"/>
              <a:t>потребують</a:t>
            </a:r>
            <a:r>
              <a:rPr lang="ru-RU" sz="2400" dirty="0"/>
              <a:t> </a:t>
            </a:r>
            <a:r>
              <a:rPr lang="ru-RU" sz="2400" dirty="0" err="1"/>
              <a:t>постійного</a:t>
            </a:r>
            <a:r>
              <a:rPr lang="ru-RU" sz="2400" dirty="0"/>
              <a:t> </a:t>
            </a:r>
            <a:r>
              <a:rPr lang="ru-RU" sz="2400" dirty="0" err="1"/>
              <a:t>стороннього</a:t>
            </a:r>
            <a:r>
              <a:rPr lang="ru-RU" sz="2400" dirty="0"/>
              <a:t> догляду і </a:t>
            </a:r>
            <a:r>
              <a:rPr lang="ru-RU" sz="2400" dirty="0" err="1"/>
              <a:t>одержують</a:t>
            </a:r>
            <a:r>
              <a:rPr lang="ru-RU" sz="2400" dirty="0"/>
              <a:t> </a:t>
            </a:r>
            <a:r>
              <a:rPr lang="ru-RU" sz="2400" dirty="0" err="1"/>
              <a:t>пенсію</a:t>
            </a:r>
            <a:r>
              <a:rPr lang="ru-RU" sz="2400" dirty="0"/>
              <a:t> за </a:t>
            </a:r>
            <a:r>
              <a:rPr lang="ru-RU" sz="2400" dirty="0" err="1"/>
              <a:t>віком</a:t>
            </a:r>
            <a:r>
              <a:rPr lang="ru-RU" sz="2400" dirty="0"/>
              <a:t> </a:t>
            </a:r>
            <a:r>
              <a:rPr lang="ru-RU" sz="2400" dirty="0" err="1"/>
              <a:t>або</a:t>
            </a:r>
            <a:r>
              <a:rPr lang="ru-RU" sz="2400" dirty="0"/>
              <a:t> за </a:t>
            </a:r>
            <a:r>
              <a:rPr lang="ru-RU" sz="2400" dirty="0" err="1"/>
              <a:t>вислугу</a:t>
            </a:r>
            <a:r>
              <a:rPr lang="ru-RU" sz="2400" dirty="0"/>
              <a:t> </a:t>
            </a:r>
            <a:r>
              <a:rPr lang="ru-RU" sz="2400" dirty="0" err="1"/>
              <a:t>років</a:t>
            </a:r>
            <a:r>
              <a:rPr lang="ru-RU" sz="2400" dirty="0"/>
              <a:t> </a:t>
            </a:r>
            <a:r>
              <a:rPr lang="ru-RU" sz="2400" dirty="0" err="1"/>
              <a:t>чи</a:t>
            </a:r>
            <a:r>
              <a:rPr lang="ru-RU" sz="2400" dirty="0"/>
              <a:t> по </a:t>
            </a:r>
            <a:r>
              <a:rPr lang="ru-RU" sz="2400" dirty="0" err="1"/>
              <a:t>інвалідності</a:t>
            </a:r>
            <a:r>
              <a:rPr lang="ru-RU" sz="2400" dirty="0"/>
              <a:t> (</a:t>
            </a:r>
            <a:r>
              <a:rPr lang="ru-RU" sz="2400" dirty="0" err="1"/>
              <a:t>крім</a:t>
            </a:r>
            <a:r>
              <a:rPr lang="ru-RU" sz="2400" dirty="0"/>
              <a:t> </a:t>
            </a:r>
            <a:r>
              <a:rPr lang="ru-RU" sz="2400" dirty="0" err="1"/>
              <a:t>осіб</a:t>
            </a:r>
            <a:r>
              <a:rPr lang="ru-RU" sz="2400" dirty="0"/>
              <a:t> з </a:t>
            </a:r>
            <a:r>
              <a:rPr lang="ru-RU" sz="2400" dirty="0" err="1"/>
              <a:t>інвалідністю</a:t>
            </a:r>
            <a:r>
              <a:rPr lang="ru-RU" sz="2400" dirty="0"/>
              <a:t> I </a:t>
            </a:r>
            <a:r>
              <a:rPr lang="ru-RU" sz="2400" dirty="0" err="1"/>
              <a:t>групи</a:t>
            </a:r>
            <a:r>
              <a:rPr lang="ru-RU" sz="2400" dirty="0"/>
              <a:t>);</a:t>
            </a:r>
            <a:br>
              <a:rPr lang="ru-RU" sz="2400" dirty="0"/>
            </a:br>
            <a:r>
              <a:rPr lang="ru-RU" sz="2400" dirty="0"/>
              <a:t>5) </a:t>
            </a:r>
            <a:r>
              <a:rPr lang="ru-RU" sz="2400" dirty="0" err="1"/>
              <a:t>малозабезпеченим</a:t>
            </a:r>
            <a:r>
              <a:rPr lang="ru-RU" sz="2400" dirty="0"/>
              <a:t> особам з </a:t>
            </a:r>
            <a:r>
              <a:rPr lang="ru-RU" sz="2400" dirty="0" err="1"/>
              <a:t>інвалідністю</a:t>
            </a:r>
            <a:r>
              <a:rPr lang="ru-RU" sz="2400" dirty="0"/>
              <a:t> I </a:t>
            </a:r>
            <a:r>
              <a:rPr lang="ru-RU" sz="2400" dirty="0" err="1"/>
              <a:t>групи</a:t>
            </a:r>
            <a:r>
              <a:rPr lang="ru-RU" sz="2400" dirty="0"/>
              <a:t>, </a:t>
            </a:r>
            <a:r>
              <a:rPr lang="ru-RU" sz="2400" dirty="0" err="1"/>
              <a:t>які</a:t>
            </a:r>
            <a:r>
              <a:rPr lang="ru-RU" sz="2400" dirty="0"/>
              <a:t> </a:t>
            </a:r>
            <a:r>
              <a:rPr lang="ru-RU" sz="2400" dirty="0" err="1"/>
              <a:t>одержують</a:t>
            </a:r>
            <a:r>
              <a:rPr lang="ru-RU" sz="2400" dirty="0"/>
              <a:t> </a:t>
            </a:r>
            <a:r>
              <a:rPr lang="ru-RU" sz="2400" dirty="0" err="1"/>
              <a:t>пенсію</a:t>
            </a:r>
            <a:r>
              <a:rPr lang="ru-RU" sz="2400" dirty="0"/>
              <a:t> за </a:t>
            </a:r>
            <a:r>
              <a:rPr lang="ru-RU" sz="2400" dirty="0" err="1"/>
              <a:t>віком</a:t>
            </a:r>
            <a:r>
              <a:rPr lang="ru-RU" sz="2400" dirty="0"/>
              <a:t> </a:t>
            </a:r>
            <a:r>
              <a:rPr lang="ru-RU" sz="2400" dirty="0" err="1"/>
              <a:t>або</a:t>
            </a:r>
            <a:r>
              <a:rPr lang="ru-RU" sz="2400" dirty="0"/>
              <a:t> за </a:t>
            </a:r>
            <a:r>
              <a:rPr lang="ru-RU" sz="2400" dirty="0" err="1"/>
              <a:t>вислугу</a:t>
            </a:r>
            <a:r>
              <a:rPr lang="ru-RU" sz="2400" dirty="0"/>
              <a:t> </a:t>
            </a:r>
            <a:r>
              <a:rPr lang="ru-RU" sz="2400" dirty="0" err="1"/>
              <a:t>років</a:t>
            </a:r>
            <a:r>
              <a:rPr lang="ru-RU" sz="2400" dirty="0"/>
              <a:t> </a:t>
            </a:r>
            <a:r>
              <a:rPr lang="ru-RU" sz="2400" dirty="0" err="1"/>
              <a:t>чи</a:t>
            </a:r>
            <a:r>
              <a:rPr lang="ru-RU" sz="2400" dirty="0"/>
              <a:t> по </a:t>
            </a:r>
            <a:r>
              <a:rPr lang="ru-RU" sz="2400" dirty="0" err="1" smtClean="0"/>
              <a:t>інвалідності</a:t>
            </a:r>
            <a:r>
              <a:rPr lang="ru-RU" sz="2400" dirty="0"/>
              <a:t/>
            </a:r>
            <a:br>
              <a:rPr lang="ru-RU" sz="2400" dirty="0"/>
            </a:br>
            <a:endParaRPr lang="ru-RU" sz="2400" dirty="0"/>
          </a:p>
        </p:txBody>
      </p:sp>
    </p:spTree>
    <p:extLst>
      <p:ext uri="{BB962C8B-B14F-4D97-AF65-F5344CB8AC3E}">
        <p14:creationId xmlns:p14="http://schemas.microsoft.com/office/powerpoint/2010/main" val="353234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990599"/>
          </a:xfrm>
        </p:spPr>
        <p:txBody>
          <a:bodyPr>
            <a:normAutofit/>
          </a:bodyPr>
          <a:lstStyle/>
          <a:p>
            <a:r>
              <a:rPr lang="ru-RU" sz="3200" dirty="0"/>
              <a:t>Найбільш</a:t>
            </a:r>
            <a:r>
              <a:rPr lang="ru-RU" sz="3200" dirty="0"/>
              <a:t> </a:t>
            </a:r>
            <a:r>
              <a:rPr lang="ru-RU" sz="3200" dirty="0"/>
              <a:t>поширеними</a:t>
            </a:r>
            <a:r>
              <a:rPr lang="ru-RU" sz="3200" dirty="0"/>
              <a:t> </a:t>
            </a:r>
            <a:r>
              <a:rPr lang="ru-RU" sz="3200" dirty="0"/>
              <a:t>їх</a:t>
            </a:r>
            <a:r>
              <a:rPr lang="ru-RU" sz="3200" dirty="0"/>
              <a:t> </a:t>
            </a:r>
            <a:r>
              <a:rPr lang="ru-RU" sz="3200" b="1" dirty="0"/>
              <a:t>видами є:</a:t>
            </a:r>
            <a:r>
              <a:rPr lang="ru-RU" sz="3200" dirty="0"/>
              <a:t/>
            </a:r>
            <a:br>
              <a:rPr lang="ru-RU" sz="3200" dirty="0"/>
            </a:br>
            <a:endParaRPr lang="ru-RU" sz="3200" dirty="0"/>
          </a:p>
        </p:txBody>
      </p:sp>
      <p:sp>
        <p:nvSpPr>
          <p:cNvPr id="3" name="Объект 2"/>
          <p:cNvSpPr>
            <a:spLocks noGrp="1"/>
          </p:cNvSpPr>
          <p:nvPr>
            <p:ph sz="quarter" idx="13"/>
          </p:nvPr>
        </p:nvSpPr>
        <p:spPr>
          <a:xfrm>
            <a:off x="0" y="1346200"/>
            <a:ext cx="12192000" cy="5511800"/>
          </a:xfrm>
        </p:spPr>
        <p:txBody>
          <a:bodyPr/>
          <a:lstStyle/>
          <a:p>
            <a:r>
              <a:rPr lang="ru-RU" dirty="0"/>
              <a:t>1) </a:t>
            </a:r>
            <a:r>
              <a:rPr lang="ru-RU" dirty="0"/>
              <a:t>державні</a:t>
            </a:r>
            <a:r>
              <a:rPr lang="ru-RU" dirty="0"/>
              <a:t> </a:t>
            </a:r>
            <a:r>
              <a:rPr lang="ru-RU" dirty="0"/>
              <a:t>соціальні</a:t>
            </a:r>
            <a:r>
              <a:rPr lang="ru-RU" dirty="0"/>
              <a:t> </a:t>
            </a:r>
            <a:r>
              <a:rPr lang="ru-RU" dirty="0"/>
              <a:t>допомоги</a:t>
            </a:r>
            <a:r>
              <a:rPr lang="ru-RU" dirty="0"/>
              <a:t> особам, </a:t>
            </a:r>
            <a:r>
              <a:rPr lang="ru-RU" dirty="0"/>
              <a:t>які</a:t>
            </a:r>
            <a:r>
              <a:rPr lang="ru-RU" dirty="0"/>
              <a:t> не </a:t>
            </a:r>
            <a:r>
              <a:rPr lang="ru-RU" dirty="0"/>
              <a:t>мають</a:t>
            </a:r>
            <a:r>
              <a:rPr lang="ru-RU" dirty="0"/>
              <a:t> права на </a:t>
            </a:r>
            <a:r>
              <a:rPr lang="ru-RU" dirty="0"/>
              <a:t>пенсію</a:t>
            </a:r>
            <a:r>
              <a:rPr lang="ru-RU" dirty="0"/>
              <a:t>, та </a:t>
            </a:r>
            <a:r>
              <a:rPr lang="ru-RU" dirty="0"/>
              <a:t>інвалідам</a:t>
            </a:r>
            <a:r>
              <a:rPr lang="ru-RU" dirty="0"/>
              <a:t>;</a:t>
            </a:r>
          </a:p>
          <a:p>
            <a:r>
              <a:rPr lang="ru-RU" dirty="0"/>
              <a:t>2) </a:t>
            </a:r>
            <a:r>
              <a:rPr lang="ru-RU" dirty="0"/>
              <a:t>допомоги</a:t>
            </a:r>
            <a:r>
              <a:rPr lang="ru-RU" dirty="0"/>
              <a:t> </a:t>
            </a:r>
            <a:r>
              <a:rPr lang="ru-RU" dirty="0"/>
              <a:t>малозабезпеченим</a:t>
            </a:r>
            <a:r>
              <a:rPr lang="ru-RU" dirty="0"/>
              <a:t>;</a:t>
            </a:r>
          </a:p>
          <a:p>
            <a:r>
              <a:rPr lang="ru-RU" dirty="0"/>
              <a:t>3) </a:t>
            </a:r>
            <a:r>
              <a:rPr lang="ru-RU" dirty="0"/>
              <a:t>допомоги</a:t>
            </a:r>
            <a:r>
              <a:rPr lang="ru-RU" dirty="0"/>
              <a:t> </a:t>
            </a:r>
            <a:r>
              <a:rPr lang="ru-RU" dirty="0"/>
              <a:t>дітям-інвалідам</a:t>
            </a:r>
            <a:r>
              <a:rPr lang="ru-RU" dirty="0"/>
              <a:t> та </a:t>
            </a:r>
            <a:r>
              <a:rPr lang="ru-RU" dirty="0"/>
              <a:t>інвалідам</a:t>
            </a:r>
            <a:r>
              <a:rPr lang="ru-RU" dirty="0"/>
              <a:t> з </a:t>
            </a:r>
            <a:r>
              <a:rPr lang="ru-RU" dirty="0"/>
              <a:t>дитинства</a:t>
            </a:r>
            <a:r>
              <a:rPr lang="ru-RU" dirty="0"/>
              <a:t>;</a:t>
            </a:r>
          </a:p>
          <a:p>
            <a:r>
              <a:rPr lang="ru-RU" dirty="0"/>
              <a:t>4) </a:t>
            </a:r>
            <a:r>
              <a:rPr lang="ru-RU" dirty="0"/>
              <a:t>допомоги</a:t>
            </a:r>
            <a:r>
              <a:rPr lang="ru-RU" dirty="0"/>
              <a:t> на догляд за </a:t>
            </a:r>
            <a:r>
              <a:rPr lang="ru-RU" dirty="0"/>
              <a:t>інвалідами</a:t>
            </a:r>
            <a:r>
              <a:rPr lang="ru-RU" dirty="0"/>
              <a:t> </a:t>
            </a:r>
            <a:r>
              <a:rPr lang="ru-RU" dirty="0"/>
              <a:t>внаслідок</a:t>
            </a:r>
            <a:r>
              <a:rPr lang="ru-RU" dirty="0"/>
              <a:t> </a:t>
            </a:r>
            <a:r>
              <a:rPr lang="ru-RU" dirty="0"/>
              <a:t>психічного</a:t>
            </a:r>
            <a:r>
              <a:rPr lang="ru-RU" dirty="0"/>
              <a:t> </a:t>
            </a:r>
            <a:r>
              <a:rPr lang="ru-RU" dirty="0"/>
              <a:t>захворювання</a:t>
            </a:r>
            <a:r>
              <a:rPr lang="ru-RU" dirty="0"/>
              <a:t>;</a:t>
            </a:r>
          </a:p>
          <a:p>
            <a:r>
              <a:rPr lang="ru-RU" dirty="0"/>
              <a:t>5) </a:t>
            </a:r>
            <a:r>
              <a:rPr lang="ru-RU" dirty="0"/>
              <a:t>державні</a:t>
            </a:r>
            <a:r>
              <a:rPr lang="ru-RU" dirty="0"/>
              <a:t> </a:t>
            </a:r>
            <a:r>
              <a:rPr lang="ru-RU" dirty="0"/>
              <a:t>допомоги</a:t>
            </a:r>
            <a:r>
              <a:rPr lang="ru-RU" dirty="0"/>
              <a:t> </a:t>
            </a:r>
            <a:r>
              <a:rPr lang="ru-RU" dirty="0"/>
              <a:t>сім'ям</a:t>
            </a:r>
            <a:r>
              <a:rPr lang="ru-RU" dirty="0"/>
              <a:t> з </a:t>
            </a:r>
            <a:r>
              <a:rPr lang="ru-RU" dirty="0"/>
              <a:t>дітьми</a:t>
            </a:r>
            <a:r>
              <a:rPr lang="ru-RU" dirty="0"/>
              <a:t>;</a:t>
            </a:r>
          </a:p>
          <a:p>
            <a:r>
              <a:rPr lang="ru-RU" dirty="0"/>
              <a:t>6) </a:t>
            </a:r>
            <a:r>
              <a:rPr lang="ru-RU" dirty="0"/>
              <a:t>субсидії</a:t>
            </a:r>
            <a:r>
              <a:rPr lang="ru-RU" dirty="0"/>
              <a:t> на оплату </a:t>
            </a:r>
            <a:r>
              <a:rPr lang="ru-RU" dirty="0"/>
              <a:t>житлово-комунальних</a:t>
            </a:r>
            <a:r>
              <a:rPr lang="ru-RU" dirty="0"/>
              <a:t> </a:t>
            </a:r>
            <a:r>
              <a:rPr lang="ru-RU" dirty="0"/>
              <a:t>послуг</a:t>
            </a:r>
            <a:r>
              <a:rPr lang="ru-RU" dirty="0"/>
              <a:t>;</a:t>
            </a:r>
          </a:p>
          <a:p>
            <a:r>
              <a:rPr lang="ru-RU" dirty="0"/>
              <a:t>7) </a:t>
            </a:r>
            <a:r>
              <a:rPr lang="ru-RU" dirty="0"/>
              <a:t>державна</a:t>
            </a:r>
            <a:r>
              <a:rPr lang="ru-RU" dirty="0"/>
              <a:t> </a:t>
            </a:r>
            <a:r>
              <a:rPr lang="ru-RU" dirty="0"/>
              <a:t>допомога</a:t>
            </a:r>
            <a:r>
              <a:rPr lang="ru-RU" dirty="0"/>
              <a:t> на </a:t>
            </a:r>
            <a:r>
              <a:rPr lang="ru-RU" dirty="0"/>
              <a:t>поховання</a:t>
            </a:r>
            <a:r>
              <a:rPr lang="ru-RU" dirty="0"/>
              <a:t>;</a:t>
            </a:r>
          </a:p>
          <a:p>
            <a:r>
              <a:rPr lang="ru-RU" dirty="0"/>
              <a:t>8) </a:t>
            </a:r>
            <a:r>
              <a:rPr lang="ru-RU" dirty="0"/>
              <a:t>інші</a:t>
            </a:r>
            <a:r>
              <a:rPr lang="ru-RU" dirty="0"/>
              <a:t> </a:t>
            </a:r>
            <a:r>
              <a:rPr lang="ru-RU" dirty="0"/>
              <a:t>види</a:t>
            </a:r>
            <a:r>
              <a:rPr lang="ru-RU" dirty="0"/>
              <a:t> </a:t>
            </a:r>
            <a:r>
              <a:rPr lang="ru-RU" dirty="0"/>
              <a:t>допомог</a:t>
            </a:r>
            <a:r>
              <a:rPr lang="ru-RU" dirty="0"/>
              <a:t>.</a:t>
            </a:r>
          </a:p>
          <a:p>
            <a:endParaRPr lang="ru-RU" dirty="0"/>
          </a:p>
        </p:txBody>
      </p:sp>
    </p:spTree>
    <p:extLst>
      <p:ext uri="{BB962C8B-B14F-4D97-AF65-F5344CB8AC3E}">
        <p14:creationId xmlns:p14="http://schemas.microsoft.com/office/powerpoint/2010/main" val="250439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969104"/>
            <a:ext cx="12306300" cy="497059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3200" b="1" i="0" u="none" strike="noStrike" cap="none" normalizeH="0" baseline="0" dirty="0" smtClean="0">
                <a:ln>
                  <a:noFill/>
                </a:ln>
                <a:solidFill>
                  <a:srgbClr val="FF0000"/>
                </a:solidFill>
                <a:effectLst/>
                <a:latin typeface="Consolas" panose="020B0609020204030204" pitchFamily="49" charset="0"/>
                <a:ea typeface="Times New Roman" panose="02020603050405020304" pitchFamily="18" charset="0"/>
                <a:cs typeface="Consolas" panose="020B0609020204030204" pitchFamily="49" charset="0"/>
              </a:rPr>
              <a:t>сім'я</a:t>
            </a:r>
            <a:r>
              <a:rPr kumimoji="0" lang="ru-RU" altLang="ru-RU" sz="3200" b="1" i="0" u="none" strike="noStrike" cap="none" normalizeH="0" baseline="0" dirty="0" smtClean="0">
                <a:ln>
                  <a:noFill/>
                </a:ln>
                <a:solidFill>
                  <a:srgbClr val="FF0000"/>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3200" b="1" i="0" u="none" strike="noStrike" cap="none" normalizeH="0" baseline="0" dirty="0" smtClean="0">
                <a:ln>
                  <a:noFill/>
                </a:ln>
                <a:solidFill>
                  <a:srgbClr val="FF0000"/>
                </a:solidFill>
                <a:effectLst/>
                <a:latin typeface="Consolas" panose="020B0609020204030204" pitchFamily="49" charset="0"/>
                <a:ea typeface="Times New Roman" panose="02020603050405020304" pitchFamily="18" charset="0"/>
                <a:cs typeface="Consolas" panose="020B0609020204030204" pitchFamily="49" charset="0"/>
              </a:rPr>
              <a:t>дітьми</a:t>
            </a:r>
            <a:r>
              <a:rPr kumimoji="0" lang="ru-RU" altLang="ru-RU" sz="3200" b="1" i="0" u="none" strike="noStrike" cap="none" normalizeH="0" baseline="0" dirty="0" smtClean="0">
                <a:ln>
                  <a:noFill/>
                </a:ln>
                <a:solidFill>
                  <a:srgbClr val="FF0000"/>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поєднане</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родинними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зв'язками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зобов'язаннями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щодо</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утримання</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коло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осіб</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у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якому</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виховуються</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рідні</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усиновлені</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а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також</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над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якими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опіку</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чи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піклування</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прийомні</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сім’ї</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дитячі</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будинки</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сімейного</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типу; </a:t>
            </a:r>
            <a:r>
              <a:rPr kumimoji="0" lang="en-US"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en-US"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en-US"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en-US"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3200" b="0" i="0" u="none" strike="noStrike" cap="none" normalizeH="0" baseline="0" dirty="0" smtClean="0">
                <a:ln>
                  <a:noFill/>
                </a:ln>
                <a:solidFill>
                  <a:srgbClr val="FF0000"/>
                </a:solidFill>
                <a:effectLst/>
                <a:latin typeface="Consolas" panose="020B0609020204030204" pitchFamily="49" charset="0"/>
                <a:ea typeface="Times New Roman" panose="02020603050405020304" pitchFamily="18" charset="0"/>
                <a:cs typeface="Consolas" panose="020B0609020204030204" pitchFamily="49" charset="0"/>
              </a:rPr>
              <a:t>дитина</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 особа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віком</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до 18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років</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повноліття</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якщо</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згідно</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законом вона не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набуває</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прав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повнолітньої</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раніше</a:t>
            </a:r>
            <a:r>
              <a:rPr kumimoji="0" lang="ru-RU" altLang="ru-RU" sz="32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endParaRPr kumimoji="0" lang="ru-RU" altLang="ru-RU"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317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0" y="635927"/>
            <a:ext cx="9635971" cy="55861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Види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державної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сім'ям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дітьми</a:t>
            </a:r>
            <a:r>
              <a:rPr lang="uk-UA" altLang="ru-RU" sz="2000" cap="none" dirty="0">
                <a:solidFill>
                  <a:srgbClr val="292B2C"/>
                </a:solidFill>
                <a:latin typeface="Consolas" panose="020B0609020204030204" pitchFamily="49" charset="0"/>
                <a:ea typeface="Times New Roman" panose="02020603050405020304" pitchFamily="18" charset="0"/>
                <a:cs typeface="Consolas" panose="020B0609020204030204" pitchFamily="49" charset="0"/>
              </a:rPr>
              <a:t>:</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1)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зв'язку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з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вагітністю</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та пологами;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2)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при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народженні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en-US"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en-US"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uk-UA"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3</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при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усиновленні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4)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над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якими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опіку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чи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піклування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5)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одиноким матерям; </a:t>
            </a:r>
            <a:r>
              <a:rPr kumimoji="0" lang="en-US"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en-US"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uk-UA"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6</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дітей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хворих</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тяжкі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перинатальні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ураження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нервової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системи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тяжкі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вроджені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вади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розвитку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рідкісні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орфанні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захворювання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онкологічні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онкогематологічні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захворювання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дитячий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церебральний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параліч</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тяжкі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психічні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розлади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цукровий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діабет</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типу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інсулінозалежний</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гострі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або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хронічні</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захворювання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нирок</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IV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ступеня</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дитину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яка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отримала</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тяжку</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травму,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потребує</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трансплантації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органа,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потребує</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паліативної</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допомоги</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яким</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не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встановлено</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r>
              <a:rPr kumimoji="0" lang="ru-RU" altLang="ru-RU" sz="2000" b="0" i="0" u="none" strike="noStrike" cap="none" normalizeH="0" baseline="0" dirty="0" err="1"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інвалідність</a:t>
            </a: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t/>
            </a:r>
            <a:br>
              <a:rPr kumimoji="0" lang="ru-RU" altLang="ru-RU" sz="2000" b="0" i="0" u="none" strike="noStrike" cap="none" normalizeH="0" baseline="0" dirty="0" smtClean="0">
                <a:ln>
                  <a:noFill/>
                </a:ln>
                <a:solidFill>
                  <a:srgbClr val="292B2C"/>
                </a:solidFill>
                <a:effectLst/>
                <a:latin typeface="Consolas" panose="020B0609020204030204" pitchFamily="49" charset="0"/>
                <a:ea typeface="Times New Roman" panose="02020603050405020304" pitchFamily="18" charset="0"/>
                <a:cs typeface="Consolas" panose="020B0609020204030204" pitchFamily="49" charset="0"/>
              </a:rPr>
            </a:b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0196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6858000"/>
          </a:xfrm>
        </p:spPr>
        <p:txBody>
          <a:bodyPr>
            <a:normAutofit/>
          </a:bodyPr>
          <a:lstStyle/>
          <a:p>
            <a:r>
              <a:rPr lang="ru-RU" dirty="0"/>
              <a:t> </a:t>
            </a:r>
            <a:r>
              <a:rPr lang="ru-RU" sz="3100" dirty="0" err="1"/>
              <a:t>Документи</a:t>
            </a:r>
            <a:r>
              <a:rPr lang="ru-RU" sz="3100" dirty="0"/>
              <a:t>, </a:t>
            </a:r>
            <a:r>
              <a:rPr lang="ru-RU" sz="3100" dirty="0" err="1"/>
              <a:t>необхідні</a:t>
            </a:r>
            <a:r>
              <a:rPr lang="ru-RU" sz="3100" dirty="0"/>
              <a:t>   для   </a:t>
            </a:r>
            <a:r>
              <a:rPr lang="ru-RU" sz="3100" dirty="0" err="1"/>
              <a:t>призначення</a:t>
            </a:r>
            <a:r>
              <a:rPr lang="ru-RU" sz="3100" dirty="0"/>
              <a:t>  </a:t>
            </a:r>
            <a:r>
              <a:rPr lang="ru-RU" sz="3100" dirty="0" err="1"/>
              <a:t>державної</a:t>
            </a:r>
            <a:r>
              <a:rPr lang="ru-RU" sz="3100" dirty="0"/>
              <a:t>  </a:t>
            </a:r>
            <a:r>
              <a:rPr lang="ru-RU" sz="3100" dirty="0" err="1"/>
              <a:t>допомоги</a:t>
            </a:r>
            <a:r>
              <a:rPr lang="ru-RU" sz="3100" dirty="0"/>
              <a:t> </a:t>
            </a:r>
            <a:r>
              <a:rPr lang="ru-RU" sz="3100" dirty="0" err="1" smtClean="0"/>
              <a:t>сім'ям</a:t>
            </a:r>
            <a:r>
              <a:rPr lang="ru-RU" sz="3100" dirty="0" smtClean="0"/>
              <a:t> </a:t>
            </a:r>
            <a:r>
              <a:rPr lang="ru-RU" sz="3100" dirty="0"/>
              <a:t>з </a:t>
            </a:r>
            <a:r>
              <a:rPr lang="ru-RU" sz="3100" dirty="0" err="1"/>
              <a:t>дітьми</a:t>
            </a:r>
            <a:r>
              <a:rPr lang="ru-RU" sz="3100" dirty="0"/>
              <a:t>,  </a:t>
            </a:r>
            <a:r>
              <a:rPr lang="ru-RU" sz="3100" dirty="0" err="1"/>
              <a:t>розглядаються</a:t>
            </a:r>
            <a:r>
              <a:rPr lang="ru-RU" sz="3100" dirty="0"/>
              <a:t> органом,  </a:t>
            </a:r>
            <a:r>
              <a:rPr lang="ru-RU" sz="3100" dirty="0" err="1"/>
              <a:t>що</a:t>
            </a:r>
            <a:r>
              <a:rPr lang="ru-RU" sz="3100" dirty="0"/>
              <a:t> </a:t>
            </a:r>
            <a:r>
              <a:rPr lang="ru-RU" sz="3100" dirty="0" err="1"/>
              <a:t>призначає</a:t>
            </a:r>
            <a:r>
              <a:rPr lang="ru-RU" sz="3100" dirty="0"/>
              <a:t> та </a:t>
            </a:r>
            <a:r>
              <a:rPr lang="ru-RU" sz="3100" dirty="0" err="1"/>
              <a:t>здійснює</a:t>
            </a:r>
            <a:r>
              <a:rPr lang="ru-RU" sz="3100" dirty="0"/>
              <a:t> </a:t>
            </a:r>
            <a:r>
              <a:rPr lang="ru-RU" sz="3100" dirty="0" err="1" smtClean="0"/>
              <a:t>виплату</a:t>
            </a:r>
            <a:r>
              <a:rPr lang="ru-RU" sz="3100" dirty="0" smtClean="0"/>
              <a:t> </a:t>
            </a:r>
            <a:r>
              <a:rPr lang="ru-RU" sz="3100" dirty="0" err="1"/>
              <a:t>державної</a:t>
            </a:r>
            <a:r>
              <a:rPr lang="ru-RU" sz="3100" dirty="0"/>
              <a:t> </a:t>
            </a:r>
            <a:r>
              <a:rPr lang="ru-RU" sz="3100" dirty="0" err="1"/>
              <a:t>допомоги</a:t>
            </a:r>
            <a:r>
              <a:rPr lang="ru-RU" sz="3100" dirty="0"/>
              <a:t>, </a:t>
            </a:r>
            <a:r>
              <a:rPr lang="ru-RU" sz="3100" b="1" dirty="0" err="1"/>
              <a:t>протягом</a:t>
            </a:r>
            <a:r>
              <a:rPr lang="ru-RU" sz="3100" b="1" dirty="0"/>
              <a:t> 10 </a:t>
            </a:r>
            <a:r>
              <a:rPr lang="ru-RU" sz="3100" b="1" dirty="0" err="1"/>
              <a:t>днів</a:t>
            </a:r>
            <a:r>
              <a:rPr lang="ru-RU" sz="3100" b="1" dirty="0"/>
              <a:t> з дня </a:t>
            </a:r>
            <a:r>
              <a:rPr lang="ru-RU" sz="3100" b="1" dirty="0" err="1"/>
              <a:t>звернення</a:t>
            </a:r>
            <a:r>
              <a:rPr lang="ru-RU" sz="3100" b="1" dirty="0"/>
              <a:t>. </a:t>
            </a:r>
            <a:r>
              <a:rPr lang="ru-RU" sz="3100" dirty="0"/>
              <a:t/>
            </a:r>
            <a:br>
              <a:rPr lang="ru-RU" sz="3100" dirty="0"/>
            </a:br>
            <a:r>
              <a:rPr lang="ru-RU" sz="3100" dirty="0"/>
              <a:t/>
            </a:r>
            <a:br>
              <a:rPr lang="ru-RU" sz="3100" dirty="0"/>
            </a:br>
            <a:r>
              <a:rPr lang="ru-RU" sz="3100" dirty="0"/>
              <a:t>     Про </a:t>
            </a:r>
            <a:r>
              <a:rPr lang="ru-RU" sz="3100" dirty="0" err="1"/>
              <a:t>призначення</a:t>
            </a:r>
            <a:r>
              <a:rPr lang="ru-RU" sz="3100" dirty="0"/>
              <a:t>  </a:t>
            </a:r>
            <a:r>
              <a:rPr lang="ru-RU" sz="3100" dirty="0" err="1"/>
              <a:t>державної</a:t>
            </a:r>
            <a:r>
              <a:rPr lang="ru-RU" sz="3100" dirty="0"/>
              <a:t>  </a:t>
            </a:r>
            <a:r>
              <a:rPr lang="ru-RU" sz="3100" dirty="0" err="1"/>
              <a:t>допомоги</a:t>
            </a:r>
            <a:r>
              <a:rPr lang="ru-RU" sz="3100" dirty="0"/>
              <a:t>  </a:t>
            </a:r>
            <a:r>
              <a:rPr lang="ru-RU" sz="3100" dirty="0" err="1"/>
              <a:t>чи</a:t>
            </a:r>
            <a:r>
              <a:rPr lang="ru-RU" sz="3100" dirty="0"/>
              <a:t>  про  </a:t>
            </a:r>
            <a:r>
              <a:rPr lang="ru-RU" sz="3100" dirty="0" err="1"/>
              <a:t>відмову</a:t>
            </a:r>
            <a:r>
              <a:rPr lang="ru-RU" sz="3100" dirty="0"/>
              <a:t>  в  </a:t>
            </a:r>
            <a:r>
              <a:rPr lang="ru-RU" sz="3100" dirty="0" err="1"/>
              <a:t>її</a:t>
            </a:r>
            <a:r>
              <a:rPr lang="ru-RU" sz="3100" dirty="0"/>
              <a:t> </a:t>
            </a:r>
            <a:r>
              <a:rPr lang="ru-RU" sz="3100" dirty="0" err="1" smtClean="0"/>
              <a:t>наданні</a:t>
            </a:r>
            <a:r>
              <a:rPr lang="ru-RU" sz="3100" dirty="0" smtClean="0"/>
              <a:t> </a:t>
            </a:r>
            <a:r>
              <a:rPr lang="ru-RU" sz="3100" dirty="0" err="1"/>
              <a:t>із</a:t>
            </a:r>
            <a:r>
              <a:rPr lang="ru-RU" sz="3100" dirty="0"/>
              <a:t> </a:t>
            </a:r>
            <a:r>
              <a:rPr lang="ru-RU" sz="3100" dirty="0" err="1"/>
              <a:t>зазначенням</a:t>
            </a:r>
            <a:r>
              <a:rPr lang="ru-RU" sz="3100" dirty="0"/>
              <a:t> причини </a:t>
            </a:r>
            <a:r>
              <a:rPr lang="ru-RU" sz="3100" dirty="0" err="1"/>
              <a:t>відмови</a:t>
            </a:r>
            <a:r>
              <a:rPr lang="ru-RU" sz="3100" dirty="0"/>
              <a:t> та порядку </a:t>
            </a:r>
            <a:r>
              <a:rPr lang="ru-RU" sz="3100" dirty="0" err="1"/>
              <a:t>оскарження</a:t>
            </a:r>
            <a:r>
              <a:rPr lang="ru-RU" sz="3100" dirty="0"/>
              <a:t> </a:t>
            </a:r>
            <a:r>
              <a:rPr lang="ru-RU" sz="3100" dirty="0" err="1" smtClean="0"/>
              <a:t>цього</a:t>
            </a:r>
            <a:r>
              <a:rPr lang="ru-RU" sz="3100" dirty="0"/>
              <a:t> </a:t>
            </a:r>
            <a:r>
              <a:rPr lang="ru-RU" sz="3100" dirty="0" err="1" smtClean="0"/>
              <a:t>рішення</a:t>
            </a:r>
            <a:r>
              <a:rPr lang="ru-RU" sz="3100" dirty="0" smtClean="0"/>
              <a:t> </a:t>
            </a:r>
            <a:r>
              <a:rPr lang="ru-RU" sz="3100" dirty="0"/>
              <a:t>орган,  </a:t>
            </a:r>
            <a:r>
              <a:rPr lang="ru-RU" sz="3100" dirty="0" err="1"/>
              <a:t>що</a:t>
            </a:r>
            <a:r>
              <a:rPr lang="ru-RU" sz="3100" dirty="0"/>
              <a:t> </a:t>
            </a:r>
            <a:r>
              <a:rPr lang="ru-RU" sz="3100" dirty="0" err="1"/>
              <a:t>призначає</a:t>
            </a:r>
            <a:r>
              <a:rPr lang="ru-RU" sz="3100" dirty="0"/>
              <a:t> і </a:t>
            </a:r>
            <a:r>
              <a:rPr lang="ru-RU" sz="3100" dirty="0" err="1"/>
              <a:t>здійснює</a:t>
            </a:r>
            <a:r>
              <a:rPr lang="ru-RU" sz="3100" dirty="0"/>
              <a:t> </a:t>
            </a:r>
            <a:r>
              <a:rPr lang="ru-RU" sz="3100" dirty="0" err="1"/>
              <a:t>виплату</a:t>
            </a:r>
            <a:r>
              <a:rPr lang="ru-RU" sz="3100" dirty="0"/>
              <a:t> </a:t>
            </a:r>
            <a:r>
              <a:rPr lang="ru-RU" sz="3100" dirty="0" err="1"/>
              <a:t>державної</a:t>
            </a:r>
            <a:r>
              <a:rPr lang="ru-RU" sz="3100" dirty="0"/>
              <a:t> </a:t>
            </a:r>
            <a:r>
              <a:rPr lang="ru-RU" sz="3100" dirty="0" err="1"/>
              <a:t>допомоги</a:t>
            </a:r>
            <a:r>
              <a:rPr lang="ru-RU" sz="3100" dirty="0"/>
              <a:t> </a:t>
            </a:r>
            <a:r>
              <a:rPr lang="ru-RU" sz="3100" dirty="0" err="1" smtClean="0"/>
              <a:t>сім'ям</a:t>
            </a:r>
            <a:r>
              <a:rPr lang="ru-RU" sz="3100" dirty="0" smtClean="0"/>
              <a:t>  </a:t>
            </a:r>
            <a:r>
              <a:rPr lang="ru-RU" sz="3100" dirty="0"/>
              <a:t>з  </a:t>
            </a:r>
            <a:r>
              <a:rPr lang="ru-RU" sz="3100" dirty="0" err="1"/>
              <a:t>дітьми</a:t>
            </a:r>
            <a:r>
              <a:rPr lang="ru-RU" sz="3100" dirty="0"/>
              <a:t>,   </a:t>
            </a:r>
            <a:r>
              <a:rPr lang="ru-RU" sz="3100" dirty="0" err="1"/>
              <a:t>видає</a:t>
            </a:r>
            <a:r>
              <a:rPr lang="ru-RU" sz="3100" dirty="0"/>
              <a:t>   </a:t>
            </a:r>
            <a:r>
              <a:rPr lang="ru-RU" sz="3100" dirty="0" err="1"/>
              <a:t>чи</a:t>
            </a:r>
            <a:r>
              <a:rPr lang="ru-RU" sz="3100" dirty="0"/>
              <a:t>   </a:t>
            </a:r>
            <a:r>
              <a:rPr lang="ru-RU" sz="3100" dirty="0" err="1"/>
              <a:t>надсилає</a:t>
            </a:r>
            <a:r>
              <a:rPr lang="ru-RU" sz="3100" dirty="0"/>
              <a:t>   </a:t>
            </a:r>
            <a:r>
              <a:rPr lang="ru-RU" sz="3100" dirty="0" err="1"/>
              <a:t>заявникові</a:t>
            </a:r>
            <a:r>
              <a:rPr lang="ru-RU" sz="3100" dirty="0"/>
              <a:t>   </a:t>
            </a:r>
            <a:r>
              <a:rPr lang="ru-RU" sz="3100" dirty="0" err="1"/>
              <a:t>письмове</a:t>
            </a:r>
            <a:r>
              <a:rPr lang="ru-RU" sz="3100" dirty="0"/>
              <a:t> </a:t>
            </a:r>
            <a:r>
              <a:rPr lang="ru-RU" sz="3100" dirty="0" err="1" smtClean="0"/>
              <a:t>повідомлення</a:t>
            </a:r>
            <a:r>
              <a:rPr lang="ru-RU" sz="3100" dirty="0" smtClean="0"/>
              <a:t> </a:t>
            </a:r>
            <a:r>
              <a:rPr lang="ru-RU" sz="3100" b="1" dirty="0" err="1"/>
              <a:t>протягом</a:t>
            </a:r>
            <a:r>
              <a:rPr lang="ru-RU" sz="3100" b="1" dirty="0"/>
              <a:t> 5 </a:t>
            </a:r>
            <a:r>
              <a:rPr lang="ru-RU" sz="3100" b="1" dirty="0" err="1"/>
              <a:t>днів</a:t>
            </a:r>
            <a:r>
              <a:rPr lang="ru-RU" sz="3100" b="1" dirty="0"/>
              <a:t> </a:t>
            </a:r>
            <a:r>
              <a:rPr lang="ru-RU" sz="3100" b="1" dirty="0" err="1"/>
              <a:t>після</a:t>
            </a:r>
            <a:r>
              <a:rPr lang="ru-RU" sz="3100" b="1" dirty="0"/>
              <a:t> </a:t>
            </a:r>
            <a:r>
              <a:rPr lang="ru-RU" sz="3100" b="1" dirty="0" err="1"/>
              <a:t>прийняття</a:t>
            </a:r>
            <a:r>
              <a:rPr lang="ru-RU" sz="3100" b="1" dirty="0"/>
              <a:t> </a:t>
            </a:r>
            <a:r>
              <a:rPr lang="ru-RU" sz="3100" b="1" dirty="0" err="1"/>
              <a:t>відповідного</a:t>
            </a:r>
            <a:r>
              <a:rPr lang="ru-RU" sz="3100" b="1" dirty="0"/>
              <a:t> </a:t>
            </a:r>
            <a:r>
              <a:rPr lang="ru-RU" sz="3100" b="1" dirty="0" err="1"/>
              <a:t>рішення</a:t>
            </a:r>
            <a:r>
              <a:rPr lang="ru-RU" sz="3100" b="1" dirty="0"/>
              <a:t>. </a:t>
            </a:r>
            <a:r>
              <a:rPr lang="ru-RU" sz="3100" dirty="0"/>
              <a:t/>
            </a:r>
            <a:br>
              <a:rPr lang="ru-RU" sz="3100" dirty="0"/>
            </a:br>
            <a:endParaRPr lang="ru-RU" sz="3100" dirty="0"/>
          </a:p>
        </p:txBody>
      </p:sp>
    </p:spTree>
    <p:extLst>
      <p:ext uri="{BB962C8B-B14F-4D97-AF65-F5344CB8AC3E}">
        <p14:creationId xmlns:p14="http://schemas.microsoft.com/office/powerpoint/2010/main" val="409398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6858000"/>
          </a:xfrm>
        </p:spPr>
        <p:txBody>
          <a:bodyPr>
            <a:normAutofit fontScale="90000"/>
          </a:bodyPr>
          <a:lstStyle/>
          <a:p>
            <a:r>
              <a:rPr lang="ru-RU" sz="3200" b="1" dirty="0" err="1"/>
              <a:t>Підставою</a:t>
            </a:r>
            <a:r>
              <a:rPr lang="ru-RU" sz="3200" b="1" dirty="0"/>
              <a:t> для   </a:t>
            </a:r>
            <a:r>
              <a:rPr lang="ru-RU" sz="3200" b="1" dirty="0" err="1"/>
              <a:t>призначення</a:t>
            </a:r>
            <a:r>
              <a:rPr lang="ru-RU" sz="3200" b="1" dirty="0"/>
              <a:t>   </a:t>
            </a:r>
            <a:r>
              <a:rPr lang="ru-RU" sz="3200" b="1" dirty="0" err="1"/>
              <a:t>жінкам</a:t>
            </a:r>
            <a:r>
              <a:rPr lang="ru-RU" sz="3200" b="1" dirty="0"/>
              <a:t>  </a:t>
            </a:r>
            <a:r>
              <a:rPr lang="ru-RU" sz="3200" b="1" dirty="0" err="1"/>
              <a:t>допомоги</a:t>
            </a:r>
            <a:r>
              <a:rPr lang="ru-RU" sz="3200" b="1" dirty="0"/>
              <a:t>  у  </a:t>
            </a:r>
            <a:r>
              <a:rPr lang="ru-RU" sz="3200" b="1" dirty="0" err="1"/>
              <a:t>зв'язку</a:t>
            </a:r>
            <a:r>
              <a:rPr lang="ru-RU" sz="3200" b="1" dirty="0"/>
              <a:t>  з </a:t>
            </a:r>
            <a:br>
              <a:rPr lang="ru-RU" sz="3200" b="1" dirty="0"/>
            </a:br>
            <a:r>
              <a:rPr lang="ru-RU" sz="3200" b="1" dirty="0" err="1"/>
              <a:t>вагітністю</a:t>
            </a:r>
            <a:r>
              <a:rPr lang="ru-RU" sz="3200" b="1" dirty="0"/>
              <a:t> та пологами </a:t>
            </a:r>
            <a:r>
              <a:rPr lang="ru-RU" sz="3200" b="1" dirty="0" smtClean="0"/>
              <a:t>є </a:t>
            </a:r>
            <a:r>
              <a:rPr lang="ru-RU" sz="3200" b="1" dirty="0"/>
              <a:t>видана в  </a:t>
            </a:r>
            <a:r>
              <a:rPr lang="ru-RU" sz="3200" b="1" dirty="0" err="1"/>
              <a:t>установленому</a:t>
            </a:r>
            <a:r>
              <a:rPr lang="ru-RU" sz="3200" b="1" dirty="0"/>
              <a:t>  порядку  </a:t>
            </a:r>
            <a:r>
              <a:rPr lang="ru-RU" sz="3200" b="1" dirty="0" err="1"/>
              <a:t>довідка</a:t>
            </a:r>
            <a:r>
              <a:rPr lang="ru-RU" sz="3200" b="1" dirty="0"/>
              <a:t> </a:t>
            </a:r>
            <a:r>
              <a:rPr lang="ru-RU" sz="3200" b="1" dirty="0" err="1" smtClean="0"/>
              <a:t>лікувального</a:t>
            </a:r>
            <a:r>
              <a:rPr lang="ru-RU" sz="3200" b="1" dirty="0" smtClean="0"/>
              <a:t> </a:t>
            </a:r>
            <a:r>
              <a:rPr lang="ru-RU" sz="3200" b="1" dirty="0"/>
              <a:t>закладу </a:t>
            </a:r>
            <a:r>
              <a:rPr lang="ru-RU" sz="3200" b="1" dirty="0" err="1"/>
              <a:t>встановленого</a:t>
            </a:r>
            <a:r>
              <a:rPr lang="ru-RU" sz="3200" b="1" dirty="0"/>
              <a:t> </a:t>
            </a:r>
            <a:r>
              <a:rPr lang="ru-RU" sz="3200" b="1" dirty="0" err="1"/>
              <a:t>зразка</a:t>
            </a:r>
            <a:r>
              <a:rPr lang="ru-RU" sz="3200" b="1" dirty="0"/>
              <a:t> та </a:t>
            </a:r>
            <a:r>
              <a:rPr lang="ru-RU" sz="3200" b="1" dirty="0" err="1"/>
              <a:t>довідка</a:t>
            </a:r>
            <a:r>
              <a:rPr lang="ru-RU" sz="3200" b="1" dirty="0"/>
              <a:t>: </a:t>
            </a:r>
            <a:br>
              <a:rPr lang="ru-RU" sz="3200" b="1" dirty="0"/>
            </a:br>
            <a:r>
              <a:rPr lang="ru-RU" sz="3200" b="1" dirty="0"/>
              <a:t/>
            </a:r>
            <a:br>
              <a:rPr lang="ru-RU" sz="3200" b="1" dirty="0"/>
            </a:br>
            <a:r>
              <a:rPr lang="ru-RU" sz="3200" dirty="0"/>
              <a:t>     з основного </a:t>
            </a:r>
            <a:r>
              <a:rPr lang="ru-RU" sz="3200" dirty="0" err="1"/>
              <a:t>місця</a:t>
            </a:r>
            <a:r>
              <a:rPr lang="ru-RU" sz="3200" dirty="0"/>
              <a:t> </a:t>
            </a:r>
            <a:r>
              <a:rPr lang="ru-RU" sz="3200" dirty="0" err="1"/>
              <a:t>роботи</a:t>
            </a:r>
            <a:r>
              <a:rPr lang="ru-RU" sz="3200" dirty="0"/>
              <a:t> (</a:t>
            </a:r>
            <a:r>
              <a:rPr lang="ru-RU" sz="3200" dirty="0" err="1"/>
              <a:t>служби</a:t>
            </a:r>
            <a:r>
              <a:rPr lang="ru-RU" sz="3200" dirty="0"/>
              <a:t>, </a:t>
            </a:r>
            <a:r>
              <a:rPr lang="ru-RU" sz="3200" dirty="0" err="1"/>
              <a:t>навчання</a:t>
            </a:r>
            <a:r>
              <a:rPr lang="ru-RU" sz="3200" dirty="0"/>
              <a:t>); </a:t>
            </a:r>
            <a:br>
              <a:rPr lang="ru-RU" sz="3200" dirty="0"/>
            </a:br>
            <a:r>
              <a:rPr lang="ru-RU" sz="3200" dirty="0"/>
              <a:t/>
            </a:r>
            <a:br>
              <a:rPr lang="ru-RU" sz="3200" dirty="0"/>
            </a:br>
            <a:r>
              <a:rPr lang="ru-RU" sz="3200" dirty="0"/>
              <a:t>     </a:t>
            </a:r>
            <a:r>
              <a:rPr lang="ru-RU" sz="3200" dirty="0" err="1"/>
              <a:t>ліквідаційної</a:t>
            </a:r>
            <a:r>
              <a:rPr lang="ru-RU" sz="3200" dirty="0"/>
              <a:t> </a:t>
            </a:r>
            <a:r>
              <a:rPr lang="ru-RU" sz="3200" dirty="0" err="1"/>
              <a:t>комісії</a:t>
            </a:r>
            <a:r>
              <a:rPr lang="ru-RU" sz="3200" dirty="0"/>
              <a:t>   для  </a:t>
            </a:r>
            <a:r>
              <a:rPr lang="ru-RU" sz="3200" dirty="0" err="1"/>
              <a:t>жінок</a:t>
            </a:r>
            <a:r>
              <a:rPr lang="ru-RU" sz="3200" dirty="0"/>
              <a:t>,  </a:t>
            </a:r>
            <a:r>
              <a:rPr lang="ru-RU" sz="3200" dirty="0" err="1"/>
              <a:t>звільнених</a:t>
            </a:r>
            <a:r>
              <a:rPr lang="ru-RU" sz="3200" dirty="0"/>
              <a:t>  з  </a:t>
            </a:r>
            <a:r>
              <a:rPr lang="ru-RU" sz="3200" dirty="0" err="1"/>
              <a:t>роботи</a:t>
            </a:r>
            <a:r>
              <a:rPr lang="ru-RU" sz="3200" dirty="0"/>
              <a:t>  у </a:t>
            </a:r>
            <a:br>
              <a:rPr lang="ru-RU" sz="3200" dirty="0"/>
            </a:br>
            <a:r>
              <a:rPr lang="ru-RU" sz="3200" dirty="0" err="1"/>
              <a:t>зв'язку</a:t>
            </a:r>
            <a:r>
              <a:rPr lang="ru-RU" sz="3200" dirty="0"/>
              <a:t> з </a:t>
            </a:r>
            <a:r>
              <a:rPr lang="ru-RU" sz="3200" dirty="0" err="1"/>
              <a:t>ліквідацією</a:t>
            </a:r>
            <a:r>
              <a:rPr lang="ru-RU" sz="3200" dirty="0"/>
              <a:t> </a:t>
            </a:r>
            <a:r>
              <a:rPr lang="ru-RU" sz="3200" dirty="0" err="1"/>
              <a:t>підприємства</a:t>
            </a:r>
            <a:r>
              <a:rPr lang="ru-RU" sz="3200" dirty="0"/>
              <a:t>, установи, </a:t>
            </a:r>
            <a:r>
              <a:rPr lang="ru-RU" sz="3200" dirty="0" err="1"/>
              <a:t>організації</a:t>
            </a:r>
            <a:r>
              <a:rPr lang="ru-RU" sz="3200" dirty="0"/>
              <a:t>; </a:t>
            </a:r>
            <a:br>
              <a:rPr lang="ru-RU" sz="3200" dirty="0"/>
            </a:br>
            <a:r>
              <a:rPr lang="ru-RU" sz="3200" dirty="0"/>
              <a:t/>
            </a:r>
            <a:br>
              <a:rPr lang="ru-RU" sz="3200" dirty="0"/>
            </a:br>
            <a:r>
              <a:rPr lang="ru-RU" sz="3200" dirty="0"/>
              <a:t>     </a:t>
            </a:r>
            <a:r>
              <a:rPr lang="ru-RU" sz="3200" dirty="0" err="1"/>
              <a:t>державної</a:t>
            </a:r>
            <a:r>
              <a:rPr lang="ru-RU" sz="3200" dirty="0"/>
              <a:t> </a:t>
            </a:r>
            <a:r>
              <a:rPr lang="ru-RU" sz="3200" dirty="0" err="1"/>
              <a:t>служби</a:t>
            </a:r>
            <a:r>
              <a:rPr lang="ru-RU" sz="3200" dirty="0"/>
              <a:t>  </a:t>
            </a:r>
            <a:r>
              <a:rPr lang="ru-RU" sz="3200" dirty="0" err="1"/>
              <a:t>зайнятості</a:t>
            </a:r>
            <a:r>
              <a:rPr lang="ru-RU" sz="3200" dirty="0"/>
              <a:t>  для  </a:t>
            </a:r>
            <a:r>
              <a:rPr lang="ru-RU" sz="3200" dirty="0" err="1"/>
              <a:t>жінок</a:t>
            </a:r>
            <a:r>
              <a:rPr lang="ru-RU" sz="3200" dirty="0"/>
              <a:t>,  </a:t>
            </a:r>
            <a:r>
              <a:rPr lang="ru-RU" sz="3200" dirty="0" err="1"/>
              <a:t>зареєстрованих</a:t>
            </a:r>
            <a:r>
              <a:rPr lang="ru-RU" sz="3200" dirty="0"/>
              <a:t>   у </a:t>
            </a:r>
            <a:br>
              <a:rPr lang="ru-RU" sz="3200" dirty="0"/>
            </a:br>
            <a:r>
              <a:rPr lang="ru-RU" sz="3200" dirty="0" err="1"/>
              <a:t>державній</a:t>
            </a:r>
            <a:r>
              <a:rPr lang="ru-RU" sz="3200" dirty="0"/>
              <a:t> </a:t>
            </a:r>
            <a:r>
              <a:rPr lang="ru-RU" sz="3200" dirty="0" err="1"/>
              <a:t>службі</a:t>
            </a:r>
            <a:r>
              <a:rPr lang="ru-RU" sz="3200" dirty="0"/>
              <a:t> </a:t>
            </a:r>
            <a:r>
              <a:rPr lang="ru-RU" sz="3200" dirty="0" err="1"/>
              <a:t>зайнятості</a:t>
            </a:r>
            <a:r>
              <a:rPr lang="ru-RU" sz="3200" dirty="0"/>
              <a:t> як </a:t>
            </a:r>
            <a:r>
              <a:rPr lang="ru-RU" sz="3200" dirty="0" err="1"/>
              <a:t>безробітні</a:t>
            </a:r>
            <a:r>
              <a:rPr lang="ru-RU" sz="3200" dirty="0"/>
              <a:t>; </a:t>
            </a:r>
            <a:br>
              <a:rPr lang="ru-RU" sz="3200" dirty="0"/>
            </a:br>
            <a:endParaRPr lang="ru-RU" sz="3200" dirty="0"/>
          </a:p>
        </p:txBody>
      </p:sp>
    </p:spTree>
    <p:extLst>
      <p:ext uri="{BB962C8B-B14F-4D97-AF65-F5344CB8AC3E}">
        <p14:creationId xmlns:p14="http://schemas.microsoft.com/office/powerpoint/2010/main" val="701203702"/>
      </p:ext>
    </p:extLst>
  </p:cSld>
  <p:clrMapOvr>
    <a:masterClrMapping/>
  </p:clrMapOvr>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TM04033925[[fn=Капля]]</Template>
  <TotalTime>178</TotalTime>
  <Words>1224</Words>
  <Application>Microsoft Office PowerPoint</Application>
  <PresentationFormat>Широкоэкранный</PresentationFormat>
  <Paragraphs>82</Paragraphs>
  <Slides>44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44</vt:i4>
      </vt:variant>
    </vt:vector>
  </HeadingPairs>
  <TitlesOfParts>
    <vt:vector size="51" baseType="lpstr">
      <vt:lpstr>Arial</vt:lpstr>
      <vt:lpstr>Consolas</vt:lpstr>
      <vt:lpstr>inherit</vt:lpstr>
      <vt:lpstr>Open Sans</vt:lpstr>
      <vt:lpstr>Times New Roman</vt:lpstr>
      <vt:lpstr>Tw Cen MT</vt:lpstr>
      <vt:lpstr>Капля</vt:lpstr>
      <vt:lpstr>Тема: Державні соціальні допомоги План: 1. Поняття і види державних соціальних допомог 2. Державні допомоги сім'ям з дітьми 3. Державна допомога особам з інвалідністю з дитинства та дітям з інвалідністю 4. Державна соціальна допомога малозабезпеченим сім'ям  5. Державна соціальна допомога особам, які не мають права на пенсію, та особам з інвалідністю  </vt:lpstr>
      <vt:lpstr>Нормативно-Правова База</vt:lpstr>
      <vt:lpstr> Державними соціальними допомогами вважаються грошові одноразові або періодичні соціальні виплати, що не залежать від попередньої трудової діяльності і надаються у випадках та на умовах, передбачених чинним законодавством, з метою підтримки малозабезпечених осіб, а також компенсації додаткових витрат, які були понесені ними при настанні соціального ризику, за рахунок коштів державного чи місцевих бюджетів. </vt:lpstr>
      <vt:lpstr>Державним допомогам притаманні наступні ознаки: </vt:lpstr>
      <vt:lpstr>Найбільш поширеними їх видами є: </vt:lpstr>
      <vt:lpstr>сім'я з   дітьми   -   поєднане   родинними   зв'язками    та зобов'язаннями  щодо  утримання  коло  осіб,  у  якому виховуються рідні,  усиновлені діти, а також діти, над якими встановлено опіку чи  піклування,  прийомні  сім’ї,  дитячі  будинки сімейного типу;   дитина - особа віком до 18 років (повноліття),  якщо згідно з законом вона не набуває прав повнолітньої раніше; </vt:lpstr>
      <vt:lpstr>Види державної допомоги сім'ям з дітьми:   1) допомога у зв'язку з вагітністю та пологами;  2)  допомога  при народженні дитини;   3)  допомога при усиновленні дитини;  4)   допомога  на  дітей,  над  якими  встановлено  опіку  чи  піклування;  5) допомога на дітей одиноким матерям;  6) допомога на дітей, хворих на тяжкі перинатальні ураження  нервової  системи,  тяжкі вроджені вади розвитку, рідкісні орфанні  захворювання, онкологічні, онкогематологічні захворювання, дитячий  церебральний  параліч,  тяжкі  психічні розлади, цукровий діабет I  типу (інсулінозалежний), гострі або хронічні захворювання нирок IV  ступеня,   на   дитину,   яка   отримала  тяжку  травму,  потребує  трансплантації  органа,  потребує  паліативної  допомоги,  яким не  встановлено  інвалідність.    </vt:lpstr>
      <vt:lpstr> Документи, необхідні   для   призначення  державної  допомоги сім'ям з дітьми,  розглядаються органом,  що призначає та здійснює виплату державної допомоги, протягом 10 днів з дня звернення.        Про призначення  державної  допомоги  чи  про  відмову  в  її наданні із зазначенням причини відмови та порядку оскарження цього рішення орган,  що призначає і здійснює виплату державної допомоги сім'ям  з  дітьми,   видає   чи   надсилає   заявникові   письмове повідомлення протягом 5 днів після прийняття відповідного рішення.  </vt:lpstr>
      <vt:lpstr>Підставою для   призначення   жінкам  допомоги  у  зв'язку  з  вагітністю та пологами є видана в  установленому  порядку  довідка лікувального закладу встановленого зразка та довідка:        з основного місця роботи (служби, навчання);        ліквідаційної комісії   для  жінок,  звільнених  з  роботи  у  зв'язку з ліквідацією підприємства, установи, організації;        державної служби  зайнятості  для  жінок,  зареєстрованих   у  державній службі зайнятості як безробітні;  </vt:lpstr>
      <vt:lpstr> Допомога у зв'язку  з  вагітністю  та  пологами  надається  у  розмірі   100   відсотків   середньомісячного  доходу  (стипендії,  грошового забезпечення, допомоги по безробіттю тощо) жінки, але не менше  25 відсотків від розміру встановленого законом прожиткового мінімуму для працездатної особи із розрахунку на місяць.   Таким чином, розмір допомоги по вагітності та пологах у 2020 році складає: за 126 к.д.: з 1 січня —2207 грн., з 1 травня — 2307 грн., з 1 грудня — 2383 грн. за 140 к.д.: з 1 січня — 2452 грн., з 1 травня — 2563 грн., з 1 грудня — 2648 грн. за 180 к.д.: з 1 січня — 3153 грн., з 1 травня — 3295 грн., з 1 грудня — 3405 грн.</vt:lpstr>
      <vt:lpstr>Допомога при  народженні  дитини  надається  одному  з батьків дитини (опікуну), який постійно проживає разом з дитиною.       Одноразова допомога, призначена опікуну, вважається власністю дитини.    Допомога  батькам  при  народженні  дитини  призначається  на підставі  свідоцтва  про  народження  дитини. </vt:lpstr>
      <vt:lpstr>Для  призначення  допомоги  при  народженні  дитини до органу праці  та  соціального  захисту  населення  за  умови пред’явлення паспорта  або  іншого  документа, що посвідчує особу, та свідоцтва про народження дитини подається одним з батьків (опікуном), з яким постійно   проживає   дитина,   заява   за   формою,  встановленою центральним  органом  виконавчої  влади,  що забезпечує формування державної політики у сферах трудових відносин, соціального захисту населення, та копія свідоцтва про народження дитини. </vt:lpstr>
      <vt:lpstr>Виплата допомоги при народженні дитини припиняється у разі:        позбавлення отримувача допомоги батьківських прав;        відібрання дитини  в  отримувача  допомоги  без   позбавлення  батьківських прав;        тимчасового влаштування дитини на повне державне утримання;        припинення опіки  або звільнення опікуна від його повноважень  щодо конкретної дитини;        нецільового використання коштів і незабезпечення  отримувачем  допомоги  належних  умов  для  повноцінного утримання та виховання  дитини;  </vt:lpstr>
      <vt:lpstr>Виплата  допомоги  здійснюється  одноразово у сумі Допомога  при народженні дитини призначається у розмірі 41280  гривень.  Виплата  допомоги  здійснюється  одноразово у сумі 10320  гривень,  решта  суми  допомоги виплачується протягом наступних 36  місяців  рівними  частинами  у  порядку,  встановленому  Кабінетом  Міністрів України.  </vt:lpstr>
      <vt:lpstr>Право на допомогу при усиновленні дитини  має  особа,  яка  є громадянином   України,  постійно  проживає  на  її  території  та усиновила  дитину  з  числа  дітей-сиріт  або  дітей,  позбавлених  батьківського  піклування (якщо усиновлювачами є подружжя - один з них на їх розсуд).  </vt:lpstr>
      <vt:lpstr>Допомога при  усиновленні  дитини  призначається  на підставі  рішення про усиновлення дитини.        У разі усиновлення двох і більше дітей допомога надається  на  кожну дитину.        Допомога при усиновленні дитини призначається за умови,  якщо звернення  за  її  призначенням  надійшло  не  пізніше  дванадцяти місяців  з  дня  набрання  законної  сили рішенням про усиновлення дитини.        Допомога при усиновленні дитини призначається  незалежно  від одержання на дитину інших видів допомоги.   </vt:lpstr>
      <vt:lpstr>Допомога на дітей, над якими встановлено опіку чи піклування,  призначається особам,  призначеним в установленому законом порядку опікунами чи піклувальниками дітей,  які позбавлені  батьківського піклування. Така допомога вважається власністю дитини.   Допомога на дітей, над якими встановлено опіку чи піклування,  призначається  на  підставі  рішення  про  встановлення  опіки  чи  піклування. </vt:lpstr>
      <vt:lpstr>Право  на  допомогу  на  дітей одиноким матерям мають одинокі  матері (які не перебувають у шлюбі),  одинокі усиновлювачі, якщо у  свідоцтві про  народження  дитини  або  документі  про  народження дитини,  виданому  компетентними  органами  іноземної держави,  за умови його  легалізації  в  установленому  законодавством  порядку (рішенні  про  усиновлення  дитини),  відсутній  запис  про батька (матір) або запис про батька  (матір)  проведено  в  установленому порядку  органом  державної  реєстрації  актів цивільного стану за вказівкою матері (батька, усиновлювача) дитини. </vt:lpstr>
      <vt:lpstr>Допомога   на   дітей   одиноким   матерям  призначається  за  наявності витягу  з  Державного  реєстру  актів  цивільного  стану  громадян  про  державну  реєстрацію  народження  дитини,  виданого відділом державної реєстрації актів цивільного стану,  або довідки про  народження,  виданої виконавчим органом сільської,  селищної, міської  (крім  міст  обласного  значення)  ради,  із  зазначенням підстави  внесення відомостей про батька дитини до актового запису про народження дитини відповідно до абзацу першого частини  першої статті 135  Сімейного  кодексу України,  або документа про народження, виданого компетентним органом іноземної держави, в якому  відсутні відомості про батька,  за умови його легалізації в  установленому законодавством порядку. </vt:lpstr>
      <vt:lpstr>Презентация PowerPoint</vt:lpstr>
      <vt:lpstr>Виплата допомоги  на   дітей   одиноким   матерям   (батькам)  припиняється у разі:  </vt:lpstr>
      <vt:lpstr>Виплата допомоги   на   дітей   одиноким   матерям  (батькам)  призупиняється у разі:        тимчасового влаштування дитини на повне державне утримання;        відібрання дитини  в  отримувача  допомоги  без   позбавлення  батьківських прав;        тимчасового працевлаштування дитини.   </vt:lpstr>
      <vt:lpstr>Право  на  допомогу  на  дітей мають  один із батьків, усиновлювачів, опікун,     піклувальник,     один     із    прийомних    батьків, батьків-вихователів,  який постійно проживає та здійснює догляд за дитиною,  хворою  на  один  або  декілька видів таких захворювань, станів.</vt:lpstr>
      <vt:lpstr> Для   призначення   допомоги   на   дітей,  хворих  на  тяжкі перинатальні   ураження  нервової  системи,  тяжкі  вроджені  вади розвитку,     рідкісні    орфанні    захворювання,    онкологічні, онкогематологічні   захворювання,  дитячий  церебральний  параліч, тяжкі психічні розлади, цукровий діабет I типу (інсулінозалежний), гострі  або хронічні захворювання нирок IV ступеня, на дитину, яка отримала  тяжку  травму,  потребує трансплантації органа, потребує паліативної  допомоги, яким не встановлено інвалідність, до органу соціального захисту населення подаються:        заява   про  призначення  допомоги  за  формою,  встановленою центральним  органом  виконавчої  влади,  що забезпечує формування державної політики у сферах трудових відносин, соціального захисту  населення;        паспорт  або інший документ, що посвідчує особу, та документ, що  підтверджує  повноваження  опікуна,  піклувальника,  прийомних батьків, батьків-вихователів;        свідоцтво про народження дитини;        довідка   про   захворювання  дитини  на  тяжке  перинатальне ураження  нервової системи, тяжку вроджену ваду розвитку, рідкісне орфанне захворювання, онкологічне, онкогематологічне захворювання, дитячий  церебральний  параліч,  тяжкий психічний розлад, цукровий діабет I типу (інсулінозалежний), гостре або хронічне захворюваннянирок  IV  ступеня,  про  те,  що  дитина  отримала  тяжку травму, потребує  трансплантації  органа,  потребує  паліативної допомоги, видана              лікарсько-консультативною             комісією лікувально-профілактичного   закладу   у  порядку  та  за  формою, встановленими  центральним органом виконавчої влади, що забезпечує формування та реалізує державну політику у сфері охорони здоров’я</vt:lpstr>
      <vt:lpstr>Виплата такої допомоги за рішенням органу соціального захисту  населення, який призначив допомогу, припиняється у разі: </vt:lpstr>
      <vt:lpstr> Виплата такої допомоги призупиняється у разі:        1)  тимчасового  влаштування  хворої дитини на повне державне утримання за заявою отримувача такої допомоги;        2)  влаштування  дитини  на  повне  державне утримання у разі відібрання  хворої  дитини  в  отримувача допомоги без позбавлення батьківських прав.  </vt:lpstr>
      <vt:lpstr>Презентация PowerPoint</vt:lpstr>
      <vt:lpstr>державна соціальна допомога малозабезпеченим сім’ям - щомісячна допомога, яка надається малозабезпеченим сім’ям у грошовій формі в розмірі, що залежить від величини середньомісячного сукупного доходу сім’ї;  сім’я - це особи, які спільно проживають, пов’язані спільним побутом, мають взаємні права та обов’язки. Права члена сім’ї має одинока особа;   малозабезпечена сім’я - сім’я, яка з поважних або незалежних від неї причин має середньомісячний сукупний доход нижчий від прожиткового мінімуму для сім’ї. </vt:lpstr>
      <vt:lpstr>До заяви про надання державної соціальної допомоги додаються: документ, що посвідчує особу; довідка про склад сім’ї. До складу сім’ї включаються чоловік, дружина; рідні, усиновлені та діти цих осіб віком до вісімнадцяти років, а також діти, які навчаються за денною формою навчання у загальноосвітніх, професійно-технічних, вищих навчальних закладах I-IV рівнів акредитації до досягнення двадцяти трьох років і які не мають власних сімей; неодружені повнолітні діти, які визнані особами з інвалідністю з дитинства I та II груп або особами з інвалідністю I групи і проживають разом з батьками; непрацездатні батьки чоловіка та дружини, які проживають разом з ними і перебувають на їх утриманні у зв’язку з відсутністю власних доходів; особа, яка проживає разом з одинокою особою з інвалідністю I групи і здійснює догляд за нею; жінка та чоловік, які проживають однією сім’єю, не перебувають у шлюбі, але мають спільних дітей. При цьому до складу сім’ї включаються незалежно від місця проживання (перебування) або реєстрації діти, які навчаються за денною формою навчання у загальноосвітніх, професійно-технічних, вищих навчальних закладах I-IV рівнів акредитації до досягнення двадцяти трьох років і не мають власних сімей. До складу сім’ї не включаються особи, які перебувають на повному державному утриманні; декларація про доходи та майно осіб, які входять до складу сім’ї (в декларацію не включаються державна соціальна допомога, призначена відповідно до цього Закону; нарахована субсидія за спожиті житлово-комунальні послуги; сплачені членами сім’ї аліменти; грошове забезпечення військовослужбовців, осіб рядового і начальницького складу, які беруть безпосередню участь в антитерористичній операції, на час її проведення, безпосередню участь у здійсненні заходів із забезпечення національної безпеки і оборони, відсічі і стримування збройної агресії Російської Федерації у Донецькій та Луганській областях, на час здійснення зазначених заходів); довідка про наявність та розмір земельної частки (паю); довідка встановленої форми про безпосередню участь особи в антитерористичній операції, про безпосередню участь у здійсненні заходів із забезпечення національної безпеки і оборони, відсічі і стримування збройної агресії Російської Федерації у Донецькій та Луганській областях. </vt:lpstr>
      <vt:lpstr>Розмір державної соціальної допомоги визначається як різниця між прожитковим мінімумом для сім’ї та її середньомісячним сукупним доходом, який обчислюється за методикою, встановленою центральним органом виконавчої влади, що забезпечує формування державної політики у сферах трудових відносин, соціального захисту населення, але цей розмір не може бути більшим ніж 75 відсотків прожиткового мінімуму для сім’ї. </vt:lpstr>
      <vt:lpstr>Для дитини, що входить до складу малозабезпеченої сім’ї, рівень забезпечення прожиткового мінімуму збільшується на 10%, а для дітей-інвалідів, дитини одинокої матері (батька, усиновителя), дітей, у яких один або обоє батьків є інвалідами I або II групи, — на 20%. Крім того, державою передбачена доплата на кожну неповнолітню дитину, яка з 1 квітня 2015 року становить 250 гривень для дітей у віці до 13 років і 500 гривень для дітей від 13 до 18 років. </vt:lpstr>
      <vt:lpstr>За основу візьмемо сім’ю з 5 осіб: матір (інвалід), батько і троє дітей (2, 5 і 14 років).  Для визначення розміру соцдопомоги малозабезпеченим в першу чергу необхідно розрахувати прожитковий мінімум для сім’ї . Для цього береться прожитковий мінімум для кожного члена сім’ї і множиться на встановлений коефіцієнт, який, відповідно до ст. 9 ЗУ «Про державний бюджет України на 2020 рік» становить: для працездатних осіб — 25%, для дітей — 85%, для осіб, які втратили працездатність — 100 відсотків відповідного ПМ. </vt:lpstr>
      <vt:lpstr>Виходячи з вищесказаного, гарантований мінімум на 2020 рік для розрахунку допомоги по малозабезпеченості наступний: для працездатних: з 1 січня – 525,50 грн., з 1 липня – 549,25 грн., з 1 грудня – 567,50 грн. для дітей до 6 років: з 1 січня – 1512,15 грн., з 1 липня – 2416,70 грн., з 1 грудня – 2497,30 грн. для дітей 6-18 років: з 1 січня – 1885,30 грн., з 1 липня – 3013,40 грн., з 1 грудня – 3113,50 грн. для непрацездатних: з 1 січня – 1638 грн., з 1 липня – 1712 грн., з 1 грудня – 1769 гривень  </vt:lpstr>
      <vt:lpstr>Презентация PowerPoint</vt:lpstr>
      <vt:lpstr>Обчислюємо фактичний середньомісячний дохід сім’ї відповідно до Методики, затвердженої Міністерством соціальної політики України. Для цього проводиться підсумовування всіх видів доходу, отриманих сім’єю за попередні півроку перед зверненням за допомогою. Отриману величину ділимо на 6 і, таким чином, визначаємо середньомісячний сукупний дохід родини. Припустимо, заробіток батька за кожен з останніх шести місяців становив 4723 гривні (мінімальна заробітна плата), матері — 1712 грн. (пенсія з інвалідності). До того ж, на молодшого з дітей сім’я отримує щомісячну допомогу по народженню в розмірі 860 гривень. Таким чином, середньомісячний бюджет сім’ї становить 7221 гривню, що менше суми прожиткового мінімуму на сім’ю. Визначаємо розмір соціальної допомоги малозабезпеченій сім’ї: 11677,41 грн. — 7221 грн. = 4456 гривень 41 копійка. До того ж не варто забувати, що держава доплачує по 250 грн. на кожну дитину віком до 13 років і по 500 грн. на дітей від 13 до 18 років. Таким чином, сума допомоги по малозабезпеченості становить: 4456,41 грн. + 250 грн. + 250 грн. + 500 грн. = 5456 гривень 41 копійка. </vt:lpstr>
      <vt:lpstr>Державна соціальна допомога призначається на шість місяців.  Одиноким особам, визнаним за результатами медико-соціальної експертизи непрацездатними, які не мають інших джерел до існування, державна соціальна допомога може бути призначена на строк визнання особи непрацездатною.  Одиноким особам, які досягли 65-річного віку і не мають інших джерел до існування, державна соціальна допомога може бути призначена довічно. </vt:lpstr>
      <vt:lpstr>Державна соціальна допомога не призначається у випадках, коли: працездатні члени малозабезпеченої сім’ї не працюють, не служать, не вчаться за денною формою навчання у загальноосвітніх, професійно-технічних, вищих навчальних закладах I-IV рівнів акредитації протягом трьох місяців, що передують місяцю звернення за призначенням державної соціальної допомоги (крім осіб, які в установленому порядку визнані безробітними та за інформацією центрів зайнятості не порушують законодавство про зайнятість щодо сприяння своєму працевлаштуванню;  осіб, які доглядають за дітьми до досягнення ними трирічного віку або за дітьми, які потребують догляду протягом часу, визначеного у медичному висновку лікарсько-консультативної комісії, але не більше ніж до досягнення ними шестирічного віку; осіб, які доглядають за особами з інвалідністю I групи або дітьми з інвалідністю віком до 18 років, за особами з інвалідністю II групи внаслідок психічного розладу, а також за особами, які досягли 80-річного віку; фізичних осіб, які надають соціальні послуги); з’ясовано, що малозабезпечена сім’я має додаткові джерела для існування, а також хто-небудь із її складу протягом 12 місяців перед зверненням за наданням державної соціальної допомоги здійснив покупку або оплатив послуги на суму, яка на час звернення перевищує 10-кратну величину прожиткового мінімуму для сім’ї; у власності чи володінні малозабезпеченої сім’ї є друга квартира (будинок) за умови, що загальна площа житла перевищує 21 квадратний метр на одного члена сім’ї та додатково 10,5 квадратного метра на сім’ю, чи більше одного автомобіля, транспортного засобу (механізму). </vt:lpstr>
      <vt:lpstr>державна соціальна  допомога  особам,  які  не мають права на пенсію, та особам з інвалідністю - щомісячна державна допомога, що  надається відповідно до норм цього Закону у грошовій формі особам, які не мають права на пенсію, та особам з інвалідністю;        особа,  яка  не  має  права  на  пенсію,  -  дитина померлого годувальника  (у  тому  числі народжена до спливу 10 місяців з дня  смерті годувальника), який на день смерті не мав страхового стажу, необхідного  для  призначення  пенсії для особи з інвалідністю III  групи  (далі  - дитина померлого годувальника), особа, яка досягла 65  років  та  не  має  права  на  пенсію відповідно до закону. </vt:lpstr>
      <vt:lpstr>Відповідно призначаються такі види державної соціальної допомоги:        державна соціальна допомога особам,  які не  мають  права  на пенсію, та особам з інвалідністю;        державна соціальна допомога на догляд. </vt:lpstr>
      <vt:lpstr>Державна соціальна   допомога   призначається особі, яка:        1)   є  дитиною  померлого  годувальника  або  досягла  віку, та не мають права отримувати у  зв’язку з цим пенсію відповідно до закону, або визнана особою з інвалідністю у встановленому порядку;      2) не одержує пенсію або соціальні виплати,  що призначаються для  відшкодування  шкоди,  заподіяної  ушкодженням  здоров'я   на  виробництві,  передбачені Законом України "Про загальнообов’язкове державне соціальне страхування"       3)  є  малозабезпеченою  особою  (крім  осіб з інвалідністю I групи та дітей померлого годувальника);      4) є особою з інвалідністю I групи. </vt:lpstr>
      <vt:lpstr>Державна  соціальна  допомога  особам,  які не мають права на  пенсію,  та особам з інвалідністю і державна соціальна допомога на догляд призначаються:        особам,  які  досягли  встановленого віку - довічно;        особам   з   інвалідністю   -   на   весь  час  інвалідності, встановленої органами медико-соціальної експертизи;        дитині померлого годувальника - до досягнення 18 років. </vt:lpstr>
      <vt:lpstr>Розмір державної соціальної допомоги  особам,  які  не  мають  права   на   пенсію,   та   особам   з  інвалідністю  встановлюється  виходячи з розміру прожиткового мінімуму для осіб, які втратили працездатність:        особам  з інвалідністю I групи, жінкам, яким присвоєно звання "Мати-героїня",  на  одну  дитину  померлого  годувальника  -  100 відсотків,  на двох дітей - 120 відсотків, на трьох і більше дітей -  150  відсотків;       особам з інвалідністю II групи - 80 відсотків;        особам з інвалідністю III групи - 60 відсотків;        священнослужителям, церковнослужителям   та    особам,    які протягом  не  менше  десяти років до введення в дію Закону України "Про свободу совісті та релігійні організації" займали виборні  або  за  призначенням  посади  у релігійних організаціях, офіційно  визнаних   в   Україні   та   легалізованих   згідно   з  законодавством   України,   за   наявності    архівних  документів відповідних  державних  органів  та  релігійних  організацій   або показань  свідків,  які  підтверджують  факт     такої  роботи,  - 50 відсотків;        особам,  які  досягли  встановленоговіку, -  30  відсотків.  </vt:lpstr>
      <vt:lpstr>Державна соціальна допомога на догляд призначається: 1) особам з інвалідністю внаслідок війни з числа військовослужбовців та інших осіб, яким призначено пенсії по інвалідності відповідно до Закону України "Про пенсійне забезпечення осіб, звільнених з військової служби, та деяких інших осіб": а) особам з інвалідністю I групи; б) особам з інвалідністю II групи, які є одинокими та за висновком лікарсько-консультативної комісії потребують постійного стороннього догляду; в) особам з інвалідністю III групи, які є одинокими та за висновком лікарсько-консультативної комісії потребують постійного стороннього догляду; 2) особам, які належать до осіб з інвалідністю внаслідок війни відповідно до статті 7 Закону України "Про статус ветеранів війни, гарантії їх соціального захисту" та одержують пенсії за віком, по інвалідності або за вислугу років, крім зазначених у пункті 1 цієї частини: а) особам з інвалідністю I групи; б) особам з інвалідністю II і III груп, які є одинокими і за висновком лікарсько-консультативної комісії потребують постійного стороннього догляду; </vt:lpstr>
      <vt:lpstr>3) особам, яким призначено пенсії за вислугу років відповідно до Закону України "Про пенсійне забезпечення осіб, звільнених з військової служби, та деяких інших осіб" і які є особами з інвалідністю I групи, або є одинокими пенсіонерами і за висновком лікарсько-консультативної комісії потребують догляду; 4) одиноким малозабезпеченим особам, які за висновком лікарсько-консультативної комісії потребують постійного стороннього догляду і одержують пенсію за віком або за вислугу років чи по інвалідності (крім осіб з інвалідністю I групи); 5) малозабезпеченим особам з інвалідністю I групи, які одержують пенсію за віком або за вислугу років чи по інвалідності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Державні соціальні допомоги 1. Поняття і види державних соціальних допомог 2. Державні допомоги сім'ям з дітьми 3. Державна допомога особам з інвалідністю з дитинства та дітям з інвалідністю 4. Державна соціальна допомога малозабезпеченим сім'ям  5. Державна соціальна допомога особам, які не мають права на пенсію, та особам з інвалідністю 6. Державна соціальна допомога постраждалим внаслідок надзвичайних ситуацій</dc:title>
  <dc:creator>Home</dc:creator>
  <cp:lastModifiedBy>Home</cp:lastModifiedBy>
  <cp:revision>17</cp:revision>
  <dcterms:created xsi:type="dcterms:W3CDTF">2019-04-13T10:33:03Z</dcterms:created>
  <dcterms:modified xsi:type="dcterms:W3CDTF">2020-03-15T11:46:40Z</dcterms:modified>
</cp:coreProperties>
</file>