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81" r:id="rId5"/>
    <p:sldId id="282" r:id="rId6"/>
    <p:sldId id="259" r:id="rId7"/>
    <p:sldId id="261" r:id="rId8"/>
    <p:sldId id="262" r:id="rId9"/>
    <p:sldId id="263" r:id="rId10"/>
    <p:sldId id="285" r:id="rId11"/>
    <p:sldId id="283" r:id="rId12"/>
    <p:sldId id="286" r:id="rId13"/>
    <p:sldId id="288" r:id="rId14"/>
    <p:sldId id="287" r:id="rId15"/>
    <p:sldId id="284" r:id="rId16"/>
    <p:sldId id="264" r:id="rId17"/>
    <p:sldId id="289" r:id="rId18"/>
    <p:sldId id="265" r:id="rId19"/>
    <p:sldId id="266" r:id="rId20"/>
    <p:sldId id="267" r:id="rId21"/>
    <p:sldId id="270" r:id="rId22"/>
    <p:sldId id="271" r:id="rId23"/>
    <p:sldId id="272" r:id="rId24"/>
    <p:sldId id="273" r:id="rId25"/>
    <p:sldId id="274" r:id="rId26"/>
    <p:sldId id="275" r:id="rId27"/>
    <p:sldId id="290" r:id="rId2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/>
  </p:normalViewPr>
  <p:slideViewPr>
    <p:cSldViewPr snapToGrid="0" snapToObjects="1">
      <p:cViewPr>
        <p:scale>
          <a:sx n="105" d="100"/>
          <a:sy n="105" d="100"/>
        </p:scale>
        <p:origin x="-39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223/2015" TargetMode="External"/><Relationship Id="rId2" Type="http://schemas.openxmlformats.org/officeDocument/2006/relationships/hyperlink" Target="https://zakon.rada.gov.ua/laws/show/1810-19" TargetMode="External"/><Relationship Id="rId1" Type="http://schemas.openxmlformats.org/officeDocument/2006/relationships/hyperlink" Target="https://zakon.rada.gov.ua/laws/show/392/96-%D0%B2%D1%80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223/2015" TargetMode="External"/><Relationship Id="rId2" Type="http://schemas.openxmlformats.org/officeDocument/2006/relationships/hyperlink" Target="https://zakon.rada.gov.ua/laws/show/1810-19" TargetMode="External"/><Relationship Id="rId1" Type="http://schemas.openxmlformats.org/officeDocument/2006/relationships/hyperlink" Target="https://zakon.rada.gov.ua/laws/show/392/96-%D0%B2%D1%80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A34D81-83F8-46C0-8B52-0CBEA0187AD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D55430F-45A3-469A-81AB-95610AB82854}">
      <dgm:prSet/>
      <dgm:spPr/>
      <dgm:t>
        <a:bodyPr/>
        <a:lstStyle/>
        <a:p>
          <a:r>
            <a:rPr lang="ru-RU"/>
            <a:t>Положення Розділу ХII Загальної частини та ст.ст. 104-107 розділу ХV Загальної частини;</a:t>
          </a:r>
          <a:endParaRPr lang="en-US"/>
        </a:p>
      </dgm:t>
    </dgm:pt>
    <dgm:pt modelId="{1B63BF42-DE23-4CD5-8668-EF6533AAF4D6}" type="parTrans" cxnId="{4DD649EF-D39A-4B1D-9CC0-9D4ED2BDEBD9}">
      <dgm:prSet/>
      <dgm:spPr/>
      <dgm:t>
        <a:bodyPr/>
        <a:lstStyle/>
        <a:p>
          <a:endParaRPr lang="en-US"/>
        </a:p>
      </dgm:t>
    </dgm:pt>
    <dgm:pt modelId="{DDF6999B-11C2-4CEC-9550-B4AF5A0FDE45}" type="sibTrans" cxnId="{4DD649EF-D39A-4B1D-9CC0-9D4ED2BDEBD9}">
      <dgm:prSet/>
      <dgm:spPr/>
      <dgm:t>
        <a:bodyPr/>
        <a:lstStyle/>
        <a:p>
          <a:endParaRPr lang="en-US"/>
        </a:p>
      </dgm:t>
    </dgm:pt>
    <dgm:pt modelId="{3DA3718E-9A27-4160-9B08-D9C754C62086}">
      <dgm:prSet/>
      <dgm:spPr/>
      <dgm:t>
        <a:bodyPr/>
        <a:lstStyle/>
        <a:p>
          <a:r>
            <a:rPr lang="ru-RU"/>
            <a:t>Закон «Про застосування амністії в Україні» від 01.10.1996, </a:t>
          </a:r>
          <a:r>
            <a:rPr lang="ru-RU" u="sng">
              <a:hlinkClick xmlns:r="http://schemas.openxmlformats.org/officeDocument/2006/relationships" r:id="rId1"/>
            </a:rPr>
            <a:t>https://zakon.rada.gov.ua/laws/show/392/96-вр</a:t>
          </a:r>
          <a:endParaRPr lang="en-US"/>
        </a:p>
      </dgm:t>
    </dgm:pt>
    <dgm:pt modelId="{9DFC4957-7E32-4E91-85EB-E1F434C83452}" type="parTrans" cxnId="{EB939EAC-C534-4CF5-A52E-4F762749F0F2}">
      <dgm:prSet/>
      <dgm:spPr/>
      <dgm:t>
        <a:bodyPr/>
        <a:lstStyle/>
        <a:p>
          <a:endParaRPr lang="en-US"/>
        </a:p>
      </dgm:t>
    </dgm:pt>
    <dgm:pt modelId="{08DD57C3-BB00-4D1F-B050-7947329D014F}" type="sibTrans" cxnId="{EB939EAC-C534-4CF5-A52E-4F762749F0F2}">
      <dgm:prSet/>
      <dgm:spPr/>
      <dgm:t>
        <a:bodyPr/>
        <a:lstStyle/>
        <a:p>
          <a:endParaRPr lang="en-US"/>
        </a:p>
      </dgm:t>
    </dgm:pt>
    <dgm:pt modelId="{9574982F-0AD7-42A7-960A-1C82E940B6DA}">
      <dgm:prSet/>
      <dgm:spPr/>
      <dgm:t>
        <a:bodyPr/>
        <a:lstStyle/>
        <a:p>
          <a:r>
            <a:rPr lang="ru-RU"/>
            <a:t>Закон «Про амністію у 2016 році» від 22 грудня 2016 року, </a:t>
          </a:r>
          <a:r>
            <a:rPr lang="ru-RU" u="sng">
              <a:hlinkClick xmlns:r="http://schemas.openxmlformats.org/officeDocument/2006/relationships" r:id="rId2"/>
            </a:rPr>
            <a:t>https://zakon.rada.gov.ua/laws/show/1810-19</a:t>
          </a:r>
          <a:endParaRPr lang="en-US"/>
        </a:p>
      </dgm:t>
    </dgm:pt>
    <dgm:pt modelId="{C9EEC325-DC48-453C-B7D1-41704F8067E8}" type="parTrans" cxnId="{289511C3-2CFD-4667-8ACE-488E968A4F07}">
      <dgm:prSet/>
      <dgm:spPr/>
      <dgm:t>
        <a:bodyPr/>
        <a:lstStyle/>
        <a:p>
          <a:endParaRPr lang="en-US"/>
        </a:p>
      </dgm:t>
    </dgm:pt>
    <dgm:pt modelId="{2EE4CD6A-EEC3-4F09-AD83-F029A45D8791}" type="sibTrans" cxnId="{289511C3-2CFD-4667-8ACE-488E968A4F07}">
      <dgm:prSet/>
      <dgm:spPr/>
      <dgm:t>
        <a:bodyPr/>
        <a:lstStyle/>
        <a:p>
          <a:endParaRPr lang="en-US"/>
        </a:p>
      </dgm:t>
    </dgm:pt>
    <dgm:pt modelId="{0BDC64DB-4997-4B5D-9087-7A826580128B}">
      <dgm:prSet/>
      <dgm:spPr/>
      <dgm:t>
        <a:bodyPr/>
        <a:lstStyle/>
        <a:p>
          <a:r>
            <a:rPr lang="ru-RU"/>
            <a:t>Указ Президента України “Про положення про порядок здійснення помилування” від 21 квітня 2015 року, </a:t>
          </a:r>
          <a:r>
            <a:rPr lang="ru-RU" u="sng">
              <a:hlinkClick xmlns:r="http://schemas.openxmlformats.org/officeDocument/2006/relationships" r:id="rId3"/>
            </a:rPr>
            <a:t>https://zakon.rada.gov.ua/laws/show/223/2015</a:t>
          </a:r>
          <a:endParaRPr lang="en-US"/>
        </a:p>
      </dgm:t>
    </dgm:pt>
    <dgm:pt modelId="{E2526B6B-7391-46BB-95E2-5F62DF367165}" type="parTrans" cxnId="{D973AD46-52C4-47AE-8D01-F6A37D0C7795}">
      <dgm:prSet/>
      <dgm:spPr/>
      <dgm:t>
        <a:bodyPr/>
        <a:lstStyle/>
        <a:p>
          <a:endParaRPr lang="en-US"/>
        </a:p>
      </dgm:t>
    </dgm:pt>
    <dgm:pt modelId="{ECC47BE8-2B9B-4068-B35E-CACEBF335C33}" type="sibTrans" cxnId="{D973AD46-52C4-47AE-8D01-F6A37D0C7795}">
      <dgm:prSet/>
      <dgm:spPr/>
      <dgm:t>
        <a:bodyPr/>
        <a:lstStyle/>
        <a:p>
          <a:endParaRPr lang="en-US"/>
        </a:p>
      </dgm:t>
    </dgm:pt>
    <dgm:pt modelId="{A133ABD0-2DF5-0844-BFA7-3727E9D6086D}" type="pres">
      <dgm:prSet presAssocID="{B0A34D81-83F8-46C0-8B52-0CBEA0187ADD}" presName="linear" presStyleCnt="0">
        <dgm:presLayoutVars>
          <dgm:animLvl val="lvl"/>
          <dgm:resizeHandles val="exact"/>
        </dgm:presLayoutVars>
      </dgm:prSet>
      <dgm:spPr/>
    </dgm:pt>
    <dgm:pt modelId="{51BC6E1A-A3E0-2344-99F3-35A5D5DE79AA}" type="pres">
      <dgm:prSet presAssocID="{4D55430F-45A3-469A-81AB-95610AB8285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3293F53-EABA-2544-83D9-1665468C9A52}" type="pres">
      <dgm:prSet presAssocID="{DDF6999B-11C2-4CEC-9550-B4AF5A0FDE45}" presName="spacer" presStyleCnt="0"/>
      <dgm:spPr/>
    </dgm:pt>
    <dgm:pt modelId="{6C108050-49A4-094C-ACE7-B027AE251D0F}" type="pres">
      <dgm:prSet presAssocID="{3DA3718E-9A27-4160-9B08-D9C754C6208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40A13B3-8F9A-FB47-A889-DDD5A262D2E0}" type="pres">
      <dgm:prSet presAssocID="{08DD57C3-BB00-4D1F-B050-7947329D014F}" presName="spacer" presStyleCnt="0"/>
      <dgm:spPr/>
    </dgm:pt>
    <dgm:pt modelId="{3AC77187-B704-7543-B38A-D856C157EAC7}" type="pres">
      <dgm:prSet presAssocID="{9574982F-0AD7-42A7-960A-1C82E940B6D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E782BB-3F2A-DF4D-8544-63C3357CD536}" type="pres">
      <dgm:prSet presAssocID="{2EE4CD6A-EEC3-4F09-AD83-F029A45D8791}" presName="spacer" presStyleCnt="0"/>
      <dgm:spPr/>
    </dgm:pt>
    <dgm:pt modelId="{75D30C57-9FDE-6F40-8B55-EDB24B4FA0DB}" type="pres">
      <dgm:prSet presAssocID="{0BDC64DB-4997-4B5D-9087-7A826580128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6A3E30C-C727-6941-9128-FBA2CEC981CD}" type="presOf" srcId="{3DA3718E-9A27-4160-9B08-D9C754C62086}" destId="{6C108050-49A4-094C-ACE7-B027AE251D0F}" srcOrd="0" destOrd="0" presId="urn:microsoft.com/office/officeart/2005/8/layout/vList2"/>
    <dgm:cxn modelId="{1118B02D-B1C7-1245-B718-3E653910CD7B}" type="presOf" srcId="{0BDC64DB-4997-4B5D-9087-7A826580128B}" destId="{75D30C57-9FDE-6F40-8B55-EDB24B4FA0DB}" srcOrd="0" destOrd="0" presId="urn:microsoft.com/office/officeart/2005/8/layout/vList2"/>
    <dgm:cxn modelId="{D973AD46-52C4-47AE-8D01-F6A37D0C7795}" srcId="{B0A34D81-83F8-46C0-8B52-0CBEA0187ADD}" destId="{0BDC64DB-4997-4B5D-9087-7A826580128B}" srcOrd="3" destOrd="0" parTransId="{E2526B6B-7391-46BB-95E2-5F62DF367165}" sibTransId="{ECC47BE8-2B9B-4068-B35E-CACEBF335C33}"/>
    <dgm:cxn modelId="{6A38A94B-36F9-2248-AE2F-3EA6B846B3F8}" type="presOf" srcId="{9574982F-0AD7-42A7-960A-1C82E940B6DA}" destId="{3AC77187-B704-7543-B38A-D856C157EAC7}" srcOrd="0" destOrd="0" presId="urn:microsoft.com/office/officeart/2005/8/layout/vList2"/>
    <dgm:cxn modelId="{EB939EAC-C534-4CF5-A52E-4F762749F0F2}" srcId="{B0A34D81-83F8-46C0-8B52-0CBEA0187ADD}" destId="{3DA3718E-9A27-4160-9B08-D9C754C62086}" srcOrd="1" destOrd="0" parTransId="{9DFC4957-7E32-4E91-85EB-E1F434C83452}" sibTransId="{08DD57C3-BB00-4D1F-B050-7947329D014F}"/>
    <dgm:cxn modelId="{289511C3-2CFD-4667-8ACE-488E968A4F07}" srcId="{B0A34D81-83F8-46C0-8B52-0CBEA0187ADD}" destId="{9574982F-0AD7-42A7-960A-1C82E940B6DA}" srcOrd="2" destOrd="0" parTransId="{C9EEC325-DC48-453C-B7D1-41704F8067E8}" sibTransId="{2EE4CD6A-EEC3-4F09-AD83-F029A45D8791}"/>
    <dgm:cxn modelId="{1289D1C4-66B8-6A48-B678-03D74530B512}" type="presOf" srcId="{B0A34D81-83F8-46C0-8B52-0CBEA0187ADD}" destId="{A133ABD0-2DF5-0844-BFA7-3727E9D6086D}" srcOrd="0" destOrd="0" presId="urn:microsoft.com/office/officeart/2005/8/layout/vList2"/>
    <dgm:cxn modelId="{258872DE-AC17-3149-945F-B60F70C6FF24}" type="presOf" srcId="{4D55430F-45A3-469A-81AB-95610AB82854}" destId="{51BC6E1A-A3E0-2344-99F3-35A5D5DE79AA}" srcOrd="0" destOrd="0" presId="urn:microsoft.com/office/officeart/2005/8/layout/vList2"/>
    <dgm:cxn modelId="{4DD649EF-D39A-4B1D-9CC0-9D4ED2BDEBD9}" srcId="{B0A34D81-83F8-46C0-8B52-0CBEA0187ADD}" destId="{4D55430F-45A3-469A-81AB-95610AB82854}" srcOrd="0" destOrd="0" parTransId="{1B63BF42-DE23-4CD5-8668-EF6533AAF4D6}" sibTransId="{DDF6999B-11C2-4CEC-9550-B4AF5A0FDE45}"/>
    <dgm:cxn modelId="{3D6A02F1-5743-5D43-89DD-E927FDD82AE0}" type="presParOf" srcId="{A133ABD0-2DF5-0844-BFA7-3727E9D6086D}" destId="{51BC6E1A-A3E0-2344-99F3-35A5D5DE79AA}" srcOrd="0" destOrd="0" presId="urn:microsoft.com/office/officeart/2005/8/layout/vList2"/>
    <dgm:cxn modelId="{3E248C8C-4388-5847-9EA2-5CBE67F82725}" type="presParOf" srcId="{A133ABD0-2DF5-0844-BFA7-3727E9D6086D}" destId="{E3293F53-EABA-2544-83D9-1665468C9A52}" srcOrd="1" destOrd="0" presId="urn:microsoft.com/office/officeart/2005/8/layout/vList2"/>
    <dgm:cxn modelId="{CF2E8E5B-B5DC-6348-BBA9-89E92ED07BCA}" type="presParOf" srcId="{A133ABD0-2DF5-0844-BFA7-3727E9D6086D}" destId="{6C108050-49A4-094C-ACE7-B027AE251D0F}" srcOrd="2" destOrd="0" presId="urn:microsoft.com/office/officeart/2005/8/layout/vList2"/>
    <dgm:cxn modelId="{0DB78725-54C8-FB4E-86E5-6E53E64C7CCC}" type="presParOf" srcId="{A133ABD0-2DF5-0844-BFA7-3727E9D6086D}" destId="{340A13B3-8F9A-FB47-A889-DDD5A262D2E0}" srcOrd="3" destOrd="0" presId="urn:microsoft.com/office/officeart/2005/8/layout/vList2"/>
    <dgm:cxn modelId="{6EB60DDC-940E-2B4D-A74D-EF1445CEB62A}" type="presParOf" srcId="{A133ABD0-2DF5-0844-BFA7-3727E9D6086D}" destId="{3AC77187-B704-7543-B38A-D856C157EAC7}" srcOrd="4" destOrd="0" presId="urn:microsoft.com/office/officeart/2005/8/layout/vList2"/>
    <dgm:cxn modelId="{8F8FB59E-B5D0-6441-8B37-5B0537C1679D}" type="presParOf" srcId="{A133ABD0-2DF5-0844-BFA7-3727E9D6086D}" destId="{38E782BB-3F2A-DF4D-8544-63C3357CD536}" srcOrd="5" destOrd="0" presId="urn:microsoft.com/office/officeart/2005/8/layout/vList2"/>
    <dgm:cxn modelId="{87ACD6AE-5094-2749-9F30-85FF8D6F1333}" type="presParOf" srcId="{A133ABD0-2DF5-0844-BFA7-3727E9D6086D}" destId="{75D30C57-9FDE-6F40-8B55-EDB24B4FA0D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C6E1A-A3E0-2344-99F3-35A5D5DE79AA}">
      <dsp:nvSpPr>
        <dsp:cNvPr id="0" name=""/>
        <dsp:cNvSpPr/>
      </dsp:nvSpPr>
      <dsp:spPr>
        <a:xfrm>
          <a:off x="0" y="631285"/>
          <a:ext cx="5811128" cy="10628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Положення Розділу ХII Загальної частини та ст.ст. 104-107 розділу ХV Загальної частини;</a:t>
          </a:r>
          <a:endParaRPr lang="en-US" sz="1900" kern="1200"/>
        </a:p>
      </dsp:txBody>
      <dsp:txXfrm>
        <a:off x="51885" y="683170"/>
        <a:ext cx="5707358" cy="959101"/>
      </dsp:txXfrm>
    </dsp:sp>
    <dsp:sp modelId="{6C108050-49A4-094C-ACE7-B027AE251D0F}">
      <dsp:nvSpPr>
        <dsp:cNvPr id="0" name=""/>
        <dsp:cNvSpPr/>
      </dsp:nvSpPr>
      <dsp:spPr>
        <a:xfrm>
          <a:off x="0" y="1748877"/>
          <a:ext cx="5811128" cy="1062871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Закон «Про застосування амністії в Україні» від 01.10.1996, </a:t>
          </a:r>
          <a:r>
            <a:rPr lang="ru-RU" sz="1900" u="sng" kern="1200">
              <a:hlinkClick xmlns:r="http://schemas.openxmlformats.org/officeDocument/2006/relationships" r:id="rId1"/>
            </a:rPr>
            <a:t>https://zakon.rada.gov.ua/laws/show/392/96-вр</a:t>
          </a:r>
          <a:endParaRPr lang="en-US" sz="1900" kern="1200"/>
        </a:p>
      </dsp:txBody>
      <dsp:txXfrm>
        <a:off x="51885" y="1800762"/>
        <a:ext cx="5707358" cy="959101"/>
      </dsp:txXfrm>
    </dsp:sp>
    <dsp:sp modelId="{3AC77187-B704-7543-B38A-D856C157EAC7}">
      <dsp:nvSpPr>
        <dsp:cNvPr id="0" name=""/>
        <dsp:cNvSpPr/>
      </dsp:nvSpPr>
      <dsp:spPr>
        <a:xfrm>
          <a:off x="0" y="2866469"/>
          <a:ext cx="5811128" cy="1062871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Закон «Про амністію у 2016 році» від 22 грудня 2016 року, </a:t>
          </a:r>
          <a:r>
            <a:rPr lang="ru-RU" sz="1900" u="sng" kern="1200">
              <a:hlinkClick xmlns:r="http://schemas.openxmlformats.org/officeDocument/2006/relationships" r:id="rId2"/>
            </a:rPr>
            <a:t>https://zakon.rada.gov.ua/laws/show/1810-19</a:t>
          </a:r>
          <a:endParaRPr lang="en-US" sz="1900" kern="1200"/>
        </a:p>
      </dsp:txBody>
      <dsp:txXfrm>
        <a:off x="51885" y="2918354"/>
        <a:ext cx="5707358" cy="959101"/>
      </dsp:txXfrm>
    </dsp:sp>
    <dsp:sp modelId="{75D30C57-9FDE-6F40-8B55-EDB24B4FA0DB}">
      <dsp:nvSpPr>
        <dsp:cNvPr id="0" name=""/>
        <dsp:cNvSpPr/>
      </dsp:nvSpPr>
      <dsp:spPr>
        <a:xfrm>
          <a:off x="0" y="3984061"/>
          <a:ext cx="5811128" cy="106287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Указ Президента України “Про положення про порядок здійснення помилування” від 21 квітня 2015 року, </a:t>
          </a:r>
          <a:r>
            <a:rPr lang="ru-RU" sz="1900" u="sng" kern="1200">
              <a:hlinkClick xmlns:r="http://schemas.openxmlformats.org/officeDocument/2006/relationships" r:id="rId3"/>
            </a:rPr>
            <a:t>https://zakon.rada.gov.ua/laws/show/223/2015</a:t>
          </a:r>
          <a:endParaRPr lang="en-US" sz="1900" kern="1200"/>
        </a:p>
      </dsp:txBody>
      <dsp:txXfrm>
        <a:off x="51885" y="4035946"/>
        <a:ext cx="5707358" cy="959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A229D-405B-D343-93CD-0B54CBA4322A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A8C20-032C-0648-91E6-55D977BF15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88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2829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2111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2545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5071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824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051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6204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012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0613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9773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578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5615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825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72505-9A2B-1C44-A03B-38108D1E3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08B3B5-133E-EB4A-9A63-19C0EAD02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EA8BA9-B24F-AD40-AE05-F4E007FFA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CF762B-9935-CB49-AF69-C9213BD5B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AAE7DC-A65B-064C-BA07-0D3862B2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8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C8D0B-8A8C-4644-9BA8-795F1FC1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ECF8A8-D4E2-1549-8CE6-487647FED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2C1DE1-9B16-BF47-B309-68822FB02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1A1442-F17D-094B-A15C-27FDC64D0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1123EF-53D1-2F4C-876A-47123EF9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11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2385B-01E8-FC43-8C4D-10018D998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E8E8F7-0F10-104B-ACB5-3DA70888A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A6DCD0-076D-F645-AA12-778DE9DC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12BFC0-09E6-8C4F-957F-E43100B9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DCE85A-5073-6D4C-8FD8-177B15B2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68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8A274-E7BE-AA4E-93FC-1BED3CD9F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8A1DC0-0F01-3148-91DA-099D16002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3B950-443A-7749-B2CF-08119F64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B3252F-1382-2A4D-92B3-F5EEC56A0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352322-5105-E248-8CB0-41A14665D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31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29562-95EB-5544-89ED-1BAA4549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8C7839-F3D2-1A41-8869-187A41805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65215A-E3E9-884F-AB4A-B351E72C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8B4B8A-9DA8-FC48-8CCE-30B8694F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4527B0-AE5D-DB48-97AE-23F974AD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11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75CC2-30BA-B34F-8EFD-92D3854B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1AAAD9-ADF1-F549-A348-4377F1225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05E947-9DE6-764A-A1C5-F37A167E3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93C884-A58D-5D47-99C6-7CF5931A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9044DF-940D-E243-A79A-9DBD66D97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99D883-9379-084B-9CB4-BD352012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29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D1121-92CF-024B-8F8A-99E4C641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21647-C5D5-0742-973F-E0ED3A77C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5A2E71-42C9-3B47-845C-BCEA11466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5FCB5B-A77F-2B46-B913-327690145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925AEC-56F6-8C4E-A413-DA6A9363B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28B949-EA93-3947-873C-5BD94BA5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F70C41C-7561-524E-90EB-55925C6A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D8BCC3-7763-C243-BCAB-22A90E0A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66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1E3F3-0C03-A84F-8ACC-6C70E2C7C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004CF8-7172-5B47-AA78-2D5AF27A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A325D5-7182-8A40-A872-971BFF9C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D284F5-8E31-0046-A796-0229C9FE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96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08E7EA-AA8B-6E4F-8925-2253D3CDF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FD160E-4ACE-8B4D-96AD-280C5A05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199E2E-B401-134D-936C-400BA655A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6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75EBC-676F-FD4D-84EF-D3211986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6C9015-B821-684F-BB25-6EE66B3F7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65D9A-7DB6-644E-82BA-32A9B01B8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5F40E0-FE78-094E-82F9-5A2B5FEFA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3F7E7-444E-B840-BE6B-C1FFABC9D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B60CAD-81F6-D54B-873A-CDD88D09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80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E9C4E-2892-FB40-BCCB-C28B62CB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DF04FE-C312-D14A-B875-49C1ADE03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6D8981-93C8-624B-B94A-011EBD975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1129C0-4A11-644B-A026-A109119B8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E186DF-DC73-8D4B-ACF8-9F1E1373C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9363CD-AD90-364E-AD23-677C0B85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5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F2C0C-389A-5848-BE70-FCC59DCA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0635A8-CD84-F04B-9497-6A601CA5F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650EAC-8677-AB49-9766-E0DBB68E4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B1D79-737D-9341-A1B1-FC26B432F2E8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9A6204-7D56-DA42-B8E5-A91949E28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890DB-4D46-5B4D-9DC3-9B75706C6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E1D94-3C5E-F644-AD11-AF8CF29DA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13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hyperlink" Target="http://reyestr.court.gov.ua/Review/8823234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search.ligazakon.ua/l_doc2.nsf/link1/an_911618/ed_2019_10_02/pravo1/T012341.html?pravo=1#911618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search.ligazakon.ua/l_doc2.nsf/link1/an_910116/ed_2019_10_02/pravo1/T012341.html?pravo=1#910116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://search.ligazakon.ua/l_doc2.nsf/link1/an_347/ed_2019_10_02/pravo1/T012341.html?pravo=1#347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://www.reyestr.court.gov.ua/Review/85033304" TargetMode="External"/><Relationship Id="rId10" Type="http://schemas.openxmlformats.org/officeDocument/2006/relationships/hyperlink" Target="http://search.ligazakon.ua/l_doc2.nsf/link1/an_267/ed_2019_10_02/pravo1/T012341.html?pravo=1#267" TargetMode="External"/><Relationship Id="rId4" Type="http://schemas.openxmlformats.org/officeDocument/2006/relationships/notesSlide" Target="../notesSlides/notesSlide6.xml"/><Relationship Id="rId9" Type="http://schemas.openxmlformats.org/officeDocument/2006/relationships/hyperlink" Target="http://search.ligazakon.ua/l_doc2.nsf/link1/ed_2019_10_02/pravo1/T012341.html?pravo=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hyperlink" Target="http://search.ligazakon.ua/l_doc2.nsf/link1/an_347/ed_2019_11_28/pravo1/T012341.html?pravo=1#347" TargetMode="External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search.ligazakon.ua/l_doc2.nsf/link1/an_347/ed_2019_11_28/pravo1/T012341.html?pravo=1#347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://search.ligazakon.ua/l_doc2.nsf/link1/an_910116/ed_2019_11_28/pravo1/T012341.html?pravo=1#910116" TargetMode="External"/><Relationship Id="rId5" Type="http://schemas.openxmlformats.org/officeDocument/2006/relationships/hyperlink" Target="http://reyestr.court.gov.ua/Review/86566240" TargetMode="External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search.ligazakon.ua/l_doc2.nsf/link1/an_910952/ed_2018_07_12/pravo1/T012341.html?pravo=1#910952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search.ligazakon.ua/l_doc2.nsf/link1/an_347/ed_2018_07_12/pravo1/T012341.html?pravo=1#347" TargetMode="Externa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://search.ligazakon.ua/l_doc2.nsf/link1/an_359/ed_2018_07_12/pravo1/T012341.html?pravo=1#359" TargetMode="External"/><Relationship Id="rId5" Type="http://schemas.openxmlformats.org/officeDocument/2006/relationships/hyperlink" Target="http://reyestr.court.gov.ua/Review/76054009" TargetMode="Externa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search.ligazakon.ua/l_doc2.nsf/link1/an_316/ed_2019_02_26/pravo1/T012341.html?pravo=1#316" TargetMode="Externa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://search.ligazakon.ua/l_doc2.nsf/link1/ed_2019_02_26/pravo1/T012341.html?pravo=1" TargetMode="External"/><Relationship Id="rId5" Type="http://schemas.openxmlformats.org/officeDocument/2006/relationships/hyperlink" Target="http://search.ligazakon.ua/l_doc2.nsf/link1/ed_2016_12_22/pravo1/T161810.html?pravo=1" TargetMode="External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supreme.court.gov.ua/userfiles/media/new_folder_for_uploads/supreme/Oglyad_KKS_2020.pdf" TargetMode="Externa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supreme.court.gov.ua/userfiles/media/ogljad_kks_vs.pdf" TargetMode="External"/><Relationship Id="rId12" Type="http://schemas.openxmlformats.org/officeDocument/2006/relationships/hyperlink" Target="https://www.academia.edu/44887770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osce.org/files/f/documents/8/9/358166.pdf" TargetMode="External"/><Relationship Id="rId11" Type="http://schemas.openxmlformats.org/officeDocument/2006/relationships/hyperlink" Target="http://ekmair.ukma.edu.ua/bitstream/handle/123456789/17882/Suchasni_kryminalno-pravovi_problemy_zvilnennia_vid_pokarannia_ta_yoho_vidbuvannia_vstup.pdf?sequence=1&amp;isAllowed=y" TargetMode="External"/><Relationship Id="rId5" Type="http://schemas.openxmlformats.org/officeDocument/2006/relationships/hyperlink" Target="https://zakon.rada.gov.ua/laws/show/223/2015#Text" TargetMode="External"/><Relationship Id="rId10" Type="http://schemas.openxmlformats.org/officeDocument/2006/relationships/hyperlink" Target="https://newcriminalcode.org.ua/criminal-code" TargetMode="External"/><Relationship Id="rId4" Type="http://schemas.openxmlformats.org/officeDocument/2006/relationships/hyperlink" Target="https://zakon.rada.gov.ua/laws/show/392/96-%D0%B2%D1%80#Text" TargetMode="External"/><Relationship Id="rId9" Type="http://schemas.openxmlformats.org/officeDocument/2006/relationships/hyperlink" Target="https://supreme.court.gov.ua/userfiles/media/new_folder_for_uploads/supreme/Oglyad_KKS_VS_za_2021.pdf%20-%20&#1057;.%2012-1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zakon.rada.gov.ua/laws/show/2341-14#n210" TargetMode="External"/><Relationship Id="rId5" Type="http://schemas.openxmlformats.org/officeDocument/2006/relationships/hyperlink" Target="https://zakon.rada.gov.ua/laws/show/2341-14#n373" TargetMode="External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Звільнення неповнолітнього від покарання на підставі ст.105 КК України:  практика ВС / Публикации / Судебно-юридическая газета">
            <a:extLst>
              <a:ext uri="{FF2B5EF4-FFF2-40B4-BE49-F238E27FC236}">
                <a16:creationId xmlns:a16="http://schemas.microsoft.com/office/drawing/2014/main" id="{353AD10B-5136-A440-8E77-8CC499CC4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5" r="11003" b="9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B8B96-25CA-3540-B3FB-DEFE789A8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ru-UA" sz="4800" b="1" dirty="0"/>
              <a:t>5. Звільнення від покарання та його відбування </a:t>
            </a:r>
            <a:endParaRPr lang="ru-RU" sz="48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BB5FFE-DB9D-CA46-B34D-1FE022F5D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169" y="4988178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ru-UA" sz="2000" b="1" dirty="0"/>
          </a:p>
          <a:p>
            <a:pPr algn="l"/>
            <a:r>
              <a:rPr lang="ru-UA" sz="2000" b="1" dirty="0"/>
              <a:t>Проф. Наталія Гуторова</a:t>
            </a:r>
          </a:p>
          <a:p>
            <a:pPr algn="l"/>
            <a:r>
              <a:rPr lang="en-US" sz="2000" b="1" dirty="0" err="1"/>
              <a:t>navchgutorova@gmail.com</a:t>
            </a:r>
            <a:endParaRPr lang="ru-RU" sz="2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Recording 4 апр. 2022 г., 17:29:51" descr="Audio Recording 4 апр. 2022 г., 17:29:51">
            <a:hlinkClick r:id="" action="ppaction://media"/>
            <a:extLst>
              <a:ext uri="{FF2B5EF4-FFF2-40B4-BE49-F238E27FC236}">
                <a16:creationId xmlns:a16="http://schemas.microsoft.com/office/drawing/2014/main" id="{F4E1BFD5-FEDB-7E47-9507-CF3EDCBA9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1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3ED85-F7B7-484B-8AC1-114E5828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UA" sz="3700" dirty="0">
                <a:solidFill>
                  <a:srgbClr val="FFFFFF"/>
                </a:solidFill>
              </a:rPr>
              <a:t>ЗВІЛЬНЕННЯ ВІД ПОКАРАННЯ У ЗВ’ЯЗКУ ІЗ ЗАКІНЧЕННЯМ СТРОКІВ ДАВНОСТІ</a:t>
            </a:r>
            <a:endParaRPr lang="ru-RU" sz="37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A5E097-DEB6-154C-A31A-3A9AC3E2E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182880" indent="-182880">
              <a:spcBef>
                <a:spcPts val="0"/>
              </a:spcBef>
              <a:buSzPts val="1700"/>
              <a:buNone/>
            </a:pPr>
            <a:r>
              <a:rPr lang="ru-RU" sz="2200" b="1" i="1" dirty="0" err="1"/>
              <a:t>Умови</a:t>
            </a:r>
            <a:r>
              <a:rPr lang="ru-RU" sz="2200" b="1" i="1" dirty="0"/>
              <a:t>: </a:t>
            </a:r>
          </a:p>
          <a:p>
            <a:pPr marL="457200" indent="-457200">
              <a:spcBef>
                <a:spcPts val="0"/>
              </a:spcBef>
              <a:buSzPts val="1700"/>
              <a:buAutoNum type="arabicParenR"/>
            </a:pPr>
            <a:r>
              <a:rPr lang="ru-RU" sz="2200" dirty="0"/>
              <a:t>особа вчинила </a:t>
            </a:r>
            <a:r>
              <a:rPr lang="ru-RU" sz="2200" dirty="0" err="1"/>
              <a:t>кримінальне</a:t>
            </a:r>
            <a:r>
              <a:rPr lang="ru-RU" sz="2200" dirty="0"/>
              <a:t> </a:t>
            </a:r>
            <a:r>
              <a:rPr lang="ru-RU" sz="2200" dirty="0" err="1"/>
              <a:t>правопорушення</a:t>
            </a:r>
            <a:r>
              <a:rPr lang="ru-RU" sz="2200" dirty="0"/>
              <a:t>, </a:t>
            </a:r>
            <a:r>
              <a:rPr lang="ru-RU" sz="2200" dirty="0" err="1"/>
              <a:t>крім</a:t>
            </a:r>
            <a:r>
              <a:rPr lang="ru-RU" sz="2200" dirty="0"/>
              <a:t> </a:t>
            </a:r>
            <a:r>
              <a:rPr lang="ru-RU" sz="2200" dirty="0" err="1"/>
              <a:t>проти</a:t>
            </a:r>
            <a:r>
              <a:rPr lang="ru-RU" sz="2200" dirty="0"/>
              <a:t> основ </a:t>
            </a:r>
            <a:r>
              <a:rPr lang="ru-RU" sz="2200" dirty="0" err="1"/>
              <a:t>національної</a:t>
            </a:r>
            <a:r>
              <a:rPr lang="ru-RU" sz="2200" dirty="0"/>
              <a:t> </a:t>
            </a:r>
            <a:r>
              <a:rPr lang="ru-RU" sz="2200" dirty="0" err="1"/>
              <a:t>безпеки</a:t>
            </a:r>
            <a:r>
              <a:rPr lang="ru-RU" sz="2200" dirty="0"/>
              <a:t> </a:t>
            </a:r>
            <a:r>
              <a:rPr lang="ru-RU" sz="2200" dirty="0" err="1"/>
              <a:t>України</a:t>
            </a:r>
            <a:r>
              <a:rPr lang="ru-RU" sz="2200" dirty="0"/>
              <a:t>, </a:t>
            </a:r>
            <a:r>
              <a:rPr lang="ru-RU" sz="2200" dirty="0" err="1"/>
              <a:t>передбачених</a:t>
            </a:r>
            <a:r>
              <a:rPr lang="ru-RU" sz="2200" dirty="0"/>
              <a:t> у </a:t>
            </a:r>
            <a:r>
              <a:rPr lang="ru-RU" sz="2200" dirty="0" err="1"/>
              <a:t>статтях</a:t>
            </a:r>
            <a:r>
              <a:rPr lang="ru-RU" sz="2200" dirty="0"/>
              <a:t> 109-114-2, </a:t>
            </a:r>
            <a:r>
              <a:rPr lang="ru-RU" sz="2200" dirty="0" err="1"/>
              <a:t>проти</a:t>
            </a:r>
            <a:r>
              <a:rPr lang="ru-RU" sz="2200" dirty="0"/>
              <a:t> миру та </a:t>
            </a:r>
            <a:r>
              <a:rPr lang="ru-RU" sz="2200" dirty="0" err="1"/>
              <a:t>безпеки</a:t>
            </a:r>
            <a:r>
              <a:rPr lang="ru-RU" sz="2200" dirty="0"/>
              <a:t> </a:t>
            </a:r>
            <a:r>
              <a:rPr lang="ru-RU" sz="2200" dirty="0" err="1"/>
              <a:t>людства</a:t>
            </a:r>
            <a:r>
              <a:rPr lang="ru-RU" sz="2200" dirty="0"/>
              <a:t>, </a:t>
            </a:r>
            <a:r>
              <a:rPr lang="ru-RU" sz="2200" dirty="0" err="1"/>
              <a:t>передбачених</a:t>
            </a:r>
            <a:r>
              <a:rPr lang="ru-RU" sz="2200" dirty="0"/>
              <a:t> у </a:t>
            </a:r>
            <a:r>
              <a:rPr lang="ru-RU" sz="2200" dirty="0" err="1"/>
              <a:t>статтях</a:t>
            </a:r>
            <a:r>
              <a:rPr lang="ru-RU" sz="2200" dirty="0"/>
              <a:t> 437-439 і </a:t>
            </a:r>
            <a:r>
              <a:rPr lang="ru-RU" sz="2200" dirty="0" err="1"/>
              <a:t>частині</a:t>
            </a:r>
            <a:r>
              <a:rPr lang="ru-RU" sz="2200" dirty="0"/>
              <a:t> </a:t>
            </a:r>
            <a:r>
              <a:rPr lang="ru-RU" sz="2200" dirty="0" err="1"/>
              <a:t>першій</a:t>
            </a:r>
            <a:r>
              <a:rPr lang="ru-RU" sz="2200" dirty="0"/>
              <a:t> </a:t>
            </a:r>
            <a:r>
              <a:rPr lang="ru-RU" sz="2200" dirty="0" err="1"/>
              <a:t>статті</a:t>
            </a:r>
            <a:r>
              <a:rPr lang="ru-RU" sz="2200" dirty="0"/>
              <a:t> 442 </a:t>
            </a:r>
            <a:r>
              <a:rPr lang="ru-RU" sz="2200" dirty="0" err="1"/>
              <a:t>цього</a:t>
            </a:r>
            <a:r>
              <a:rPr lang="ru-RU" sz="2200" dirty="0"/>
              <a:t> Кодексу; </a:t>
            </a:r>
          </a:p>
          <a:p>
            <a:pPr marL="457200" indent="-457200">
              <a:spcBef>
                <a:spcPts val="0"/>
              </a:spcBef>
              <a:buSzPts val="1700"/>
              <a:buAutoNum type="arabicParenR"/>
            </a:pPr>
            <a:r>
              <a:rPr lang="ru-RU" sz="2200" dirty="0"/>
              <a:t>минули строки, </a:t>
            </a:r>
            <a:r>
              <a:rPr lang="ru-RU" sz="2200" dirty="0" err="1"/>
              <a:t>передбачені</a:t>
            </a:r>
            <a:r>
              <a:rPr lang="ru-RU" sz="2200" dirty="0"/>
              <a:t> ст. 49 КК;</a:t>
            </a:r>
          </a:p>
          <a:p>
            <a:pPr marL="457200" indent="-457200">
              <a:spcBef>
                <a:spcPts val="0"/>
              </a:spcBef>
              <a:buSzPts val="1700"/>
              <a:buAutoNum type="arabicParenR"/>
            </a:pPr>
            <a:r>
              <a:rPr lang="ru-RU" sz="2200" dirty="0" err="1"/>
              <a:t>Відсутня</a:t>
            </a:r>
            <a:r>
              <a:rPr lang="ru-RU" sz="2200" dirty="0"/>
              <a:t> </a:t>
            </a:r>
            <a:r>
              <a:rPr lang="ru-RU" sz="2200" dirty="0" err="1"/>
              <a:t>згода</a:t>
            </a:r>
            <a:r>
              <a:rPr lang="ru-RU" sz="2200" dirty="0"/>
              <a:t> </a:t>
            </a:r>
            <a:r>
              <a:rPr lang="ru-RU" sz="2200" dirty="0" err="1"/>
              <a:t>цієї</a:t>
            </a:r>
            <a:r>
              <a:rPr lang="ru-RU" sz="2200" dirty="0"/>
              <a:t> особи на </a:t>
            </a:r>
            <a:r>
              <a:rPr lang="ru-RU" sz="2200" dirty="0" err="1"/>
              <a:t>звільнення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кримінальної</a:t>
            </a:r>
            <a:r>
              <a:rPr lang="ru-RU" sz="2200" dirty="0"/>
              <a:t> </a:t>
            </a:r>
            <a:r>
              <a:rPr lang="ru-RU" sz="2200" dirty="0" err="1"/>
              <a:t>відповідальності</a:t>
            </a:r>
            <a:r>
              <a:rPr lang="ru-RU" sz="2200" dirty="0"/>
              <a:t> на </a:t>
            </a:r>
            <a:r>
              <a:rPr lang="ru-RU" sz="2200" dirty="0" err="1"/>
              <a:t>підставі</a:t>
            </a:r>
            <a:r>
              <a:rPr lang="ru-RU" sz="2200" dirty="0"/>
              <a:t> ст. 49 КК</a:t>
            </a:r>
          </a:p>
          <a:p>
            <a:pPr marL="182880" lvl="0" indent="-182880">
              <a:spcBef>
                <a:spcPts val="0"/>
              </a:spcBef>
              <a:buSzPts val="1700"/>
              <a:buNone/>
            </a:pPr>
            <a:endParaRPr lang="ru-RU" sz="2200" b="1" i="1" dirty="0"/>
          </a:p>
          <a:p>
            <a:pPr marL="182880" lvl="0" indent="-182880">
              <a:spcBef>
                <a:spcPts val="0"/>
              </a:spcBef>
              <a:buSzPts val="1700"/>
              <a:buNone/>
            </a:pPr>
            <a:r>
              <a:rPr lang="ru-RU" sz="2200" b="1" i="1" dirty="0" err="1"/>
              <a:t>Підстава</a:t>
            </a:r>
            <a:r>
              <a:rPr lang="ru-RU" sz="2200" dirty="0"/>
              <a:t> – ч. 5 ст. 74 КК</a:t>
            </a:r>
          </a:p>
          <a:p>
            <a:pPr marL="182880" lvl="0" indent="-182880">
              <a:spcBef>
                <a:spcPts val="0"/>
              </a:spcBef>
              <a:buSzPts val="1700"/>
              <a:buNone/>
            </a:pPr>
            <a:endParaRPr lang="ru-RU" sz="2200" dirty="0"/>
          </a:p>
          <a:p>
            <a:pPr marL="182880" lvl="0" indent="-182880">
              <a:spcBef>
                <a:spcPts val="0"/>
              </a:spcBef>
              <a:buSzPts val="1700"/>
              <a:buNone/>
            </a:pPr>
            <a:r>
              <a:rPr lang="ru-RU" sz="2200" b="1" i="1" dirty="0"/>
              <a:t>Характеристика</a:t>
            </a:r>
            <a:r>
              <a:rPr lang="ru-RU" sz="2200" dirty="0"/>
              <a:t> – </a:t>
            </a:r>
            <a:r>
              <a:rPr lang="ru-RU" sz="2200" dirty="0" err="1"/>
              <a:t>безумовне</a:t>
            </a:r>
            <a:r>
              <a:rPr lang="ru-RU" sz="2200" dirty="0"/>
              <a:t>, </a:t>
            </a:r>
            <a:r>
              <a:rPr lang="ru-RU" sz="2200" dirty="0" err="1"/>
              <a:t>полягає</a:t>
            </a:r>
            <a:r>
              <a:rPr lang="ru-RU" sz="2200" dirty="0"/>
              <a:t> у </a:t>
            </a:r>
            <a:r>
              <a:rPr lang="ru-RU" sz="2200" dirty="0" err="1"/>
              <a:t>звільненні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призначення</a:t>
            </a:r>
            <a:r>
              <a:rPr lang="ru-RU" sz="2200" dirty="0"/>
              <a:t> </a:t>
            </a:r>
            <a:r>
              <a:rPr lang="ru-RU" sz="2200" dirty="0" err="1"/>
              <a:t>покарання</a:t>
            </a:r>
            <a:r>
              <a:rPr lang="ru-RU" sz="2200" dirty="0"/>
              <a:t>, </a:t>
            </a:r>
            <a:r>
              <a:rPr lang="ru-RU" sz="2200" dirty="0" err="1"/>
              <a:t>застосовується</a:t>
            </a:r>
            <a:r>
              <a:rPr lang="ru-RU" sz="2200" dirty="0"/>
              <a:t> на </a:t>
            </a:r>
            <a:r>
              <a:rPr lang="ru-RU" sz="2200" dirty="0" err="1"/>
              <a:t>підставі</a:t>
            </a:r>
            <a:r>
              <a:rPr lang="ru-RU" sz="2200" dirty="0"/>
              <a:t> </a:t>
            </a:r>
            <a:r>
              <a:rPr lang="ru-RU" sz="2200" dirty="0" err="1"/>
              <a:t>положень</a:t>
            </a:r>
            <a:r>
              <a:rPr lang="ru-RU" sz="2200" dirty="0"/>
              <a:t> КК, </a:t>
            </a:r>
            <a:r>
              <a:rPr lang="ru-RU" sz="2200" dirty="0" err="1"/>
              <a:t>імперативне</a:t>
            </a:r>
            <a:r>
              <a:rPr lang="ru-RU" sz="2200" dirty="0"/>
              <a:t>, за </a:t>
            </a:r>
            <a:r>
              <a:rPr lang="ru-RU" sz="2200" dirty="0" err="1"/>
              <a:t>суб’єктом</a:t>
            </a:r>
            <a:r>
              <a:rPr lang="ru-RU" sz="2200" dirty="0"/>
              <a:t> – </a:t>
            </a:r>
            <a:r>
              <a:rPr lang="ru-RU" sz="2200" dirty="0" err="1"/>
              <a:t>загальне</a:t>
            </a:r>
            <a:endParaRPr lang="ru-RU" sz="2200" dirty="0"/>
          </a:p>
          <a:p>
            <a:endParaRPr lang="ru-RU" sz="2200" dirty="0"/>
          </a:p>
        </p:txBody>
      </p:sp>
      <p:pic>
        <p:nvPicPr>
          <p:cNvPr id="4" name="Audio Recording 3 апр. 2022 г., 22:03:42" descr="Audio Recording 3 апр. 2022 г., 22:03:42">
            <a:hlinkClick r:id="" action="ppaction://media"/>
            <a:extLst>
              <a:ext uri="{FF2B5EF4-FFF2-40B4-BE49-F238E27FC236}">
                <a16:creationId xmlns:a16="http://schemas.microsoft.com/office/drawing/2014/main" id="{3F74BDBB-109D-E94E-B6AA-D8909C1BE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541FC-B10B-E643-9515-7A2EBFBF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200"/>
              <a:t>Постанови ККС щодо застосування ч. 5 ст. 74 КК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FC74E5-4FC1-F745-A440-D972FD498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ru-RU" sz="1900"/>
              <a:t>Якщо звільнення особи від покарання відбувається за правилами ч. 5 ст. 74 КК, то її згода чи згода інших учасників судового розгляду на таке звільнення необов’язкова. Початок обчислення строків звільнення від покарання на підставі ч. 5 ст. 74 КК, ураховуючи тлумачення формулювання «з дня вчинення злочину» (ч. 1 ст. 49 КК), починається з дня вчинення злочину і має враховуватися в цей строк як перший день відповідного строку давності (Детальніше з текстом постанови ККС від 11.03.2020 у справі № 137/142/15-к (провадження № 51-5677км19) можна ознайомитися за посиланням </a:t>
            </a:r>
            <a:r>
              <a:rPr lang="en-US" sz="1900">
                <a:hlinkClick r:id="rId4"/>
              </a:rPr>
              <a:t>http://reyestr.court.gov.ua/Review/88232340</a:t>
            </a:r>
            <a:r>
              <a:rPr lang="uk-UA" sz="1900"/>
              <a:t>)</a:t>
            </a:r>
          </a:p>
          <a:p>
            <a:r>
              <a:rPr lang="ru-RU" sz="1900"/>
              <a:t>Закінчення строків давності притягнення до кримінальної відповідальності не є реабілітуючою підставою, у зв’язку із чим необхідна згода на звільнення особи від кримінальної відповідальності, а за відсутності такої згоди суд вправі звільнити лише від покарання на підставі ч. 5 ст. 74 КК. 18 Призначення покарання Огляд судової практики ККС ВС Детальніше з текстом постанови Верховного Суду від 26 червня 2018 року у справі № 570/3743/15-к (провадження № 51-2727 км 18) можна ознайомитися за посиланням </a:t>
            </a:r>
            <a:r>
              <a:rPr lang="en-US" sz="1900"/>
              <a:t>http://reyestr.court.gov.ua/ Review/75099986</a:t>
            </a:r>
            <a:endParaRPr lang="ru-RU" sz="1900"/>
          </a:p>
        </p:txBody>
      </p:sp>
      <p:pic>
        <p:nvPicPr>
          <p:cNvPr id="4" name="Audio Recording 4 апр. 2022 г., 17:45:51" descr="Audio Recording 4 апр. 2022 г., 17:45:51">
            <a:hlinkClick r:id="" action="ppaction://media"/>
            <a:extLst>
              <a:ext uri="{FF2B5EF4-FFF2-40B4-BE49-F238E27FC236}">
                <a16:creationId xmlns:a16="http://schemas.microsoft.com/office/drawing/2014/main" id="{3363B4D9-D2E7-EC42-8342-33557CFB0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7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E2B30-13CC-BE44-B64D-E5E63393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UA">
                <a:solidFill>
                  <a:srgbClr val="FFFFFF"/>
                </a:solidFill>
              </a:rPr>
              <a:t>Звільнення від відбування покарання на підставі законів про амністію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8DC886-1563-9E41-9E47-95B84DB51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fontScale="92500"/>
          </a:bodyPr>
          <a:lstStyle/>
          <a:p>
            <a:pPr marL="182880" indent="-182880">
              <a:spcBef>
                <a:spcPts val="0"/>
              </a:spcBef>
              <a:buSzPts val="1700"/>
              <a:buNone/>
            </a:pPr>
            <a:r>
              <a:rPr lang="uk-UA" sz="2600" b="1" i="1" dirty="0"/>
              <a:t>Умова</a:t>
            </a:r>
            <a:r>
              <a:rPr lang="uk-UA" sz="2600" dirty="0"/>
              <a:t> – особа до набрання чинності законом «Про амністію» або у строки, передбачені цим законом, вчинила кримінальне правопорушення, за яке їй призначене покарання</a:t>
            </a:r>
          </a:p>
          <a:p>
            <a:pPr marL="182880" lvl="0" indent="-182880">
              <a:spcBef>
                <a:spcPts val="0"/>
              </a:spcBef>
              <a:buSzPts val="1700"/>
              <a:buNone/>
            </a:pPr>
            <a:endParaRPr lang="uk-UA" sz="2600" dirty="0"/>
          </a:p>
          <a:p>
            <a:pPr marL="182880" lvl="0" indent="-182880">
              <a:spcBef>
                <a:spcPts val="0"/>
              </a:spcBef>
              <a:buSzPts val="1700"/>
              <a:buNone/>
            </a:pPr>
            <a:r>
              <a:rPr lang="uk-UA" sz="2600" b="1" i="1" dirty="0"/>
              <a:t>Підстава</a:t>
            </a:r>
            <a:r>
              <a:rPr lang="uk-UA" sz="2600" dirty="0"/>
              <a:t> – сукупність ознак, яка характеризує вчинене правопорушення особу винного є необхідною і достатньою для застосування повного або часткового звільнення від відбування покарання, передбаченого законом «Про застосування амністії в Україні» та  відповідним законом про амністію</a:t>
            </a:r>
          </a:p>
          <a:p>
            <a:pPr marL="182880" lvl="0" indent="-182880">
              <a:spcBef>
                <a:spcPts val="1200"/>
              </a:spcBef>
              <a:buSzPts val="1700"/>
              <a:buNone/>
            </a:pPr>
            <a:r>
              <a:rPr lang="uk-UA" sz="2600" b="1" i="1" dirty="0"/>
              <a:t>Характеристика</a:t>
            </a:r>
            <a:r>
              <a:rPr lang="uk-UA" sz="2600" dirty="0"/>
              <a:t> – безумовне, полягає у звільненні від відбування покарання або його частини, застосовується на підставі закону «Про амністію», імперативне</a:t>
            </a:r>
          </a:p>
          <a:p>
            <a:endParaRPr lang="uk-UA" sz="2600" dirty="0"/>
          </a:p>
        </p:txBody>
      </p:sp>
      <p:pic>
        <p:nvPicPr>
          <p:cNvPr id="4" name="Audio Recording 4 апр. 2022 г., 17:51:28" descr="Audio Recording 4 апр. 2022 г., 17:51:28">
            <a:hlinkClick r:id="" action="ppaction://media"/>
            <a:extLst>
              <a:ext uri="{FF2B5EF4-FFF2-40B4-BE49-F238E27FC236}">
                <a16:creationId xmlns:a16="http://schemas.microsoft.com/office/drawing/2014/main" id="{80678D09-FC53-CE4A-B9C6-7A46BC3C2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5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6AC8AD-003A-E342-9971-8E7CE994E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852" y="643467"/>
            <a:ext cx="7874296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Recording 4 апр. 2022 г., 17:54:19" descr="Audio Recording 4 апр. 2022 г., 17:54:19">
            <a:hlinkClick r:id="" action="ppaction://media"/>
            <a:extLst>
              <a:ext uri="{FF2B5EF4-FFF2-40B4-BE49-F238E27FC236}">
                <a16:creationId xmlns:a16="http://schemas.microsoft.com/office/drawing/2014/main" id="{421F27B5-34CA-8D4E-8523-0932F179B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0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F0A22-2B2A-0E43-A943-B733AA7A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200"/>
              <a:t>Імперативність звільнення на підставі Закону «Про амністію у 2016 році»?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C14D02-9567-A94A-9527-4F0F6E89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1700" b="1" dirty="0"/>
              <a:t>Стаття 10.</a:t>
            </a:r>
            <a:r>
              <a:rPr lang="uk-UA" sz="1700" dirty="0"/>
              <a:t> Виконання цього Закону покладається на суди.</a:t>
            </a:r>
          </a:p>
          <a:p>
            <a:pPr marL="0" indent="0">
              <a:buNone/>
            </a:pPr>
            <a:r>
              <a:rPr lang="uk-UA" sz="1700" dirty="0"/>
              <a:t>Питання про застосування амністії суд вирішує за ініціативою особи, яка підтримує публічне обвинувачення в суді чи здійснює нагляд за додержанням законів при виконанні судових рішень у кримінальних справах, а також при застосуванні інших заходів примусового характеру, пов’язаних з обмеженням особистої свободи громадян, органу або установи виконання покарань, а також за ініціативою обвинуваченого (підсудного) чи засудженого, їхніх захисників чи законних представників.</a:t>
            </a:r>
          </a:p>
          <a:p>
            <a:pPr marL="0" indent="0">
              <a:buNone/>
            </a:pPr>
            <a:r>
              <a:rPr lang="uk-UA" sz="1700" dirty="0"/>
              <a:t>Застосування цього Закону здійснюється щодо:</a:t>
            </a:r>
          </a:p>
          <a:p>
            <a:pPr marL="0" indent="0">
              <a:buNone/>
            </a:pPr>
            <a:r>
              <a:rPr lang="uk-UA" sz="1700" dirty="0"/>
              <a:t>в) засуджених, які перебувають в установах виконання покарань, - за поданням начальника установи, погодженим з відповідною спостережною комісією або службою у справах дітей, або за клопотанням самого засудженого, його захисника чи законного представника, а щодо військовослужбовців, які тримаються в дисциплінарному батальйоні, - за поданням командування дисциплінарного батальйону, військової частини, начальника гарнізону, органів управління Військової служби правопорядку у Збройних Силах України або за клопотанням самого військовослужбовця, його захисника чи законного представника. До подання додаються довідка про заохочення і стягнення, особова справа засудженого та інші документи, необхідні для вирішення питання про застосування амністії;</a:t>
            </a:r>
          </a:p>
          <a:p>
            <a:pPr marL="0" indent="0">
              <a:buNone/>
            </a:pPr>
            <a:r>
              <a:rPr lang="uk-UA" sz="1700" b="1" dirty="0"/>
              <a:t>Стаття 15. </a:t>
            </a:r>
            <a:r>
              <a:rPr lang="uk-UA" sz="1700" dirty="0"/>
              <a:t>Особи, на яких поширюється дія цього Закону, можуть бути звільнені від відбування основного і додаткового покарання, призначеного судом, крім конфіскації майна, у частині </a:t>
            </a:r>
            <a:r>
              <a:rPr lang="uk-UA" sz="1700" dirty="0" err="1"/>
              <a:t>вироку</a:t>
            </a:r>
            <a:r>
              <a:rPr lang="uk-UA" sz="1700" dirty="0"/>
              <a:t>, що не була виконана на день набрання чинності цим Законом.</a:t>
            </a:r>
          </a:p>
        </p:txBody>
      </p:sp>
      <p:pic>
        <p:nvPicPr>
          <p:cNvPr id="4" name="Audio Recording 4 апр. 2022 г., 18:29:47" descr="Audio Recording 4 апр. 2022 г., 18:29:47">
            <a:hlinkClick r:id="" action="ppaction://media"/>
            <a:extLst>
              <a:ext uri="{FF2B5EF4-FFF2-40B4-BE49-F238E27FC236}">
                <a16:creationId xmlns:a16="http://schemas.microsoft.com/office/drawing/2014/main" id="{87FBDEA7-7B3D-FF45-9B98-2467EC670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DC747-6BC8-F841-B177-77BF902D2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uk-UA" sz="3400"/>
              <a:t>Постанови ККС щодо застосування звільнення від відбування покарання на підставі закону «Про амністію»</a:t>
            </a:r>
            <a:endParaRPr lang="uk-UA" sz="3400" b="1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1C7DCB-9F61-DE48-A3DB-EF0CDB74D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uk-UA" sz="1500"/>
              <a:t>Суд може відмовити особі в задоволенні клопотання про застосування амністії та звільнення від відбування основного покарання виключно у випадку, коли особа, щодо якої ставиться таке питання, не належить до осіб, до яких амністія може застосовуватися, або належить до осіб, застосування амністії щодо яких заборонено законом. Вказівка в Законі України «Про застосування амністії в Україні» на те, що амністія «може бути застосована», зобов'язує суд перевірити, чи є суб'єктом амністії особа, щодо якої таке питання ставиться, та не дає права суду відмовити в задоволенні такого клопотання на інших підставах. Згадані вище норми закону передбачають застосування амністії за наявності певних умов саме до осіб, а не до покарання, а тому вид та розмір призначеного такій особі покарання, якщо вона є суб'єктом амністії, не впливає на можливість її звільнення від його відбування Детальніше з текстом постанови ВС від 10.06.2021 у справі № 623/3346/17 (провадження № 51-1124км20) можна ознайомитися за посиланням https://reyestr.court.gov.ua/Review/97657220 </a:t>
            </a:r>
          </a:p>
          <a:p>
            <a:r>
              <a:rPr lang="uk-UA" sz="1500"/>
              <a:t>Обвинувачений може бути звільнений від основного покарання на підставі п. «є» ст. 1 Закону України «Про амністію у 2016 році», якщо він має матір, яка досягнула 75 років, та рідну сестру, інваліда ІІІ групи. З огляду на положення статей 6, 15 Закону України «Про амністію у 2016 році», а також тяжкість вчиненого обвинуваченим злочину, грубе порушення ним вимог Правил дорожнього руху, що призвело до скоєння дорожньо-транспортної пригоди, внаслідок якої наступила смерть потерпілого, унеможливлює звільнення обвинуваченого від додаткового покарання у виді позбавлення права керувати транспортними засобами на підставі цього Закону Детальніше з текстом постанови ВС від 23.09.2021 у справі № 703/799/18 (провадження № 51-1513км21) можна ознайомитися за посиланням https://reyestr.court.gov.ua/Review/99926642</a:t>
            </a:r>
          </a:p>
        </p:txBody>
      </p:sp>
      <p:pic>
        <p:nvPicPr>
          <p:cNvPr id="4" name="Audio Recording 4 апр. 2022 г., 18:33:51" descr="Audio Recording 4 апр. 2022 г., 18:33:51">
            <a:hlinkClick r:id="" action="ppaction://media"/>
            <a:extLst>
              <a:ext uri="{FF2B5EF4-FFF2-40B4-BE49-F238E27FC236}">
                <a16:creationId xmlns:a16="http://schemas.microsoft.com/office/drawing/2014/main" id="{9107FA7A-DE05-EA4B-8290-9C6CB1565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8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4860"/>
              <a:buFont typeface="Rockwell"/>
              <a:buNone/>
            </a:pPr>
            <a:r>
              <a:rPr lang="ru-RU" sz="4200"/>
              <a:t>ЗВІЛЬНЕННЯ ВІД ВІДБУВАННЯ ПОКАРАННЯ З ВИПРОБУВАННЯМ</a:t>
            </a:r>
          </a:p>
        </p:txBody>
      </p:sp>
      <p:sp>
        <p:nvSpPr>
          <p:cNvPr id="14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Google Shape;145;p19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182880" lvl="0" indent="-182880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ru-RU" sz="2200"/>
              <a:t>Ст. 75 КК «Звільнення від відбування покарання з випробуванням»;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 sz="2200"/>
              <a:t>Ст. 79 КК «Звільнення від відбування покарання з випробуванням вагітних жінок і жінок, які мають дітей віком до семи років»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 sz="2200"/>
              <a:t>Ст. 104 КК «Звільнення від відбування покарання з випробуванням» (застосовується до неповнолітніх)</a:t>
            </a:r>
          </a:p>
        </p:txBody>
      </p:sp>
      <p:pic>
        <p:nvPicPr>
          <p:cNvPr id="2" name="Audio Recording 4 апр. 2022 г., 18:50:15" descr="Audio Recording 4 апр. 2022 г., 18:50:15">
            <a:hlinkClick r:id="" action="ppaction://media"/>
            <a:extLst>
              <a:ext uri="{FF2B5EF4-FFF2-40B4-BE49-F238E27FC236}">
                <a16:creationId xmlns:a16="http://schemas.microsoft.com/office/drawing/2014/main" id="{729B33C6-6FDB-0041-962B-98687C637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C6765C-46AB-5B45-82F5-8C11D9BD8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890" y="643467"/>
            <a:ext cx="7902219" cy="5571065"/>
          </a:xfrm>
          <a:prstGeom prst="rect">
            <a:avLst/>
          </a:prstGeom>
          <a:ln>
            <a:noFill/>
          </a:ln>
        </p:spPr>
      </p:pic>
      <p:pic>
        <p:nvPicPr>
          <p:cNvPr id="5" name="Audio Recording 4 апр. 2022 г., 18:52:42" descr="Audio Recording 4 апр. 2022 г., 18:52:42">
            <a:hlinkClick r:id="" action="ppaction://media"/>
            <a:extLst>
              <a:ext uri="{FF2B5EF4-FFF2-40B4-BE49-F238E27FC236}">
                <a16:creationId xmlns:a16="http://schemas.microsoft.com/office/drawing/2014/main" id="{349C896E-2301-7449-B5A5-3F6237B53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0" name="Rectangle 15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4000"/>
              <a:buFont typeface="Rockwell"/>
              <a:buNone/>
            </a:pPr>
            <a:r>
              <a:rPr lang="ru-RU" sz="4200"/>
              <a:t>СТАТТЯ 75. ЗВІЛЬНЕННЯ ВІД ВІДБУВАННЯ ПОКАРАННЯ З ВИПРОБУВАННЯМ</a:t>
            </a:r>
          </a:p>
        </p:txBody>
      </p:sp>
      <p:sp>
        <p:nvSpPr>
          <p:cNvPr id="16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Google Shape;151;p20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uk-UA" sz="2000" b="1" i="1" dirty="0"/>
              <a:t>Умова – </a:t>
            </a:r>
            <a:endParaRPr lang="uk-UA" sz="2000" dirty="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uk-UA" sz="2000" dirty="0"/>
              <a:t>1) особі призначено покарання у виді виправних робіт, службового обмеження для військовослужбовців, обмеження волі, або позбавлення волі на строк не більше п'яти років;</a:t>
            </a:r>
          </a:p>
          <a:p>
            <a:pPr marL="0" indent="0">
              <a:spcBef>
                <a:spcPts val="1200"/>
              </a:spcBef>
              <a:buSzPts val="1700"/>
              <a:buNone/>
            </a:pPr>
            <a:r>
              <a:rPr lang="uk-UA" sz="2000" dirty="0"/>
              <a:t>2) Вчинене кримінальне правопорушення не пов’язане з корупцією, порушенням правил безпеки дорожнього руху або експлуатації транспорту особами, які керували транспортними засобами у стані алкогольного, наркотичного чи іншого сп’яніння або перебували під впливом лікарських препаратів, що знижують увагу та швидкість реакції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lang="uk-UA" sz="2000" dirty="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uk-UA" sz="2000" b="1" i="1" dirty="0"/>
              <a:t>Підстава – </a:t>
            </a:r>
            <a:endParaRPr lang="uk-UA" sz="2000" dirty="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uk-UA" sz="2000" dirty="0"/>
              <a:t>можливість виправлення засудженого без відбування покарання, висновок про що суд робить враховуючи тяжкість кримінального правопорушення, особу винного та інші обставини справи</a:t>
            </a:r>
          </a:p>
        </p:txBody>
      </p:sp>
      <p:pic>
        <p:nvPicPr>
          <p:cNvPr id="2" name="Audio Recording 4 апр. 2022 г., 18:56:19" descr="Audio Recording 4 апр. 2022 г., 18:56:19">
            <a:hlinkClick r:id="" action="ppaction://media"/>
            <a:extLst>
              <a:ext uri="{FF2B5EF4-FFF2-40B4-BE49-F238E27FC236}">
                <a16:creationId xmlns:a16="http://schemas.microsoft.com/office/drawing/2014/main" id="{4763C8E8-6E11-4342-AB89-0A0306659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2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3600"/>
              <a:buFont typeface="Rockwell"/>
              <a:buNone/>
            </a:pPr>
            <a:r>
              <a:rPr lang="uk-UA" sz="4200"/>
              <a:t>ПОСТАНОВА ВС ВІД 17.10.2019, </a:t>
            </a:r>
            <a:br>
              <a:rPr lang="uk-UA" sz="4200"/>
            </a:br>
            <a:r>
              <a:rPr lang="uk-UA" sz="4200"/>
              <a:t>ПРОВАДЖЕННЯ № 51 - 1532 КМ 19</a:t>
            </a:r>
          </a:p>
        </p:txBody>
      </p:sp>
      <p:sp>
        <p:nvSpPr>
          <p:cNvPr id="16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Google Shape;157;p21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90"/>
              <a:buNone/>
            </a:pPr>
            <a:r>
              <a:rPr lang="uk-UA" sz="1200" u="sng" dirty="0">
                <a:hlinkClick r:id="rId5"/>
              </a:rPr>
              <a:t>http://www.reyestr.court.gov.ua/Review/85033304</a:t>
            </a:r>
            <a:r>
              <a:rPr lang="uk-UA" sz="1200" dirty="0"/>
              <a:t> 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190"/>
              <a:buChar char="▪"/>
            </a:pPr>
            <a:r>
              <a:rPr lang="uk-UA" sz="1200" dirty="0"/>
              <a:t>Доводи касаційної скарги прокурора про неправильне застосування </a:t>
            </a:r>
            <a:r>
              <a:rPr lang="uk-UA" sz="1200" u="sng" dirty="0">
                <a:hlinkClick r:id="rId6"/>
              </a:rPr>
              <a:t>ст. 75 КК України</a:t>
            </a:r>
            <a:r>
              <a:rPr lang="uk-UA" sz="1200" dirty="0"/>
              <a:t> і як наслідок невідповідність призначеного судом першої інстанції покарання тяжкості кримінального правопорушення та особі засудженого внаслідок м`якості не відповідають фактичним обставинам справи та не спростовують висновки суду щодо призначеного ОСОБА_1 основного покарання із застосуванням </a:t>
            </a:r>
            <a:r>
              <a:rPr lang="uk-UA" sz="1200" u="sng" dirty="0">
                <a:hlinkClick r:id="rId6"/>
              </a:rPr>
              <a:t>ст. 75 КК України</a:t>
            </a:r>
            <a:r>
              <a:rPr lang="uk-UA" sz="1200" dirty="0"/>
              <a:t>.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190"/>
              <a:buChar char="▪"/>
            </a:pPr>
            <a:r>
              <a:rPr lang="uk-UA" sz="1200" dirty="0"/>
              <a:t>При вирішенні питання щодо виду та розміру призначеного ОСОБА_1 покарання суд першої інстанції врахував ступінь тяжкості вчиненого ним злочину, який відповідно до </a:t>
            </a:r>
            <a:r>
              <a:rPr lang="uk-UA" sz="1200" u="sng" dirty="0">
                <a:hlinkClick r:id="rId7"/>
              </a:rPr>
              <a:t>ст. 12 КК України</a:t>
            </a:r>
            <a:r>
              <a:rPr lang="uk-UA" sz="1200" dirty="0"/>
              <a:t> є злочином невеликої тяжкості, особу засудженого, який вперше притягується до кримінальної відповідальності, позитивно характеризується та має на утриманні малолітню дитину, а також конкретні обставини справи.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190"/>
              <a:buChar char="▪"/>
            </a:pPr>
            <a:r>
              <a:rPr lang="uk-UA" sz="1200" dirty="0"/>
              <a:t>Обставин, що обтяжують або пом`якшують покарання, судом встановлено не було. 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190"/>
              <a:buChar char="▪"/>
            </a:pPr>
            <a:r>
              <a:rPr lang="uk-UA" sz="1200" dirty="0"/>
              <a:t>Врахувавши, всі зазначені обставини в їх сукупності, суд першої інстанції дійшов обґрунтованого висновку про можливість виправлення і перевиховання ОСОБА_1 без його ізоляції від суспільства, звільнивши його від відбуття основного покарання з випробуванням на підставі </a:t>
            </a:r>
            <a:r>
              <a:rPr lang="uk-UA" sz="1200" u="sng" dirty="0">
                <a:hlinkClick r:id="rId6"/>
              </a:rPr>
              <a:t>ст. 75 КК України</a:t>
            </a:r>
            <a:r>
              <a:rPr lang="uk-UA" sz="1200" dirty="0"/>
              <a:t>, але в умовах здійснення контролю за його поведінкою під час звільнення від відбування покарання з випробуванням, поклавши на нього обов`язки, передбачені </a:t>
            </a:r>
            <a:r>
              <a:rPr lang="uk-UA" sz="1200" u="sng" dirty="0">
                <a:hlinkClick r:id="rId8"/>
              </a:rPr>
              <a:t>ст. 76 КК України</a:t>
            </a:r>
            <a:r>
              <a:rPr lang="uk-UA" sz="1200" dirty="0"/>
              <a:t>.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190"/>
              <a:buChar char="▪"/>
            </a:pPr>
            <a:r>
              <a:rPr lang="uk-UA" sz="1200" b="1" i="1" dirty="0"/>
              <a:t>Заборони застосування </a:t>
            </a:r>
            <a:r>
              <a:rPr lang="uk-UA" sz="1200" b="1" i="1" u="sng" dirty="0">
                <a:hlinkClick r:id="rId6"/>
              </a:rPr>
              <a:t>ст. 75 КК України</a:t>
            </a:r>
            <a:r>
              <a:rPr lang="uk-UA" sz="1200" b="1" i="1" dirty="0"/>
              <a:t> за умови невизнання засудженим своєї вини </a:t>
            </a:r>
            <a:r>
              <a:rPr lang="uk-UA" sz="1200" b="1" i="1" u="sng" dirty="0">
                <a:hlinkClick r:id="rId9"/>
              </a:rPr>
              <a:t>КК України</a:t>
            </a:r>
            <a:r>
              <a:rPr lang="uk-UA" sz="1200" b="1" i="1" dirty="0"/>
              <a:t> не містить. </a:t>
            </a:r>
            <a:endParaRPr lang="uk-UA" sz="1200" dirty="0"/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190"/>
              <a:buChar char="▪"/>
            </a:pPr>
            <a:r>
              <a:rPr lang="uk-UA" sz="1200" dirty="0"/>
              <a:t>Отже, покарання засудженому ОСОБА_1 призначено судом першої інстанції відповідно до вимог закону, за своїм видом та розміром є необхідним та достатнім для його виправлення і попередження нових злочинів, призначене йому покарання відповідає вимогам </a:t>
            </a:r>
            <a:r>
              <a:rPr lang="uk-UA" sz="1200" u="sng" dirty="0">
                <a:hlinkClick r:id="rId10"/>
              </a:rPr>
              <a:t>ст. 65 КК України</a:t>
            </a:r>
            <a:r>
              <a:rPr lang="uk-UA" sz="1200" dirty="0"/>
              <a:t>.</a:t>
            </a:r>
          </a:p>
          <a:p>
            <a:pPr marL="182880" lvl="0" indent="-107315" rtl="0">
              <a:spcBef>
                <a:spcPts val="1200"/>
              </a:spcBef>
              <a:spcAft>
                <a:spcPts val="0"/>
              </a:spcAft>
              <a:buSzPts val="1190"/>
              <a:buNone/>
            </a:pPr>
            <a:endParaRPr lang="uk-UA" sz="1200" dirty="0"/>
          </a:p>
        </p:txBody>
      </p:sp>
      <p:pic>
        <p:nvPicPr>
          <p:cNvPr id="2" name="Audio Recording 4 апр. 2022 г., 18:58:03" descr="Audio Recording 4 апр. 2022 г., 18:58:03">
            <a:hlinkClick r:id="" action="ppaction://media"/>
            <a:extLst>
              <a:ext uri="{FF2B5EF4-FFF2-40B4-BE49-F238E27FC236}">
                <a16:creationId xmlns:a16="http://schemas.microsoft.com/office/drawing/2014/main" id="{0CEAF701-015D-F24B-940E-AC52F4CFE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3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90016-643B-CA48-B35D-607CAA00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uk-UA" sz="5400" dirty="0"/>
              <a:t>План</a:t>
            </a:r>
            <a:endParaRPr lang="ru-RU" sz="5400" dirty="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B0A151-92AF-124A-83DE-42C4FC6C5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UA" dirty="0"/>
              <a:t>Загльна характеристика та види звільнення від покарання та його відбування</a:t>
            </a:r>
          </a:p>
          <a:p>
            <a:pPr marL="514350" indent="-514350">
              <a:buAutoNum type="arabicPeriod"/>
            </a:pPr>
            <a:r>
              <a:rPr lang="ru-UA" dirty="0"/>
              <a:t>Звільнення від покарання на підставі втрати суспільної небезпечності</a:t>
            </a:r>
          </a:p>
          <a:p>
            <a:pPr marL="514350" indent="-514350">
              <a:buAutoNum type="arabicPeriod"/>
            </a:pPr>
            <a:r>
              <a:rPr lang="ru-UA" dirty="0"/>
              <a:t>Звільнення від покарання у зв’язку із закінченням строків давності</a:t>
            </a:r>
          </a:p>
          <a:p>
            <a:pPr marL="514350" indent="-514350">
              <a:buAutoNum type="arabicPeriod"/>
            </a:pPr>
            <a:r>
              <a:rPr lang="ru-UA" dirty="0"/>
              <a:t>Звільнення від відбування покарання на підставі законів про амністію</a:t>
            </a:r>
            <a:r>
              <a:rPr lang="ru-UA" dirty="0">
                <a:effectLst/>
              </a:rPr>
              <a:t> </a:t>
            </a:r>
            <a:endParaRPr lang="en-US" dirty="0">
              <a:effectLst/>
            </a:endParaRPr>
          </a:p>
          <a:p>
            <a:pPr marL="514350" indent="-514350">
              <a:buAutoNum type="arabicPeriod"/>
            </a:pPr>
            <a:r>
              <a:rPr lang="ru-UA" dirty="0"/>
              <a:t>Звільнення від відбування покарання з випробуванням</a:t>
            </a:r>
          </a:p>
          <a:p>
            <a:pPr marL="0" indent="0">
              <a:buNone/>
            </a:pPr>
            <a:endParaRPr lang="ru-RU" sz="2200" dirty="0"/>
          </a:p>
        </p:txBody>
      </p:sp>
      <p:pic>
        <p:nvPicPr>
          <p:cNvPr id="7" name="Audio Recording 4 апр. 2022 г., 17:33:57" descr="Audio Recording 4 апр. 2022 г., 17:33:57">
            <a:hlinkClick r:id="" action="ppaction://media"/>
            <a:extLst>
              <a:ext uri="{FF2B5EF4-FFF2-40B4-BE49-F238E27FC236}">
                <a16:creationId xmlns:a16="http://schemas.microsoft.com/office/drawing/2014/main" id="{7440DA94-EAB1-6544-9CE3-4F8506FA2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4860"/>
              <a:buFont typeface="Rockwell"/>
              <a:buNone/>
            </a:pPr>
            <a:r>
              <a:rPr lang="ru-RU" sz="4200"/>
              <a:t>ПОСТАНОВА ВС ВІД 19.12.2019, </a:t>
            </a:r>
            <a:r>
              <a:rPr lang="ru-RU" sz="4200" i="1"/>
              <a:t>ПРОВАДЖЕННЯ № 51-4598КМ19</a:t>
            </a:r>
            <a:endParaRPr lang="ru-RU" sz="4200"/>
          </a:p>
        </p:txBody>
      </p:sp>
      <p:sp>
        <p:nvSpPr>
          <p:cNvPr id="106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Google Shape;163;p22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 lang="en-US" sz="2000"/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sz="2000"/>
              <a:t>http://reyestr.court.gov.ua/Review/86566113 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 sz="2000"/>
              <a:t>Так</a:t>
            </a:r>
            <a:r>
              <a:rPr lang="ru-RU" sz="2000" b="1" i="1"/>
              <a:t>, позиція потерпілого щодо визначення винному виду та розміру покарання хоча і може враховуватися судом </a:t>
            </a:r>
            <a:r>
              <a:rPr lang="ru-RU" sz="2000"/>
              <a:t>при призначенні покарання, однак не є визначальною та не обмежує суд у реалізації своїх дискреційних повноважень, визначених законом про кримінальну відповідальність. Таким чином, апеляцій суд, переглядаючи кримінальне провадження, погодившись з рішенням суду першої інстанції в частині призначеного засудженого покарання, діяв в межах своїх дискреційних повноважень.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 sz="2000"/>
              <a:t>Таким чином, покарання призначене ОСОБА_1 із застосуванням </a:t>
            </a:r>
            <a:r>
              <a:rPr lang="ru-RU" sz="2000" u="sng">
                <a:hlinkClick r:id="rId5"/>
              </a:rPr>
              <a:t>ст. 75 КК України</a:t>
            </a:r>
            <a:r>
              <a:rPr lang="ru-RU" sz="2000"/>
              <a:t> є справедливим, необхідним і достатнім для його виправлення та попередження вчинення ним нових злочинів. Переконливих доводів про необхідність призначення засудженому більш суворого покарання у касаційній скарзі прокурора не міститься, розглядом кримінального провадження не встановлено.</a:t>
            </a:r>
          </a:p>
          <a:p>
            <a:pPr marL="182880" lvl="0" indent="-74928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lang="ru-RU" sz="2000"/>
          </a:p>
        </p:txBody>
      </p:sp>
      <p:pic>
        <p:nvPicPr>
          <p:cNvPr id="2" name="Audio Recording 4 апр. 2022 г., 18:59:11" descr="Audio Recording 4 апр. 2022 г., 18:59:11">
            <a:hlinkClick r:id="" action="ppaction://media"/>
            <a:extLst>
              <a:ext uri="{FF2B5EF4-FFF2-40B4-BE49-F238E27FC236}">
                <a16:creationId xmlns:a16="http://schemas.microsoft.com/office/drawing/2014/main" id="{405631EF-F896-194C-BE63-40555BDFD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3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ru-RU" sz="5400">
                <a:solidFill>
                  <a:srgbClr val="FFFFFF"/>
                </a:solidFill>
              </a:rPr>
              <a:t>ВИПРОБУВАННЯ</a:t>
            </a:r>
          </a:p>
        </p:txBody>
      </p:sp>
      <p:sp>
        <p:nvSpPr>
          <p:cNvPr id="181" name="Google Shape;181;p25"/>
          <p:cNvSpPr txBox="1">
            <a:spLocks noGrp="1"/>
          </p:cNvSpPr>
          <p:nvPr>
            <p:ph type="body" idx="1"/>
          </p:nvPr>
        </p:nvSpPr>
        <p:spPr>
          <a:xfrm>
            <a:off x="838200" y="2586789"/>
            <a:ext cx="10515600" cy="3590174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ru-RU" sz="2200" b="1" i="1" dirty="0" err="1"/>
              <a:t>Іспитовий</a:t>
            </a:r>
            <a:r>
              <a:rPr lang="ru-RU" sz="2200" b="1" i="1" dirty="0"/>
              <a:t> строк </a:t>
            </a:r>
            <a:r>
              <a:rPr lang="ru-RU" sz="2200" dirty="0" err="1"/>
              <a:t>призначається</a:t>
            </a:r>
            <a:r>
              <a:rPr lang="ru-RU" sz="2200" dirty="0"/>
              <a:t> на строк </a:t>
            </a:r>
            <a:r>
              <a:rPr lang="ru-RU" sz="2200" dirty="0" err="1"/>
              <a:t>від</a:t>
            </a:r>
            <a:r>
              <a:rPr lang="ru-RU" sz="2200" dirty="0"/>
              <a:t> одного до </a:t>
            </a:r>
            <a:r>
              <a:rPr lang="ru-RU" sz="2200" dirty="0" err="1"/>
              <a:t>трьох</a:t>
            </a:r>
            <a:r>
              <a:rPr lang="ru-RU" sz="2200" dirty="0"/>
              <a:t> </a:t>
            </a:r>
            <a:r>
              <a:rPr lang="ru-RU" sz="2200" dirty="0" err="1"/>
              <a:t>років</a:t>
            </a:r>
            <a:r>
              <a:rPr lang="ru-RU" sz="2200" dirty="0"/>
              <a:t>;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ru-RU" sz="2200" b="1" i="1" dirty="0" err="1"/>
              <a:t>Обов’язки</a:t>
            </a:r>
            <a:r>
              <a:rPr lang="ru-RU" sz="2200" dirty="0"/>
              <a:t>: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ru-RU" sz="2200" dirty="0"/>
              <a:t>не </a:t>
            </a:r>
            <a:r>
              <a:rPr lang="ru-RU" sz="2200" dirty="0" err="1"/>
              <a:t>вчинити</a:t>
            </a:r>
            <a:r>
              <a:rPr lang="ru-RU" sz="2200" dirty="0"/>
              <a:t> нового </a:t>
            </a:r>
            <a:r>
              <a:rPr lang="ru-RU" sz="2200" dirty="0" err="1"/>
              <a:t>кримінального</a:t>
            </a:r>
            <a:r>
              <a:rPr lang="ru-RU" sz="2200" dirty="0"/>
              <a:t> </a:t>
            </a:r>
            <a:r>
              <a:rPr lang="ru-RU" sz="2200" dirty="0" err="1"/>
              <a:t>правопорушення</a:t>
            </a:r>
            <a:r>
              <a:rPr lang="ru-RU" sz="2200" dirty="0"/>
              <a:t>;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ru-RU" sz="2200" dirty="0" err="1"/>
              <a:t>виконувати</a:t>
            </a:r>
            <a:r>
              <a:rPr lang="ru-RU" sz="2200" dirty="0"/>
              <a:t> </a:t>
            </a:r>
            <a:r>
              <a:rPr lang="ru-RU" sz="2200" dirty="0" err="1"/>
              <a:t>обов'язки</a:t>
            </a:r>
            <a:r>
              <a:rPr lang="ru-RU" sz="2200" dirty="0"/>
              <a:t>, </a:t>
            </a:r>
            <a:r>
              <a:rPr lang="ru-RU" sz="2200" dirty="0" err="1"/>
              <a:t>покаладені</a:t>
            </a:r>
            <a:r>
              <a:rPr lang="ru-RU" sz="2200" dirty="0"/>
              <a:t> судом на </a:t>
            </a:r>
            <a:r>
              <a:rPr lang="ru-RU" sz="2200" dirty="0" err="1"/>
              <a:t>підставі</a:t>
            </a:r>
            <a:r>
              <a:rPr lang="ru-RU" sz="2200" dirty="0"/>
              <a:t> ст. 76 КК;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ru-RU" sz="2200" dirty="0"/>
              <a:t>не </a:t>
            </a:r>
            <a:r>
              <a:rPr lang="ru-RU" sz="2200" dirty="0" err="1"/>
              <a:t>вчинювати</a:t>
            </a:r>
            <a:r>
              <a:rPr lang="ru-RU" sz="2200" dirty="0"/>
              <a:t> систематично </a:t>
            </a:r>
            <a:r>
              <a:rPr lang="ru-RU" sz="2200" dirty="0" err="1"/>
              <a:t>правопорушення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потягли</a:t>
            </a:r>
            <a:r>
              <a:rPr lang="ru-RU" sz="2200" dirty="0"/>
              <a:t> за собою </a:t>
            </a:r>
            <a:r>
              <a:rPr lang="ru-RU" sz="2200" dirty="0" err="1"/>
              <a:t>адміністративні</a:t>
            </a:r>
            <a:r>
              <a:rPr lang="ru-RU" sz="2200" dirty="0"/>
              <a:t> </a:t>
            </a:r>
            <a:r>
              <a:rPr lang="ru-RU" sz="2200" dirty="0" err="1"/>
              <a:t>стягнення</a:t>
            </a:r>
            <a:r>
              <a:rPr lang="ru-RU" sz="2200" dirty="0"/>
              <a:t> і </a:t>
            </a:r>
            <a:r>
              <a:rPr lang="ru-RU" sz="2200" dirty="0" err="1"/>
              <a:t>свідчать</a:t>
            </a:r>
            <a:r>
              <a:rPr lang="ru-RU" sz="2200" dirty="0"/>
              <a:t> про </a:t>
            </a:r>
            <a:r>
              <a:rPr lang="ru-RU" sz="2200" dirty="0" err="1"/>
              <a:t>небажання</a:t>
            </a:r>
            <a:r>
              <a:rPr lang="ru-RU" sz="2200" dirty="0"/>
              <a:t> стати на шлях </a:t>
            </a:r>
            <a:r>
              <a:rPr lang="ru-RU" sz="2200" dirty="0" err="1"/>
              <a:t>виправлення</a:t>
            </a:r>
            <a:r>
              <a:rPr lang="ru-RU" sz="2200" dirty="0"/>
              <a:t>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lang="ru-RU" sz="2200" dirty="0"/>
          </a:p>
        </p:txBody>
      </p:sp>
      <p:pic>
        <p:nvPicPr>
          <p:cNvPr id="6" name="Audio Recording 4 апр. 2022 г., 19:07:06" descr="Audio Recording 4 апр. 2022 г., 19:07:06">
            <a:hlinkClick r:id="" action="ppaction://media"/>
            <a:extLst>
              <a:ext uri="{FF2B5EF4-FFF2-40B4-BE49-F238E27FC236}">
                <a16:creationId xmlns:a16="http://schemas.microsoft.com/office/drawing/2014/main" id="{66DA3826-21BB-3546-B1BE-F5FA43364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4860"/>
              <a:buFont typeface="Rockwell"/>
              <a:buNone/>
            </a:pPr>
            <a:r>
              <a:rPr lang="ru-RU" sz="4200"/>
              <a:t>ПОСТАНОВА ВС ВІД 19.12.2019, ПРОВАДЖЕННЯ № 51-4672КМ19</a:t>
            </a:r>
          </a:p>
        </p:txBody>
      </p:sp>
      <p:sp>
        <p:nvSpPr>
          <p:cNvPr id="19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Google Shape;187;p26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182880" lvl="0" indent="-182880" rtl="0">
              <a:spcBef>
                <a:spcPts val="0"/>
              </a:spcBef>
              <a:spcAft>
                <a:spcPts val="0"/>
              </a:spcAft>
              <a:buSzPts val="1445"/>
              <a:buChar char="▪"/>
            </a:pPr>
            <a:r>
              <a:rPr lang="en-US" sz="1500" u="sng">
                <a:hlinkClick r:id="rId5"/>
              </a:rPr>
              <a:t>http://reyestr.court.gov.ua/Review/86566240</a:t>
            </a:r>
            <a:endParaRPr lang="en-US" sz="1500"/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445"/>
              <a:buChar char="▪"/>
            </a:pPr>
            <a:r>
              <a:rPr lang="en-US" sz="1500"/>
              <a:t>…</a:t>
            </a:r>
            <a:r>
              <a:rPr lang="ru-RU" sz="1500"/>
              <a:t>місцевим судом були враховані усі обставини справи, взято до уваги ступінь тяжкості вчиненого злочину, який відповідно до </a:t>
            </a:r>
            <a:r>
              <a:rPr lang="ru-RU" sz="1500" u="sng">
                <a:hlinkClick r:id="rId6"/>
              </a:rPr>
              <a:t>ст. 12 КК України</a:t>
            </a:r>
            <a:r>
              <a:rPr lang="ru-RU" sz="1500"/>
              <a:t> відноситься до категорії тяжких злочинів та в наслідок якого потерпіла ОСОБА_2 отримала тяжкі тілесні ушкодження; дані про особу винного, який є інвалідом 3 групи, що він добровільно частково відшкодував витрати потерпілої на лікування, позитивно характеризується, і визнав ці обставин такими, що пом`якшують покарання.                        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445"/>
              <a:buChar char="▪"/>
            </a:pPr>
            <a:r>
              <a:rPr lang="ru-RU" sz="1500"/>
              <a:t>Таким чином, суд, застосовуючи принцип індивідуалізації покарання, звільнив засудженого від відбування призначеного йому основного покарання з випробуванням, на підставі </a:t>
            </a:r>
            <a:r>
              <a:rPr lang="ru-RU" sz="1500" u="sng">
                <a:hlinkClick r:id="rId7"/>
              </a:rPr>
              <a:t>ст. 75 КК України</a:t>
            </a:r>
            <a:r>
              <a:rPr lang="ru-RU" sz="1500"/>
              <a:t>, навівши переконливі підстави такого рішення, зазначивши, що за таких обставин буде досягнута мета покарання. 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445"/>
              <a:buChar char="▪"/>
            </a:pPr>
            <a:r>
              <a:rPr lang="ru-RU" sz="1500"/>
              <a:t>Окрім того, встановлюючи тривалість іспитового строку, суд першої інстанції  врахував  характер і ступінь тяжкості  вчиненого злочину, вид та розмір призначеного покарання, обставини, що характеризують особу засудженого, а тому </a:t>
            </a:r>
            <a:r>
              <a:rPr lang="ru-RU" sz="1500" b="1" i="1"/>
              <a:t>вірно визначив ОСОБА_1 тривалість іспитового строку, який становить 3 роки. Даний проміжок часу є необхідний  для того, щоб засуджений довів своє виправлення без реального відбування основного покарання.</a:t>
            </a:r>
            <a:endParaRPr lang="ru-RU" sz="1500"/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445"/>
              <a:buChar char="▪"/>
            </a:pPr>
            <a:r>
              <a:rPr lang="ru-RU" sz="1500"/>
              <a:t>За таких обставин, доводи захисника про необґрунтоване завищення судом тривалості іспитового строку є безпідставними. </a:t>
            </a:r>
          </a:p>
          <a:p>
            <a:pPr marL="182880" lvl="0" indent="-91121" rtl="0">
              <a:spcBef>
                <a:spcPts val="1200"/>
              </a:spcBef>
              <a:spcAft>
                <a:spcPts val="0"/>
              </a:spcAft>
              <a:buSzPts val="1445"/>
              <a:buNone/>
            </a:pPr>
            <a:endParaRPr lang="ru-RU" sz="1500"/>
          </a:p>
        </p:txBody>
      </p:sp>
      <p:pic>
        <p:nvPicPr>
          <p:cNvPr id="2" name="Audio Recording 4 апр. 2022 г., 19:09:16" descr="Audio Recording 4 апр. 2022 г., 19:09:16">
            <a:hlinkClick r:id="" action="ppaction://media"/>
            <a:extLst>
              <a:ext uri="{FF2B5EF4-FFF2-40B4-BE49-F238E27FC236}">
                <a16:creationId xmlns:a16="http://schemas.microsoft.com/office/drawing/2014/main" id="{E4B3D082-7994-3945-B5D0-D50529182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9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3600"/>
              <a:buFont typeface="Rockwell"/>
              <a:buNone/>
            </a:pPr>
            <a:r>
              <a:rPr lang="ru-RU" sz="3400">
                <a:solidFill>
                  <a:srgbClr val="FFFFFF"/>
                </a:solidFill>
              </a:rPr>
              <a:t>ПРИЗНАЧЕННЯ ДОДАТКОВИХ ПОКРАНЬ ПРИ ЗВІЛЬНЕННІ ВІД ВІДБУВАННЯ ПОКАРАННЯ З ВИПРОБУВАННЯМ</a:t>
            </a:r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1"/>
          </p:nvPr>
        </p:nvSpPr>
        <p:spPr>
          <a:xfrm>
            <a:off x="838200" y="2586789"/>
            <a:ext cx="10515600" cy="3590174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ru-RU" sz="2200" b="1" dirty="0" err="1"/>
              <a:t>Стаття</a:t>
            </a:r>
            <a:r>
              <a:rPr lang="ru-RU" sz="2200" b="1" dirty="0"/>
              <a:t> 77.</a:t>
            </a:r>
            <a:r>
              <a:rPr lang="ru-RU" sz="2200" dirty="0"/>
              <a:t> </a:t>
            </a:r>
            <a:r>
              <a:rPr lang="ru-RU" sz="2200" dirty="0" err="1"/>
              <a:t>Застосування</a:t>
            </a:r>
            <a:r>
              <a:rPr lang="ru-RU" sz="2200" dirty="0"/>
              <a:t> </a:t>
            </a:r>
            <a:r>
              <a:rPr lang="ru-RU" sz="2200" dirty="0" err="1"/>
              <a:t>додаткових</a:t>
            </a:r>
            <a:r>
              <a:rPr lang="ru-RU" sz="2200" dirty="0"/>
              <a:t> </a:t>
            </a:r>
            <a:r>
              <a:rPr lang="ru-RU" sz="2200" dirty="0" err="1"/>
              <a:t>покарань</a:t>
            </a:r>
            <a:r>
              <a:rPr lang="ru-RU" sz="2200" dirty="0"/>
              <a:t> у </a:t>
            </a:r>
            <a:r>
              <a:rPr lang="ru-RU" sz="2200" dirty="0" err="1"/>
              <a:t>разі</a:t>
            </a:r>
            <a:r>
              <a:rPr lang="ru-RU" sz="2200" dirty="0"/>
              <a:t> </a:t>
            </a:r>
            <a:r>
              <a:rPr lang="ru-RU" sz="2200" dirty="0" err="1"/>
              <a:t>звільнення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відбування</a:t>
            </a:r>
            <a:r>
              <a:rPr lang="ru-RU" sz="2200" dirty="0"/>
              <a:t> основного </a:t>
            </a:r>
            <a:r>
              <a:rPr lang="ru-RU" sz="2200" dirty="0" err="1"/>
              <a:t>покарання</a:t>
            </a:r>
            <a:r>
              <a:rPr lang="ru-RU" sz="2200" dirty="0"/>
              <a:t> з </a:t>
            </a:r>
            <a:r>
              <a:rPr lang="ru-RU" sz="2200" dirty="0" err="1"/>
              <a:t>випробуванням</a:t>
            </a:r>
            <a:endParaRPr lang="ru-RU" sz="2200" dirty="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ru-RU" sz="2200" dirty="0"/>
              <a:t>У </a:t>
            </a:r>
            <a:r>
              <a:rPr lang="ru-RU" sz="2200" dirty="0" err="1"/>
              <a:t>разі</a:t>
            </a:r>
            <a:r>
              <a:rPr lang="ru-RU" sz="2200" dirty="0"/>
              <a:t> </a:t>
            </a:r>
            <a:r>
              <a:rPr lang="ru-RU" sz="2200" dirty="0" err="1"/>
              <a:t>звільнення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відбування</a:t>
            </a:r>
            <a:r>
              <a:rPr lang="ru-RU" sz="2200" dirty="0"/>
              <a:t> </a:t>
            </a:r>
            <a:r>
              <a:rPr lang="ru-RU" sz="2200" dirty="0" err="1"/>
              <a:t>покарання</a:t>
            </a:r>
            <a:r>
              <a:rPr lang="ru-RU" sz="2200" dirty="0"/>
              <a:t> з </a:t>
            </a:r>
            <a:r>
              <a:rPr lang="ru-RU" sz="2200" dirty="0" err="1"/>
              <a:t>випробуванням</a:t>
            </a:r>
            <a:r>
              <a:rPr lang="ru-RU" sz="2200" dirty="0"/>
              <a:t> </a:t>
            </a:r>
            <a:r>
              <a:rPr lang="ru-RU" sz="2200" dirty="0" err="1"/>
              <a:t>можуть</a:t>
            </a:r>
            <a:r>
              <a:rPr lang="ru-RU" sz="2200" dirty="0"/>
              <a:t> бути </a:t>
            </a:r>
            <a:r>
              <a:rPr lang="ru-RU" sz="2200" dirty="0" err="1"/>
              <a:t>призначені</a:t>
            </a:r>
            <a:r>
              <a:rPr lang="ru-RU" sz="2200" dirty="0"/>
              <a:t> </a:t>
            </a:r>
            <a:r>
              <a:rPr lang="ru-RU" sz="2200" dirty="0" err="1"/>
              <a:t>додаткові</a:t>
            </a:r>
            <a:r>
              <a:rPr lang="ru-RU" sz="2200" dirty="0"/>
              <a:t> </a:t>
            </a:r>
            <a:r>
              <a:rPr lang="ru-RU" sz="2200" dirty="0" err="1"/>
              <a:t>покарання</a:t>
            </a:r>
            <a:r>
              <a:rPr lang="ru-RU" sz="2200" dirty="0"/>
              <a:t> у </a:t>
            </a:r>
            <a:r>
              <a:rPr lang="ru-RU" sz="2200" dirty="0" err="1"/>
              <a:t>виді</a:t>
            </a:r>
            <a:r>
              <a:rPr lang="ru-RU" sz="2200" dirty="0"/>
              <a:t> штрафу, </a:t>
            </a:r>
            <a:r>
              <a:rPr lang="ru-RU" sz="2200" dirty="0" err="1"/>
              <a:t>позбавлення</a:t>
            </a:r>
            <a:r>
              <a:rPr lang="ru-RU" sz="2200" dirty="0"/>
              <a:t> права </a:t>
            </a:r>
            <a:r>
              <a:rPr lang="ru-RU" sz="2200" dirty="0" err="1"/>
              <a:t>обіймати</a:t>
            </a:r>
            <a:r>
              <a:rPr lang="ru-RU" sz="2200" dirty="0"/>
              <a:t> </a:t>
            </a:r>
            <a:r>
              <a:rPr lang="ru-RU" sz="2200" dirty="0" err="1"/>
              <a:t>певні</a:t>
            </a:r>
            <a:r>
              <a:rPr lang="ru-RU" sz="2200" dirty="0"/>
              <a:t> посади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займатися</a:t>
            </a:r>
            <a:r>
              <a:rPr lang="ru-RU" sz="2200" dirty="0"/>
              <a:t> </a:t>
            </a:r>
            <a:r>
              <a:rPr lang="ru-RU" sz="2200" dirty="0" err="1"/>
              <a:t>певною</a:t>
            </a:r>
            <a:r>
              <a:rPr lang="ru-RU" sz="2200" dirty="0"/>
              <a:t> </a:t>
            </a:r>
            <a:r>
              <a:rPr lang="ru-RU" sz="2200" dirty="0" err="1"/>
              <a:t>діяльністю</a:t>
            </a:r>
            <a:r>
              <a:rPr lang="ru-RU" sz="2200" dirty="0"/>
              <a:t> та </a:t>
            </a:r>
            <a:r>
              <a:rPr lang="ru-RU" sz="2200" dirty="0" err="1"/>
              <a:t>позбавлення</a:t>
            </a:r>
            <a:r>
              <a:rPr lang="ru-RU" sz="2200" dirty="0"/>
              <a:t> </a:t>
            </a:r>
            <a:r>
              <a:rPr lang="ru-RU" sz="2200" dirty="0" err="1"/>
              <a:t>військового</a:t>
            </a:r>
            <a:r>
              <a:rPr lang="ru-RU" sz="2200" dirty="0"/>
              <a:t>, </a:t>
            </a:r>
            <a:r>
              <a:rPr lang="ru-RU" sz="2200" dirty="0" err="1"/>
              <a:t>спеціального</a:t>
            </a:r>
            <a:r>
              <a:rPr lang="ru-RU" sz="2200" dirty="0"/>
              <a:t> </a:t>
            </a:r>
            <a:r>
              <a:rPr lang="ru-RU" sz="2200" dirty="0" err="1"/>
              <a:t>звання</a:t>
            </a:r>
            <a:r>
              <a:rPr lang="ru-RU" sz="2200" dirty="0"/>
              <a:t>, рангу, чину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кваліфікаційного</a:t>
            </a:r>
            <a:r>
              <a:rPr lang="ru-RU" sz="2200" dirty="0"/>
              <a:t> </a:t>
            </a:r>
            <a:r>
              <a:rPr lang="ru-RU" sz="2200" dirty="0" err="1"/>
              <a:t>класу</a:t>
            </a:r>
            <a:r>
              <a:rPr lang="ru-RU" sz="2200" dirty="0"/>
              <a:t>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lang="ru-RU" sz="2200" dirty="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ru-RU" sz="2200" b="1" i="1" dirty="0" err="1"/>
              <a:t>Висновок</a:t>
            </a:r>
            <a:r>
              <a:rPr lang="ru-RU" sz="2200" b="1" i="1" dirty="0"/>
              <a:t>: </a:t>
            </a:r>
            <a:r>
              <a:rPr lang="ru-RU" sz="2200" b="1" i="1" dirty="0" err="1"/>
              <a:t>покарання</a:t>
            </a:r>
            <a:r>
              <a:rPr lang="ru-RU" sz="2200" b="1" i="1" dirty="0"/>
              <a:t> у </a:t>
            </a:r>
            <a:r>
              <a:rPr lang="ru-RU" sz="2200" b="1" i="1" dirty="0" err="1"/>
              <a:t>виді</a:t>
            </a:r>
            <a:r>
              <a:rPr lang="ru-RU" sz="2200" b="1" i="1" dirty="0"/>
              <a:t> </a:t>
            </a:r>
            <a:r>
              <a:rPr lang="ru-RU" sz="2200" b="1" i="1" dirty="0" err="1"/>
              <a:t>конфіскації</a:t>
            </a:r>
            <a:r>
              <a:rPr lang="ru-RU" sz="2200" b="1" i="1" dirty="0"/>
              <a:t> майна не </a:t>
            </a:r>
            <a:r>
              <a:rPr lang="ru-RU" sz="2200" b="1" i="1" dirty="0" err="1"/>
              <a:t>може</a:t>
            </a:r>
            <a:r>
              <a:rPr lang="ru-RU" sz="2200" b="1" i="1" dirty="0"/>
              <a:t> бути </a:t>
            </a:r>
            <a:r>
              <a:rPr lang="ru-RU" sz="2200" b="1" i="1" dirty="0" err="1"/>
              <a:t>призначене</a:t>
            </a:r>
            <a:r>
              <a:rPr lang="ru-RU" sz="2200" b="1" i="1" dirty="0"/>
              <a:t> </a:t>
            </a:r>
            <a:r>
              <a:rPr lang="ru-RU" sz="2200" b="1" i="1" dirty="0" err="1"/>
              <a:t>навіть</a:t>
            </a:r>
            <a:r>
              <a:rPr lang="ru-RU" sz="2200" b="1" i="1" dirty="0"/>
              <a:t> у </a:t>
            </a:r>
            <a:r>
              <a:rPr lang="ru-RU" sz="2200" b="1" i="1" dirty="0" err="1"/>
              <a:t>випадках</a:t>
            </a:r>
            <a:r>
              <a:rPr lang="ru-RU" sz="2200" b="1" i="1" dirty="0"/>
              <a:t>, коли в </a:t>
            </a:r>
            <a:r>
              <a:rPr lang="ru-RU" sz="2200" b="1" i="1" dirty="0" err="1"/>
              <a:t>санкції</a:t>
            </a:r>
            <a:r>
              <a:rPr lang="ru-RU" sz="2200" b="1" i="1" dirty="0"/>
              <a:t> </a:t>
            </a:r>
            <a:r>
              <a:rPr lang="ru-RU" sz="2200" b="1" i="1" dirty="0" err="1"/>
              <a:t>статті</a:t>
            </a:r>
            <a:r>
              <a:rPr lang="ru-RU" sz="2200" b="1" i="1" dirty="0"/>
              <a:t> КК </a:t>
            </a:r>
            <a:r>
              <a:rPr lang="ru-RU" sz="2200" b="1" i="1" dirty="0" err="1"/>
              <a:t>воно</a:t>
            </a:r>
            <a:r>
              <a:rPr lang="ru-RU" sz="2200" b="1" i="1" dirty="0"/>
              <a:t> </a:t>
            </a:r>
            <a:r>
              <a:rPr lang="ru-RU" sz="2200" b="1" i="1" dirty="0" err="1"/>
              <a:t>передбачене</a:t>
            </a:r>
            <a:r>
              <a:rPr lang="ru-RU" sz="2200" b="1" i="1" dirty="0"/>
              <a:t> як </a:t>
            </a:r>
            <a:r>
              <a:rPr lang="ru-RU" sz="2200" b="1" i="1" dirty="0" err="1"/>
              <a:t>обов’язкове</a:t>
            </a:r>
            <a:r>
              <a:rPr lang="ru-RU" sz="2200" b="1" i="1" dirty="0"/>
              <a:t>.</a:t>
            </a:r>
            <a:endParaRPr lang="ru-RU" sz="2200" dirty="0"/>
          </a:p>
          <a:p>
            <a:pPr marL="182880" lvl="0" indent="-74928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lang="ru-RU" sz="2200" dirty="0"/>
          </a:p>
        </p:txBody>
      </p:sp>
      <p:pic>
        <p:nvPicPr>
          <p:cNvPr id="3" name="Audio Recording 4 апр. 2022 г., 19:12:43" descr="Audio Recording 4 апр. 2022 г., 19:12:43">
            <a:hlinkClick r:id="" action="ppaction://media"/>
            <a:extLst>
              <a:ext uri="{FF2B5EF4-FFF2-40B4-BE49-F238E27FC236}">
                <a16:creationId xmlns:a16="http://schemas.microsoft.com/office/drawing/2014/main" id="{0C763543-7C8D-B349-8A9D-A65E6CDBB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6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4860"/>
              <a:buFont typeface="Rockwell"/>
              <a:buNone/>
            </a:pPr>
            <a:r>
              <a:rPr lang="ru-RU" sz="4200"/>
              <a:t>УХВАЛА ВС ВІД 16.08.18, ПРОВАДЖЕННЯ № 51-3549 КМ 18 </a:t>
            </a:r>
          </a:p>
        </p:txBody>
      </p:sp>
      <p:sp>
        <p:nvSpPr>
          <p:cNvPr id="7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182880" lvl="0" indent="-182880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2200" u="sng">
                <a:hlinkClick r:id="rId5"/>
              </a:rPr>
              <a:t>http://reyestr.court.gov.ua/Review/76054009</a:t>
            </a:r>
            <a:endParaRPr lang="en-US" sz="2200"/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 sz="2200"/>
              <a:t>Так, відповідно до </a:t>
            </a:r>
            <a:r>
              <a:rPr lang="ru-RU" sz="2200" u="sng">
                <a:hlinkClick r:id="rId6"/>
              </a:rPr>
              <a:t>ст.77 КК України</a:t>
            </a:r>
            <a:r>
              <a:rPr lang="ru-RU" sz="2200"/>
              <a:t> у разі звільнення від відбування покарання з випробуванням можуть бути призначені додаткові покарання у виді штрафу, позбавлення права обіймати певні посади або займатися певною діяльністю та позбавлення військового, спеціального звання, рангу, чину або кваліфікаційного класу.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 sz="2200"/>
              <a:t>Отже, при застосуванні положень </a:t>
            </a:r>
            <a:r>
              <a:rPr lang="ru-RU" sz="2200" u="sng">
                <a:hlinkClick r:id="rId7"/>
              </a:rPr>
              <a:t>ст.75 КК України</a:t>
            </a:r>
            <a:r>
              <a:rPr lang="ru-RU" sz="2200"/>
              <a:t> конфіскація майна як додаткове покарання не може бути призначена.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 sz="2200"/>
              <a:t>Всупереч цьому, суд першої інстанції при призначенні ОСОБА_1 покарання за ч.2 </a:t>
            </a:r>
            <a:r>
              <a:rPr lang="ru-RU" sz="2200" u="sng">
                <a:hlinkClick r:id="rId8"/>
              </a:rPr>
              <a:t>ст.368 КК України</a:t>
            </a:r>
            <a:r>
              <a:rPr lang="ru-RU" sz="2200"/>
              <a:t> застосував конфіскацію майна.</a:t>
            </a:r>
          </a:p>
          <a:p>
            <a:pPr marL="182880" lvl="0" indent="-74928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lang="ru-RU" sz="2200"/>
          </a:p>
        </p:txBody>
      </p:sp>
      <p:pic>
        <p:nvPicPr>
          <p:cNvPr id="2" name="Audio Recording 4 апр. 2022 г., 19:14:50" descr="Audio Recording 4 апр. 2022 г., 19:14:50">
            <a:hlinkClick r:id="" action="ppaction://media"/>
            <a:extLst>
              <a:ext uri="{FF2B5EF4-FFF2-40B4-BE49-F238E27FC236}">
                <a16:creationId xmlns:a16="http://schemas.microsoft.com/office/drawing/2014/main" id="{D173401E-9AA7-F64D-8CE8-530260F50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4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ru-RU" sz="5400">
                <a:solidFill>
                  <a:srgbClr val="FFFFFF"/>
                </a:solidFill>
              </a:rPr>
              <a:t>ПРАВОВІ НАСЛІДКИ</a:t>
            </a:r>
          </a:p>
        </p:txBody>
      </p:sp>
      <p:sp>
        <p:nvSpPr>
          <p:cNvPr id="205" name="Google Shape;205;p29"/>
          <p:cNvSpPr txBox="1">
            <a:spLocks noGrp="1"/>
          </p:cNvSpPr>
          <p:nvPr>
            <p:ph type="body" idx="1"/>
          </p:nvPr>
        </p:nvSpPr>
        <p:spPr>
          <a:xfrm>
            <a:off x="838200" y="2586789"/>
            <a:ext cx="10515600" cy="3590174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182880" lvl="0" indent="-182880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ru-RU" sz="1900" b="1" i="1" dirty="0" err="1"/>
              <a:t>Сприятливі</a:t>
            </a:r>
            <a:r>
              <a:rPr lang="ru-RU" sz="1900" dirty="0"/>
              <a:t>: 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ru-RU" sz="1900" dirty="0" err="1"/>
              <a:t>Звільнення</a:t>
            </a:r>
            <a:r>
              <a:rPr lang="ru-RU" sz="1900" dirty="0"/>
              <a:t> судом </a:t>
            </a:r>
            <a:r>
              <a:rPr lang="ru-RU" sz="1900" dirty="0" err="1"/>
              <a:t>від</a:t>
            </a:r>
            <a:r>
              <a:rPr lang="ru-RU" sz="1900" dirty="0"/>
              <a:t> </a:t>
            </a:r>
            <a:r>
              <a:rPr lang="ru-RU" sz="1900" dirty="0" err="1"/>
              <a:t>призначеного</a:t>
            </a:r>
            <a:r>
              <a:rPr lang="ru-RU" sz="1900" dirty="0"/>
              <a:t> </a:t>
            </a:r>
            <a:r>
              <a:rPr lang="ru-RU" sz="1900" dirty="0" err="1"/>
              <a:t>покарання</a:t>
            </a:r>
            <a:r>
              <a:rPr lang="ru-RU" sz="1900" dirty="0"/>
              <a:t> </a:t>
            </a:r>
            <a:r>
              <a:rPr lang="ru-RU" sz="1900" dirty="0" err="1"/>
              <a:t>після</a:t>
            </a:r>
            <a:r>
              <a:rPr lang="ru-RU" sz="1900" dirty="0"/>
              <a:t> </a:t>
            </a:r>
            <a:r>
              <a:rPr lang="ru-RU" sz="1900" dirty="0" err="1"/>
              <a:t>закінчення</a:t>
            </a:r>
            <a:r>
              <a:rPr lang="ru-RU" sz="1900" dirty="0"/>
              <a:t> </a:t>
            </a:r>
            <a:r>
              <a:rPr lang="ru-RU" sz="1900" dirty="0" err="1"/>
              <a:t>іспитового</a:t>
            </a:r>
            <a:r>
              <a:rPr lang="ru-RU" sz="1900" dirty="0"/>
              <a:t> строку </a:t>
            </a:r>
            <a:r>
              <a:rPr lang="ru-RU" sz="1900" dirty="0" err="1"/>
              <a:t>засудженого</a:t>
            </a:r>
            <a:r>
              <a:rPr lang="ru-RU" sz="1900" dirty="0"/>
              <a:t>, </a:t>
            </a:r>
            <a:r>
              <a:rPr lang="ru-RU" sz="1900" dirty="0" err="1"/>
              <a:t>який</a:t>
            </a:r>
            <a:r>
              <a:rPr lang="ru-RU" sz="1900" dirty="0"/>
              <a:t> </a:t>
            </a:r>
            <a:r>
              <a:rPr lang="ru-RU" sz="1900" dirty="0" err="1"/>
              <a:t>виконав</a:t>
            </a:r>
            <a:r>
              <a:rPr lang="ru-RU" sz="1900" dirty="0"/>
              <a:t> </a:t>
            </a:r>
            <a:r>
              <a:rPr lang="ru-RU" sz="1900" dirty="0" err="1"/>
              <a:t>покладені</a:t>
            </a:r>
            <a:r>
              <a:rPr lang="ru-RU" sz="1900" dirty="0"/>
              <a:t> на </a:t>
            </a:r>
            <a:r>
              <a:rPr lang="ru-RU" sz="1900" dirty="0" err="1"/>
              <a:t>нього</a:t>
            </a:r>
            <a:r>
              <a:rPr lang="ru-RU" sz="1900" dirty="0"/>
              <a:t> </a:t>
            </a:r>
            <a:r>
              <a:rPr lang="ru-RU" sz="1900" dirty="0" err="1"/>
              <a:t>обов'язки</a:t>
            </a:r>
            <a:r>
              <a:rPr lang="ru-RU" sz="1900" dirty="0"/>
              <a:t> та не вчинив нового </a:t>
            </a:r>
            <a:r>
              <a:rPr lang="ru-RU" sz="1900" dirty="0" err="1"/>
              <a:t>кримінального</a:t>
            </a:r>
            <a:r>
              <a:rPr lang="ru-RU" sz="1900" dirty="0"/>
              <a:t> </a:t>
            </a:r>
            <a:r>
              <a:rPr lang="ru-RU" sz="1900" dirty="0" err="1"/>
              <a:t>правопорушення</a:t>
            </a:r>
            <a:r>
              <a:rPr lang="ru-RU" sz="1900" dirty="0"/>
              <a:t>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lang="ru-RU" sz="1900" dirty="0"/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 sz="1900" b="1" i="1" dirty="0" err="1"/>
              <a:t>Несприятливі</a:t>
            </a:r>
            <a:r>
              <a:rPr lang="ru-RU" sz="1900" dirty="0"/>
              <a:t>: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ru-RU" sz="1900" dirty="0"/>
              <a:t>1) </a:t>
            </a:r>
            <a:r>
              <a:rPr lang="ru-RU" sz="1900" dirty="0" err="1"/>
              <a:t>направлення</a:t>
            </a:r>
            <a:r>
              <a:rPr lang="ru-RU" sz="1900" dirty="0"/>
              <a:t> </a:t>
            </a:r>
            <a:r>
              <a:rPr lang="ru-RU" sz="1900" dirty="0" err="1"/>
              <a:t>засудженого</a:t>
            </a:r>
            <a:r>
              <a:rPr lang="ru-RU" sz="1900" dirty="0"/>
              <a:t> для </a:t>
            </a:r>
            <a:r>
              <a:rPr lang="ru-RU" sz="1900" dirty="0" err="1"/>
              <a:t>відбування</a:t>
            </a:r>
            <a:r>
              <a:rPr lang="ru-RU" sz="1900" dirty="0"/>
              <a:t> </a:t>
            </a:r>
            <a:r>
              <a:rPr lang="ru-RU" sz="1900" dirty="0" err="1"/>
              <a:t>призначеного</a:t>
            </a:r>
            <a:r>
              <a:rPr lang="ru-RU" sz="1900" dirty="0"/>
              <a:t> </a:t>
            </a:r>
            <a:r>
              <a:rPr lang="ru-RU" sz="1900" dirty="0" err="1"/>
              <a:t>покарання</a:t>
            </a:r>
            <a:r>
              <a:rPr lang="ru-RU" sz="1900" dirty="0"/>
              <a:t> </a:t>
            </a:r>
            <a:r>
              <a:rPr lang="ru-RU" sz="1900" dirty="0" err="1"/>
              <a:t>якщо</a:t>
            </a:r>
            <a:r>
              <a:rPr lang="ru-RU" sz="1900" dirty="0"/>
              <a:t> </a:t>
            </a:r>
            <a:r>
              <a:rPr lang="ru-RU" sz="1900" dirty="0" err="1"/>
              <a:t>він</a:t>
            </a:r>
            <a:r>
              <a:rPr lang="ru-RU" sz="1900" dirty="0"/>
              <a:t> не </a:t>
            </a:r>
            <a:r>
              <a:rPr lang="ru-RU" sz="1900" dirty="0" err="1"/>
              <a:t>виконує</a:t>
            </a:r>
            <a:r>
              <a:rPr lang="ru-RU" sz="1900" dirty="0"/>
              <a:t> </a:t>
            </a:r>
            <a:r>
              <a:rPr lang="ru-RU" sz="1900" dirty="0" err="1"/>
              <a:t>покладені</a:t>
            </a:r>
            <a:r>
              <a:rPr lang="ru-RU" sz="1900" dirty="0"/>
              <a:t> на </a:t>
            </a:r>
            <a:r>
              <a:rPr lang="ru-RU" sz="1900" dirty="0" err="1"/>
              <a:t>нього</a:t>
            </a:r>
            <a:r>
              <a:rPr lang="ru-RU" sz="1900" dirty="0"/>
              <a:t> </a:t>
            </a:r>
            <a:r>
              <a:rPr lang="ru-RU" sz="1900" dirty="0" err="1"/>
              <a:t>обов'язки</a:t>
            </a:r>
            <a:r>
              <a:rPr lang="ru-RU" sz="1900" dirty="0"/>
              <a:t> </a:t>
            </a:r>
            <a:r>
              <a:rPr lang="ru-RU" sz="1900" dirty="0" err="1"/>
              <a:t>або</a:t>
            </a:r>
            <a:r>
              <a:rPr lang="ru-RU" sz="1900" dirty="0"/>
              <a:t> систематично </a:t>
            </a:r>
            <a:r>
              <a:rPr lang="ru-RU" sz="1900" dirty="0" err="1"/>
              <a:t>вчинює</a:t>
            </a:r>
            <a:r>
              <a:rPr lang="ru-RU" sz="1900" dirty="0"/>
              <a:t> </a:t>
            </a:r>
            <a:r>
              <a:rPr lang="ru-RU" sz="1900" dirty="0" err="1"/>
              <a:t>правопорушення</a:t>
            </a:r>
            <a:r>
              <a:rPr lang="ru-RU" sz="1900" dirty="0"/>
              <a:t>, </a:t>
            </a:r>
            <a:r>
              <a:rPr lang="ru-RU" sz="1900" dirty="0" err="1"/>
              <a:t>що</a:t>
            </a:r>
            <a:r>
              <a:rPr lang="ru-RU" sz="1900" dirty="0"/>
              <a:t> </a:t>
            </a:r>
            <a:r>
              <a:rPr lang="ru-RU" sz="1900" dirty="0" err="1"/>
              <a:t>потягли</a:t>
            </a:r>
            <a:r>
              <a:rPr lang="ru-RU" sz="1900" dirty="0"/>
              <a:t> за собою </a:t>
            </a:r>
            <a:r>
              <a:rPr lang="ru-RU" sz="1900" dirty="0" err="1"/>
              <a:t>адміністративні</a:t>
            </a:r>
            <a:r>
              <a:rPr lang="ru-RU" sz="1900" dirty="0"/>
              <a:t> </a:t>
            </a:r>
            <a:r>
              <a:rPr lang="ru-RU" sz="1900" dirty="0" err="1"/>
              <a:t>стягнення</a:t>
            </a:r>
            <a:r>
              <a:rPr lang="ru-RU" sz="1900" dirty="0"/>
              <a:t> і </a:t>
            </a:r>
            <a:r>
              <a:rPr lang="ru-RU" sz="1900" dirty="0" err="1"/>
              <a:t>свідчать</a:t>
            </a:r>
            <a:r>
              <a:rPr lang="ru-RU" sz="1900" dirty="0"/>
              <a:t> про </a:t>
            </a:r>
            <a:r>
              <a:rPr lang="ru-RU" sz="1900" dirty="0" err="1"/>
              <a:t>його</a:t>
            </a:r>
            <a:r>
              <a:rPr lang="ru-RU" sz="1900" dirty="0"/>
              <a:t> </a:t>
            </a:r>
            <a:r>
              <a:rPr lang="ru-RU" sz="1900" dirty="0" err="1"/>
              <a:t>небажання</a:t>
            </a:r>
            <a:r>
              <a:rPr lang="ru-RU" sz="1900" dirty="0"/>
              <a:t> стати на шлях </a:t>
            </a:r>
            <a:r>
              <a:rPr lang="ru-RU" sz="1900" dirty="0" err="1"/>
              <a:t>виправлення</a:t>
            </a:r>
            <a:r>
              <a:rPr lang="ru-RU" sz="1900" dirty="0"/>
              <a:t>;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ru-RU" sz="1900" dirty="0"/>
              <a:t>2) </a:t>
            </a:r>
            <a:r>
              <a:rPr lang="ru-RU" sz="1900" dirty="0" err="1"/>
              <a:t>Призначення</a:t>
            </a:r>
            <a:r>
              <a:rPr lang="ru-RU" sz="1900" dirty="0"/>
              <a:t> </a:t>
            </a:r>
            <a:r>
              <a:rPr lang="ru-RU" sz="1900" dirty="0" err="1"/>
              <a:t>покарання</a:t>
            </a:r>
            <a:r>
              <a:rPr lang="ru-RU" sz="1900" dirty="0"/>
              <a:t> за </a:t>
            </a:r>
            <a:r>
              <a:rPr lang="ru-RU" sz="1900" dirty="0" err="1"/>
              <a:t>сукупності</a:t>
            </a:r>
            <a:r>
              <a:rPr lang="ru-RU" sz="1900" dirty="0"/>
              <a:t> </a:t>
            </a:r>
            <a:r>
              <a:rPr lang="ru-RU" sz="1900" dirty="0" err="1"/>
              <a:t>вироків</a:t>
            </a:r>
            <a:r>
              <a:rPr lang="ru-RU" sz="1900" dirty="0"/>
              <a:t> </a:t>
            </a:r>
            <a:r>
              <a:rPr lang="ru-RU" sz="1900" dirty="0" err="1"/>
              <a:t>якщо</a:t>
            </a:r>
            <a:r>
              <a:rPr lang="ru-RU" sz="1900" dirty="0"/>
              <a:t> особа </a:t>
            </a:r>
            <a:r>
              <a:rPr lang="ru-RU" sz="1900" dirty="0" err="1"/>
              <a:t>протягом</a:t>
            </a:r>
            <a:r>
              <a:rPr lang="ru-RU" sz="1900" dirty="0"/>
              <a:t> </a:t>
            </a:r>
            <a:r>
              <a:rPr lang="ru-RU" sz="1900" dirty="0" err="1"/>
              <a:t>іспитового</a:t>
            </a:r>
            <a:r>
              <a:rPr lang="ru-RU" sz="1900" dirty="0"/>
              <a:t> строку вчинила </a:t>
            </a:r>
            <a:r>
              <a:rPr lang="ru-RU" sz="1900" dirty="0" err="1"/>
              <a:t>нове</a:t>
            </a:r>
            <a:r>
              <a:rPr lang="ru-RU" sz="1900" dirty="0"/>
              <a:t> </a:t>
            </a:r>
            <a:r>
              <a:rPr lang="ru-RU" sz="1900" dirty="0" err="1"/>
              <a:t>кримінальне</a:t>
            </a:r>
            <a:r>
              <a:rPr lang="ru-RU" sz="1900" dirty="0"/>
              <a:t> </a:t>
            </a:r>
            <a:r>
              <a:rPr lang="ru-RU" sz="1900" dirty="0" err="1"/>
              <a:t>правопорушення</a:t>
            </a:r>
            <a:r>
              <a:rPr lang="ru-RU" sz="1900" dirty="0"/>
              <a:t>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lang="ru-RU" sz="1900" dirty="0"/>
          </a:p>
        </p:txBody>
      </p:sp>
      <p:pic>
        <p:nvPicPr>
          <p:cNvPr id="2" name="Audio Recording 4 апр. 2022 г., 19:23:11" descr="Audio Recording 4 апр. 2022 г., 19:23:11">
            <a:hlinkClick r:id="" action="ppaction://media"/>
            <a:extLst>
              <a:ext uri="{FF2B5EF4-FFF2-40B4-BE49-F238E27FC236}">
                <a16:creationId xmlns:a16="http://schemas.microsoft.com/office/drawing/2014/main" id="{A64FF4FA-EA76-7942-B747-540FA5CB2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9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Google Shape;21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4900"/>
              <a:buFont typeface="Rockwell"/>
              <a:buNone/>
            </a:pPr>
            <a:r>
              <a:rPr lang="ru-RU" sz="4200"/>
              <a:t>ПОСТАНОВА ВС ВІД 18.03.2019,</a:t>
            </a:r>
            <a:br>
              <a:rPr lang="ru-RU" sz="4200"/>
            </a:br>
            <a:r>
              <a:rPr lang="ru-RU" sz="4200"/>
              <a:t>ПРОВАДЖЕННЯ № 51-5195КМО18</a:t>
            </a:r>
          </a:p>
        </p:txBody>
      </p:sp>
      <p:sp>
        <p:nvSpPr>
          <p:cNvPr id="9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Google Shape;211;p30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182880" lvl="0" indent="-182880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2200" dirty="0"/>
              <a:t>http://</a:t>
            </a:r>
            <a:r>
              <a:rPr lang="en-US" sz="2200" dirty="0" err="1"/>
              <a:t>reyestr.court.gov.ua</a:t>
            </a:r>
            <a:r>
              <a:rPr lang="en-US" sz="2200" dirty="0"/>
              <a:t>/Review/80716309</a:t>
            </a:r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 sz="2200" dirty="0"/>
              <a:t>У </a:t>
            </a:r>
            <a:r>
              <a:rPr lang="ru-RU" sz="2200" dirty="0" err="1"/>
              <a:t>випадку</a:t>
            </a:r>
            <a:r>
              <a:rPr lang="ru-RU" sz="2200" dirty="0"/>
              <a:t>, </a:t>
            </a:r>
            <a:r>
              <a:rPr lang="ru-RU" sz="2200" dirty="0" err="1"/>
              <a:t>якщо</a:t>
            </a:r>
            <a:r>
              <a:rPr lang="ru-RU" sz="2200" dirty="0"/>
              <a:t> особа, яка </a:t>
            </a:r>
            <a:r>
              <a:rPr lang="ru-RU" sz="2200" dirty="0" err="1"/>
              <a:t>була</a:t>
            </a:r>
            <a:r>
              <a:rPr lang="ru-RU" sz="2200" dirty="0"/>
              <a:t> </a:t>
            </a:r>
            <a:r>
              <a:rPr lang="ru-RU" sz="2200" dirty="0" err="1"/>
              <a:t>звільнена</a:t>
            </a:r>
            <a:r>
              <a:rPr lang="ru-RU" sz="2200" dirty="0"/>
              <a:t> судом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відбування</a:t>
            </a:r>
            <a:r>
              <a:rPr lang="ru-RU" sz="2200" dirty="0"/>
              <a:t> </a:t>
            </a:r>
            <a:r>
              <a:rPr lang="ru-RU" sz="2200" dirty="0" err="1"/>
              <a:t>покарання</a:t>
            </a:r>
            <a:r>
              <a:rPr lang="ru-RU" sz="2200" dirty="0"/>
              <a:t> з </a:t>
            </a:r>
            <a:r>
              <a:rPr lang="ru-RU" sz="2200" dirty="0" err="1"/>
              <a:t>випробуваннями</a:t>
            </a:r>
            <a:r>
              <a:rPr lang="ru-RU" sz="2200" dirty="0"/>
              <a:t>, і до </a:t>
            </a:r>
            <a:r>
              <a:rPr lang="ru-RU" sz="2200" dirty="0" err="1"/>
              <a:t>закінчення</a:t>
            </a:r>
            <a:r>
              <a:rPr lang="ru-RU" sz="2200" dirty="0"/>
              <a:t> </a:t>
            </a:r>
            <a:r>
              <a:rPr lang="ru-RU" sz="2200" dirty="0" err="1"/>
              <a:t>визначеного</a:t>
            </a:r>
            <a:r>
              <a:rPr lang="ru-RU" sz="2200" dirty="0"/>
              <a:t> судом </a:t>
            </a:r>
            <a:r>
              <a:rPr lang="ru-RU" sz="2200" dirty="0" err="1"/>
              <a:t>іспитового</a:t>
            </a:r>
            <a:r>
              <a:rPr lang="ru-RU" sz="2200" dirty="0"/>
              <a:t> строку </a:t>
            </a:r>
            <a:r>
              <a:rPr lang="ru-RU" sz="2200" dirty="0" err="1"/>
              <a:t>знову</a:t>
            </a:r>
            <a:r>
              <a:rPr lang="ru-RU" sz="2200" dirty="0"/>
              <a:t> вчинила </a:t>
            </a:r>
            <a:r>
              <a:rPr lang="ru-RU" sz="2200" dirty="0" err="1"/>
              <a:t>умисний</a:t>
            </a:r>
            <a:r>
              <a:rPr lang="ru-RU" sz="2200" dirty="0"/>
              <a:t> </a:t>
            </a:r>
            <a:r>
              <a:rPr lang="ru-RU" sz="2200" dirty="0" err="1"/>
              <a:t>злочин</a:t>
            </a:r>
            <a:r>
              <a:rPr lang="ru-RU" sz="2200" dirty="0"/>
              <a:t>, </a:t>
            </a:r>
            <a:r>
              <a:rPr lang="ru-RU" sz="2200" dirty="0" err="1"/>
              <a:t>який</a:t>
            </a:r>
            <a:r>
              <a:rPr lang="ru-RU" sz="2200" dirty="0"/>
              <a:t> не </a:t>
            </a:r>
            <a:r>
              <a:rPr lang="ru-RU" sz="2200" dirty="0" err="1"/>
              <a:t>є</a:t>
            </a:r>
            <a:r>
              <a:rPr lang="ru-RU" sz="2200" dirty="0"/>
              <a:t> тяжким та особливо тяжким, вона </a:t>
            </a:r>
            <a:r>
              <a:rPr lang="ru-RU" sz="2200" dirty="0" err="1"/>
              <a:t>підлягає</a:t>
            </a:r>
            <a:r>
              <a:rPr lang="ru-RU" sz="2200" dirty="0"/>
              <a:t> </a:t>
            </a:r>
            <a:r>
              <a:rPr lang="ru-RU" sz="2200" dirty="0" err="1"/>
              <a:t>звільненню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відбування</a:t>
            </a:r>
            <a:r>
              <a:rPr lang="ru-RU" sz="2200" dirty="0"/>
              <a:t> </a:t>
            </a:r>
            <a:r>
              <a:rPr lang="ru-RU" sz="2200" dirty="0" err="1"/>
              <a:t>покарання</a:t>
            </a:r>
            <a:r>
              <a:rPr lang="ru-RU" sz="2200" dirty="0"/>
              <a:t> за </a:t>
            </a:r>
            <a:r>
              <a:rPr lang="ru-RU" sz="2200" dirty="0" err="1"/>
              <a:t>вчинення</a:t>
            </a:r>
            <a:r>
              <a:rPr lang="ru-RU" sz="2200" dirty="0"/>
              <a:t> </a:t>
            </a:r>
            <a:r>
              <a:rPr lang="ru-RU" sz="2200" dirty="0" err="1"/>
              <a:t>останнього</a:t>
            </a:r>
            <a:r>
              <a:rPr lang="ru-RU" sz="2200" dirty="0"/>
              <a:t> </a:t>
            </a:r>
            <a:r>
              <a:rPr lang="ru-RU" sz="2200" dirty="0" err="1"/>
              <a:t>злочину</a:t>
            </a:r>
            <a:r>
              <a:rPr lang="ru-RU" sz="2200" dirty="0"/>
              <a:t> на </a:t>
            </a:r>
            <a:r>
              <a:rPr lang="ru-RU" sz="2200" dirty="0" err="1"/>
              <a:t>підставі</a:t>
            </a:r>
            <a:r>
              <a:rPr lang="ru-RU" sz="2200" dirty="0"/>
              <a:t> </a:t>
            </a:r>
            <a:r>
              <a:rPr lang="ru-RU" sz="2200" u="sng" dirty="0">
                <a:hlinkClick r:id="rId5"/>
              </a:rPr>
              <a:t>Закону України «Про амністію у 2016 році»</a:t>
            </a:r>
            <a:r>
              <a:rPr lang="ru-RU" sz="2200" dirty="0"/>
              <a:t>, за </a:t>
            </a:r>
            <a:r>
              <a:rPr lang="ru-RU" sz="2200" dirty="0" err="1"/>
              <a:t>умови</a:t>
            </a:r>
            <a:r>
              <a:rPr lang="ru-RU" sz="2200" dirty="0"/>
              <a:t>, </a:t>
            </a:r>
            <a:r>
              <a:rPr lang="ru-RU" sz="2200" dirty="0" err="1"/>
              <a:t>якщо</a:t>
            </a:r>
            <a:r>
              <a:rPr lang="ru-RU" sz="2200" dirty="0"/>
              <a:t> вона </a:t>
            </a:r>
            <a:r>
              <a:rPr lang="ru-RU" sz="2200" dirty="0" err="1"/>
              <a:t>являється</a:t>
            </a:r>
            <a:r>
              <a:rPr lang="ru-RU" sz="2200" dirty="0"/>
              <a:t> </a:t>
            </a:r>
            <a:r>
              <a:rPr lang="ru-RU" sz="2200" dirty="0" err="1"/>
              <a:t>суб'єктом</a:t>
            </a:r>
            <a:r>
              <a:rPr lang="ru-RU" sz="2200" dirty="0"/>
              <a:t> </a:t>
            </a:r>
            <a:r>
              <a:rPr lang="ru-RU" sz="2200" dirty="0" err="1"/>
              <a:t>застосування</a:t>
            </a:r>
            <a:r>
              <a:rPr lang="ru-RU" sz="2200" dirty="0"/>
              <a:t> </a:t>
            </a:r>
            <a:r>
              <a:rPr lang="ru-RU" sz="2200" dirty="0" err="1"/>
              <a:t>цього</a:t>
            </a:r>
            <a:r>
              <a:rPr lang="ru-RU" sz="2200" dirty="0"/>
              <a:t> </a:t>
            </a:r>
            <a:r>
              <a:rPr lang="ru-RU" sz="2200" u="sng" dirty="0">
                <a:hlinkClick r:id="rId5"/>
              </a:rPr>
              <a:t>Закону</a:t>
            </a:r>
            <a:r>
              <a:rPr lang="ru-RU" sz="2200" dirty="0"/>
              <a:t>. У </a:t>
            </a:r>
            <a:r>
              <a:rPr lang="ru-RU" sz="2200" dirty="0" err="1"/>
              <a:t>випадку</a:t>
            </a:r>
            <a:r>
              <a:rPr lang="ru-RU" sz="2200" dirty="0"/>
              <a:t>, </a:t>
            </a:r>
            <a:r>
              <a:rPr lang="ru-RU" sz="2200" dirty="0" err="1"/>
              <a:t>якщо</a:t>
            </a:r>
            <a:r>
              <a:rPr lang="ru-RU" sz="2200" dirty="0"/>
              <a:t> особа </a:t>
            </a:r>
            <a:r>
              <a:rPr lang="ru-RU" sz="2200" dirty="0" err="1"/>
              <a:t>попереднім</a:t>
            </a:r>
            <a:r>
              <a:rPr lang="ru-RU" sz="2200" dirty="0"/>
              <a:t> </a:t>
            </a:r>
            <a:r>
              <a:rPr lang="ru-RU" sz="2200" dirty="0" err="1"/>
              <a:t>вироком</a:t>
            </a:r>
            <a:r>
              <a:rPr lang="ru-RU" sz="2200" dirty="0"/>
              <a:t> </a:t>
            </a:r>
            <a:r>
              <a:rPr lang="ru-RU" sz="2200" dirty="0" err="1"/>
              <a:t>була</a:t>
            </a:r>
            <a:r>
              <a:rPr lang="ru-RU" sz="2200" dirty="0"/>
              <a:t> </a:t>
            </a:r>
            <a:r>
              <a:rPr lang="ru-RU" sz="2200" dirty="0" err="1"/>
              <a:t>засуджена</a:t>
            </a:r>
            <a:r>
              <a:rPr lang="ru-RU" sz="2200" dirty="0"/>
              <a:t> за </a:t>
            </a:r>
            <a:r>
              <a:rPr lang="ru-RU" sz="2200" dirty="0" err="1"/>
              <a:t>злочин</a:t>
            </a:r>
            <a:r>
              <a:rPr lang="ru-RU" sz="2200" dirty="0"/>
              <a:t>, </a:t>
            </a:r>
            <a:r>
              <a:rPr lang="ru-RU" sz="2200" dirty="0" err="1"/>
              <a:t>який</a:t>
            </a:r>
            <a:r>
              <a:rPr lang="ru-RU" sz="2200" dirty="0"/>
              <a:t> </a:t>
            </a:r>
            <a:r>
              <a:rPr lang="ru-RU" sz="2200" dirty="0" err="1"/>
              <a:t>виходячи</a:t>
            </a:r>
            <a:r>
              <a:rPr lang="ru-RU" sz="2200" dirty="0"/>
              <a:t> з </a:t>
            </a:r>
            <a:r>
              <a:rPr lang="ru-RU" sz="2200" dirty="0" err="1"/>
              <a:t>його</a:t>
            </a:r>
            <a:r>
              <a:rPr lang="ru-RU" sz="2200" dirty="0"/>
              <a:t> </a:t>
            </a:r>
            <a:r>
              <a:rPr lang="ru-RU" sz="2200" dirty="0" err="1"/>
              <a:t>тяжкості</a:t>
            </a:r>
            <a:r>
              <a:rPr lang="ru-RU" sz="2200" dirty="0"/>
              <a:t>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переліку</a:t>
            </a:r>
            <a:r>
              <a:rPr lang="ru-RU" sz="2200" dirty="0"/>
              <a:t> статей </a:t>
            </a:r>
            <a:r>
              <a:rPr lang="ru-RU" sz="2200" u="sng" dirty="0">
                <a:hlinkClick r:id="rId6"/>
              </a:rPr>
              <a:t>КК України</a:t>
            </a:r>
            <a:r>
              <a:rPr lang="ru-RU" sz="2200" dirty="0"/>
              <a:t> не </a:t>
            </a:r>
            <a:r>
              <a:rPr lang="ru-RU" sz="2200" dirty="0" err="1"/>
              <a:t>підпадає</a:t>
            </a:r>
            <a:r>
              <a:rPr lang="ru-RU" sz="2200" dirty="0"/>
              <a:t> </a:t>
            </a:r>
            <a:r>
              <a:rPr lang="ru-RU" sz="2200" dirty="0" err="1"/>
              <a:t>під</a:t>
            </a:r>
            <a:r>
              <a:rPr lang="ru-RU" sz="2200" dirty="0"/>
              <a:t> </a:t>
            </a:r>
            <a:r>
              <a:rPr lang="ru-RU" sz="2200" dirty="0" err="1"/>
              <a:t>дію</a:t>
            </a:r>
            <a:r>
              <a:rPr lang="ru-RU" sz="2200" dirty="0"/>
              <a:t> </a:t>
            </a:r>
            <a:r>
              <a:rPr lang="ru-RU" sz="2200" u="sng" dirty="0">
                <a:hlinkClick r:id="rId5"/>
              </a:rPr>
              <a:t>Закону України «Про амністію у 2016 році»</a:t>
            </a:r>
            <a:r>
              <a:rPr lang="ru-RU" sz="2200" dirty="0"/>
              <a:t>, </a:t>
            </a:r>
            <a:r>
              <a:rPr lang="ru-RU" sz="2200" dirty="0" err="1"/>
              <a:t>питання</a:t>
            </a:r>
            <a:r>
              <a:rPr lang="ru-RU" sz="2200" dirty="0"/>
              <a:t> </a:t>
            </a:r>
            <a:r>
              <a:rPr lang="ru-RU" sz="2200" dirty="0" err="1"/>
              <a:t>щодо</a:t>
            </a:r>
            <a:r>
              <a:rPr lang="ru-RU" sz="2200" dirty="0"/>
              <a:t> </a:t>
            </a:r>
            <a:r>
              <a:rPr lang="ru-RU" sz="2200" dirty="0" err="1"/>
              <a:t>застосування</a:t>
            </a:r>
            <a:r>
              <a:rPr lang="ru-RU" sz="2200" dirty="0"/>
              <a:t> </a:t>
            </a:r>
            <a:r>
              <a:rPr lang="ru-RU" sz="2200" dirty="0" err="1"/>
              <a:t>амністії</a:t>
            </a:r>
            <a:r>
              <a:rPr lang="ru-RU" sz="2200" dirty="0"/>
              <a:t> </a:t>
            </a:r>
            <a:r>
              <a:rPr lang="ru-RU" sz="2200" dirty="0" err="1"/>
              <a:t>може</a:t>
            </a:r>
            <a:r>
              <a:rPr lang="ru-RU" sz="2200" dirty="0"/>
              <a:t> бути </a:t>
            </a:r>
            <a:r>
              <a:rPr lang="ru-RU" sz="2200" dirty="0" err="1"/>
              <a:t>вирішено</a:t>
            </a:r>
            <a:r>
              <a:rPr lang="ru-RU" sz="2200" dirty="0"/>
              <a:t> </a:t>
            </a:r>
            <a:r>
              <a:rPr lang="ru-RU" sz="2200" dirty="0" err="1"/>
              <a:t>тільки</a:t>
            </a:r>
            <a:r>
              <a:rPr lang="ru-RU" sz="2200" dirty="0"/>
              <a:t> </a:t>
            </a:r>
            <a:r>
              <a:rPr lang="ru-RU" sz="2200" dirty="0" err="1"/>
              <a:t>щодо</a:t>
            </a:r>
            <a:r>
              <a:rPr lang="ru-RU" sz="2200" dirty="0"/>
              <a:t> </a:t>
            </a:r>
            <a:r>
              <a:rPr lang="ru-RU" sz="2200" dirty="0" err="1"/>
              <a:t>останнього</a:t>
            </a:r>
            <a:r>
              <a:rPr lang="ru-RU" sz="2200" dirty="0"/>
              <a:t> </a:t>
            </a:r>
            <a:r>
              <a:rPr lang="ru-RU" sz="2200" dirty="0" err="1"/>
              <a:t>злочину</a:t>
            </a:r>
            <a:r>
              <a:rPr lang="ru-RU" sz="2200" dirty="0"/>
              <a:t>, і в таких </a:t>
            </a:r>
            <a:r>
              <a:rPr lang="ru-RU" sz="2200" dirty="0" err="1"/>
              <a:t>випадках</a:t>
            </a:r>
            <a:r>
              <a:rPr lang="ru-RU" sz="2200" dirty="0"/>
              <a:t> правила </a:t>
            </a:r>
            <a:r>
              <a:rPr lang="ru-RU" sz="2200" dirty="0" err="1"/>
              <a:t>встановлені</a:t>
            </a:r>
            <a:r>
              <a:rPr lang="ru-RU" sz="2200" dirty="0"/>
              <a:t> </a:t>
            </a:r>
            <a:r>
              <a:rPr lang="ru-RU" sz="2200" u="sng" dirty="0">
                <a:hlinkClick r:id="rId7"/>
              </a:rPr>
              <a:t>ст. 71 КК України</a:t>
            </a:r>
            <a:r>
              <a:rPr lang="ru-RU" sz="2200" dirty="0"/>
              <a:t>, при </a:t>
            </a:r>
            <a:r>
              <a:rPr lang="ru-RU" sz="2200" dirty="0" err="1"/>
              <a:t>призначенні</a:t>
            </a:r>
            <a:r>
              <a:rPr lang="ru-RU" sz="2200" dirty="0"/>
              <a:t> </a:t>
            </a:r>
            <a:r>
              <a:rPr lang="ru-RU" sz="2200" dirty="0" err="1"/>
              <a:t>покарання</a:t>
            </a:r>
            <a:r>
              <a:rPr lang="ru-RU" sz="2200" dirty="0"/>
              <a:t> не </a:t>
            </a:r>
            <a:r>
              <a:rPr lang="ru-RU" sz="2200" dirty="0" err="1"/>
              <a:t>застосовуються</a:t>
            </a:r>
            <a:r>
              <a:rPr lang="ru-RU" sz="2200" dirty="0"/>
              <a:t> і </a:t>
            </a:r>
            <a:r>
              <a:rPr lang="ru-RU" sz="2200" dirty="0" err="1"/>
              <a:t>попередній</a:t>
            </a:r>
            <a:r>
              <a:rPr lang="ru-RU" sz="2200" dirty="0"/>
              <a:t> </a:t>
            </a:r>
            <a:r>
              <a:rPr lang="ru-RU" sz="2200" dirty="0" err="1"/>
              <a:t>вирок</a:t>
            </a:r>
            <a:r>
              <a:rPr lang="ru-RU" sz="2200" dirty="0"/>
              <a:t> </a:t>
            </a:r>
            <a:r>
              <a:rPr lang="ru-RU" sz="2200" dirty="0" err="1"/>
              <a:t>виконується</a:t>
            </a:r>
            <a:r>
              <a:rPr lang="ru-RU" sz="2200" dirty="0"/>
              <a:t> </a:t>
            </a:r>
            <a:r>
              <a:rPr lang="ru-RU" sz="2200" dirty="0" err="1"/>
              <a:t>окремо</a:t>
            </a:r>
            <a:r>
              <a:rPr lang="ru-RU" sz="2200" dirty="0"/>
              <a:t>.</a:t>
            </a:r>
          </a:p>
        </p:txBody>
      </p:sp>
      <p:pic>
        <p:nvPicPr>
          <p:cNvPr id="2" name="Audio Recording 4 апр. 2022 г., 19:28:24" descr="Audio Recording 4 апр. 2022 г., 19:28:24">
            <a:hlinkClick r:id="" action="ppaction://media"/>
            <a:extLst>
              <a:ext uri="{FF2B5EF4-FFF2-40B4-BE49-F238E27FC236}">
                <a16:creationId xmlns:a16="http://schemas.microsoft.com/office/drawing/2014/main" id="{1BCEA2D1-147A-5D4E-ABC3-6B44FE2EC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F24DD-3A76-A440-885A-327EBBE1C93B}"/>
              </a:ext>
            </a:extLst>
          </p:cNvPr>
          <p:cNvSpPr txBox="1"/>
          <p:nvPr/>
        </p:nvSpPr>
        <p:spPr>
          <a:xfrm>
            <a:off x="4038600" y="1939159"/>
            <a:ext cx="7644627" cy="2751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ДЯКУЮ ЗА УВАГУ!</a:t>
            </a:r>
          </a:p>
        </p:txBody>
      </p:sp>
      <p:pic>
        <p:nvPicPr>
          <p:cNvPr id="5" name="Audio Recording 4 апр. 2022 г., 19:24:24" descr="Audio Recording 4 апр. 2022 г., 19:24:24">
            <a:hlinkClick r:id="" action="ppaction://media"/>
            <a:extLst>
              <a:ext uri="{FF2B5EF4-FFF2-40B4-BE49-F238E27FC236}">
                <a16:creationId xmlns:a16="http://schemas.microsoft.com/office/drawing/2014/main" id="{441C1444-71BD-3D44-95DA-4FE3061CE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651BD-FF68-9847-B2DC-27C496F45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/>
              <a:t>Література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37548D-4273-FD43-8CDE-2FD85727E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uk-UA" sz="1200" dirty="0"/>
              <a:t>Про застосування амністії в Україні. Закон України від 1 жовтня 1996 року,</a:t>
            </a:r>
            <a:br>
              <a:rPr lang="uk-UA" sz="1200" dirty="0"/>
            </a:br>
            <a:r>
              <a:rPr lang="uk-UA" sz="1200" dirty="0"/>
              <a:t>№ 392/96-ВР </a:t>
            </a:r>
            <a:r>
              <a:rPr lang="uk-UA" sz="1200" dirty="0">
                <a:hlinkClick r:id="rId4"/>
              </a:rPr>
              <a:t>https://zakon.rada.gov.ua/laws/show/392/96-%D0%B2%D1%80#Text</a:t>
            </a:r>
            <a:endParaRPr lang="uk-UA" sz="12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uk-UA" sz="1200" dirty="0"/>
              <a:t>Про Положення про порядок здійснення помилування. Указ Президента України від 21 квітня 2015 року № 223/2015. </a:t>
            </a:r>
            <a:r>
              <a:rPr lang="uk-UA" sz="1200" dirty="0">
                <a:hlinkClick r:id="rId5"/>
              </a:rPr>
              <a:t>https://zakon.rada.gov.ua/laws/show/223/2015#Text</a:t>
            </a:r>
            <a:endParaRPr lang="uk-UA" sz="12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uk-UA" sz="1200" dirty="0"/>
              <a:t>Кримінальне право України. В 2-х частинах. Загальна частина. Підручник за ред. В.Я. </a:t>
            </a:r>
            <a:r>
              <a:rPr lang="uk-UA" sz="1200" dirty="0" err="1"/>
              <a:t>Тація,В.І</a:t>
            </a:r>
            <a:r>
              <a:rPr lang="uk-UA" sz="1200" dirty="0"/>
              <a:t>. </a:t>
            </a:r>
            <a:r>
              <a:rPr lang="uk-UA" sz="1200" dirty="0" err="1"/>
              <a:t>Тютюгіна</a:t>
            </a:r>
            <a:r>
              <a:rPr lang="uk-UA" sz="1200" dirty="0"/>
              <a:t>, В.І. Борисова. Право, 2020. С. 453-501</a:t>
            </a:r>
          </a:p>
          <a:p>
            <a:pPr marL="514350" indent="-514350">
              <a:buAutoNum type="arabicPeriod"/>
            </a:pPr>
            <a:r>
              <a:rPr lang="uk-UA" sz="1200" dirty="0" err="1"/>
              <a:t>Дудоров</a:t>
            </a:r>
            <a:r>
              <a:rPr lang="uk-UA" sz="1200" dirty="0"/>
              <a:t> О.О., Хавронюк М.І. Кримінальне право: Навчальний посібник / За </a:t>
            </a:r>
            <a:r>
              <a:rPr lang="uk-UA" sz="1200" dirty="0" err="1"/>
              <a:t>заг</a:t>
            </a:r>
            <a:r>
              <a:rPr lang="uk-UA" sz="1200" dirty="0"/>
              <a:t>. ред. М.І. Хавронюка. – </a:t>
            </a:r>
            <a:r>
              <a:rPr lang="uk-UA" sz="1200" dirty="0" err="1"/>
              <a:t>К</a:t>
            </a:r>
            <a:r>
              <a:rPr lang="uk-UA" sz="1200" dirty="0"/>
              <a:t>.: </a:t>
            </a:r>
            <a:r>
              <a:rPr lang="uk-UA" sz="1200" dirty="0" err="1"/>
              <a:t>Ваіте</a:t>
            </a:r>
            <a:r>
              <a:rPr lang="uk-UA" sz="1200" dirty="0"/>
              <a:t>, 2014. – с. 364-426. </a:t>
            </a:r>
            <a:r>
              <a:rPr lang="uk-UA" sz="1200" dirty="0">
                <a:hlinkClick r:id="rId6"/>
              </a:rPr>
              <a:t>https://www.osce.org/files/f/documents/8/9/358166.pdf</a:t>
            </a:r>
            <a:endParaRPr lang="uk-UA" sz="1200" dirty="0"/>
          </a:p>
          <a:p>
            <a:pPr marL="514350" indent="-514350">
              <a:buAutoNum type="arabicPeriod"/>
            </a:pPr>
            <a:r>
              <a:rPr lang="uk-UA" sz="1200" dirty="0"/>
              <a:t>ОГЛЯДИ судової практики Касаційного кримінального суду у складі Верховного Суду :</a:t>
            </a:r>
          </a:p>
          <a:p>
            <a:pPr marL="0" indent="0">
              <a:buNone/>
            </a:pPr>
            <a:r>
              <a:rPr lang="uk-UA" sz="1200" dirty="0">
                <a:hlinkClick r:id="rId7"/>
              </a:rPr>
              <a:t>https://supreme.court.gov.ua/userfiles/media/ogljad_kks_vs.pdf</a:t>
            </a:r>
            <a:r>
              <a:rPr lang="uk-UA" sz="1200" dirty="0"/>
              <a:t> - С. 17-18</a:t>
            </a:r>
          </a:p>
          <a:p>
            <a:pPr marL="0" indent="0">
              <a:buNone/>
            </a:pPr>
            <a:r>
              <a:rPr lang="uk-UA" sz="1200" dirty="0">
                <a:hlinkClick r:id="rId8"/>
              </a:rPr>
              <a:t>https://supreme.court.gov.ua/userfiles/media/new_folder_for_uploads/supreme/Oglyad_KKS_2020.pdf</a:t>
            </a:r>
            <a:r>
              <a:rPr lang="uk-UA" sz="1200" dirty="0"/>
              <a:t> - с. 9-11</a:t>
            </a:r>
          </a:p>
          <a:p>
            <a:pPr marL="0" indent="0">
              <a:buNone/>
            </a:pPr>
            <a:r>
              <a:rPr lang="uk-UA" sz="1200" dirty="0">
                <a:hlinkClick r:id="rId9"/>
              </a:rPr>
              <a:t>https://supreme.court.gov.ua/userfiles/media/new_folder_for_uploads/supreme/Oglyad_KKS_VS_za_2021.pdf - С. 12-14</a:t>
            </a:r>
            <a:endParaRPr lang="uk-UA" sz="1200" dirty="0"/>
          </a:p>
          <a:p>
            <a:pPr marL="0" indent="0">
              <a:buNone/>
            </a:pPr>
            <a:r>
              <a:rPr lang="uk-UA" sz="1200" dirty="0"/>
              <a:t>Рекомендую прочитати:</a:t>
            </a:r>
          </a:p>
          <a:p>
            <a:pPr marL="514350" indent="-514350">
              <a:buAutoNum type="arabicPeriod"/>
            </a:pPr>
            <a:r>
              <a:rPr lang="uk-UA" sz="1200" dirty="0"/>
              <a:t>Текст </a:t>
            </a:r>
            <a:r>
              <a:rPr lang="uk-UA" sz="1200" dirty="0" err="1"/>
              <a:t>проєкту</a:t>
            </a:r>
            <a:r>
              <a:rPr lang="uk-UA" sz="1200" dirty="0"/>
              <a:t> нового Кримінального кодексу України, </a:t>
            </a:r>
            <a:r>
              <a:rPr lang="en-US" sz="1200" dirty="0">
                <a:hlinkClick r:id="rId10"/>
              </a:rPr>
              <a:t>https://newcriminalcode.org.ua/criminal-code</a:t>
            </a:r>
            <a:r>
              <a:rPr lang="uk-UA" sz="1200" dirty="0"/>
              <a:t>, розділи 3.3, 3.4, 3.5</a:t>
            </a:r>
          </a:p>
          <a:p>
            <a:pPr marL="514350" indent="-514350">
              <a:buAutoNum type="arabicPeriod"/>
            </a:pPr>
            <a:r>
              <a:rPr lang="ru-RU" sz="1200" dirty="0"/>
              <a:t>Горох О. П. </a:t>
            </a:r>
            <a:r>
              <a:rPr lang="ru-RU" sz="1200" dirty="0" err="1"/>
              <a:t>Сучасні</a:t>
            </a:r>
            <a:r>
              <a:rPr lang="ru-RU" sz="1200" dirty="0"/>
              <a:t> </a:t>
            </a:r>
            <a:r>
              <a:rPr lang="ru-RU" sz="1200" dirty="0" err="1"/>
              <a:t>кримінально-правові</a:t>
            </a:r>
            <a:r>
              <a:rPr lang="ru-RU" sz="1200" dirty="0"/>
              <a:t> </a:t>
            </a:r>
            <a:r>
              <a:rPr lang="ru-RU" sz="1200" dirty="0" err="1"/>
              <a:t>проблеми</a:t>
            </a:r>
            <a:r>
              <a:rPr lang="ru-RU" sz="1200" dirty="0"/>
              <a:t> </a:t>
            </a:r>
            <a:r>
              <a:rPr lang="ru-RU" sz="1200" dirty="0" err="1"/>
              <a:t>звільнення</a:t>
            </a:r>
            <a:r>
              <a:rPr lang="ru-RU" sz="1200" dirty="0"/>
              <a:t> </a:t>
            </a:r>
            <a:r>
              <a:rPr lang="ru-RU" sz="1200" dirty="0" err="1"/>
              <a:t>від</a:t>
            </a:r>
            <a:r>
              <a:rPr lang="ru-RU" sz="1200" dirty="0"/>
              <a:t> </a:t>
            </a:r>
            <a:r>
              <a:rPr lang="ru-RU" sz="1200" dirty="0" err="1"/>
              <a:t>покарання</a:t>
            </a:r>
            <a:r>
              <a:rPr lang="ru-RU" sz="1200" dirty="0"/>
              <a:t> та </a:t>
            </a:r>
            <a:r>
              <a:rPr lang="ru-RU" sz="1200" dirty="0" err="1"/>
              <a:t>його</a:t>
            </a:r>
            <a:r>
              <a:rPr lang="ru-RU" sz="1200" dirty="0"/>
              <a:t> </a:t>
            </a:r>
            <a:r>
              <a:rPr lang="ru-RU" sz="1200" dirty="0" err="1"/>
              <a:t>відбування</a:t>
            </a:r>
            <a:r>
              <a:rPr lang="ru-RU" sz="1200" dirty="0"/>
              <a:t> : </a:t>
            </a:r>
            <a:r>
              <a:rPr lang="ru-RU" sz="1200" dirty="0" err="1"/>
              <a:t>монографія</a:t>
            </a:r>
            <a:r>
              <a:rPr lang="ru-RU" sz="1200" dirty="0"/>
              <a:t> / / О. П. Горох ; [наук. ред. А. А. </a:t>
            </a:r>
            <a:r>
              <a:rPr lang="ru-RU" sz="1200" dirty="0" err="1"/>
              <a:t>Музика</a:t>
            </a:r>
            <a:r>
              <a:rPr lang="ru-RU" sz="1200" dirty="0"/>
              <a:t>]. – </a:t>
            </a:r>
            <a:r>
              <a:rPr lang="ru-RU" sz="1200" dirty="0" err="1"/>
              <a:t>Харків</a:t>
            </a:r>
            <a:r>
              <a:rPr lang="ru-RU" sz="1200" dirty="0"/>
              <a:t> : Право, 2019. 76 с. </a:t>
            </a:r>
            <a:r>
              <a:rPr lang="en-US" sz="1200" dirty="0">
                <a:hlinkClick r:id="rId11"/>
              </a:rPr>
              <a:t>http://ekmair.ukma.edu.ua/bitstream/handle/123456789/17882/Suchasni_kryminalno-pravovi_problemy_zvilnennia_vid_pokarannia_ta_yoho_vidbuvannia_vstup.pdf?sequence=1&amp;isAllowed=y</a:t>
            </a:r>
            <a:r>
              <a:rPr lang="uk-UA" sz="1200" dirty="0"/>
              <a:t> </a:t>
            </a:r>
          </a:p>
          <a:p>
            <a:pPr marL="514350" indent="-514350">
              <a:buAutoNum type="arabicPeriod"/>
            </a:pPr>
            <a:r>
              <a:rPr lang="ru-RU" sz="1200" dirty="0" err="1"/>
              <a:t>В’юник</a:t>
            </a:r>
            <a:r>
              <a:rPr lang="ru-RU" sz="1200" dirty="0"/>
              <a:t> М. В. </a:t>
            </a:r>
            <a:r>
              <a:rPr lang="ru-RU" sz="1200" dirty="0" err="1"/>
              <a:t>Кримінально-правове</a:t>
            </a:r>
            <a:r>
              <a:rPr lang="ru-RU" sz="1200" dirty="0"/>
              <a:t> </a:t>
            </a:r>
            <a:r>
              <a:rPr lang="ru-RU" sz="1200" dirty="0" err="1"/>
              <a:t>регулювання</a:t>
            </a:r>
            <a:r>
              <a:rPr lang="ru-RU" sz="1200" dirty="0"/>
              <a:t> в </a:t>
            </a:r>
            <a:r>
              <a:rPr lang="ru-RU" sz="1200" dirty="0" err="1"/>
              <a:t>Україні</a:t>
            </a:r>
            <a:r>
              <a:rPr lang="ru-RU" sz="1200" dirty="0"/>
              <a:t>: </a:t>
            </a:r>
            <a:r>
              <a:rPr lang="ru-RU" sz="1200" dirty="0" err="1"/>
              <a:t>реалії</a:t>
            </a:r>
            <a:r>
              <a:rPr lang="ru-RU" sz="1200" dirty="0"/>
              <a:t> та </a:t>
            </a:r>
            <a:r>
              <a:rPr lang="ru-RU" sz="1200" dirty="0" err="1"/>
              <a:t>перспективи</a:t>
            </a:r>
            <a:r>
              <a:rPr lang="ru-RU" sz="1200" dirty="0"/>
              <a:t> (</a:t>
            </a:r>
            <a:r>
              <a:rPr lang="ru-RU" sz="1200" dirty="0" err="1"/>
              <a:t>аналітичні</a:t>
            </a:r>
            <a:r>
              <a:rPr lang="ru-RU" sz="1200" dirty="0"/>
              <a:t> </a:t>
            </a:r>
            <a:r>
              <a:rPr lang="ru-RU" sz="1200" dirty="0" err="1"/>
              <a:t>матеріали</a:t>
            </a:r>
            <a:r>
              <a:rPr lang="ru-RU" sz="1200" dirty="0"/>
              <a:t>) / М. В. </a:t>
            </a:r>
            <a:r>
              <a:rPr lang="ru-RU" sz="1200" dirty="0" err="1"/>
              <a:t>В’юник</a:t>
            </a:r>
            <a:r>
              <a:rPr lang="ru-RU" sz="1200" dirty="0"/>
              <a:t>, М. В. </a:t>
            </a:r>
            <a:r>
              <a:rPr lang="ru-RU" sz="1200" dirty="0" err="1"/>
              <a:t>Карчевський</a:t>
            </a:r>
            <a:r>
              <a:rPr lang="ru-RU" sz="1200" dirty="0"/>
              <a:t>, О. Д. </a:t>
            </a:r>
            <a:r>
              <a:rPr lang="ru-RU" sz="1200" dirty="0" err="1"/>
              <a:t>Арланова</a:t>
            </a:r>
            <a:r>
              <a:rPr lang="ru-RU" sz="1200" dirty="0"/>
              <a:t> ; </a:t>
            </a:r>
            <a:r>
              <a:rPr lang="ru-RU" sz="1200" dirty="0" err="1"/>
              <a:t>упоряд</a:t>
            </a:r>
            <a:r>
              <a:rPr lang="ru-RU" sz="1200" dirty="0"/>
              <a:t>. Ю. В. </a:t>
            </a:r>
            <a:r>
              <a:rPr lang="ru-RU" sz="1200" dirty="0" err="1"/>
              <a:t>Баулін</a:t>
            </a:r>
            <a:r>
              <a:rPr lang="ru-RU" sz="1200" dirty="0"/>
              <a:t>. – </a:t>
            </a:r>
            <a:r>
              <a:rPr lang="ru-RU" sz="1200" dirty="0" err="1"/>
              <a:t>Харків</a:t>
            </a:r>
            <a:r>
              <a:rPr lang="ru-RU" sz="1200" dirty="0"/>
              <a:t> : Право, 2020. – 212 с. </a:t>
            </a:r>
            <a:r>
              <a:rPr lang="en-US" sz="1200" dirty="0">
                <a:hlinkClick r:id="rId12"/>
              </a:rPr>
              <a:t>https://www.academia.edu/44887770</a:t>
            </a:r>
            <a:endParaRPr lang="uk-UA" sz="1200" dirty="0"/>
          </a:p>
          <a:p>
            <a:pPr marL="514350" indent="-514350">
              <a:buAutoNum type="arabicPeriod"/>
            </a:pPr>
            <a:endParaRPr lang="uk-UA" sz="1200" dirty="0"/>
          </a:p>
          <a:p>
            <a:pPr marL="0" indent="0">
              <a:buNone/>
            </a:pPr>
            <a:endParaRPr lang="uk-UA" sz="1200" dirty="0"/>
          </a:p>
          <a:p>
            <a:pPr marL="0" indent="0">
              <a:buNone/>
            </a:pPr>
            <a:endParaRPr lang="uk-UA" sz="1200" dirty="0"/>
          </a:p>
          <a:p>
            <a:endParaRPr lang="uk-UA" sz="1200" dirty="0"/>
          </a:p>
        </p:txBody>
      </p:sp>
      <p:pic>
        <p:nvPicPr>
          <p:cNvPr id="4" name="Audio Recording 3 апр. 2022 г., 18:07:33" descr="Audio Recording 3 апр. 2022 г., 18:07:33">
            <a:hlinkClick r:id="" action="ppaction://media"/>
            <a:extLst>
              <a:ext uri="{FF2B5EF4-FFF2-40B4-BE49-F238E27FC236}">
                <a16:creationId xmlns:a16="http://schemas.microsoft.com/office/drawing/2014/main" id="{3A2E9CCD-4CDD-A748-ABFF-30B8CFC2E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1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200BBA-D04D-0840-80C9-A599B1A2E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481" y="643467"/>
            <a:ext cx="7819038" cy="5571065"/>
          </a:xfrm>
          <a:prstGeom prst="rect">
            <a:avLst/>
          </a:prstGeom>
          <a:ln>
            <a:noFill/>
          </a:ln>
        </p:spPr>
      </p:pic>
      <p:pic>
        <p:nvPicPr>
          <p:cNvPr id="5" name="Audio Recording 3 апр. 2022 г., 18:32:44" descr="Audio Recording 3 апр. 2022 г., 18:32:44">
            <a:hlinkClick r:id="" action="ppaction://media"/>
            <a:extLst>
              <a:ext uri="{FF2B5EF4-FFF2-40B4-BE49-F238E27FC236}">
                <a16:creationId xmlns:a16="http://schemas.microsoft.com/office/drawing/2014/main" id="{A599FD67-D811-0949-BB8F-09C90AB7C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1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8FBB7C-6189-2149-9E7E-2CD9EAE23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725" y="643467"/>
            <a:ext cx="7764550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Recording 3 апр. 2022 г., 18:42:10" descr="Audio Recording 3 апр. 2022 г., 18:42:10">
            <a:hlinkClick r:id="" action="ppaction://media"/>
            <a:extLst>
              <a:ext uri="{FF2B5EF4-FFF2-40B4-BE49-F238E27FC236}">
                <a16:creationId xmlns:a16="http://schemas.microsoft.com/office/drawing/2014/main" id="{A951D2B3-8C86-9C4D-9C61-C652E2BB3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4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D1B7F-4649-8D4A-BBEC-7C3AC0D5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UA" sz="3400">
                <a:solidFill>
                  <a:srgbClr val="FFFFFF"/>
                </a:solidFill>
              </a:rPr>
              <a:t>1. Загльна характеристика звільнення від покарання та його види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C01061F2-F155-5247-B620-F77F6F6C6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lvl="0" indent="0">
              <a:spcBef>
                <a:spcPts val="0"/>
              </a:spcBef>
              <a:buSzPts val="1700"/>
              <a:buNone/>
            </a:pPr>
            <a:r>
              <a:rPr lang="ru-RU" dirty="0" err="1"/>
              <a:t>Відмова</a:t>
            </a:r>
            <a:r>
              <a:rPr lang="ru-RU" dirty="0"/>
              <a:t> за </a:t>
            </a:r>
            <a:r>
              <a:rPr lang="ru-RU" dirty="0" err="1"/>
              <a:t>наявності</a:t>
            </a:r>
            <a:r>
              <a:rPr lang="ru-RU" dirty="0"/>
              <a:t> </a:t>
            </a:r>
            <a:r>
              <a:rPr lang="ru-RU" dirty="0" err="1"/>
              <a:t>підстави</a:t>
            </a:r>
            <a:r>
              <a:rPr lang="ru-RU" dirty="0"/>
              <a:t>, </a:t>
            </a:r>
            <a:r>
              <a:rPr lang="ru-RU" dirty="0" err="1"/>
              <a:t>визначеної</a:t>
            </a:r>
            <a:r>
              <a:rPr lang="ru-RU" dirty="0"/>
              <a:t> законом, за </a:t>
            </a:r>
            <a:r>
              <a:rPr lang="ru-RU" dirty="0" err="1"/>
              <a:t>рішенням</a:t>
            </a:r>
            <a:r>
              <a:rPr lang="ru-RU" dirty="0"/>
              <a:t> суду, </a:t>
            </a:r>
            <a:r>
              <a:rPr lang="ru-RU" dirty="0" err="1"/>
              <a:t>від</a:t>
            </a:r>
            <a:r>
              <a:rPr lang="ru-RU" dirty="0"/>
              <a:t>:</a:t>
            </a:r>
          </a:p>
          <a:p>
            <a:pPr marL="457200" lvl="0" indent="-457200">
              <a:spcBef>
                <a:spcPts val="1200"/>
              </a:spcBef>
              <a:buSzPts val="1700"/>
              <a:buAutoNum type="arabicParenR"/>
            </a:pPr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dirty="0" err="1"/>
              <a:t>покарання</a:t>
            </a:r>
            <a:r>
              <a:rPr lang="ru-RU" dirty="0"/>
              <a:t>;</a:t>
            </a:r>
          </a:p>
          <a:p>
            <a:pPr marL="457200" lvl="0" indent="-457200">
              <a:spcBef>
                <a:spcPts val="1200"/>
              </a:spcBef>
              <a:buSzPts val="1700"/>
              <a:buAutoNum type="arabicParenR"/>
            </a:pPr>
            <a:r>
              <a:rPr lang="ru-RU" dirty="0" err="1"/>
              <a:t>Відбування</a:t>
            </a:r>
            <a:r>
              <a:rPr lang="ru-RU" dirty="0"/>
              <a:t> </a:t>
            </a:r>
            <a:r>
              <a:rPr lang="ru-RU" dirty="0" err="1"/>
              <a:t>призначеного</a:t>
            </a:r>
            <a:r>
              <a:rPr lang="ru-RU" dirty="0"/>
              <a:t> </a:t>
            </a:r>
            <a:r>
              <a:rPr lang="ru-RU" dirty="0" err="1"/>
              <a:t>покарання</a:t>
            </a:r>
            <a:r>
              <a:rPr lang="ru-RU" dirty="0"/>
              <a:t> у </a:t>
            </a:r>
            <a:r>
              <a:rPr lang="ru-RU" dirty="0" err="1"/>
              <a:t>повному</a:t>
            </a:r>
            <a:r>
              <a:rPr lang="ru-RU" dirty="0"/>
              <a:t> </a:t>
            </a:r>
            <a:r>
              <a:rPr lang="ru-RU" dirty="0" err="1"/>
              <a:t>обсязі</a:t>
            </a:r>
            <a:r>
              <a:rPr lang="ru-RU" dirty="0"/>
              <a:t>;</a:t>
            </a:r>
          </a:p>
          <a:p>
            <a:pPr marL="457200" lvl="0" indent="-457200">
              <a:spcBef>
                <a:spcPts val="1200"/>
              </a:spcBef>
              <a:buSzPts val="1700"/>
              <a:buAutoNum type="arabicParenR"/>
            </a:pPr>
            <a:r>
              <a:rPr lang="ru-RU" dirty="0" err="1"/>
              <a:t>Відбування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призначеного</a:t>
            </a:r>
            <a:r>
              <a:rPr lang="ru-RU" dirty="0"/>
              <a:t> </a:t>
            </a:r>
            <a:r>
              <a:rPr lang="ru-RU" dirty="0" err="1"/>
              <a:t>покарання</a:t>
            </a:r>
            <a:r>
              <a:rPr lang="ru-RU" dirty="0"/>
              <a:t>;</a:t>
            </a:r>
          </a:p>
          <a:p>
            <a:pPr marL="457200" lvl="0" indent="-457200">
              <a:spcBef>
                <a:spcPts val="1200"/>
              </a:spcBef>
              <a:buSzPts val="1700"/>
              <a:buAutoNum type="arabicParenR"/>
            </a:pPr>
            <a:r>
              <a:rPr lang="ru-RU" dirty="0" err="1"/>
              <a:t>Відбування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призначеного</a:t>
            </a:r>
            <a:r>
              <a:rPr lang="ru-RU" dirty="0"/>
              <a:t> </a:t>
            </a:r>
            <a:r>
              <a:rPr lang="ru-RU" dirty="0" err="1"/>
              <a:t>покарання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заміною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м’яким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" name="Audio Recording 3 апр. 2022 г., 21:38:03" descr="Audio Recording 3 апр. 2022 г., 21:38:03">
            <a:hlinkClick r:id="" action="ppaction://media"/>
            <a:extLst>
              <a:ext uri="{FF2B5EF4-FFF2-40B4-BE49-F238E27FC236}">
                <a16:creationId xmlns:a16="http://schemas.microsoft.com/office/drawing/2014/main" id="{45DC0212-41BE-F44E-9840-72684B293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5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  <a:prstGeom prst="rect">
            <a:avLst/>
          </a:prstGeom>
        </p:spPr>
        <p:txBody>
          <a:bodyPr spcFirstLastPara="1" lIns="91425" tIns="45700" rIns="91425" bIns="45700" anchor="t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4000"/>
              <a:buFont typeface="Rockwell"/>
              <a:buNone/>
            </a:pPr>
            <a:r>
              <a:rPr lang="ru-RU" sz="3000" dirty="0">
                <a:solidFill>
                  <a:srgbClr val="FFFFFF"/>
                </a:solidFill>
              </a:rPr>
              <a:t>ЮРИДИЧНА ПІДСТАВА ЗВІЛЬНЕННЯ ВІД ПОКАРАННЯ АБО ЙОГО ВІДБУВАННЯ </a:t>
            </a:r>
          </a:p>
        </p:txBody>
      </p:sp>
      <p:graphicFrame>
        <p:nvGraphicFramePr>
          <p:cNvPr id="129" name="Google Shape;127;p16">
            <a:extLst>
              <a:ext uri="{FF2B5EF4-FFF2-40B4-BE49-F238E27FC236}">
                <a16:creationId xmlns:a16="http://schemas.microsoft.com/office/drawing/2014/main" id="{6D745E26-C9EE-0875-9211-ADB18CB5B6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224929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Recording 3 апр. 2022 г., 21:42:49" descr="Audio Recording 3 апр. 2022 г., 21:42:49">
            <a:hlinkClick r:id="" action="ppaction://media"/>
            <a:extLst>
              <a:ext uri="{FF2B5EF4-FFF2-40B4-BE49-F238E27FC236}">
                <a16:creationId xmlns:a16="http://schemas.microsoft.com/office/drawing/2014/main" id="{FCA99252-8B1D-8E45-BCBF-98C3B6C27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3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ru-RU" sz="4200"/>
              <a:t>ЗВІЛЬНЕННЯ ВІД ПРИЗНАЧЕННЯ ПОКАРАННЯ</a:t>
            </a:r>
          </a:p>
        </p:txBody>
      </p:sp>
      <p:sp>
        <p:nvSpPr>
          <p:cNvPr id="14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445"/>
              <a:buNone/>
            </a:pPr>
            <a:r>
              <a:rPr lang="uk-UA" sz="1400" b="1" dirty="0"/>
              <a:t>Стаття 74.</a:t>
            </a:r>
            <a:r>
              <a:rPr lang="uk-UA" sz="1400" dirty="0"/>
              <a:t> Звільнення від покарання та його відбування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445"/>
              <a:buNone/>
            </a:pPr>
            <a:r>
              <a:rPr lang="uk-UA" sz="1400" dirty="0"/>
              <a:t>1. Звільнення засудженого від покарання або подальшого його відбування, заміна більш м'яким, а також пом'якшення призначеного покарання, крім звільнення від покарання або пом'якшення покарання на підставі </a:t>
            </a:r>
            <a:r>
              <a:rPr lang="uk-UA" sz="1400" b="1" i="1" dirty="0">
                <a:highlight>
                  <a:srgbClr val="00FF00"/>
                </a:highlight>
              </a:rPr>
              <a:t>закону України про амністію чи </a:t>
            </a:r>
            <a:r>
              <a:rPr lang="uk-UA" sz="1400" b="1" i="1" dirty="0" err="1">
                <a:highlight>
                  <a:srgbClr val="00FF00"/>
                </a:highlight>
              </a:rPr>
              <a:t>акта</a:t>
            </a:r>
            <a:r>
              <a:rPr lang="uk-UA" sz="1400" b="1" i="1" dirty="0">
                <a:highlight>
                  <a:srgbClr val="00FF00"/>
                </a:highlight>
              </a:rPr>
              <a:t> про помилування</a:t>
            </a:r>
            <a:r>
              <a:rPr lang="uk-UA" sz="1400" dirty="0"/>
              <a:t>, може застосовуватися тільки судом у випадках, передбачених цим Кодексом.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445"/>
              <a:buNone/>
            </a:pPr>
            <a:r>
              <a:rPr lang="uk-UA" sz="1400" dirty="0"/>
              <a:t>2. Особа, засуджена за </a:t>
            </a:r>
            <a:r>
              <a:rPr lang="uk-UA" sz="1400" dirty="0">
                <a:highlight>
                  <a:srgbClr val="FFFF00"/>
                </a:highlight>
              </a:rPr>
              <a:t>діяння, караність якого законом усунена</a:t>
            </a:r>
            <a:r>
              <a:rPr lang="uk-UA" sz="1400" dirty="0"/>
              <a:t>, підлягає негайному звільненню від призначеного судом покарання.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SzPts val="1445"/>
              <a:buNone/>
            </a:pPr>
            <a:r>
              <a:rPr lang="uk-UA" sz="1400" dirty="0"/>
              <a:t>3. Призначена засудженому міра покарання, що перевищує санкцію нового закону, знижується до максимальної межі покарання, встановленої санкцією нового закону. У разі якщо така межа передбачає  більш м'який вид покарання, відбуте засудженим покарання зараховується з перерахуванням за правилами, встановленими </a:t>
            </a:r>
            <a:r>
              <a:rPr lang="uk-UA" sz="1400" u="sng" dirty="0">
                <a:hlinkClick r:id="rId5"/>
              </a:rPr>
              <a:t>частиною першою</a:t>
            </a:r>
            <a:r>
              <a:rPr lang="uk-UA" sz="1400" dirty="0"/>
              <a:t> статті 72 цього Кодексу.</a:t>
            </a:r>
          </a:p>
          <a:p>
            <a:pPr marL="0" lvl="0" indent="0">
              <a:spcBef>
                <a:spcPts val="1200"/>
              </a:spcBef>
              <a:buSzPts val="1445"/>
              <a:buNone/>
            </a:pPr>
            <a:r>
              <a:rPr lang="uk-UA" sz="1400" dirty="0"/>
              <a:t>4. Особа, яка вчинила кримінальний проступок або нетяжкий злочин, крім корупційних кримінальних правопорушень, кримінальних правопорушень, пов’язаних з корупцією, порушень правил безпеки дорожнього руху або експлуатації транспорту особами, які керували транспортними засобами у стані алкогольного, наркотичного чи іншого сп’яніння або перебували під впливом лікарських препаратів, що знижують увагу та швидкість реакції, може бути за </a:t>
            </a:r>
            <a:r>
              <a:rPr lang="uk-UA" sz="1400" dirty="0" err="1"/>
              <a:t>вироком</a:t>
            </a:r>
            <a:r>
              <a:rPr lang="uk-UA" sz="1400" dirty="0"/>
              <a:t> суду звільнена від покарання, якщо буде визнано, що з урахуванням бездоганної поведінки і сумлінного ставлення до праці </a:t>
            </a:r>
            <a:r>
              <a:rPr lang="uk-UA" sz="1400" dirty="0">
                <a:highlight>
                  <a:srgbClr val="00FFFF"/>
                </a:highlight>
              </a:rPr>
              <a:t>цю особу на час розгляду справи в суді не можна вважати суспільно небезпечною</a:t>
            </a:r>
            <a:r>
              <a:rPr lang="uk-UA" sz="1400" dirty="0"/>
              <a:t>.</a:t>
            </a:r>
          </a:p>
          <a:p>
            <a:pPr marL="0" lvl="0" indent="0">
              <a:spcBef>
                <a:spcPts val="1200"/>
              </a:spcBef>
              <a:buSzPts val="1445"/>
              <a:buNone/>
            </a:pPr>
            <a:r>
              <a:rPr lang="uk-UA" sz="1400" dirty="0"/>
              <a:t>5. Особа також може бути за </a:t>
            </a:r>
            <a:r>
              <a:rPr lang="uk-UA" sz="1400" dirty="0" err="1"/>
              <a:t>вироком</a:t>
            </a:r>
            <a:r>
              <a:rPr lang="uk-UA" sz="1400" dirty="0"/>
              <a:t> суду звільнена від покарання на підставах,</a:t>
            </a:r>
            <a:r>
              <a:rPr lang="uk-UA" sz="1400" dirty="0">
                <a:highlight>
                  <a:srgbClr val="C0C0C0"/>
                </a:highlight>
              </a:rPr>
              <a:t> передбачених </a:t>
            </a:r>
            <a:r>
              <a:rPr lang="uk-UA" sz="1400" u="sng" dirty="0">
                <a:highlight>
                  <a:srgbClr val="C0C0C0"/>
                </a:highlight>
                <a:hlinkClick r:id="rId6"/>
              </a:rPr>
              <a:t>статтею 49</a:t>
            </a:r>
            <a:r>
              <a:rPr lang="uk-UA" sz="1400" dirty="0">
                <a:highlight>
                  <a:srgbClr val="C0C0C0"/>
                </a:highlight>
              </a:rPr>
              <a:t> цього Кодексу.</a:t>
            </a:r>
          </a:p>
          <a:p>
            <a:pPr marL="182880" lvl="0" indent="-91121" rtl="0">
              <a:spcBef>
                <a:spcPts val="1200"/>
              </a:spcBef>
              <a:spcAft>
                <a:spcPts val="0"/>
              </a:spcAft>
              <a:buSzPts val="1445"/>
              <a:buNone/>
            </a:pPr>
            <a:endParaRPr lang="uk-UA" sz="1400" dirty="0"/>
          </a:p>
        </p:txBody>
      </p:sp>
      <p:pic>
        <p:nvPicPr>
          <p:cNvPr id="2" name="Audio Recording 3 апр. 2022 г., 21:52:00" descr="Audio Recording 3 апр. 2022 г., 21:52:00">
            <a:hlinkClick r:id="" action="ppaction://media"/>
            <a:extLst>
              <a:ext uri="{FF2B5EF4-FFF2-40B4-BE49-F238E27FC236}">
                <a16:creationId xmlns:a16="http://schemas.microsoft.com/office/drawing/2014/main" id="{5CE9C3AD-E8E5-3048-8E31-A4CF443D4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1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>
              <a:spcBef>
                <a:spcPts val="0"/>
              </a:spcBef>
              <a:buSzPts val="5400"/>
            </a:pPr>
            <a:r>
              <a:rPr lang="ru-RU" sz="3400">
                <a:solidFill>
                  <a:srgbClr val="FFFFFF"/>
                </a:solidFill>
              </a:rPr>
              <a:t>ЗВІЛЬНЕННЯ ВІД ПОКАРАННЯ У ЗВʼЯЗКУ ЗІ ВТРАТОЮ СУСПІЛЬНОЇ НЕБЕЗПЕЧНОСТІ (Ч. 4 СТ. 74 КК)</a:t>
            </a:r>
            <a:br>
              <a:rPr lang="ru-RU" sz="3400">
                <a:solidFill>
                  <a:srgbClr val="FFFFFF"/>
                </a:solidFill>
              </a:rPr>
            </a:b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182880" indent="-182880">
              <a:spcBef>
                <a:spcPts val="0"/>
              </a:spcBef>
              <a:buSzPts val="1700"/>
              <a:buNone/>
            </a:pPr>
            <a:r>
              <a:rPr lang="ru-RU" sz="2200" b="1" i="1" dirty="0" err="1"/>
              <a:t>Умова</a:t>
            </a:r>
            <a:r>
              <a:rPr lang="ru-RU" sz="2200" dirty="0"/>
              <a:t> – особа вчинила </a:t>
            </a:r>
            <a:r>
              <a:rPr lang="ru-RU" sz="2200" dirty="0" err="1"/>
              <a:t>кримінальний</a:t>
            </a:r>
            <a:r>
              <a:rPr lang="ru-RU" sz="2200" dirty="0"/>
              <a:t> проступок </a:t>
            </a:r>
            <a:r>
              <a:rPr lang="ru-RU" sz="2200" dirty="0" err="1"/>
              <a:t>або</a:t>
            </a:r>
            <a:r>
              <a:rPr lang="ru-RU" sz="2200" dirty="0"/>
              <a:t> нетяжкий </a:t>
            </a:r>
            <a:r>
              <a:rPr lang="ru-RU" sz="2200" dirty="0" err="1"/>
              <a:t>злочин</a:t>
            </a:r>
            <a:r>
              <a:rPr lang="ru-RU" sz="2200" dirty="0"/>
              <a:t>, </a:t>
            </a:r>
            <a:r>
              <a:rPr lang="ru-RU" sz="2200" dirty="0" err="1"/>
              <a:t>крім</a:t>
            </a:r>
            <a:r>
              <a:rPr lang="ru-RU" sz="2200" dirty="0"/>
              <a:t> </a:t>
            </a:r>
            <a:r>
              <a:rPr lang="ru-RU" sz="2200" dirty="0" err="1"/>
              <a:t>корупційних</a:t>
            </a:r>
            <a:r>
              <a:rPr lang="ru-RU" sz="2200" dirty="0"/>
              <a:t> </a:t>
            </a:r>
            <a:r>
              <a:rPr lang="ru-RU" sz="2200" dirty="0" err="1"/>
              <a:t>кримінальних</a:t>
            </a:r>
            <a:r>
              <a:rPr lang="ru-RU" sz="2200" dirty="0"/>
              <a:t> </a:t>
            </a:r>
            <a:r>
              <a:rPr lang="ru-RU" sz="2200" dirty="0" err="1"/>
              <a:t>правопорушень</a:t>
            </a:r>
            <a:r>
              <a:rPr lang="ru-RU" sz="2200" dirty="0"/>
              <a:t>, </a:t>
            </a:r>
            <a:r>
              <a:rPr lang="ru-RU" sz="2200" dirty="0" err="1"/>
              <a:t>кримінальних</a:t>
            </a:r>
            <a:r>
              <a:rPr lang="ru-RU" sz="2200" dirty="0"/>
              <a:t> </a:t>
            </a:r>
            <a:r>
              <a:rPr lang="ru-RU" sz="2200" dirty="0" err="1"/>
              <a:t>правопорушень</a:t>
            </a:r>
            <a:r>
              <a:rPr lang="ru-RU" sz="2200" dirty="0"/>
              <a:t>, </a:t>
            </a:r>
            <a:r>
              <a:rPr lang="ru-RU" sz="2200" dirty="0" err="1"/>
              <a:t>пов’язаних</a:t>
            </a:r>
            <a:r>
              <a:rPr lang="ru-RU" sz="2200" dirty="0"/>
              <a:t> з </a:t>
            </a:r>
            <a:r>
              <a:rPr lang="ru-RU" sz="2200" dirty="0" err="1"/>
              <a:t>корупцією</a:t>
            </a:r>
            <a:r>
              <a:rPr lang="ru-RU" sz="2200" dirty="0"/>
              <a:t>, </a:t>
            </a:r>
            <a:r>
              <a:rPr lang="ru-RU" sz="2200" dirty="0" err="1"/>
              <a:t>порушень</a:t>
            </a:r>
            <a:r>
              <a:rPr lang="ru-RU" sz="2200" dirty="0"/>
              <a:t> правил </a:t>
            </a:r>
            <a:r>
              <a:rPr lang="ru-RU" sz="2200" dirty="0" err="1"/>
              <a:t>безпеки</a:t>
            </a:r>
            <a:r>
              <a:rPr lang="ru-RU" sz="2200" dirty="0"/>
              <a:t> </a:t>
            </a:r>
            <a:r>
              <a:rPr lang="ru-RU" sz="2200" dirty="0" err="1"/>
              <a:t>дорожнього</a:t>
            </a:r>
            <a:r>
              <a:rPr lang="ru-RU" sz="2200" dirty="0"/>
              <a:t> </a:t>
            </a:r>
            <a:r>
              <a:rPr lang="ru-RU" sz="2200" dirty="0" err="1"/>
              <a:t>руху</a:t>
            </a:r>
            <a:r>
              <a:rPr lang="ru-RU" sz="2200" dirty="0"/>
              <a:t>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експлуатації</a:t>
            </a:r>
            <a:r>
              <a:rPr lang="ru-RU" sz="2200" dirty="0"/>
              <a:t> транспорту особами, </a:t>
            </a:r>
            <a:r>
              <a:rPr lang="ru-RU" sz="2200" dirty="0" err="1"/>
              <a:t>які</a:t>
            </a:r>
            <a:r>
              <a:rPr lang="ru-RU" sz="2200" dirty="0"/>
              <a:t> </a:t>
            </a:r>
            <a:r>
              <a:rPr lang="ru-RU" sz="2200" dirty="0" err="1"/>
              <a:t>керували</a:t>
            </a:r>
            <a:r>
              <a:rPr lang="ru-RU" sz="2200" dirty="0"/>
              <a:t> </a:t>
            </a:r>
            <a:r>
              <a:rPr lang="ru-RU" sz="2200" dirty="0" err="1"/>
              <a:t>транспортними</a:t>
            </a:r>
            <a:r>
              <a:rPr lang="ru-RU" sz="2200" dirty="0"/>
              <a:t> </a:t>
            </a:r>
            <a:r>
              <a:rPr lang="ru-RU" sz="2200" dirty="0" err="1"/>
              <a:t>засобами</a:t>
            </a:r>
            <a:r>
              <a:rPr lang="ru-RU" sz="2200" dirty="0"/>
              <a:t> у </a:t>
            </a:r>
            <a:r>
              <a:rPr lang="ru-RU" sz="2200" dirty="0" err="1"/>
              <a:t>стані</a:t>
            </a:r>
            <a:r>
              <a:rPr lang="ru-RU" sz="2200" dirty="0"/>
              <a:t> алкогольного, </a:t>
            </a:r>
            <a:r>
              <a:rPr lang="ru-RU" sz="2200" dirty="0" err="1"/>
              <a:t>наркотичного</a:t>
            </a:r>
            <a:r>
              <a:rPr lang="ru-RU" sz="2200" dirty="0"/>
              <a:t> </a:t>
            </a:r>
            <a:r>
              <a:rPr lang="ru-RU" sz="2200" dirty="0" err="1"/>
              <a:t>чи</a:t>
            </a:r>
            <a:r>
              <a:rPr lang="ru-RU" sz="2200" dirty="0"/>
              <a:t> </a:t>
            </a:r>
            <a:r>
              <a:rPr lang="ru-RU" sz="2200" dirty="0" err="1"/>
              <a:t>іншого</a:t>
            </a:r>
            <a:r>
              <a:rPr lang="ru-RU" sz="2200" dirty="0"/>
              <a:t> </a:t>
            </a:r>
            <a:r>
              <a:rPr lang="ru-RU" sz="2200" dirty="0" err="1"/>
              <a:t>сп’яніння</a:t>
            </a:r>
            <a:r>
              <a:rPr lang="ru-RU" sz="2200" dirty="0"/>
              <a:t>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перебували</a:t>
            </a:r>
            <a:r>
              <a:rPr lang="ru-RU" sz="2200" dirty="0"/>
              <a:t> </a:t>
            </a:r>
            <a:r>
              <a:rPr lang="ru-RU" sz="2200" dirty="0" err="1"/>
              <a:t>під</a:t>
            </a:r>
            <a:r>
              <a:rPr lang="ru-RU" sz="2200" dirty="0"/>
              <a:t> </a:t>
            </a:r>
            <a:r>
              <a:rPr lang="ru-RU" sz="2200" dirty="0" err="1"/>
              <a:t>впливом</a:t>
            </a:r>
            <a:r>
              <a:rPr lang="ru-RU" sz="2200" dirty="0"/>
              <a:t> </a:t>
            </a:r>
            <a:r>
              <a:rPr lang="ru-RU" sz="2200" dirty="0" err="1"/>
              <a:t>лікарських</a:t>
            </a:r>
            <a:r>
              <a:rPr lang="ru-RU" sz="2200" dirty="0"/>
              <a:t> </a:t>
            </a:r>
            <a:r>
              <a:rPr lang="ru-RU" sz="2200" dirty="0" err="1"/>
              <a:t>препаратів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знижують</a:t>
            </a:r>
            <a:r>
              <a:rPr lang="ru-RU" sz="2200" dirty="0"/>
              <a:t> </a:t>
            </a:r>
            <a:r>
              <a:rPr lang="ru-RU" sz="2200" dirty="0" err="1"/>
              <a:t>увагу</a:t>
            </a:r>
            <a:r>
              <a:rPr lang="ru-RU" sz="2200" dirty="0"/>
              <a:t> та </a:t>
            </a:r>
            <a:r>
              <a:rPr lang="ru-RU" sz="2200" dirty="0" err="1"/>
              <a:t>швидкість</a:t>
            </a:r>
            <a:r>
              <a:rPr lang="ru-RU" sz="2200" dirty="0"/>
              <a:t> </a:t>
            </a:r>
            <a:r>
              <a:rPr lang="ru-RU" sz="2200" dirty="0" err="1"/>
              <a:t>реакції</a:t>
            </a:r>
            <a:r>
              <a:rPr lang="ru-RU" sz="2200" dirty="0"/>
              <a:t> </a:t>
            </a:r>
          </a:p>
          <a:p>
            <a:pPr marL="182880" lvl="0" indent="-182880">
              <a:spcBef>
                <a:spcPts val="0"/>
              </a:spcBef>
              <a:buSzPts val="1700"/>
              <a:buNone/>
            </a:pPr>
            <a:endParaRPr lang="ru-RU" sz="2200" dirty="0"/>
          </a:p>
          <a:p>
            <a:pPr marL="182880" lvl="0" indent="-182880">
              <a:spcBef>
                <a:spcPts val="0"/>
              </a:spcBef>
              <a:buSzPts val="1700"/>
              <a:buNone/>
            </a:pPr>
            <a:r>
              <a:rPr lang="ru-RU" sz="2200" b="1" i="1" dirty="0" err="1"/>
              <a:t>Підстава</a:t>
            </a:r>
            <a:r>
              <a:rPr lang="ru-RU" sz="2200" dirty="0"/>
              <a:t> - з </a:t>
            </a:r>
            <a:r>
              <a:rPr lang="ru-RU" sz="2200" dirty="0" err="1"/>
              <a:t>урахуванням</a:t>
            </a:r>
            <a:r>
              <a:rPr lang="ru-RU" sz="2200" dirty="0"/>
              <a:t> </a:t>
            </a:r>
            <a:r>
              <a:rPr lang="ru-RU" sz="2200" dirty="0" err="1"/>
              <a:t>бездоганної</a:t>
            </a:r>
            <a:r>
              <a:rPr lang="ru-RU" sz="2200" dirty="0"/>
              <a:t> </a:t>
            </a:r>
            <a:r>
              <a:rPr lang="ru-RU" sz="2200" dirty="0" err="1"/>
              <a:t>поведінки</a:t>
            </a:r>
            <a:r>
              <a:rPr lang="ru-RU" sz="2200" dirty="0"/>
              <a:t> і </a:t>
            </a:r>
            <a:r>
              <a:rPr lang="ru-RU" sz="2200" dirty="0" err="1"/>
              <a:t>сумлінного</a:t>
            </a:r>
            <a:r>
              <a:rPr lang="ru-RU" sz="2200" dirty="0"/>
              <a:t> </a:t>
            </a:r>
            <a:r>
              <a:rPr lang="ru-RU" sz="2200" dirty="0" err="1"/>
              <a:t>ставлення</a:t>
            </a:r>
            <a:r>
              <a:rPr lang="ru-RU" sz="2200" dirty="0"/>
              <a:t> до </a:t>
            </a:r>
            <a:r>
              <a:rPr lang="ru-RU" sz="2200" dirty="0" err="1"/>
              <a:t>праці</a:t>
            </a:r>
            <a:r>
              <a:rPr lang="ru-RU" sz="2200" dirty="0"/>
              <a:t> </a:t>
            </a:r>
            <a:r>
              <a:rPr lang="ru-RU" sz="2200" dirty="0" err="1"/>
              <a:t>цю</a:t>
            </a:r>
            <a:r>
              <a:rPr lang="ru-RU" sz="2200" dirty="0"/>
              <a:t> особу на час </a:t>
            </a:r>
            <a:r>
              <a:rPr lang="ru-RU" sz="2200" dirty="0" err="1"/>
              <a:t>розгляду</a:t>
            </a:r>
            <a:r>
              <a:rPr lang="ru-RU" sz="2200" dirty="0"/>
              <a:t> </a:t>
            </a:r>
            <a:r>
              <a:rPr lang="ru-RU" sz="2200" dirty="0" err="1"/>
              <a:t>справи</a:t>
            </a:r>
            <a:r>
              <a:rPr lang="ru-RU" sz="2200" dirty="0"/>
              <a:t> в </a:t>
            </a:r>
            <a:r>
              <a:rPr lang="ru-RU" sz="2200" dirty="0" err="1"/>
              <a:t>суді</a:t>
            </a:r>
            <a:r>
              <a:rPr lang="ru-RU" sz="2200" dirty="0"/>
              <a:t> не </a:t>
            </a:r>
            <a:r>
              <a:rPr lang="ru-RU" sz="2200" dirty="0" err="1"/>
              <a:t>можна</a:t>
            </a:r>
            <a:r>
              <a:rPr lang="ru-RU" sz="2200" dirty="0"/>
              <a:t> </a:t>
            </a:r>
            <a:r>
              <a:rPr lang="ru-RU" sz="2200" dirty="0" err="1"/>
              <a:t>вважати</a:t>
            </a:r>
            <a:r>
              <a:rPr lang="ru-RU" sz="2200" dirty="0"/>
              <a:t> </a:t>
            </a:r>
            <a:r>
              <a:rPr lang="ru-RU" sz="2200" dirty="0" err="1"/>
              <a:t>суспільно</a:t>
            </a:r>
            <a:r>
              <a:rPr lang="ru-RU" sz="2200" dirty="0"/>
              <a:t> </a:t>
            </a:r>
            <a:r>
              <a:rPr lang="ru-RU" sz="2200" dirty="0" err="1"/>
              <a:t>небезпечною</a:t>
            </a:r>
            <a:endParaRPr lang="ru-RU" sz="2200" dirty="0"/>
          </a:p>
          <a:p>
            <a:pPr marL="182880" lvl="0" indent="-182880" rtl="0"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ru-RU" sz="2200" b="1" i="1" dirty="0"/>
              <a:t>Характеристика</a:t>
            </a:r>
            <a:r>
              <a:rPr lang="ru-RU" sz="2200" dirty="0"/>
              <a:t> – </a:t>
            </a:r>
            <a:r>
              <a:rPr lang="ru-RU" sz="2200" dirty="0" err="1"/>
              <a:t>безумовне</a:t>
            </a:r>
            <a:r>
              <a:rPr lang="ru-RU" sz="2200" dirty="0"/>
              <a:t>, </a:t>
            </a:r>
            <a:r>
              <a:rPr lang="ru-RU" sz="2200" dirty="0" err="1"/>
              <a:t>полягає</a:t>
            </a:r>
            <a:r>
              <a:rPr lang="ru-RU" sz="2200" dirty="0"/>
              <a:t> у </a:t>
            </a:r>
            <a:r>
              <a:rPr lang="ru-RU" sz="2200" dirty="0" err="1"/>
              <a:t>звільненні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призначення</a:t>
            </a:r>
            <a:r>
              <a:rPr lang="ru-RU" sz="2200" dirty="0"/>
              <a:t> </a:t>
            </a:r>
            <a:r>
              <a:rPr lang="ru-RU" sz="2200" dirty="0" err="1"/>
              <a:t>покарання</a:t>
            </a:r>
            <a:r>
              <a:rPr lang="ru-RU" sz="2200" dirty="0"/>
              <a:t>, </a:t>
            </a:r>
            <a:r>
              <a:rPr lang="ru-RU" sz="2200" dirty="0" err="1"/>
              <a:t>застосовується</a:t>
            </a:r>
            <a:r>
              <a:rPr lang="ru-RU" sz="2200" dirty="0"/>
              <a:t> на </a:t>
            </a:r>
            <a:r>
              <a:rPr lang="ru-RU" sz="2200" dirty="0" err="1"/>
              <a:t>підставі</a:t>
            </a:r>
            <a:r>
              <a:rPr lang="ru-RU" sz="2200" dirty="0"/>
              <a:t> </a:t>
            </a:r>
            <a:r>
              <a:rPr lang="ru-RU" sz="2200" dirty="0" err="1"/>
              <a:t>положень</a:t>
            </a:r>
            <a:r>
              <a:rPr lang="ru-RU" sz="2200" dirty="0"/>
              <a:t> КК, </a:t>
            </a:r>
            <a:r>
              <a:rPr lang="ru-RU" sz="2200" dirty="0" err="1"/>
              <a:t>диспозитивне</a:t>
            </a:r>
            <a:r>
              <a:rPr lang="ru-RU" sz="2200" dirty="0"/>
              <a:t>, за </a:t>
            </a:r>
            <a:r>
              <a:rPr lang="ru-RU" sz="2200" dirty="0" err="1"/>
              <a:t>суб’єктом</a:t>
            </a:r>
            <a:r>
              <a:rPr lang="ru-RU" sz="2200" dirty="0"/>
              <a:t> – </a:t>
            </a:r>
            <a:r>
              <a:rPr lang="ru-RU" sz="2200" dirty="0" err="1"/>
              <a:t>загальне</a:t>
            </a:r>
            <a:endParaRPr lang="ru-RU" sz="2200" dirty="0"/>
          </a:p>
        </p:txBody>
      </p:sp>
      <p:pic>
        <p:nvPicPr>
          <p:cNvPr id="2" name="Audio Recording 3 апр. 2022 г., 21:59:11" descr="Audio Recording 3 апр. 2022 г., 21:59:11">
            <a:hlinkClick r:id="" action="ppaction://media"/>
            <a:extLst>
              <a:ext uri="{FF2B5EF4-FFF2-40B4-BE49-F238E27FC236}">
                <a16:creationId xmlns:a16="http://schemas.microsoft.com/office/drawing/2014/main" id="{F4DF82EE-F59B-DB4F-BBE4-CEBCE2FAE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1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3408</Words>
  <Application>Microsoft Macintosh PowerPoint</Application>
  <PresentationFormat>Широкоэкранный</PresentationFormat>
  <Paragraphs>131</Paragraphs>
  <Slides>27</Slides>
  <Notes>13</Notes>
  <HiddenSlides>0</HiddenSlides>
  <MMClips>27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Rockwell</vt:lpstr>
      <vt:lpstr>Тема Office</vt:lpstr>
      <vt:lpstr>5. Звільнення від покарання та його відбування </vt:lpstr>
      <vt:lpstr>План</vt:lpstr>
      <vt:lpstr>Література</vt:lpstr>
      <vt:lpstr>Презентация PowerPoint</vt:lpstr>
      <vt:lpstr>Презентация PowerPoint</vt:lpstr>
      <vt:lpstr>1. Загльна характеристика звільнення від покарання та його види</vt:lpstr>
      <vt:lpstr>ЮРИДИЧНА ПІДСТАВА ЗВІЛЬНЕННЯ ВІД ПОКАРАННЯ АБО ЙОГО ВІДБУВАННЯ </vt:lpstr>
      <vt:lpstr>ЗВІЛЬНЕННЯ ВІД ПРИЗНАЧЕННЯ ПОКАРАННЯ</vt:lpstr>
      <vt:lpstr>ЗВІЛЬНЕННЯ ВІД ПОКАРАННЯ У ЗВʼЯЗКУ ЗІ ВТРАТОЮ СУСПІЛЬНОЇ НЕБЕЗПЕЧНОСТІ (Ч. 4 СТ. 74 КК) </vt:lpstr>
      <vt:lpstr>ЗВІЛЬНЕННЯ ВІД ПОКАРАННЯ У ЗВ’ЯЗКУ ІЗ ЗАКІНЧЕННЯМ СТРОКІВ ДАВНОСТІ</vt:lpstr>
      <vt:lpstr>Постанови ККС щодо застосування ч. 5 ст. 74 КК</vt:lpstr>
      <vt:lpstr>Звільнення від відбування покарання на підставі законів про амністію </vt:lpstr>
      <vt:lpstr>Презентация PowerPoint</vt:lpstr>
      <vt:lpstr>Імперативність звільнення на підставі Закону «Про амністію у 2016 році»?</vt:lpstr>
      <vt:lpstr>Постанови ККС щодо застосування звільнення від відбування покарання на підставі закону «Про амністію»</vt:lpstr>
      <vt:lpstr>ЗВІЛЬНЕННЯ ВІД ВІДБУВАННЯ ПОКАРАННЯ З ВИПРОБУВАННЯМ</vt:lpstr>
      <vt:lpstr>Презентация PowerPoint</vt:lpstr>
      <vt:lpstr>СТАТТЯ 75. ЗВІЛЬНЕННЯ ВІД ВІДБУВАННЯ ПОКАРАННЯ З ВИПРОБУВАННЯМ</vt:lpstr>
      <vt:lpstr>ПОСТАНОВА ВС ВІД 17.10.2019,  ПРОВАДЖЕННЯ № 51 - 1532 КМ 19</vt:lpstr>
      <vt:lpstr>ПОСТАНОВА ВС ВІД 19.12.2019, ПРОВАДЖЕННЯ № 51-4598КМ19</vt:lpstr>
      <vt:lpstr>ВИПРОБУВАННЯ</vt:lpstr>
      <vt:lpstr>ПОСТАНОВА ВС ВІД 19.12.2019, ПРОВАДЖЕННЯ № 51-4672КМ19</vt:lpstr>
      <vt:lpstr>ПРИЗНАЧЕННЯ ДОДАТКОВИХ ПОКРАНЬ ПРИ ЗВІЛЬНЕННІ ВІД ВІДБУВАННЯ ПОКАРАННЯ З ВИПРОБУВАННЯМ</vt:lpstr>
      <vt:lpstr>УХВАЛА ВС ВІД 16.08.18, ПРОВАДЖЕННЯ № 51-3549 КМ 18 </vt:lpstr>
      <vt:lpstr>ПРАВОВІ НАСЛІДКИ</vt:lpstr>
      <vt:lpstr>ПОСТАНОВА ВС ВІД 18.03.2019, ПРОВАДЖЕННЯ № 51-5195КМО18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Звільнення від покарання та його відбування </dc:title>
  <dc:creator>Nataliya Gutorova</dc:creator>
  <cp:lastModifiedBy>Nataliya Gutorova</cp:lastModifiedBy>
  <cp:revision>1</cp:revision>
  <dcterms:created xsi:type="dcterms:W3CDTF">2022-04-04T16:03:14Z</dcterms:created>
  <dcterms:modified xsi:type="dcterms:W3CDTF">2022-04-04T16:28:41Z</dcterms:modified>
</cp:coreProperties>
</file>