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0" r:id="rId2"/>
    <p:sldId id="271" r:id="rId3"/>
    <p:sldId id="272" r:id="rId4"/>
    <p:sldId id="273" r:id="rId5"/>
    <p:sldId id="274" r:id="rId6"/>
    <p:sldId id="275" r:id="rId7"/>
    <p:sldId id="276" r:id="rId8"/>
    <p:sldId id="277" r:id="rId9"/>
    <p:sldId id="278" r:id="rId10"/>
    <p:sldId id="280" r:id="rId11"/>
    <p:sldId id="279"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0641-9F94-4CFA-BB11-1D4B1AB723CF}" type="datetimeFigureOut">
              <a:rPr lang="uk-UA" smtClean="0"/>
              <a:pPr/>
              <a:t>18.03.2020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55751-F429-42B0-8518-289B037FA17D}"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AB55751-F429-42B0-8518-289B037FA17D}" type="slidenum">
              <a:rPr lang="uk-UA" smtClean="0"/>
              <a:pPr/>
              <a:t>7</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18.03.2020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41867-7E13-47FC-A82E-ED571937692F}" type="datetimeFigureOut">
              <a:rPr lang="uk-UA" smtClean="0"/>
              <a:pPr/>
              <a:t>18.03.2020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AE6E-082B-44F8-852D-CCDD1414F5C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reyestr.court.gov.ua/Review/4451453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Zc5OYWrWHNw" TargetMode="External"/><Relationship Id="rId2" Type="http://schemas.openxmlformats.org/officeDocument/2006/relationships/hyperlink" Target="https://www.youtube.com/watch?v=5hBzV278-n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20888"/>
            <a:ext cx="8229600" cy="1143000"/>
          </a:xfrm>
        </p:spPr>
        <p:txBody>
          <a:bodyPr>
            <a:noAutofit/>
          </a:bodyPr>
          <a:lstStyle/>
          <a:p>
            <a:r>
              <a:rPr lang="uk-UA" sz="4000" b="1" u="sng" dirty="0" smtClean="0"/>
              <a:t>Лекція № 5</a:t>
            </a:r>
            <a:r>
              <a:rPr lang="uk-UA" sz="4000" b="1" dirty="0" smtClean="0"/>
              <a:t/>
            </a:r>
            <a:br>
              <a:rPr lang="uk-UA" sz="4000" b="1" dirty="0" smtClean="0"/>
            </a:br>
            <a:r>
              <a:rPr lang="uk-UA" sz="4000" b="1" dirty="0" smtClean="0"/>
              <a:t>Доказування </a:t>
            </a:r>
            <a:r>
              <a:rPr lang="uk-UA" sz="4000" b="1" dirty="0" smtClean="0"/>
              <a:t>у кримінальному судочинстві. Мета, предмет та межі </a:t>
            </a:r>
            <a:r>
              <a:rPr lang="uk-UA" sz="4000" b="1" dirty="0" smtClean="0"/>
              <a:t>доказування.</a:t>
            </a:r>
            <a:endParaRPr lang="uk-UA"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smtClean="0">
                <a:latin typeface="Times New Roman" pitchFamily="18" charset="0"/>
                <a:cs typeface="Times New Roman" pitchFamily="18" charset="0"/>
              </a:rPr>
              <a:t>Не потребують доказування</a:t>
            </a:r>
            <a:endParaRPr lang="uk-UA" sz="40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uk-UA" sz="3000" dirty="0" smtClean="0">
                <a:latin typeface="Times New Roman" pitchFamily="18" charset="0"/>
                <a:cs typeface="Times New Roman" pitchFamily="18" charset="0"/>
              </a:rPr>
              <a:t>Обставини, визнані судом загальновідомими. </a:t>
            </a:r>
          </a:p>
          <a:p>
            <a:pPr algn="just">
              <a:buNone/>
            </a:pPr>
            <a:r>
              <a:rPr lang="uk-UA" sz="3000" dirty="0" smtClean="0">
                <a:latin typeface="Times New Roman" pitchFamily="18" charset="0"/>
                <a:cs typeface="Times New Roman" pitchFamily="18" charset="0"/>
              </a:rPr>
              <a:t>	Рішення суду для прикладу:</a:t>
            </a:r>
          </a:p>
          <a:p>
            <a:pPr algn="just">
              <a:buNone/>
            </a:pPr>
            <a:r>
              <a:rPr lang="en-US" sz="2600" dirty="0" smtClean="0">
                <a:latin typeface="Times New Roman" pitchFamily="18" charset="0"/>
                <a:cs typeface="Times New Roman" pitchFamily="18" charset="0"/>
                <a:hlinkClick r:id="rId2"/>
              </a:rPr>
              <a:t>http</a:t>
            </a:r>
            <a:r>
              <a:rPr lang="en-US" sz="2600" dirty="0" smtClean="0">
                <a:latin typeface="Times New Roman" pitchFamily="18" charset="0"/>
                <a:cs typeface="Times New Roman" pitchFamily="18" charset="0"/>
                <a:hlinkClick r:id="rId2"/>
              </a:rPr>
              <a:t>://</a:t>
            </a:r>
            <a:r>
              <a:rPr lang="en-US" sz="2600" dirty="0" smtClean="0">
                <a:latin typeface="Times New Roman" pitchFamily="18" charset="0"/>
                <a:cs typeface="Times New Roman" pitchFamily="18" charset="0"/>
                <a:hlinkClick r:id="rId2"/>
              </a:rPr>
              <a:t>www.reyestr.court.gov.ua/Review/44514534</a:t>
            </a:r>
            <a:endParaRPr lang="uk-UA" sz="2600" dirty="0" smtClean="0">
              <a:latin typeface="Times New Roman" pitchFamily="18" charset="0"/>
              <a:cs typeface="Times New Roman" pitchFamily="18" charset="0"/>
            </a:endParaRPr>
          </a:p>
          <a:p>
            <a:pPr algn="just">
              <a:buNone/>
            </a:pPr>
            <a:endParaRPr lang="uk-UA" sz="3000" dirty="0" smtClean="0">
              <a:latin typeface="Times New Roman" pitchFamily="18" charset="0"/>
              <a:cs typeface="Times New Roman" pitchFamily="18" charset="0"/>
            </a:endParaRPr>
          </a:p>
          <a:p>
            <a:pPr algn="just"/>
            <a:r>
              <a:rPr lang="uk-UA" sz="3000" dirty="0" smtClean="0">
                <a:latin typeface="Times New Roman" pitchFamily="18" charset="0"/>
                <a:cs typeface="Times New Roman" pitchFamily="18" charset="0"/>
              </a:rPr>
              <a:t>Обставини, встановлені рішенням суду (</a:t>
            </a:r>
            <a:r>
              <a:rPr lang="uk-UA" sz="3000" dirty="0" err="1" smtClean="0">
                <a:latin typeface="Times New Roman" pitchFamily="18" charset="0"/>
                <a:cs typeface="Times New Roman" pitchFamily="18" charset="0"/>
              </a:rPr>
              <a:t>преюдиційні</a:t>
            </a:r>
            <a:r>
              <a:rPr lang="uk-UA" sz="3000" dirty="0" smtClean="0">
                <a:latin typeface="Times New Roman" pitchFamily="18" charset="0"/>
                <a:cs typeface="Times New Roman" pitchFamily="18" charset="0"/>
              </a:rPr>
              <a:t> факти). </a:t>
            </a:r>
          </a:p>
          <a:p>
            <a:pPr algn="just"/>
            <a:r>
              <a:rPr lang="uk-UA" sz="3000" dirty="0" smtClean="0">
                <a:latin typeface="Times New Roman" pitchFamily="18" charset="0"/>
                <a:cs typeface="Times New Roman" pitchFamily="18" charset="0"/>
              </a:rPr>
              <a:t>Рішення </a:t>
            </a:r>
            <a:r>
              <a:rPr lang="uk-UA" sz="3000" dirty="0" smtClean="0">
                <a:latin typeface="Times New Roman" pitchFamily="18" charset="0"/>
                <a:cs typeface="Times New Roman" pitchFamily="18" charset="0"/>
              </a:rPr>
              <a:t>суду для </a:t>
            </a:r>
            <a:r>
              <a:rPr lang="uk-UA" sz="3000" dirty="0" smtClean="0">
                <a:latin typeface="Times New Roman" pitchFamily="18" charset="0"/>
                <a:cs typeface="Times New Roman" pitchFamily="18" charset="0"/>
              </a:rPr>
              <a:t>прикладу:</a:t>
            </a:r>
          </a:p>
          <a:p>
            <a:pPr algn="just">
              <a:buNone/>
            </a:pPr>
            <a:r>
              <a:rPr lang="en-US" sz="2600" dirty="0" smtClean="0">
                <a:latin typeface="Times New Roman" pitchFamily="18" charset="0"/>
                <a:cs typeface="Times New Roman" pitchFamily="18" charset="0"/>
              </a:rPr>
              <a:t>http</a:t>
            </a:r>
            <a:r>
              <a:rPr lang="en-US" sz="2600" dirty="0" smtClean="0">
                <a:latin typeface="Times New Roman" pitchFamily="18" charset="0"/>
                <a:cs typeface="Times New Roman" pitchFamily="18" charset="0"/>
              </a:rPr>
              <a:t>://www.reyestr.court.gov.ua/Review/86571140</a:t>
            </a:r>
            <a:endParaRPr lang="uk-UA" sz="2600" dirty="0" smtClean="0">
              <a:latin typeface="Times New Roman" pitchFamily="18" charset="0"/>
              <a:cs typeface="Times New Roman" pitchFamily="18" charset="0"/>
            </a:endParaRPr>
          </a:p>
          <a:p>
            <a:pPr algn="just"/>
            <a:endParaRPr lang="uk-UA" sz="30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Autofit/>
          </a:bodyPr>
          <a:lstStyle/>
          <a:p>
            <a:r>
              <a:rPr lang="uk-UA" sz="3400" b="1" dirty="0" smtClean="0">
                <a:latin typeface="Times New Roman" pitchFamily="18" charset="0"/>
                <a:cs typeface="Times New Roman" pitchFamily="18" charset="0"/>
              </a:rPr>
              <a:t>Відео для ознайомлення з метою складення студентом плану процесуальних дій та слідчих версій</a:t>
            </a:r>
            <a:endParaRPr lang="uk-UA" sz="34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2332037"/>
            <a:ext cx="8229600" cy="4525963"/>
          </a:xfrm>
        </p:spPr>
        <p:txBody>
          <a:bodyPr>
            <a:normAutofit/>
          </a:bodyPr>
          <a:lstStyle/>
          <a:p>
            <a:r>
              <a:rPr lang="en-US" sz="2800" dirty="0" smtClean="0">
                <a:latin typeface="Times New Roman" pitchFamily="18" charset="0"/>
                <a:cs typeface="Times New Roman" pitchFamily="18" charset="0"/>
                <a:hlinkClick r:id="rId2"/>
              </a:rPr>
              <a:t>https://</a:t>
            </a:r>
            <a:r>
              <a:rPr lang="en-US" sz="2800" dirty="0" smtClean="0">
                <a:latin typeface="Times New Roman" pitchFamily="18" charset="0"/>
                <a:cs typeface="Times New Roman" pitchFamily="18" charset="0"/>
                <a:hlinkClick r:id="rId2"/>
              </a:rPr>
              <a:t>www.youtube.com/watch?v=5hBzV278-nw</a:t>
            </a:r>
            <a:endParaRPr lang="uk-UA"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hlinkClick r:id="rId3"/>
              </a:rPr>
              <a:t>https://</a:t>
            </a:r>
            <a:r>
              <a:rPr lang="en-US" sz="2800" dirty="0" smtClean="0">
                <a:latin typeface="Times New Roman" pitchFamily="18" charset="0"/>
                <a:cs typeface="Times New Roman" pitchFamily="18" charset="0"/>
                <a:hlinkClick r:id="rId3"/>
              </a:rPr>
              <a:t>www.youtube.com/watch?v=Zc5OYWrWHNw</a:t>
            </a:r>
            <a:endParaRPr lang="uk-UA" sz="2800" dirty="0" smtClean="0">
              <a:latin typeface="Times New Roman" pitchFamily="18" charset="0"/>
              <a:cs typeface="Times New Roman" pitchFamily="18" charset="0"/>
            </a:endParaRPr>
          </a:p>
          <a:p>
            <a:r>
              <a:rPr lang="en-US" sz="2800" u="sng" dirty="0" smtClean="0">
                <a:latin typeface="Times New Roman" pitchFamily="18" charset="0"/>
                <a:cs typeface="Times New Roman" pitchFamily="18" charset="0"/>
              </a:rPr>
              <a:t>https://www.youtube.com/watch?v=BateqU2RHnI</a:t>
            </a:r>
            <a:endParaRPr lang="uk-UA" sz="2800" u="sng" dirty="0" smtClean="0">
              <a:latin typeface="Times New Roman" pitchFamily="18" charset="0"/>
              <a:cs typeface="Times New Roman" pitchFamily="18" charset="0"/>
            </a:endParaRPr>
          </a:p>
          <a:p>
            <a:endParaRPr lang="uk-UA"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itchFamily="18" charset="0"/>
                <a:cs typeface="Times New Roman" pitchFamily="18" charset="0"/>
              </a:rPr>
              <a:t>Мета </a:t>
            </a:r>
            <a:r>
              <a:rPr lang="uk-UA" b="1" dirty="0" smtClean="0">
                <a:latin typeface="Times New Roman" pitchFamily="18" charset="0"/>
                <a:cs typeface="Times New Roman" pitchFamily="18" charset="0"/>
              </a:rPr>
              <a:t>кримінального процесуального доказування</a:t>
            </a:r>
            <a:endParaRPr lang="uk-UA" b="1" dirty="0"/>
          </a:p>
        </p:txBody>
      </p:sp>
      <p:sp>
        <p:nvSpPr>
          <p:cNvPr id="3" name="Содержимое 2"/>
          <p:cNvSpPr>
            <a:spLocks noGrp="1"/>
          </p:cNvSpPr>
          <p:nvPr>
            <p:ph idx="1"/>
          </p:nvPr>
        </p:nvSpPr>
        <p:spPr>
          <a:xfrm>
            <a:off x="467544" y="1988840"/>
            <a:ext cx="8229600" cy="4525963"/>
          </a:xfrm>
        </p:spPr>
        <p:txBody>
          <a:bodyPr>
            <a:normAutofit/>
          </a:bodyPr>
          <a:lstStyle/>
          <a:p>
            <a:pPr algn="just"/>
            <a:r>
              <a:rPr lang="uk-UA" sz="2800" dirty="0" smtClean="0">
                <a:latin typeface="Times New Roman" pitchFamily="18" charset="0"/>
                <a:cs typeface="Times New Roman" pitchFamily="18" charset="0"/>
              </a:rPr>
              <a:t>Встановлення </a:t>
            </a:r>
            <a:r>
              <a:rPr lang="uk-UA" sz="2800" dirty="0" smtClean="0">
                <a:latin typeface="Times New Roman" pitchFamily="18" charset="0"/>
                <a:cs typeface="Times New Roman" pitchFamily="18" charset="0"/>
              </a:rPr>
              <a:t>сторонами кримінального провадження</a:t>
            </a:r>
            <a:r>
              <a:rPr lang="uk-UA" sz="2800" dirty="0" smtClean="0">
                <a:latin typeface="Times New Roman" pitchFamily="18" charset="0"/>
                <a:cs typeface="Times New Roman" pitchFamily="18" charset="0"/>
              </a:rPr>
              <a:t>, </a:t>
            </a:r>
            <a:r>
              <a:rPr lang="uk-UA" sz="2800" dirty="0" smtClean="0">
                <a:latin typeface="Times New Roman" pitchFamily="18" charset="0"/>
                <a:cs typeface="Times New Roman" pitchFamily="18" charset="0"/>
              </a:rPr>
              <a:t>у </a:t>
            </a:r>
            <a:r>
              <a:rPr lang="uk-UA" sz="2800" dirty="0" smtClean="0">
                <a:latin typeface="Times New Roman" pitchFamily="18" charset="0"/>
                <a:cs typeface="Times New Roman" pitchFamily="18" charset="0"/>
              </a:rPr>
              <a:t>передбаченому </a:t>
            </a:r>
            <a:r>
              <a:rPr lang="uk-UA" sz="2800" dirty="0" smtClean="0">
                <a:latin typeface="Times New Roman" pitchFamily="18" charset="0"/>
                <a:cs typeface="Times New Roman" pitchFamily="18" charset="0"/>
              </a:rPr>
              <a:t>КПК </a:t>
            </a:r>
            <a:r>
              <a:rPr lang="uk-UA" sz="2800" dirty="0" smtClean="0">
                <a:latin typeface="Times New Roman" pitchFamily="18" charset="0"/>
                <a:cs typeface="Times New Roman" pitchFamily="18" charset="0"/>
              </a:rPr>
              <a:t>порядку, всіх обставин вчинення злочину та особи, що його скоїла.</a:t>
            </a:r>
          </a:p>
          <a:p>
            <a:pPr algn="just"/>
            <a:r>
              <a:rPr lang="uk-UA" sz="2800" dirty="0" smtClean="0">
                <a:latin typeface="Times New Roman" pitchFamily="18" charset="0"/>
                <a:cs typeface="Times New Roman" pitchFamily="18" charset="0"/>
              </a:rPr>
              <a:t>Рішення суду для ознайомлення, в частині обґрунтування мети доказування у кримінальному процесі:</a:t>
            </a:r>
          </a:p>
          <a:p>
            <a:pPr algn="just"/>
            <a:endParaRPr lang="uk-UA" sz="2800" i="1"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http</a:t>
            </a:r>
            <a:r>
              <a:rPr lang="en-US" sz="2400" i="1" dirty="0" smtClean="0">
                <a:latin typeface="Times New Roman" pitchFamily="18" charset="0"/>
                <a:cs typeface="Times New Roman" pitchFamily="18" charset="0"/>
              </a:rPr>
              <a:t>://www.reyestr.court.gov.ua/Review/58260926</a:t>
            </a:r>
            <a:endParaRPr lang="uk-UA" sz="2400" i="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itchFamily="18" charset="0"/>
                <a:cs typeface="Times New Roman" pitchFamily="18" charset="0"/>
              </a:rPr>
              <a:t>Завдання кримінального провадження (ст. 2 КПК)</a:t>
            </a:r>
            <a:endParaRPr lang="uk-UA" b="1" dirty="0">
              <a:latin typeface="Times New Roman" pitchFamily="18" charset="0"/>
              <a:cs typeface="Times New Roman" pitchFamily="18" charset="0"/>
            </a:endParaRPr>
          </a:p>
        </p:txBody>
      </p:sp>
      <p:sp>
        <p:nvSpPr>
          <p:cNvPr id="3" name="Содержимое 2"/>
          <p:cNvSpPr>
            <a:spLocks noGrp="1"/>
          </p:cNvSpPr>
          <p:nvPr>
            <p:ph idx="1"/>
          </p:nvPr>
        </p:nvSpPr>
        <p:spPr>
          <a:xfrm>
            <a:off x="179512" y="1600200"/>
            <a:ext cx="8784976" cy="4997152"/>
          </a:xfrm>
        </p:spPr>
        <p:txBody>
          <a:bodyPr>
            <a:normAutofit fontScale="85000" lnSpcReduction="10000"/>
          </a:bodyPr>
          <a:lstStyle/>
          <a:p>
            <a:pPr algn="just"/>
            <a:r>
              <a:rPr lang="uk-UA" dirty="0" smtClean="0">
                <a:latin typeface="Times New Roman" pitchFamily="18" charset="0"/>
                <a:cs typeface="Times New Roman" pitchFamily="18" charset="0"/>
              </a:rPr>
              <a:t>захист особи, суспільства та держави від кримінальних правопорушень, охорона прав, свобод та законних інтересів учасників кримінального провадження, а також забезпечення швидкого, повного та неупередженого розслідування і судового розгляду з тим, щоб кожний, хто вчинив кримінальне правопорушення, був притягнутий до відповідальності в міру своєї вини, жоден невинуватий не був обвинувачений або засуджений, жодна особа не була піддана необґрунтованому процесуальному примусу і щоб до кожного учасника кримінального провадження була застосована належна правова процедура.</a:t>
            </a:r>
            <a:endParaRPr lang="uk-UA"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smtClean="0">
                <a:latin typeface="Times New Roman" pitchFamily="18" charset="0"/>
                <a:cs typeface="Times New Roman" pitchFamily="18" charset="0"/>
              </a:rPr>
              <a:t>Предмет доказування</a:t>
            </a:r>
            <a:endParaRPr lang="uk-UA"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925144"/>
          </a:xfrm>
        </p:spPr>
        <p:txBody>
          <a:bodyPr>
            <a:normAutofit fontScale="92500" lnSpcReduction="10000"/>
          </a:bodyPr>
          <a:lstStyle/>
          <a:p>
            <a:pPr algn="just"/>
            <a:r>
              <a:rPr lang="uk-UA" dirty="0" smtClean="0">
                <a:latin typeface="Times New Roman" pitchFamily="18" charset="0"/>
                <a:cs typeface="Times New Roman" pitchFamily="18" charset="0"/>
              </a:rPr>
              <a:t>це закріплені у КПК обставини, що повинні бути встановлені чи спростовані під час доказування у кожному кримінальному провадженні шляхом реалізації сторонами своїх прав та обов’язків.</a:t>
            </a:r>
          </a:p>
          <a:p>
            <a:pPr algn="just"/>
            <a:r>
              <a:rPr lang="uk-UA" dirty="0" smtClean="0">
                <a:latin typeface="Times New Roman" pitchFamily="18" charset="0"/>
                <a:cs typeface="Times New Roman" pitchFamily="18" charset="0"/>
              </a:rPr>
              <a:t>Предмет доказування може дещо відрізнятися в залежності від </a:t>
            </a:r>
            <a:r>
              <a:rPr lang="uk-UA" dirty="0" err="1" smtClean="0">
                <a:latin typeface="Times New Roman" pitchFamily="18" charset="0"/>
                <a:cs typeface="Times New Roman" pitchFamily="18" charset="0"/>
              </a:rPr>
              <a:t>суб</a:t>
            </a:r>
            <a:r>
              <a:rPr lang="en-US" dirty="0" smtClean="0">
                <a:latin typeface="Times New Roman" pitchFamily="18" charset="0"/>
                <a:cs typeface="Times New Roman" pitchFamily="18" charset="0"/>
              </a:rPr>
              <a:t>’</a:t>
            </a:r>
            <a:r>
              <a:rPr lang="uk-UA" dirty="0" err="1" smtClean="0">
                <a:latin typeface="Times New Roman" pitchFamily="18" charset="0"/>
                <a:cs typeface="Times New Roman" pitchFamily="18" charset="0"/>
              </a:rPr>
              <a:t>єкта</a:t>
            </a:r>
            <a:r>
              <a:rPr lang="uk-UA" dirty="0" smtClean="0">
                <a:latin typeface="Times New Roman" pitchFamily="18" charset="0"/>
                <a:cs typeface="Times New Roman" pitchFamily="18" charset="0"/>
              </a:rPr>
              <a:t> вчинення злочину.</a:t>
            </a:r>
          </a:p>
          <a:p>
            <a:pPr algn="just"/>
            <a:r>
              <a:rPr lang="uk-UA" dirty="0" smtClean="0">
                <a:latin typeface="Times New Roman" pitchFamily="18" charset="0"/>
                <a:cs typeface="Times New Roman" pitchFamily="18" charset="0"/>
              </a:rPr>
              <a:t>Для ознайомлення судове рішення в частині визначення, що є предметом доказування:</a:t>
            </a:r>
          </a:p>
          <a:p>
            <a:pPr algn="just"/>
            <a:endParaRPr lang="uk-UA"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http://www.reyestr.court.gov.ua/Review/86189149</a:t>
            </a:r>
            <a:endParaRPr lang="uk-UA" sz="2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720080"/>
          </a:xfrm>
        </p:spPr>
        <p:txBody>
          <a:bodyPr>
            <a:noAutofit/>
          </a:bodyPr>
          <a:lstStyle/>
          <a:p>
            <a:r>
              <a:rPr lang="uk-UA" sz="2600" b="1" dirty="0" smtClean="0">
                <a:latin typeface="Times New Roman" pitchFamily="18" charset="0"/>
                <a:cs typeface="Times New Roman" pitchFamily="18" charset="0"/>
              </a:rPr>
              <a:t>Обставини</a:t>
            </a:r>
            <a:r>
              <a:rPr lang="uk-UA" sz="2600" b="1" dirty="0" smtClean="0">
                <a:latin typeface="Times New Roman" pitchFamily="18" charset="0"/>
                <a:cs typeface="Times New Roman" pitchFamily="18" charset="0"/>
              </a:rPr>
              <a:t>, які підлягають доказуванню у кримінальному </a:t>
            </a:r>
            <a:r>
              <a:rPr lang="uk-UA" sz="2600" b="1" dirty="0" smtClean="0">
                <a:latin typeface="Times New Roman" pitchFamily="18" charset="0"/>
                <a:cs typeface="Times New Roman" pitchFamily="18" charset="0"/>
              </a:rPr>
              <a:t>провадженні (ст. 91 КПК)</a:t>
            </a:r>
            <a:r>
              <a:rPr lang="uk-UA" sz="2600" b="1" dirty="0" smtClean="0">
                <a:latin typeface="Times New Roman" pitchFamily="18" charset="0"/>
                <a:cs typeface="Times New Roman" pitchFamily="18" charset="0"/>
              </a:rPr>
              <a:t/>
            </a:r>
            <a:br>
              <a:rPr lang="uk-UA" sz="2600" b="1" dirty="0" smtClean="0">
                <a:latin typeface="Times New Roman" pitchFamily="18" charset="0"/>
                <a:cs typeface="Times New Roman" pitchFamily="18" charset="0"/>
              </a:rPr>
            </a:b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0" y="1124744"/>
            <a:ext cx="8964488" cy="5069160"/>
          </a:xfrm>
        </p:spPr>
        <p:txBody>
          <a:bodyPr>
            <a:noAutofit/>
          </a:bodyPr>
          <a:lstStyle/>
          <a:p>
            <a:pPr algn="just"/>
            <a:r>
              <a:rPr lang="uk-UA" sz="1600" dirty="0" smtClean="0">
                <a:latin typeface="Times New Roman" pitchFamily="18" charset="0"/>
                <a:cs typeface="Times New Roman" pitchFamily="18" charset="0"/>
              </a:rPr>
              <a:t>подія </a:t>
            </a:r>
            <a:r>
              <a:rPr lang="uk-UA" sz="1600" dirty="0" smtClean="0">
                <a:latin typeface="Times New Roman" pitchFamily="18" charset="0"/>
                <a:cs typeface="Times New Roman" pitchFamily="18" charset="0"/>
              </a:rPr>
              <a:t>кримінального правопорушення (час, місце, спосіб та інші обставини вчинення кримінального правопорушення);</a:t>
            </a:r>
          </a:p>
          <a:p>
            <a:pPr algn="just"/>
            <a:r>
              <a:rPr lang="uk-UA" sz="1600" dirty="0" smtClean="0">
                <a:latin typeface="Times New Roman" pitchFamily="18" charset="0"/>
                <a:cs typeface="Times New Roman" pitchFamily="18" charset="0"/>
              </a:rPr>
              <a:t>винуватість </a:t>
            </a:r>
            <a:r>
              <a:rPr lang="uk-UA" sz="1600" dirty="0" smtClean="0">
                <a:latin typeface="Times New Roman" pitchFamily="18" charset="0"/>
                <a:cs typeface="Times New Roman" pitchFamily="18" charset="0"/>
              </a:rPr>
              <a:t>обвинуваченого у вчиненні кримінального правопорушення, форма вини, мотив і мета вчинення кримінального правопорушення;</a:t>
            </a:r>
          </a:p>
          <a:p>
            <a:pPr algn="just"/>
            <a:r>
              <a:rPr lang="uk-UA" sz="1600" dirty="0" smtClean="0">
                <a:latin typeface="Times New Roman" pitchFamily="18" charset="0"/>
                <a:cs typeface="Times New Roman" pitchFamily="18" charset="0"/>
              </a:rPr>
              <a:t>вид </a:t>
            </a:r>
            <a:r>
              <a:rPr lang="uk-UA" sz="1600" dirty="0" smtClean="0">
                <a:latin typeface="Times New Roman" pitchFamily="18" charset="0"/>
                <a:cs typeface="Times New Roman" pitchFamily="18" charset="0"/>
              </a:rPr>
              <a:t>і розмір шкоди, завданої кримінальним правопорушенням, а також розмір процесуальних витрат;</a:t>
            </a:r>
          </a:p>
          <a:p>
            <a:pPr algn="just"/>
            <a:r>
              <a:rPr lang="uk-UA" sz="1600" dirty="0" smtClean="0">
                <a:latin typeface="Times New Roman" pitchFamily="18" charset="0"/>
                <a:cs typeface="Times New Roman" pitchFamily="18" charset="0"/>
              </a:rPr>
              <a:t>обставини</a:t>
            </a:r>
            <a:r>
              <a:rPr lang="uk-UA" sz="1600" dirty="0" smtClean="0">
                <a:latin typeface="Times New Roman" pitchFamily="18" charset="0"/>
                <a:cs typeface="Times New Roman" pitchFamily="18" charset="0"/>
              </a:rPr>
              <a:t>, які впливають на ступінь тяжкості вчиненого кримінального правопорушення, характеризують особу обвинуваченого, обтяжують чи пом’якшують покарання, які виключають кримінальну відповідальність або є підставою закриття кримінального провадження;</a:t>
            </a:r>
          </a:p>
          <a:p>
            <a:pPr algn="just"/>
            <a:r>
              <a:rPr lang="uk-UA" sz="1600" dirty="0" smtClean="0">
                <a:latin typeface="Times New Roman" pitchFamily="18" charset="0"/>
                <a:cs typeface="Times New Roman" pitchFamily="18" charset="0"/>
              </a:rPr>
              <a:t>обставини</a:t>
            </a:r>
            <a:r>
              <a:rPr lang="uk-UA" sz="1600" dirty="0" smtClean="0">
                <a:latin typeface="Times New Roman" pitchFamily="18" charset="0"/>
                <a:cs typeface="Times New Roman" pitchFamily="18" charset="0"/>
              </a:rPr>
              <a:t>, що є підставою для звільнення від кримінальної відповідальності або покарання;</a:t>
            </a:r>
          </a:p>
          <a:p>
            <a:pPr algn="just"/>
            <a:r>
              <a:rPr lang="uk-UA" sz="1600" dirty="0" smtClean="0">
                <a:latin typeface="Times New Roman" pitchFamily="18" charset="0"/>
                <a:cs typeface="Times New Roman" pitchFamily="18" charset="0"/>
              </a:rPr>
              <a:t>обставини</a:t>
            </a:r>
            <a:r>
              <a:rPr lang="uk-UA" sz="1600" dirty="0" smtClean="0">
                <a:latin typeface="Times New Roman" pitchFamily="18" charset="0"/>
                <a:cs typeface="Times New Roman" pitchFamily="18" charset="0"/>
              </a:rPr>
              <a:t>, які підтверджують, що гроші, цінності та інше майно, які підлягають спеціальній конфіскації, одержані внаслідок вчинення кримінального правопорушення та/або є доходами від такого майна, або призначалися (використовувалися) для схиляння особи до вчинення кримінального правопорушення, фінансування та/або матеріального забезпечення кримінального правопорушення чи винагороди за його вчинення, або є предметом кримінального правопорушення, у тому числі пов’язаного з їх незаконним обігом, або підшукані, виготовлені, пристосовані або використані як засоби чи знаряддя вчинення кримінального правопорушення;</a:t>
            </a:r>
          </a:p>
          <a:p>
            <a:pPr algn="just"/>
            <a:r>
              <a:rPr lang="uk-UA" sz="1600" dirty="0" smtClean="0">
                <a:latin typeface="Times New Roman" pitchFamily="18" charset="0"/>
                <a:cs typeface="Times New Roman" pitchFamily="18" charset="0"/>
              </a:rPr>
              <a:t>обставини</a:t>
            </a:r>
            <a:r>
              <a:rPr lang="uk-UA" sz="1600" dirty="0" smtClean="0">
                <a:latin typeface="Times New Roman" pitchFamily="18" charset="0"/>
                <a:cs typeface="Times New Roman" pitchFamily="18" charset="0"/>
              </a:rPr>
              <a:t>, що є підставою для застосування до юридичних осіб заходів кримінально-правового характеру.</a:t>
            </a:r>
          </a:p>
          <a:p>
            <a:pPr algn="just"/>
            <a:endParaRPr lang="uk-UA"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503040"/>
          </a:xfrm>
        </p:spPr>
        <p:txBody>
          <a:bodyPr>
            <a:noAutofit/>
          </a:bodyPr>
          <a:lstStyle/>
          <a:p>
            <a:r>
              <a:rPr lang="uk-UA" sz="2200" b="1" dirty="0" smtClean="0">
                <a:latin typeface="Times New Roman" pitchFamily="18" charset="0"/>
                <a:cs typeface="Times New Roman" pitchFamily="18" charset="0"/>
              </a:rPr>
              <a:t>Якщо злочин вчинено неповнолітнім, який згідно свого віку може бути притягнений до кримінальної відповідальності, </a:t>
            </a:r>
            <a:r>
              <a:rPr lang="uk-UA" sz="2200" b="1" dirty="0" smtClean="0">
                <a:latin typeface="Times New Roman" pitchFamily="18" charset="0"/>
                <a:cs typeface="Times New Roman" pitchFamily="18" charset="0"/>
              </a:rPr>
              <a:t>окрім </a:t>
            </a:r>
            <a:r>
              <a:rPr lang="uk-UA" sz="2200" b="1" dirty="0" smtClean="0">
                <a:latin typeface="Times New Roman" pitchFamily="18" charset="0"/>
                <a:cs typeface="Times New Roman" pitchFamily="18" charset="0"/>
              </a:rPr>
              <a:t>зазначених у ст. 91 </a:t>
            </a:r>
            <a:r>
              <a:rPr lang="uk-UA" sz="2200" b="1" dirty="0" smtClean="0">
                <a:latin typeface="Times New Roman" pitchFamily="18" charset="0"/>
                <a:cs typeface="Times New Roman" pitchFamily="18" charset="0"/>
              </a:rPr>
              <a:t>КПК</a:t>
            </a:r>
            <a:r>
              <a:rPr lang="uk-UA" sz="2200" b="1" dirty="0" smtClean="0">
                <a:latin typeface="Times New Roman" pitchFamily="18" charset="0"/>
                <a:cs typeface="Times New Roman" pitchFamily="18" charset="0"/>
              </a:rPr>
              <a:t> обставин</a:t>
            </a:r>
            <a:r>
              <a:rPr lang="uk-UA" sz="2200" b="1" dirty="0" smtClean="0">
                <a:latin typeface="Times New Roman" pitchFamily="18" charset="0"/>
                <a:cs typeface="Times New Roman" pitchFamily="18" charset="0"/>
              </a:rPr>
              <a:t>, </a:t>
            </a:r>
            <a:r>
              <a:rPr lang="uk-UA" sz="2200" b="1" dirty="0" smtClean="0">
                <a:latin typeface="Times New Roman" pitchFamily="18" charset="0"/>
                <a:cs typeface="Times New Roman" pitchFamily="18" charset="0"/>
              </a:rPr>
              <a:t>також необхідно встановлювати наступні </a:t>
            </a:r>
            <a:r>
              <a:rPr lang="uk-UA" sz="2200" b="1" dirty="0" smtClean="0">
                <a:latin typeface="Times New Roman" pitchFamily="18" charset="0"/>
                <a:cs typeface="Times New Roman" pitchFamily="18" charset="0"/>
              </a:rPr>
              <a:t>факти (ст. 485 КПК)</a:t>
            </a:r>
            <a:r>
              <a:rPr lang="uk-UA" sz="2200" b="1" dirty="0" smtClean="0">
                <a:latin typeface="Times New Roman" pitchFamily="18" charset="0"/>
                <a:cs typeface="Times New Roman" pitchFamily="18" charset="0"/>
              </a:rPr>
              <a:t/>
            </a:r>
            <a:br>
              <a:rPr lang="uk-UA" sz="2200" b="1" dirty="0" smtClean="0">
                <a:latin typeface="Times New Roman" pitchFamily="18" charset="0"/>
                <a:cs typeface="Times New Roman" pitchFamily="18" charset="0"/>
              </a:rPr>
            </a:br>
            <a:endParaRPr lang="uk-UA" sz="2200" b="1" dirty="0"/>
          </a:p>
        </p:txBody>
      </p:sp>
      <p:sp>
        <p:nvSpPr>
          <p:cNvPr id="3" name="Содержимое 2"/>
          <p:cNvSpPr>
            <a:spLocks noGrp="1"/>
          </p:cNvSpPr>
          <p:nvPr>
            <p:ph idx="1"/>
          </p:nvPr>
        </p:nvSpPr>
        <p:spPr>
          <a:xfrm>
            <a:off x="467544" y="2060848"/>
            <a:ext cx="8229600" cy="4525963"/>
          </a:xfrm>
        </p:spPr>
        <p:txBody>
          <a:bodyPr>
            <a:normAutofit/>
          </a:bodyPr>
          <a:lstStyle/>
          <a:p>
            <a:pPr algn="just"/>
            <a:r>
              <a:rPr lang="uk-UA" sz="2000" dirty="0" smtClean="0">
                <a:latin typeface="Times New Roman" pitchFamily="18" charset="0"/>
                <a:cs typeface="Times New Roman" pitchFamily="18" charset="0"/>
              </a:rPr>
              <a:t>повні </a:t>
            </a:r>
            <a:r>
              <a:rPr lang="uk-UA" sz="2000" dirty="0" smtClean="0">
                <a:latin typeface="Times New Roman" pitchFamily="18" charset="0"/>
                <a:cs typeface="Times New Roman" pitchFamily="18" charset="0"/>
              </a:rPr>
              <a:t>і всебічні відомості про особу неповнолітнього: його вік (число, місяць, рік народження), стан здоров’я та рівень розвитку, інші соціально-психологічні риси особи, які необхідно враховувати при індивідуалізації відповідальності чи обранні заходу виховного характеру. За наявності даних про розумову відсталість неповнолітнього, не пов’язану з психічною хворобою, повинно бути також з’ясовано, чи міг він повністю усвідомлювати значення своїх дій і в якій мірі міг керувати ними;</a:t>
            </a:r>
          </a:p>
          <a:p>
            <a:pPr algn="just"/>
            <a:r>
              <a:rPr lang="uk-UA" sz="2000" dirty="0" smtClean="0">
                <a:latin typeface="Times New Roman" pitchFamily="18" charset="0"/>
                <a:cs typeface="Times New Roman" pitchFamily="18" charset="0"/>
              </a:rPr>
              <a:t>ставлення </a:t>
            </a:r>
            <a:r>
              <a:rPr lang="uk-UA" sz="2000" dirty="0" smtClean="0">
                <a:latin typeface="Times New Roman" pitchFamily="18" charset="0"/>
                <a:cs typeface="Times New Roman" pitchFamily="18" charset="0"/>
              </a:rPr>
              <a:t>неповнолітнього до вчиненого ним діяння;</a:t>
            </a:r>
          </a:p>
          <a:p>
            <a:pPr algn="just"/>
            <a:r>
              <a:rPr lang="uk-UA" sz="2000" dirty="0" smtClean="0">
                <a:latin typeface="Times New Roman" pitchFamily="18" charset="0"/>
                <a:cs typeface="Times New Roman" pitchFamily="18" charset="0"/>
              </a:rPr>
              <a:t>умови </a:t>
            </a:r>
            <a:r>
              <a:rPr lang="uk-UA" sz="2000" dirty="0" smtClean="0">
                <a:latin typeface="Times New Roman" pitchFamily="18" charset="0"/>
                <a:cs typeface="Times New Roman" pitchFamily="18" charset="0"/>
              </a:rPr>
              <a:t>життя та виховання неповнолітнього;</a:t>
            </a:r>
          </a:p>
          <a:p>
            <a:pPr algn="just"/>
            <a:r>
              <a:rPr lang="uk-UA" sz="2000" dirty="0" smtClean="0">
                <a:latin typeface="Times New Roman" pitchFamily="18" charset="0"/>
                <a:cs typeface="Times New Roman" pitchFamily="18" charset="0"/>
              </a:rPr>
              <a:t>наявність </a:t>
            </a:r>
            <a:r>
              <a:rPr lang="uk-UA" sz="2000" dirty="0" smtClean="0">
                <a:latin typeface="Times New Roman" pitchFamily="18" charset="0"/>
                <a:cs typeface="Times New Roman" pitchFamily="18" charset="0"/>
              </a:rPr>
              <a:t>дорослих підбурювачів та інших співучасників кримінального правопорушення</a:t>
            </a:r>
            <a:r>
              <a:rPr lang="uk-UA" sz="2000" dirty="0" smtClean="0">
                <a:latin typeface="Times New Roman" pitchFamily="18" charset="0"/>
                <a:cs typeface="Times New Roman" pitchFamily="18" charset="0"/>
              </a:rPr>
              <a:t>.</a:t>
            </a:r>
          </a:p>
          <a:p>
            <a:pPr algn="just"/>
            <a:endParaRPr lang="uk-UA" sz="2000" dirty="0" smtClean="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76672"/>
            <a:ext cx="8496944" cy="5976664"/>
          </a:xfrm>
        </p:spPr>
        <p:txBody>
          <a:bodyPr>
            <a:normAutofit/>
          </a:bodyPr>
          <a:lstStyle/>
          <a:p>
            <a:pPr algn="just"/>
            <a:r>
              <a:rPr lang="uk-UA" sz="3000" dirty="0" smtClean="0">
                <a:latin typeface="Times New Roman" pitchFamily="18" charset="0"/>
                <a:cs typeface="Times New Roman" pitchFamily="18" charset="0"/>
              </a:rPr>
              <a:t>Обов’язок доказування вищезазначених у                 ст.ст. 91, 485 КПК </a:t>
            </a:r>
            <a:r>
              <a:rPr lang="uk-UA" sz="3000" dirty="0" smtClean="0">
                <a:latin typeface="Times New Roman" pitchFamily="18" charset="0"/>
                <a:cs typeface="Times New Roman" pitchFamily="18" charset="0"/>
              </a:rPr>
              <a:t>обставин </a:t>
            </a:r>
            <a:r>
              <a:rPr lang="uk-UA" sz="3000" dirty="0" smtClean="0">
                <a:latin typeface="Times New Roman" pitchFamily="18" charset="0"/>
                <a:cs typeface="Times New Roman" pitchFamily="18" charset="0"/>
              </a:rPr>
              <a:t>покладається </a:t>
            </a:r>
            <a:r>
              <a:rPr lang="uk-UA" sz="3000" b="1" u="sng" dirty="0" smtClean="0">
                <a:latin typeface="Times New Roman" pitchFamily="18" charset="0"/>
                <a:cs typeface="Times New Roman" pitchFamily="18" charset="0"/>
              </a:rPr>
              <a:t>на сторону обвинувачення</a:t>
            </a:r>
            <a:r>
              <a:rPr lang="uk-UA" sz="3000" dirty="0" smtClean="0">
                <a:latin typeface="Times New Roman" pitchFamily="18" charset="0"/>
                <a:cs typeface="Times New Roman" pitchFamily="18" charset="0"/>
              </a:rPr>
              <a:t>, та у деяких випадках на </a:t>
            </a:r>
            <a:r>
              <a:rPr lang="uk-UA" sz="3000" b="1" u="sng" dirty="0" smtClean="0">
                <a:latin typeface="Times New Roman" pitchFamily="18" charset="0"/>
                <a:cs typeface="Times New Roman" pitchFamily="18" charset="0"/>
              </a:rPr>
              <a:t>потерпілого</a:t>
            </a:r>
            <a:r>
              <a:rPr lang="uk-UA" sz="3000" dirty="0" smtClean="0">
                <a:latin typeface="Times New Roman" pitchFamily="18" charset="0"/>
                <a:cs typeface="Times New Roman" pitchFamily="18" charset="0"/>
              </a:rPr>
              <a:t> (в рамках підтримання приватного обвинувачення у випадку відмови прокурором від обвинувачення).</a:t>
            </a:r>
          </a:p>
          <a:p>
            <a:pPr algn="just"/>
            <a:r>
              <a:rPr lang="uk-UA" sz="3000" dirty="0" smtClean="0">
                <a:latin typeface="Times New Roman" pitchFamily="18" charset="0"/>
                <a:cs typeface="Times New Roman" pitchFamily="18" charset="0"/>
              </a:rPr>
              <a:t>Однак, обов’язок доказування </a:t>
            </a:r>
            <a:r>
              <a:rPr lang="uk-UA" sz="3000" b="1" u="sng" dirty="0" smtClean="0">
                <a:latin typeface="Times New Roman" pitchFamily="18" charset="0"/>
                <a:cs typeface="Times New Roman" pitchFamily="18" charset="0"/>
              </a:rPr>
              <a:t>належності та допустимості</a:t>
            </a:r>
            <a:r>
              <a:rPr lang="uk-UA" sz="3000" dirty="0" smtClean="0">
                <a:latin typeface="Times New Roman" pitchFamily="18" charset="0"/>
                <a:cs typeface="Times New Roman" pitchFamily="18" charset="0"/>
              </a:rPr>
              <a:t> доказів, даних щодо розміру процесуальних </a:t>
            </a:r>
            <a:r>
              <a:rPr lang="uk-UA" sz="3000" b="1" u="sng" dirty="0" smtClean="0">
                <a:latin typeface="Times New Roman" pitchFamily="18" charset="0"/>
                <a:cs typeface="Times New Roman" pitchFamily="18" charset="0"/>
              </a:rPr>
              <a:t>витрат та обставин</a:t>
            </a:r>
            <a:r>
              <a:rPr lang="uk-UA" sz="3000" dirty="0" smtClean="0">
                <a:latin typeface="Times New Roman" pitchFamily="18" charset="0"/>
                <a:cs typeface="Times New Roman" pitchFamily="18" charset="0"/>
              </a:rPr>
              <a:t>, які характеризують обвинуваченого, </a:t>
            </a:r>
            <a:r>
              <a:rPr lang="uk-UA" sz="3000" b="1" u="sng" dirty="0" smtClean="0">
                <a:latin typeface="Times New Roman" pitchFamily="18" charset="0"/>
                <a:cs typeface="Times New Roman" pitchFamily="18" charset="0"/>
              </a:rPr>
              <a:t>покладається на сторону, що їх подає</a:t>
            </a:r>
            <a:r>
              <a:rPr lang="uk-UA" sz="3000" dirty="0" smtClean="0">
                <a:latin typeface="Times New Roman" pitchFamily="18" charset="0"/>
                <a:cs typeface="Times New Roman" pitchFamily="18" charset="0"/>
              </a:rPr>
              <a:t> (ч. 2 ст. 92 КПК).</a:t>
            </a:r>
            <a:endParaRPr lang="uk-UA" sz="3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smtClean="0">
                <a:latin typeface="Times New Roman" pitchFamily="18" charset="0"/>
                <a:cs typeface="Times New Roman" pitchFamily="18" charset="0"/>
              </a:rPr>
              <a:t>Межі доказування</a:t>
            </a:r>
            <a:endParaRPr lang="uk-UA"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997152"/>
          </a:xfrm>
        </p:spPr>
        <p:txBody>
          <a:bodyPr>
            <a:normAutofit lnSpcReduction="10000"/>
          </a:bodyPr>
          <a:lstStyle/>
          <a:p>
            <a:pPr algn="just"/>
            <a:r>
              <a:rPr lang="uk-UA" sz="2600" dirty="0" smtClean="0">
                <a:latin typeface="Times New Roman" pitchFamily="18" charset="0"/>
                <a:cs typeface="Times New Roman" pitchFamily="18" charset="0"/>
              </a:rPr>
              <a:t>є оцінним поняттям та залежить від внутрішнього переконання учасника кримінального процесу, який здійснює доказування у кримінальному провадженні. </a:t>
            </a:r>
          </a:p>
          <a:p>
            <a:pPr algn="just"/>
            <a:r>
              <a:rPr lang="uk-UA" sz="2600" dirty="0" smtClean="0">
                <a:latin typeface="Times New Roman" pitchFamily="18" charset="0"/>
                <a:cs typeface="Times New Roman" pitchFamily="18" charset="0"/>
              </a:rPr>
              <a:t>Наприклад, прокурор має право надати письмові вказівки слідчому про проведення додаткових процесуальних дій, якщо на його думку зібраних доказів є недостатньо для повідомлення особі про підозру.</a:t>
            </a:r>
          </a:p>
          <a:p>
            <a:pPr algn="just"/>
            <a:r>
              <a:rPr lang="uk-UA" sz="2600" dirty="0" smtClean="0">
                <a:latin typeface="Times New Roman" pitchFamily="18" charset="0"/>
                <a:cs typeface="Times New Roman" pitchFamily="18" charset="0"/>
              </a:rPr>
              <a:t>Судове рішення для ознайомлення, в частині визначення поняття межі доказування:</a:t>
            </a:r>
          </a:p>
          <a:p>
            <a:pPr algn="just"/>
            <a:endParaRPr lang="uk-UA" sz="26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http://www.reyestr.court.gov.ua/Review/83735929</a:t>
            </a:r>
            <a:endParaRPr lang="uk-UA" sz="24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37320"/>
            <a:ext cx="8435280" cy="6120680"/>
          </a:xfrm>
        </p:spPr>
        <p:txBody>
          <a:bodyPr>
            <a:normAutofit/>
          </a:bodyPr>
          <a:lstStyle/>
          <a:p>
            <a:pPr algn="just"/>
            <a:r>
              <a:rPr lang="uk-UA" sz="2600" dirty="0" smtClean="0">
                <a:latin typeface="Times New Roman" pitchFamily="18" charset="0"/>
                <a:cs typeface="Times New Roman" pitchFamily="18" charset="0"/>
              </a:rPr>
              <a:t>Предмет доказування та межі доказування співвідносяться між собою, як мета і засіб.</a:t>
            </a:r>
          </a:p>
          <a:p>
            <a:pPr algn="just"/>
            <a:r>
              <a:rPr lang="uk-UA" sz="2600" dirty="0" smtClean="0">
                <a:latin typeface="Times New Roman" pitchFamily="18" charset="0"/>
                <a:cs typeface="Times New Roman" pitchFamily="18" charset="0"/>
              </a:rPr>
              <a:t>Розширення меж доказування в деяких випадках може завадити завданням кримінального провадження. Так, процесуальні дії, спрямовані на отримання  нових доказів, якщо наявні перевірені та достатні фактичні дані про скоєння певною особою злочину, можуть мати наслідком порушення засади розумних строків кримінального провадження.</a:t>
            </a:r>
          </a:p>
          <a:p>
            <a:pPr algn="just"/>
            <a:r>
              <a:rPr lang="uk-UA" sz="2600" dirty="0" smtClean="0">
                <a:latin typeface="Times New Roman" pitchFamily="18" charset="0"/>
                <a:cs typeface="Times New Roman" pitchFamily="18" charset="0"/>
              </a:rPr>
              <a:t>В </a:t>
            </a:r>
            <a:r>
              <a:rPr lang="uk-UA" sz="2600" dirty="0" smtClean="0">
                <a:latin typeface="Times New Roman" pitchFamily="18" charset="0"/>
                <a:cs typeface="Times New Roman" pitchFamily="18" charset="0"/>
              </a:rPr>
              <a:t>свою чергу </a:t>
            </a:r>
            <a:r>
              <a:rPr lang="uk-UA" sz="2600" dirty="0" smtClean="0">
                <a:latin typeface="Times New Roman" pitchFamily="18" charset="0"/>
                <a:cs typeface="Times New Roman" pitchFamily="18" charset="0"/>
              </a:rPr>
              <a:t>їх звуження може призвести до неповного</a:t>
            </a:r>
            <a:r>
              <a:rPr lang="uk-UA" sz="2600"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та необ'єктивного проведення розслідування у кримінальному провадженні.</a:t>
            </a:r>
            <a:endParaRPr lang="uk-UA" sz="2600" dirty="0" smtClean="0">
              <a:latin typeface="Times New Roman" pitchFamily="18" charset="0"/>
              <a:cs typeface="Times New Roman" pitchFamily="18" charset="0"/>
            </a:endParaRPr>
          </a:p>
          <a:p>
            <a:pPr algn="just"/>
            <a:endParaRPr lang="uk-UA" sz="26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1682</TotalTime>
  <Words>781</Words>
  <Application>Microsoft Office PowerPoint</Application>
  <PresentationFormat>Экран (4:3)</PresentationFormat>
  <Paragraphs>51</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Лекція № 5 Доказування у кримінальному судочинстві. Мета, предмет та межі доказування.</vt:lpstr>
      <vt:lpstr>Мета кримінального процесуального доказування</vt:lpstr>
      <vt:lpstr>Завдання кримінального провадження (ст. 2 КПК)</vt:lpstr>
      <vt:lpstr>Предмет доказування</vt:lpstr>
      <vt:lpstr>Обставини, які підлягають доказуванню у кримінальному провадженні (ст. 91 КПК) </vt:lpstr>
      <vt:lpstr>Якщо злочин вчинено неповнолітнім, який згідно свого віку може бути притягнений до кримінальної відповідальності, окрім зазначених у ст. 91 КПК обставин, також необхідно встановлювати наступні факти (ст. 485 КПК) </vt:lpstr>
      <vt:lpstr>Слайд 7</vt:lpstr>
      <vt:lpstr>Межі доказування</vt:lpstr>
      <vt:lpstr>Слайд 9</vt:lpstr>
      <vt:lpstr>Не потребують доказування</vt:lpstr>
      <vt:lpstr>Відео для ознайомлення з метою складення студентом плану процесуальних дій та слідчих версій</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вимоги до клопотання про обшук та порядку проведення цієї процесуальної дії. Збільшення прав адвоката при обшуку.</dc:title>
  <dc:creator>Andrew</dc:creator>
  <cp:lastModifiedBy>Andrew</cp:lastModifiedBy>
  <cp:revision>144</cp:revision>
  <dcterms:created xsi:type="dcterms:W3CDTF">2017-12-16T00:24:22Z</dcterms:created>
  <dcterms:modified xsi:type="dcterms:W3CDTF">2020-03-18T17:10:19Z</dcterms:modified>
</cp:coreProperties>
</file>