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5" r:id="rId2"/>
    <p:sldId id="282" r:id="rId3"/>
    <p:sldId id="287" r:id="rId4"/>
    <p:sldId id="281" r:id="rId5"/>
    <p:sldId id="283" r:id="rId6"/>
    <p:sldId id="285" r:id="rId7"/>
    <p:sldId id="277" r:id="rId8"/>
    <p:sldId id="284" r:id="rId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04" y="108"/>
      </p:cViewPr>
      <p:guideLst>
        <p:guide orient="horz" pos="2160"/>
        <p:guide pos="2880"/>
      </p:guideLst>
    </p:cSldViewPr>
  </p:slideViewPr>
  <p:outlineViewPr>
    <p:cViewPr>
      <p:scale>
        <a:sx n="33" d="100"/>
        <a:sy n="33" d="100"/>
      </p:scale>
      <p:origin x="36" y="271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D30641-9F94-4CFA-BB11-1D4B1AB723CF}" type="datetimeFigureOut">
              <a:rPr lang="uk-UA" smtClean="0"/>
              <a:pPr/>
              <a:t>15.04.2020</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B55751-F429-42B0-8518-289B037FA17D}"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FAB55751-F429-42B0-8518-289B037FA17D}" type="slidenum">
              <a:rPr lang="uk-UA" smtClean="0"/>
              <a:pPr/>
              <a:t>1</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D7D41867-7E13-47FC-A82E-ED571937692F}" type="datetimeFigureOut">
              <a:rPr lang="uk-UA" smtClean="0"/>
              <a:pPr/>
              <a:t>15.04.2020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7D41867-7E13-47FC-A82E-ED571937692F}" type="datetimeFigureOut">
              <a:rPr lang="uk-UA" smtClean="0"/>
              <a:pPr/>
              <a:t>15.04.2020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7D41867-7E13-47FC-A82E-ED571937692F}" type="datetimeFigureOut">
              <a:rPr lang="uk-UA" smtClean="0"/>
              <a:pPr/>
              <a:t>15.04.2020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7D41867-7E13-47FC-A82E-ED571937692F}" type="datetimeFigureOut">
              <a:rPr lang="uk-UA" smtClean="0"/>
              <a:pPr/>
              <a:t>15.04.2020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7D41867-7E13-47FC-A82E-ED571937692F}" type="datetimeFigureOut">
              <a:rPr lang="uk-UA" smtClean="0"/>
              <a:pPr/>
              <a:t>15.04.2020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D7D41867-7E13-47FC-A82E-ED571937692F}" type="datetimeFigureOut">
              <a:rPr lang="uk-UA" smtClean="0"/>
              <a:pPr/>
              <a:t>15.04.2020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D7D41867-7E13-47FC-A82E-ED571937692F}" type="datetimeFigureOut">
              <a:rPr lang="uk-UA" smtClean="0"/>
              <a:pPr/>
              <a:t>15.04.2020</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D7D41867-7E13-47FC-A82E-ED571937692F}" type="datetimeFigureOut">
              <a:rPr lang="uk-UA" smtClean="0"/>
              <a:pPr/>
              <a:t>15.04.2020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7D41867-7E13-47FC-A82E-ED571937692F}" type="datetimeFigureOut">
              <a:rPr lang="uk-UA" smtClean="0"/>
              <a:pPr/>
              <a:t>15.04.2020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7D41867-7E13-47FC-A82E-ED571937692F}" type="datetimeFigureOut">
              <a:rPr lang="uk-UA" smtClean="0"/>
              <a:pPr/>
              <a:t>15.04.2020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7D41867-7E13-47FC-A82E-ED571937692F}" type="datetimeFigureOut">
              <a:rPr lang="uk-UA" smtClean="0"/>
              <a:pPr/>
              <a:t>15.04.2020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41867-7E13-47FC-A82E-ED571937692F}" type="datetimeFigureOut">
              <a:rPr lang="uk-UA" smtClean="0"/>
              <a:pPr/>
              <a:t>15.04.2020</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9DAE6E-082B-44F8-852D-CCDD1414F5C9}"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zakon.rada.gov.ua/laws/show/4651-17/pri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zakon.rada.gov.ua/laws/show/4651-1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zakon.rada.gov.ua/laws/show/4651-1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916832"/>
            <a:ext cx="8229600" cy="2506290"/>
          </a:xfrm>
        </p:spPr>
        <p:txBody>
          <a:bodyPr>
            <a:noAutofit/>
          </a:bodyPr>
          <a:lstStyle/>
          <a:p>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u="sng" dirty="0" smtClean="0">
                <a:latin typeface="Times New Roman" pitchFamily="18" charset="0"/>
                <a:cs typeface="Times New Roman" pitchFamily="18" charset="0"/>
              </a:rPr>
              <a:t>Лекція № </a:t>
            </a:r>
            <a:r>
              <a:rPr lang="uk-UA" sz="4000" b="1" u="sng" dirty="0" smtClean="0">
                <a:latin typeface="Times New Roman" pitchFamily="18" charset="0"/>
                <a:cs typeface="Times New Roman" pitchFamily="18" charset="0"/>
              </a:rPr>
              <a:t>9 </a:t>
            </a: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3200" b="1" dirty="0" smtClean="0">
                <a:latin typeface="Times New Roman" pitchFamily="18" charset="0"/>
                <a:cs typeface="Times New Roman" pitchFamily="18" charset="0"/>
              </a:rPr>
              <a:t>Особливості збирання доказів під час проведення негласних слідчих (розшукових) дій</a:t>
            </a: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t>
            </a:r>
            <a:endParaRPr lang="uk-UA" sz="3600" b="1" i="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143000"/>
          </a:xfrm>
        </p:spPr>
        <p:txBody>
          <a:bodyPr>
            <a:noAutofit/>
          </a:bodyPr>
          <a:lstStyle/>
          <a:p>
            <a:r>
              <a:rPr lang="uk-UA" sz="2400" b="1" dirty="0" smtClean="0">
                <a:latin typeface="Times New Roman" pitchFamily="18" charset="0"/>
                <a:cs typeface="Times New Roman" pitchFamily="18" charset="0"/>
              </a:rPr>
              <a:t>Поняття негласних слідчих (розшукових) дій. Загальна характеристика та види негласних слідчих (розшукових) дій.</a:t>
            </a:r>
            <a:endParaRPr lang="uk-UA" sz="2400" b="1" dirty="0">
              <a:latin typeface="Times New Roman" pitchFamily="18" charset="0"/>
              <a:cs typeface="Times New Roman" pitchFamily="18" charset="0"/>
            </a:endParaRPr>
          </a:p>
        </p:txBody>
      </p:sp>
      <p:sp>
        <p:nvSpPr>
          <p:cNvPr id="3" name="Содержимое 2"/>
          <p:cNvSpPr>
            <a:spLocks noGrp="1"/>
          </p:cNvSpPr>
          <p:nvPr>
            <p:ph idx="1"/>
          </p:nvPr>
        </p:nvSpPr>
        <p:spPr>
          <a:xfrm>
            <a:off x="251520" y="1196752"/>
            <a:ext cx="8892480" cy="5661248"/>
          </a:xfrm>
        </p:spPr>
        <p:txBody>
          <a:bodyPr>
            <a:noAutofit/>
          </a:bodyPr>
          <a:lstStyle/>
          <a:p>
            <a:pPr algn="just">
              <a:buNone/>
            </a:pPr>
            <a:r>
              <a:rPr lang="uk-UA" sz="1900" dirty="0" smtClean="0">
                <a:latin typeface="Times New Roman" pitchFamily="18" charset="0"/>
                <a:cs typeface="Times New Roman" pitchFamily="18" charset="0"/>
              </a:rPr>
              <a:t>		</a:t>
            </a:r>
            <a:r>
              <a:rPr lang="uk-UA" sz="1900" b="1" dirty="0" smtClean="0">
                <a:latin typeface="Times New Roman" pitchFamily="18" charset="0"/>
                <a:cs typeface="Times New Roman" pitchFamily="18" charset="0"/>
              </a:rPr>
              <a:t>Негласні слідчі (розшукові) дії</a:t>
            </a:r>
            <a:r>
              <a:rPr lang="uk-UA" sz="1900" dirty="0" smtClean="0">
                <a:latin typeface="Times New Roman" pitchFamily="18" charset="0"/>
                <a:cs typeface="Times New Roman" pitchFamily="18" charset="0"/>
              </a:rPr>
              <a:t> - це різновид слідчих (розшукових) дій, відомості про факт та методи проведення яких не підлягають </a:t>
            </a:r>
            <a:r>
              <a:rPr lang="uk-UA" sz="1900" dirty="0" smtClean="0">
                <a:latin typeface="Times New Roman" pitchFamily="18" charset="0"/>
                <a:cs typeface="Times New Roman" pitchFamily="18" charset="0"/>
              </a:rPr>
              <a:t>розголошенню, за винятком випадків, передбачених КПК (ч. 1 ст. 246).</a:t>
            </a:r>
          </a:p>
          <a:p>
            <a:pPr algn="just">
              <a:buNone/>
            </a:pPr>
            <a:r>
              <a:rPr lang="uk-UA" sz="1900" dirty="0" smtClean="0">
                <a:latin typeface="Times New Roman" pitchFamily="18" charset="0"/>
                <a:cs typeface="Times New Roman" pitchFamily="18" charset="0"/>
              </a:rPr>
              <a:t>	</a:t>
            </a:r>
            <a:r>
              <a:rPr lang="uk-UA" sz="1900" dirty="0" smtClean="0">
                <a:latin typeface="Times New Roman" pitchFamily="18" charset="0"/>
                <a:cs typeface="Times New Roman" pitchFamily="18" charset="0"/>
              </a:rPr>
              <a:t>	</a:t>
            </a:r>
            <a:r>
              <a:rPr lang="uk-UA" sz="1900" b="1" dirty="0" smtClean="0">
                <a:latin typeface="Times New Roman" pitchFamily="18" charset="0"/>
                <a:cs typeface="Times New Roman" pitchFamily="18" charset="0"/>
              </a:rPr>
              <a:t>Підстави проведення</a:t>
            </a:r>
            <a:r>
              <a:rPr lang="uk-UA" sz="1900" dirty="0" smtClean="0">
                <a:latin typeface="Times New Roman" pitchFamily="18" charset="0"/>
                <a:cs typeface="Times New Roman" pitchFamily="18" charset="0"/>
              </a:rPr>
              <a:t>:</a:t>
            </a:r>
          </a:p>
          <a:p>
            <a:pPr algn="just"/>
            <a:r>
              <a:rPr lang="uk-UA" sz="1900" dirty="0" smtClean="0">
                <a:latin typeface="Times New Roman" pitchFamily="18" charset="0"/>
                <a:cs typeface="Times New Roman" pitchFamily="18" charset="0"/>
              </a:rPr>
              <a:t>за ухвалою слідчого судді;</a:t>
            </a:r>
          </a:p>
          <a:p>
            <a:pPr algn="just"/>
            <a:r>
              <a:rPr lang="uk-UA" sz="1900" dirty="0" smtClean="0">
                <a:latin typeface="Times New Roman" pitchFamily="18" charset="0"/>
                <a:cs typeface="Times New Roman" pitchFamily="18" charset="0"/>
              </a:rPr>
              <a:t>за рішенням прокурора (ст. 271, 272);</a:t>
            </a:r>
          </a:p>
          <a:p>
            <a:pPr algn="just"/>
            <a:r>
              <a:rPr lang="uk-UA" sz="1900" dirty="0" smtClean="0">
                <a:latin typeface="Times New Roman" pitchFamily="18" charset="0"/>
                <a:cs typeface="Times New Roman" pitchFamily="18" charset="0"/>
              </a:rPr>
              <a:t>за постановою слідчого, погодженої з керівником органу досудового розслідування (ст. 272);</a:t>
            </a:r>
          </a:p>
          <a:p>
            <a:pPr algn="just"/>
            <a:r>
              <a:rPr lang="uk-UA" sz="1900" dirty="0" smtClean="0">
                <a:latin typeface="Times New Roman" pitchFamily="18" charset="0"/>
                <a:cs typeface="Times New Roman" pitchFamily="18" charset="0"/>
              </a:rPr>
              <a:t>з</a:t>
            </a:r>
            <a:r>
              <a:rPr lang="uk-UA" sz="1900" dirty="0" smtClean="0">
                <a:latin typeface="Times New Roman" pitchFamily="18" charset="0"/>
                <a:cs typeface="Times New Roman" pitchFamily="18" charset="0"/>
              </a:rPr>
              <a:t>а рішенням слідчого (ч. 2 ст. 264).</a:t>
            </a:r>
          </a:p>
          <a:p>
            <a:pPr algn="just">
              <a:buNone/>
            </a:pPr>
            <a:r>
              <a:rPr lang="uk-UA" sz="1900" dirty="0" smtClean="0">
                <a:latin typeface="Times New Roman" pitchFamily="18" charset="0"/>
                <a:cs typeface="Times New Roman" pitchFamily="18" charset="0"/>
              </a:rPr>
              <a:t>	</a:t>
            </a:r>
            <a:r>
              <a:rPr lang="uk-UA" sz="1900" dirty="0" smtClean="0">
                <a:latin typeface="Times New Roman" pitchFamily="18" charset="0"/>
                <a:cs typeface="Times New Roman" pitchFamily="18" charset="0"/>
              </a:rPr>
              <a:t>	</a:t>
            </a:r>
            <a:r>
              <a:rPr lang="uk-UA" sz="1900" b="1" dirty="0" smtClean="0">
                <a:latin typeface="Times New Roman" pitchFamily="18" charset="0"/>
                <a:cs typeface="Times New Roman" pitchFamily="18" charset="0"/>
              </a:rPr>
              <a:t>Види НСРД:</a:t>
            </a:r>
          </a:p>
          <a:p>
            <a:pPr algn="just"/>
            <a:r>
              <a:rPr lang="uk-UA" sz="1900" dirty="0" smtClean="0">
                <a:latin typeface="Times New Roman" pitchFamily="18" charset="0"/>
                <a:cs typeface="Times New Roman" pitchFamily="18" charset="0"/>
              </a:rPr>
              <a:t>пов'язані із втручанням у приватне спілкування (ст. 258-266);</a:t>
            </a:r>
          </a:p>
          <a:p>
            <a:pPr algn="just"/>
            <a:r>
              <a:rPr lang="uk-UA" sz="1900" dirty="0" smtClean="0">
                <a:latin typeface="Times New Roman" pitchFamily="18" charset="0"/>
                <a:cs typeface="Times New Roman" pitchFamily="18" charset="0"/>
              </a:rPr>
              <a:t>інші види НСРД (ст. 267-274).</a:t>
            </a:r>
          </a:p>
          <a:p>
            <a:pPr algn="just">
              <a:buNone/>
            </a:pPr>
            <a:r>
              <a:rPr lang="uk-UA" sz="1900" dirty="0" smtClean="0">
                <a:latin typeface="Times New Roman" pitchFamily="18" charset="0"/>
                <a:cs typeface="Times New Roman" pitchFamily="18" charset="0"/>
              </a:rPr>
              <a:t>		</a:t>
            </a:r>
            <a:r>
              <a:rPr lang="uk-UA" sz="1900" b="1" dirty="0" smtClean="0">
                <a:latin typeface="Times New Roman" pitchFamily="18" charset="0"/>
                <a:cs typeface="Times New Roman" pitchFamily="18" charset="0"/>
              </a:rPr>
              <a:t>Категорія кримінальних правопорушень:</a:t>
            </a:r>
          </a:p>
          <a:p>
            <a:pPr algn="just"/>
            <a:r>
              <a:rPr lang="uk-UA" sz="1900" dirty="0" smtClean="0">
                <a:latin typeface="Times New Roman" pitchFamily="18" charset="0"/>
                <a:cs typeface="Times New Roman" pitchFamily="18" charset="0"/>
              </a:rPr>
              <a:t>тяжкі та особливо тяжкі (ст. </a:t>
            </a:r>
            <a:r>
              <a:rPr lang="uk-UA" sz="1900" dirty="0" smtClean="0">
                <a:latin typeface="Times New Roman" pitchFamily="18" charset="0"/>
                <a:cs typeface="Times New Roman" pitchFamily="18" charset="0"/>
                <a:hlinkClick r:id="rId2"/>
              </a:rPr>
              <a:t>260</a:t>
            </a:r>
            <a:r>
              <a:rPr lang="uk-UA" sz="1900" dirty="0" smtClean="0">
                <a:latin typeface="Times New Roman" pitchFamily="18" charset="0"/>
                <a:cs typeface="Times New Roman" pitchFamily="18" charset="0"/>
              </a:rPr>
              <a:t>, </a:t>
            </a:r>
            <a:r>
              <a:rPr lang="uk-UA" sz="1900" dirty="0" smtClean="0">
                <a:latin typeface="Times New Roman" pitchFamily="18" charset="0"/>
                <a:cs typeface="Times New Roman" pitchFamily="18" charset="0"/>
                <a:hlinkClick r:id="rId2"/>
              </a:rPr>
              <a:t>261</a:t>
            </a:r>
            <a:r>
              <a:rPr lang="uk-UA" sz="1900" dirty="0" smtClean="0">
                <a:latin typeface="Times New Roman" pitchFamily="18" charset="0"/>
                <a:cs typeface="Times New Roman" pitchFamily="18" charset="0"/>
              </a:rPr>
              <a:t>, </a:t>
            </a:r>
            <a:r>
              <a:rPr lang="uk-UA" sz="1900" dirty="0" smtClean="0">
                <a:latin typeface="Times New Roman" pitchFamily="18" charset="0"/>
                <a:cs typeface="Times New Roman" pitchFamily="18" charset="0"/>
                <a:hlinkClick r:id="rId2"/>
              </a:rPr>
              <a:t>262</a:t>
            </a:r>
            <a:r>
              <a:rPr lang="uk-UA" sz="1900" dirty="0" smtClean="0">
                <a:latin typeface="Times New Roman" pitchFamily="18" charset="0"/>
                <a:cs typeface="Times New Roman" pitchFamily="18" charset="0"/>
              </a:rPr>
              <a:t>, </a:t>
            </a:r>
            <a:r>
              <a:rPr lang="uk-UA" sz="1900" dirty="0" smtClean="0">
                <a:latin typeface="Times New Roman" pitchFamily="18" charset="0"/>
                <a:cs typeface="Times New Roman" pitchFamily="18" charset="0"/>
                <a:hlinkClick r:id="rId2"/>
              </a:rPr>
              <a:t>263</a:t>
            </a:r>
            <a:r>
              <a:rPr lang="uk-UA" sz="1900" dirty="0" smtClean="0">
                <a:latin typeface="Times New Roman" pitchFamily="18" charset="0"/>
                <a:cs typeface="Times New Roman" pitchFamily="18" charset="0"/>
              </a:rPr>
              <a:t>, </a:t>
            </a:r>
            <a:r>
              <a:rPr lang="uk-UA" sz="1900" dirty="0" smtClean="0">
                <a:latin typeface="Times New Roman" pitchFamily="18" charset="0"/>
                <a:cs typeface="Times New Roman" pitchFamily="18" charset="0"/>
                <a:hlinkClick r:id="rId2"/>
              </a:rPr>
              <a:t>264</a:t>
            </a:r>
            <a:r>
              <a:rPr lang="uk-UA" sz="1900" dirty="0" smtClean="0">
                <a:latin typeface="Times New Roman" pitchFamily="18" charset="0"/>
                <a:cs typeface="Times New Roman" pitchFamily="18" charset="0"/>
              </a:rPr>
              <a:t> (в частині дій, що проводяться на підставі ухвали слідчого судді), </a:t>
            </a:r>
            <a:r>
              <a:rPr lang="uk-UA" sz="1900" dirty="0" smtClean="0">
                <a:latin typeface="Times New Roman" pitchFamily="18" charset="0"/>
                <a:cs typeface="Times New Roman" pitchFamily="18" charset="0"/>
                <a:hlinkClick r:id="rId2"/>
              </a:rPr>
              <a:t>267</a:t>
            </a:r>
            <a:r>
              <a:rPr lang="uk-UA" sz="1900" dirty="0" smtClean="0">
                <a:latin typeface="Times New Roman" pitchFamily="18" charset="0"/>
                <a:cs typeface="Times New Roman" pitchFamily="18" charset="0"/>
              </a:rPr>
              <a:t>, </a:t>
            </a:r>
            <a:r>
              <a:rPr lang="uk-UA" sz="1900" dirty="0" smtClean="0">
                <a:latin typeface="Times New Roman" pitchFamily="18" charset="0"/>
                <a:cs typeface="Times New Roman" pitchFamily="18" charset="0"/>
                <a:hlinkClick r:id="rId2"/>
              </a:rPr>
              <a:t>269</a:t>
            </a:r>
            <a:r>
              <a:rPr lang="uk-UA" sz="1900" dirty="0" smtClean="0">
                <a:latin typeface="Times New Roman" pitchFamily="18" charset="0"/>
                <a:cs typeface="Times New Roman" pitchFamily="18" charset="0"/>
              </a:rPr>
              <a:t>,</a:t>
            </a:r>
            <a:r>
              <a:rPr lang="uk-UA" sz="1900" i="1" dirty="0" smtClean="0">
                <a:latin typeface="Times New Roman" pitchFamily="18" charset="0"/>
                <a:cs typeface="Times New Roman" pitchFamily="18" charset="0"/>
              </a:rPr>
              <a:t> </a:t>
            </a:r>
            <a:r>
              <a:rPr lang="uk-UA" sz="1900" dirty="0" smtClean="0">
                <a:latin typeface="Times New Roman" pitchFamily="18" charset="0"/>
                <a:cs typeface="Times New Roman" pitchFamily="18" charset="0"/>
                <a:hlinkClick r:id="rId2"/>
              </a:rPr>
              <a:t>269</a:t>
            </a:r>
            <a:r>
              <a:rPr lang="uk-UA" sz="1900" b="1" baseline="30000" dirty="0" smtClean="0">
                <a:latin typeface="Times New Roman" pitchFamily="18" charset="0"/>
                <a:cs typeface="Times New Roman" pitchFamily="18" charset="0"/>
                <a:hlinkClick r:id="rId2"/>
              </a:rPr>
              <a:t>-1</a:t>
            </a:r>
            <a:r>
              <a:rPr lang="uk-UA" sz="1900" dirty="0" smtClean="0">
                <a:latin typeface="Times New Roman" pitchFamily="18" charset="0"/>
                <a:cs typeface="Times New Roman" pitchFamily="18" charset="0"/>
              </a:rPr>
              <a:t>, </a:t>
            </a:r>
            <a:r>
              <a:rPr lang="uk-UA" sz="1900" dirty="0" smtClean="0">
                <a:latin typeface="Times New Roman" pitchFamily="18" charset="0"/>
                <a:cs typeface="Times New Roman" pitchFamily="18" charset="0"/>
                <a:hlinkClick r:id="rId2"/>
              </a:rPr>
              <a:t>270</a:t>
            </a:r>
            <a:r>
              <a:rPr lang="uk-UA" sz="1900" dirty="0" smtClean="0">
                <a:latin typeface="Times New Roman" pitchFamily="18" charset="0"/>
                <a:cs typeface="Times New Roman" pitchFamily="18" charset="0"/>
              </a:rPr>
              <a:t>, </a:t>
            </a:r>
            <a:r>
              <a:rPr lang="uk-UA" sz="1900" dirty="0" smtClean="0">
                <a:latin typeface="Times New Roman" pitchFamily="18" charset="0"/>
                <a:cs typeface="Times New Roman" pitchFamily="18" charset="0"/>
                <a:hlinkClick r:id="rId2"/>
              </a:rPr>
              <a:t>271</a:t>
            </a:r>
            <a:r>
              <a:rPr lang="uk-UA" sz="1900" dirty="0" smtClean="0">
                <a:latin typeface="Times New Roman" pitchFamily="18" charset="0"/>
                <a:cs typeface="Times New Roman" pitchFamily="18" charset="0"/>
              </a:rPr>
              <a:t>, </a:t>
            </a:r>
            <a:r>
              <a:rPr lang="uk-UA" sz="1900" dirty="0" smtClean="0">
                <a:latin typeface="Times New Roman" pitchFamily="18" charset="0"/>
                <a:cs typeface="Times New Roman" pitchFamily="18" charset="0"/>
                <a:hlinkClick r:id="rId2"/>
              </a:rPr>
              <a:t>272</a:t>
            </a:r>
            <a:r>
              <a:rPr lang="uk-UA" sz="1900" dirty="0" smtClean="0">
                <a:latin typeface="Times New Roman" pitchFamily="18" charset="0"/>
                <a:cs typeface="Times New Roman" pitchFamily="18" charset="0"/>
              </a:rPr>
              <a:t>, </a:t>
            </a:r>
            <a:r>
              <a:rPr lang="uk-UA" sz="1900" dirty="0" smtClean="0">
                <a:latin typeface="Times New Roman" pitchFamily="18" charset="0"/>
                <a:cs typeface="Times New Roman" pitchFamily="18" charset="0"/>
                <a:hlinkClick r:id="rId2"/>
              </a:rPr>
              <a:t>274</a:t>
            </a:r>
            <a:r>
              <a:rPr lang="uk-UA" sz="1900" dirty="0" smtClean="0">
                <a:latin typeface="Times New Roman" pitchFamily="18" charset="0"/>
                <a:cs typeface="Times New Roman" pitchFamily="18" charset="0"/>
              </a:rPr>
              <a:t>);</a:t>
            </a:r>
          </a:p>
          <a:p>
            <a:pPr algn="just"/>
            <a:r>
              <a:rPr lang="uk-UA" sz="1900" dirty="0" smtClean="0">
                <a:latin typeface="Times New Roman" pitchFamily="18" charset="0"/>
                <a:cs typeface="Times New Roman" pitchFamily="18" charset="0"/>
              </a:rPr>
              <a:t>всі злочини (ст. 268).</a:t>
            </a:r>
          </a:p>
          <a:p>
            <a:pPr algn="just"/>
            <a:endParaRPr lang="uk-UA" sz="1900" dirty="0" smtClean="0">
              <a:latin typeface="Times New Roman" pitchFamily="18" charset="0"/>
              <a:cs typeface="Times New Roman" pitchFamily="18" charset="0"/>
            </a:endParaRPr>
          </a:p>
          <a:p>
            <a:pPr algn="just">
              <a:buNone/>
            </a:pPr>
            <a:r>
              <a:rPr lang="uk-UA" sz="1900" dirty="0" smtClean="0">
                <a:latin typeface="Times New Roman" pitchFamily="18" charset="0"/>
                <a:cs typeface="Times New Roman" pitchFamily="18" charset="0"/>
              </a:rPr>
              <a:t>	</a:t>
            </a:r>
            <a:r>
              <a:rPr lang="uk-UA" sz="1900" dirty="0" smtClean="0">
                <a:latin typeface="Times New Roman" pitchFamily="18" charset="0"/>
                <a:cs typeface="Times New Roman" pitchFamily="18" charset="0"/>
              </a:rPr>
              <a:t>	</a:t>
            </a:r>
          </a:p>
          <a:p>
            <a:pPr algn="just"/>
            <a:endParaRPr lang="uk-UA" sz="1900" dirty="0" smtClean="0">
              <a:latin typeface="Times New Roman" pitchFamily="18" charset="0"/>
              <a:cs typeface="Times New Roman" pitchFamily="18" charset="0"/>
            </a:endParaRPr>
          </a:p>
          <a:p>
            <a:pPr algn="just"/>
            <a:endParaRPr lang="uk-UA" sz="1900" dirty="0" smtClean="0">
              <a:latin typeface="Times New Roman" pitchFamily="18" charset="0"/>
              <a:cs typeface="Times New Roman" pitchFamily="18" charset="0"/>
            </a:endParaRPr>
          </a:p>
          <a:p>
            <a:pPr algn="just">
              <a:buNone/>
            </a:pPr>
            <a:endParaRPr lang="uk-UA" sz="19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000" b="1" dirty="0" smtClean="0">
                <a:latin typeface="Times New Roman" pitchFamily="18" charset="0"/>
                <a:cs typeface="Times New Roman" pitchFamily="18" charset="0"/>
              </a:rPr>
              <a:t>Особливості проведення НСРД</a:t>
            </a:r>
            <a:endParaRPr lang="uk-UA" sz="3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8686800" cy="5257800"/>
          </a:xfrm>
        </p:spPr>
        <p:txBody>
          <a:bodyPr>
            <a:normAutofit lnSpcReduction="10000"/>
          </a:bodyPr>
          <a:lstStyle/>
          <a:p>
            <a:pPr algn="just"/>
            <a:r>
              <a:rPr lang="uk-UA" sz="2000" dirty="0" smtClean="0">
                <a:latin typeface="Times New Roman" pitchFamily="18" charset="0"/>
                <a:cs typeface="Times New Roman" pitchFamily="18" charset="0"/>
              </a:rPr>
              <a:t>Законодавство, що регулює проведення НСРД: </a:t>
            </a:r>
            <a:r>
              <a:rPr lang="uk-UA" sz="2000" b="1" dirty="0" smtClean="0">
                <a:latin typeface="Times New Roman" pitchFamily="18" charset="0"/>
                <a:cs typeface="Times New Roman" pitchFamily="18" charset="0"/>
              </a:rPr>
              <a:t>КПК, Інструкція про організацію проведення НСРД та використання їх результатів у кримінальному провадженні від 16.11.2012 р., ЗУ </a:t>
            </a:r>
            <a:r>
              <a:rPr lang="uk-UA" sz="2000" b="1" dirty="0" err="1" smtClean="0">
                <a:latin typeface="Times New Roman" pitchFamily="18" charset="0"/>
                <a:cs typeface="Times New Roman" pitchFamily="18" charset="0"/>
              </a:rPr>
              <a:t>“Про</a:t>
            </a:r>
            <a:r>
              <a:rPr lang="uk-UA" sz="2000" b="1" dirty="0" smtClean="0">
                <a:latin typeface="Times New Roman" pitchFamily="18" charset="0"/>
                <a:cs typeface="Times New Roman" pitchFamily="18" charset="0"/>
              </a:rPr>
              <a:t> оперативно-розшукову </a:t>
            </a:r>
            <a:r>
              <a:rPr lang="uk-UA" sz="2000" b="1" dirty="0" err="1" smtClean="0">
                <a:latin typeface="Times New Roman" pitchFamily="18" charset="0"/>
                <a:cs typeface="Times New Roman" pitchFamily="18" charset="0"/>
              </a:rPr>
              <a:t>діяльність”</a:t>
            </a:r>
            <a:r>
              <a:rPr lang="uk-UA" sz="2000" b="1" dirty="0" smtClean="0">
                <a:latin typeface="Times New Roman" pitchFamily="18" charset="0"/>
                <a:cs typeface="Times New Roman" pitchFamily="18" charset="0"/>
              </a:rPr>
              <a:t>, ЗУ </a:t>
            </a:r>
            <a:r>
              <a:rPr lang="uk-UA" sz="2000" b="1" dirty="0" err="1" smtClean="0">
                <a:latin typeface="Times New Roman" pitchFamily="18" charset="0"/>
                <a:cs typeface="Times New Roman" pitchFamily="18" charset="0"/>
              </a:rPr>
              <a:t>“Про</a:t>
            </a:r>
            <a:r>
              <a:rPr lang="uk-UA" sz="2000" b="1" dirty="0" smtClean="0">
                <a:latin typeface="Times New Roman" pitchFamily="18" charset="0"/>
                <a:cs typeface="Times New Roman" pitchFamily="18" charset="0"/>
              </a:rPr>
              <a:t> державну </a:t>
            </a:r>
            <a:r>
              <a:rPr lang="uk-UA" sz="2000" b="1" dirty="0" err="1" smtClean="0">
                <a:latin typeface="Times New Roman" pitchFamily="18" charset="0"/>
                <a:cs typeface="Times New Roman" pitchFamily="18" charset="0"/>
              </a:rPr>
              <a:t>таємницю</a:t>
            </a:r>
            <a:r>
              <a:rPr lang="uk-UA" sz="2000" dirty="0" err="1" smtClean="0">
                <a:latin typeface="Times New Roman" pitchFamily="18" charset="0"/>
                <a:cs typeface="Times New Roman" pitchFamily="18" charset="0"/>
              </a:rPr>
              <a:t>”</a:t>
            </a:r>
            <a:r>
              <a:rPr lang="uk-UA" sz="2000" dirty="0" smtClean="0">
                <a:latin typeface="Times New Roman" pitchFamily="18" charset="0"/>
                <a:cs typeface="Times New Roman" pitchFamily="18" charset="0"/>
              </a:rPr>
              <a:t>.</a:t>
            </a:r>
          </a:p>
          <a:p>
            <a:pPr algn="just"/>
            <a:r>
              <a:rPr lang="uk-UA" sz="2000" dirty="0" smtClean="0">
                <a:latin typeface="Times New Roman" pitchFamily="18" charset="0"/>
                <a:cs typeface="Times New Roman" pitchFamily="18" charset="0"/>
              </a:rPr>
              <a:t>Для можливості проводити, або організовувати проведення НСРД уповноважена службова особа (керівник органу досудового розслідування/слідчий/прокурор/працівник оперативного підрозділу) повинна мати доступ до державної таємниці.</a:t>
            </a:r>
          </a:p>
          <a:p>
            <a:pPr algn="just"/>
            <a:r>
              <a:rPr lang="uk-UA" sz="2000" dirty="0" smtClean="0">
                <a:latin typeface="Times New Roman" pitchFamily="18" charset="0"/>
                <a:cs typeface="Times New Roman" pitchFamily="18" charset="0"/>
              </a:rPr>
              <a:t>Особи, залучені до проведення НСРД, </a:t>
            </a:r>
            <a:r>
              <a:rPr lang="uk-UA" sz="2000" b="1" dirty="0" smtClean="0">
                <a:latin typeface="Times New Roman" pitchFamily="18" charset="0"/>
                <a:cs typeface="Times New Roman" pitchFamily="18" charset="0"/>
              </a:rPr>
              <a:t>попереджаються про кримінальну відповідальність за розголошення відомостей</a:t>
            </a:r>
            <a:r>
              <a:rPr lang="uk-UA" sz="2000" dirty="0" smtClean="0">
                <a:latin typeface="Times New Roman" pitchFamily="18" charset="0"/>
                <a:cs typeface="Times New Roman" pitchFamily="18" charset="0"/>
              </a:rPr>
              <a:t>, які стали відомі внаслідок участі у таких діях.</a:t>
            </a:r>
          </a:p>
          <a:p>
            <a:pPr algn="just"/>
            <a:r>
              <a:rPr lang="uk-UA" sz="2000" b="1" dirty="0" smtClean="0">
                <a:latin typeface="Times New Roman" pitchFamily="18" charset="0"/>
                <a:cs typeface="Times New Roman" pitchFamily="18" charset="0"/>
              </a:rPr>
              <a:t>Всі матеріали НСРД </a:t>
            </a:r>
            <a:r>
              <a:rPr lang="uk-UA" sz="2000" dirty="0" smtClean="0">
                <a:latin typeface="Times New Roman" pitchFamily="18" charset="0"/>
                <a:cs typeface="Times New Roman" pitchFamily="18" charset="0"/>
              </a:rPr>
              <a:t>(постанови, клопотання, доручення, протоколи уповноваженого співробітника (працівника) оперативного підрозділу, слідчого, прокурора, а також ухвали слідчого судді) в разі їх подальшого використання у кримінальному провадженні </a:t>
            </a:r>
            <a:r>
              <a:rPr lang="uk-UA" sz="2000" b="1" dirty="0" smtClean="0">
                <a:latin typeface="Times New Roman" pitchFamily="18" charset="0"/>
                <a:cs typeface="Times New Roman" pitchFamily="18" charset="0"/>
              </a:rPr>
              <a:t>мають бути розсекречені та до них надано доступ </a:t>
            </a:r>
            <a:r>
              <a:rPr lang="uk-UA" sz="2000" dirty="0" smtClean="0">
                <a:latin typeface="Times New Roman" pitchFamily="18" charset="0"/>
                <a:cs typeface="Times New Roman" pitchFamily="18" charset="0"/>
              </a:rPr>
              <a:t>стороні захисту при ознайомлення з матеріалами кримінального провадження в порядку ст. 290 КПК.</a:t>
            </a: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endParaRPr lang="uk-UA"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normAutofit/>
          </a:bodyPr>
          <a:lstStyle/>
          <a:p>
            <a:r>
              <a:rPr lang="uk-UA" sz="3000" b="1" dirty="0" smtClean="0">
                <a:latin typeface="Times New Roman" pitchFamily="18" charset="0"/>
                <a:cs typeface="Times New Roman" pitchFamily="18" charset="0"/>
              </a:rPr>
              <a:t>Роль слідчого судді у проведенні негласних слідчих (розшукових) дій</a:t>
            </a:r>
            <a:endParaRPr lang="uk-UA" sz="3000" b="1" dirty="0">
              <a:latin typeface="Times New Roman" pitchFamily="18" charset="0"/>
              <a:cs typeface="Times New Roman" pitchFamily="18" charset="0"/>
            </a:endParaRPr>
          </a:p>
        </p:txBody>
      </p:sp>
      <p:sp>
        <p:nvSpPr>
          <p:cNvPr id="3" name="Содержимое 2"/>
          <p:cNvSpPr>
            <a:spLocks noGrp="1"/>
          </p:cNvSpPr>
          <p:nvPr>
            <p:ph idx="1"/>
          </p:nvPr>
        </p:nvSpPr>
        <p:spPr>
          <a:xfrm>
            <a:off x="539552" y="1196752"/>
            <a:ext cx="8604448" cy="5661248"/>
          </a:xfrm>
        </p:spPr>
        <p:txBody>
          <a:bodyPr>
            <a:normAutofit/>
          </a:bodyPr>
          <a:lstStyle/>
          <a:p>
            <a:pPr algn="just"/>
            <a:r>
              <a:rPr lang="uk-UA" sz="2000" dirty="0" smtClean="0">
                <a:latin typeface="Times New Roman" pitchFamily="18" charset="0"/>
                <a:cs typeface="Times New Roman" pitchFamily="18" charset="0"/>
              </a:rPr>
              <a:t>Розгляд клопотань, </a:t>
            </a:r>
            <a:r>
              <a:rPr lang="uk-UA" sz="2000" dirty="0" smtClean="0">
                <a:latin typeface="Times New Roman" pitchFamily="18" charset="0"/>
                <a:cs typeface="Times New Roman" pitchFamily="18" charset="0"/>
              </a:rPr>
              <a:t>про надання дозволу на проведення НСРД </a:t>
            </a:r>
            <a:r>
              <a:rPr lang="uk-UA" sz="2000" dirty="0" smtClean="0">
                <a:latin typeface="Times New Roman" pitchFamily="18" charset="0"/>
                <a:cs typeface="Times New Roman" pitchFamily="18" charset="0"/>
              </a:rPr>
              <a:t>здійснюється слідчим суддею апеляційного суду, в межах територіальної юрисдикції якого знаходиться орган досудового розслідування, а в кримінальних провадженнях щодо злочинів, віднесених до підсудності Вищого антикорупційного </a:t>
            </a:r>
            <a:r>
              <a:rPr lang="uk-UA" sz="2000" dirty="0" smtClean="0">
                <a:latin typeface="Times New Roman" pitchFamily="18" charset="0"/>
                <a:cs typeface="Times New Roman" pitchFamily="18" charset="0"/>
              </a:rPr>
              <a:t>суду </a:t>
            </a:r>
            <a:r>
              <a:rPr lang="uk-UA" sz="2000" dirty="0" smtClean="0">
                <a:latin typeface="Times New Roman" pitchFamily="18" charset="0"/>
                <a:cs typeface="Times New Roman" pitchFamily="18" charset="0"/>
              </a:rPr>
              <a:t>- слідчим суддею Вищого антикорупційного </a:t>
            </a:r>
            <a:r>
              <a:rPr lang="uk-UA" sz="2000" dirty="0" smtClean="0">
                <a:latin typeface="Times New Roman" pitchFamily="18" charset="0"/>
                <a:cs typeface="Times New Roman" pitchFamily="18" charset="0"/>
              </a:rPr>
              <a:t>суду</a:t>
            </a:r>
            <a:r>
              <a:rPr lang="uk-UA"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(ч. 1 ст. 247).</a:t>
            </a:r>
          </a:p>
          <a:p>
            <a:pPr algn="just"/>
            <a:r>
              <a:rPr lang="uk-UA" sz="2000" dirty="0" smtClean="0">
                <a:latin typeface="Times New Roman" pitchFamily="18" charset="0"/>
                <a:cs typeface="Times New Roman" pitchFamily="18" charset="0"/>
              </a:rPr>
              <a:t>Слідчий суддя зобов'язаний розглянути клопотання про надання дозволу на проведення НСРД протягом шести годин з моменту надходження такого клопотання </a:t>
            </a:r>
            <a:r>
              <a:rPr lang="uk-UA" sz="2000" dirty="0" smtClean="0">
                <a:latin typeface="Times New Roman" pitchFamily="18" charset="0"/>
                <a:cs typeface="Times New Roman" pitchFamily="18" charset="0"/>
              </a:rPr>
              <a:t>за участі особи, яка його подала.</a:t>
            </a:r>
          </a:p>
          <a:p>
            <a:pPr algn="just"/>
            <a:r>
              <a:rPr lang="uk-UA" sz="2000" dirty="0" smtClean="0">
                <a:latin typeface="Times New Roman" pitchFamily="18" charset="0"/>
                <a:cs typeface="Times New Roman" pitchFamily="18" charset="0"/>
              </a:rPr>
              <a:t>Дозвіл надається у тяжких або особливо тяжких злочинах. Строк </a:t>
            </a:r>
            <a:r>
              <a:rPr lang="uk-UA" sz="2000" dirty="0" smtClean="0">
                <a:latin typeface="Times New Roman" pitchFamily="18" charset="0"/>
                <a:cs typeface="Times New Roman" pitchFamily="18" charset="0"/>
              </a:rPr>
              <a:t>дії ухвали на проведення НСРД не може перевищувати двох місяців. </a:t>
            </a:r>
          </a:p>
          <a:p>
            <a:pPr algn="just"/>
            <a:r>
              <a:rPr lang="uk-UA" sz="2000" dirty="0" smtClean="0">
                <a:latin typeface="Times New Roman" pitchFamily="18" charset="0"/>
                <a:cs typeface="Times New Roman" pitchFamily="18" charset="0"/>
              </a:rPr>
              <a:t>Слідчий суддя за клопотанням слідчого, погодженого з прокурором або прокурора може надати дозвіл на продовження НСРД, однак цей строк не може перевищувати двох місяців. </a:t>
            </a:r>
          </a:p>
          <a:p>
            <a:pPr algn="just"/>
            <a:r>
              <a:rPr lang="uk-UA" sz="2000" dirty="0" smtClean="0">
                <a:latin typeface="Times New Roman" pitchFamily="18" charset="0"/>
                <a:cs typeface="Times New Roman" pitchFamily="18" charset="0"/>
              </a:rPr>
              <a:t>Відмова слідчого судді у наданні дозволу на проведення НСРД не позбавляє можливості повторного звернення з таким клопотанням.					</a:t>
            </a: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endParaRPr lang="uk-UA"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143000"/>
          </a:xfrm>
        </p:spPr>
        <p:txBody>
          <a:bodyPr>
            <a:noAutofit/>
          </a:bodyPr>
          <a:lstStyle/>
          <a:p>
            <a:r>
              <a:rPr lang="uk-UA" sz="2600" b="1" dirty="0" smtClean="0">
                <a:latin typeface="Times New Roman" pitchFamily="18" charset="0"/>
                <a:cs typeface="Times New Roman" pitchFamily="18" charset="0"/>
              </a:rPr>
              <a:t>Діяльність прокурора у кримінальних провадженнях, в яких проводяться негласні слідчі (розшукових) дії.</a:t>
            </a:r>
            <a:endParaRPr lang="uk-UA" sz="2600" b="1" dirty="0">
              <a:latin typeface="Times New Roman" pitchFamily="18" charset="0"/>
              <a:cs typeface="Times New Roman" pitchFamily="18" charset="0"/>
            </a:endParaRPr>
          </a:p>
        </p:txBody>
      </p:sp>
      <p:sp>
        <p:nvSpPr>
          <p:cNvPr id="3" name="Содержимое 2"/>
          <p:cNvSpPr>
            <a:spLocks noGrp="1"/>
          </p:cNvSpPr>
          <p:nvPr>
            <p:ph idx="1"/>
          </p:nvPr>
        </p:nvSpPr>
        <p:spPr>
          <a:xfrm>
            <a:off x="467544" y="1412776"/>
            <a:ext cx="8676456" cy="5445224"/>
          </a:xfrm>
        </p:spPr>
        <p:txBody>
          <a:bodyPr>
            <a:noAutofit/>
          </a:bodyPr>
          <a:lstStyle/>
          <a:p>
            <a:pPr algn="just"/>
            <a:r>
              <a:rPr lang="uk-UA" sz="2000" dirty="0" smtClean="0">
                <a:latin typeface="Times New Roman" pitchFamily="18" charset="0"/>
                <a:cs typeface="Times New Roman" pitchFamily="18" charset="0"/>
              </a:rPr>
              <a:t>Виключно за рішенням прокурора проводиться така НСРД, як </a:t>
            </a:r>
            <a:r>
              <a:rPr lang="uk-UA" sz="2000" b="1" dirty="0" smtClean="0">
                <a:latin typeface="Times New Roman" pitchFamily="18" charset="0"/>
                <a:cs typeface="Times New Roman" pitchFamily="18" charset="0"/>
              </a:rPr>
              <a:t>контроль за вчиненням злочину</a:t>
            </a:r>
            <a:r>
              <a:rPr lang="uk-UA" sz="2000" dirty="0" smtClean="0">
                <a:latin typeface="Times New Roman" pitchFamily="18" charset="0"/>
                <a:cs typeface="Times New Roman" pitchFamily="18" charset="0"/>
              </a:rPr>
              <a:t>, який в свою чергу може бути в одному з чотирьох видів:</a:t>
            </a:r>
          </a:p>
          <a:p>
            <a:pPr algn="just">
              <a:buNone/>
            </a:pPr>
            <a:r>
              <a:rPr lang="uk-UA" sz="2000" dirty="0" smtClean="0">
                <a:latin typeface="Times New Roman" pitchFamily="18" charset="0"/>
                <a:cs typeface="Times New Roman" pitchFamily="18" charset="0"/>
              </a:rPr>
              <a:t>1) контрольована поставка;</a:t>
            </a:r>
          </a:p>
          <a:p>
            <a:pPr algn="just">
              <a:buNone/>
            </a:pPr>
            <a:r>
              <a:rPr lang="uk-UA" sz="2000" dirty="0" smtClean="0">
                <a:latin typeface="Times New Roman" pitchFamily="18" charset="0"/>
                <a:cs typeface="Times New Roman" pitchFamily="18" charset="0"/>
              </a:rPr>
              <a:t>2) контрольована та оперативна закупка;</a:t>
            </a:r>
          </a:p>
          <a:p>
            <a:pPr algn="just">
              <a:buNone/>
            </a:pPr>
            <a:r>
              <a:rPr lang="uk-UA" sz="2000" dirty="0" smtClean="0">
                <a:latin typeface="Times New Roman" pitchFamily="18" charset="0"/>
                <a:cs typeface="Times New Roman" pitchFamily="18" charset="0"/>
              </a:rPr>
              <a:t>3) спеціальний слідчий експеримент;</a:t>
            </a:r>
          </a:p>
          <a:p>
            <a:pPr algn="just">
              <a:buNone/>
            </a:pPr>
            <a:r>
              <a:rPr lang="uk-UA" sz="2000" dirty="0" smtClean="0">
                <a:latin typeface="Times New Roman" pitchFamily="18" charset="0"/>
                <a:cs typeface="Times New Roman" pitchFamily="18" charset="0"/>
              </a:rPr>
              <a:t>4) імітування обстановки злочину.</a:t>
            </a:r>
          </a:p>
          <a:p>
            <a:pPr algn="just"/>
            <a:r>
              <a:rPr lang="uk-UA" sz="2000" dirty="0" smtClean="0">
                <a:latin typeface="Times New Roman" pitchFamily="18" charset="0"/>
                <a:cs typeface="Times New Roman" pitchFamily="18" charset="0"/>
              </a:rPr>
              <a:t>Строк контролю за вчиненням злочину не може перевищувати </a:t>
            </a:r>
            <a:r>
              <a:rPr lang="uk-UA" sz="2000" b="1" dirty="0" smtClean="0">
                <a:latin typeface="Times New Roman" pitchFamily="18" charset="0"/>
                <a:cs typeface="Times New Roman" pitchFamily="18" charset="0"/>
              </a:rPr>
              <a:t>вісімнадцяти місяців</a:t>
            </a:r>
            <a:r>
              <a:rPr lang="uk-UA" sz="2000" dirty="0" smtClean="0">
                <a:latin typeface="Times New Roman" pitchFamily="18" charset="0"/>
                <a:cs typeface="Times New Roman" pitchFamily="18" charset="0"/>
              </a:rPr>
              <a:t>.</a:t>
            </a:r>
            <a:endParaRPr lang="uk-UA"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Контроль за вчиненням злочину може здійснюватися у випадках наявності достатніх підстав вважати, що готується вчинення або вчиняється </a:t>
            </a:r>
            <a:r>
              <a:rPr lang="uk-UA" sz="2000" b="1" dirty="0" smtClean="0">
                <a:latin typeface="Times New Roman" pitchFamily="18" charset="0"/>
                <a:cs typeface="Times New Roman" pitchFamily="18" charset="0"/>
              </a:rPr>
              <a:t>тяжкий чи особливо тяжкий злочин</a:t>
            </a:r>
            <a:r>
              <a:rPr lang="uk-UA" sz="2000" dirty="0" smtClean="0">
                <a:latin typeface="Times New Roman" pitchFamily="18" charset="0"/>
                <a:cs typeface="Times New Roman" pitchFamily="18" charset="0"/>
              </a:rPr>
              <a:t>.</a:t>
            </a:r>
          </a:p>
          <a:p>
            <a:pPr algn="just"/>
            <a:r>
              <a:rPr lang="uk-UA" sz="2000" dirty="0" smtClean="0">
                <a:latin typeface="Times New Roman" pitchFamily="18" charset="0"/>
                <a:cs typeface="Times New Roman" pitchFamily="18" charset="0"/>
              </a:rPr>
              <a:t>Виконання </a:t>
            </a:r>
            <a:r>
              <a:rPr lang="uk-UA" sz="2000" dirty="0" smtClean="0">
                <a:latin typeface="Times New Roman" pitchFamily="18" charset="0"/>
                <a:cs typeface="Times New Roman" pitchFamily="18" charset="0"/>
              </a:rPr>
              <a:t>спеціального завдання з розкриття злочинної діяльності організованої групи чи злочинної організації (</a:t>
            </a:r>
            <a:r>
              <a:rPr lang="uk-UA" sz="2000" dirty="0" smtClean="0">
                <a:latin typeface="Times New Roman" pitchFamily="18" charset="0"/>
                <a:cs typeface="Times New Roman" pitchFamily="18" charset="0"/>
                <a:hlinkClick r:id="rId2"/>
              </a:rPr>
              <a:t>ст. </a:t>
            </a:r>
            <a:r>
              <a:rPr lang="uk-UA" sz="2000" dirty="0" smtClean="0">
                <a:latin typeface="Times New Roman" pitchFamily="18" charset="0"/>
                <a:cs typeface="Times New Roman" pitchFamily="18" charset="0"/>
                <a:hlinkClick r:id="rId2"/>
              </a:rPr>
              <a:t>272</a:t>
            </a:r>
            <a:r>
              <a:rPr lang="uk-UA"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здійснюється на підставі постанови слідчого, погодженої з керівником органу досудового розслідування, або постанови </a:t>
            </a:r>
            <a:r>
              <a:rPr lang="uk-UA" sz="2000" dirty="0" smtClean="0">
                <a:latin typeface="Times New Roman" pitchFamily="18" charset="0"/>
                <a:cs typeface="Times New Roman" pitchFamily="18" charset="0"/>
              </a:rPr>
              <a:t>прокурора. </a:t>
            </a:r>
          </a:p>
          <a:p>
            <a:pPr algn="just">
              <a:buNone/>
            </a:pPr>
            <a:endParaRPr lang="uk-UA" sz="2000" dirty="0" smtClean="0">
              <a:latin typeface="Times New Roman" pitchFamily="18" charset="0"/>
              <a:cs typeface="Times New Roman" pitchFamily="18" charset="0"/>
            </a:endParaRPr>
          </a:p>
          <a:p>
            <a:pPr algn="just"/>
            <a:endParaRPr lang="uk-UA"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143000"/>
          </a:xfrm>
        </p:spPr>
        <p:txBody>
          <a:bodyPr>
            <a:normAutofit fontScale="90000"/>
          </a:bodyPr>
          <a:lstStyle/>
          <a:p>
            <a:r>
              <a:rPr lang="uk-UA" sz="2600" b="1" dirty="0" smtClean="0">
                <a:latin typeface="Times New Roman" pitchFamily="18" charset="0"/>
                <a:cs typeface="Times New Roman" pitchFamily="18" charset="0"/>
              </a:rPr>
              <a:t>Діяльність прокурора у кримінальних провадженнях, в яких проводяться негласні слідчі (розшукових) дії.</a:t>
            </a:r>
            <a:endParaRPr lang="uk-UA" sz="26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24744"/>
            <a:ext cx="8686800" cy="5733256"/>
          </a:xfrm>
        </p:spPr>
        <p:txBody>
          <a:bodyPr>
            <a:normAutofit/>
          </a:bodyPr>
          <a:lstStyle/>
          <a:p>
            <a:pPr algn="just"/>
            <a:r>
              <a:rPr lang="uk-UA" sz="2000" dirty="0" smtClean="0">
                <a:latin typeface="Times New Roman" pitchFamily="18" charset="0"/>
                <a:cs typeface="Times New Roman" pitchFamily="18" charset="0"/>
              </a:rPr>
              <a:t>У випадку проведення НСРД до постановлення ухвали слідчого судді, прокурор зобов'язаний </a:t>
            </a:r>
            <a:r>
              <a:rPr lang="uk-UA" sz="2000" b="1" dirty="0" smtClean="0">
                <a:latin typeface="Times New Roman" pitchFamily="18" charset="0"/>
                <a:cs typeface="Times New Roman" pitchFamily="18" charset="0"/>
              </a:rPr>
              <a:t>невідкладно</a:t>
            </a:r>
            <a:r>
              <a:rPr lang="uk-UA" sz="2000" dirty="0" smtClean="0">
                <a:latin typeface="Times New Roman" pitchFamily="18" charset="0"/>
                <a:cs typeface="Times New Roman" pitchFamily="18" charset="0"/>
              </a:rPr>
              <a:t> після початку такої НСРД звернутися з відповідним клопотанням до слідчого судді</a:t>
            </a:r>
            <a:r>
              <a:rPr lang="uk-UA" sz="2000" dirty="0" smtClean="0">
                <a:latin typeface="Times New Roman" pitchFamily="18" charset="0"/>
                <a:cs typeface="Times New Roman" pitchFamily="18" charset="0"/>
              </a:rPr>
              <a:t>.</a:t>
            </a:r>
          </a:p>
          <a:p>
            <a:pPr algn="just"/>
            <a:r>
              <a:rPr lang="uk-UA" sz="2000" dirty="0" smtClean="0">
                <a:latin typeface="Times New Roman" pitchFamily="18" charset="0"/>
                <a:cs typeface="Times New Roman" pitchFamily="18" charset="0"/>
              </a:rPr>
              <a:t>Особи, конституційні права яких були тимчасово обмежені під час проведення </a:t>
            </a:r>
            <a:r>
              <a:rPr lang="uk-UA" sz="2000" dirty="0" smtClean="0">
                <a:latin typeface="Times New Roman" pitchFamily="18" charset="0"/>
                <a:cs typeface="Times New Roman" pitchFamily="18" charset="0"/>
              </a:rPr>
              <a:t>НСРД, </a:t>
            </a:r>
            <a:r>
              <a:rPr lang="uk-UA" sz="2000" dirty="0" smtClean="0">
                <a:latin typeface="Times New Roman" pitchFamily="18" charset="0"/>
                <a:cs typeface="Times New Roman" pitchFamily="18" charset="0"/>
              </a:rPr>
              <a:t>а також підозрюваний, його захисник мають бути письмово повідомлені прокурором або за його дорученням слідчим про таке </a:t>
            </a:r>
            <a:r>
              <a:rPr lang="uk-UA" sz="2000" dirty="0" smtClean="0">
                <a:latin typeface="Times New Roman" pitchFamily="18" charset="0"/>
                <a:cs typeface="Times New Roman" pitchFamily="18" charset="0"/>
              </a:rPr>
              <a:t>обмеження. Відповідне </a:t>
            </a:r>
            <a:r>
              <a:rPr lang="uk-UA" sz="2000" dirty="0" smtClean="0">
                <a:latin typeface="Times New Roman" pitchFamily="18" charset="0"/>
                <a:cs typeface="Times New Roman" pitchFamily="18" charset="0"/>
              </a:rPr>
              <a:t>повідомлення про факт і результати </a:t>
            </a:r>
            <a:r>
              <a:rPr lang="uk-UA" sz="2000" dirty="0" smtClean="0">
                <a:latin typeface="Times New Roman" pitchFamily="18" charset="0"/>
                <a:cs typeface="Times New Roman" pitchFamily="18" charset="0"/>
              </a:rPr>
              <a:t>НСРД </a:t>
            </a:r>
            <a:r>
              <a:rPr lang="uk-UA" sz="2000" dirty="0" smtClean="0">
                <a:latin typeface="Times New Roman" pitchFamily="18" charset="0"/>
                <a:cs typeface="Times New Roman" pitchFamily="18" charset="0"/>
              </a:rPr>
              <a:t>повинне бути здійснене протягом </a:t>
            </a:r>
            <a:r>
              <a:rPr lang="uk-UA" sz="2000" b="1" dirty="0" smtClean="0">
                <a:latin typeface="Times New Roman" pitchFamily="18" charset="0"/>
                <a:cs typeface="Times New Roman" pitchFamily="18" charset="0"/>
              </a:rPr>
              <a:t>дванадцяти місяців </a:t>
            </a:r>
            <a:r>
              <a:rPr lang="uk-UA" sz="2000" dirty="0" smtClean="0">
                <a:latin typeface="Times New Roman" pitchFamily="18" charset="0"/>
                <a:cs typeface="Times New Roman" pitchFamily="18" charset="0"/>
              </a:rPr>
              <a:t>з дня припинення таких дій, але не пізніше звернення до суду з обвинувальним актом</a:t>
            </a:r>
            <a:r>
              <a:rPr lang="uk-UA" sz="2000" dirty="0" smtClean="0">
                <a:latin typeface="Times New Roman" pitchFamily="18" charset="0"/>
                <a:cs typeface="Times New Roman" pitchFamily="18" charset="0"/>
              </a:rPr>
              <a:t>.</a:t>
            </a:r>
          </a:p>
          <a:p>
            <a:pPr algn="just"/>
            <a:r>
              <a:rPr lang="uk-UA" sz="2000" b="1" dirty="0" smtClean="0">
                <a:latin typeface="Times New Roman" pitchFamily="18" charset="0"/>
                <a:cs typeface="Times New Roman" pitchFamily="18" charset="0"/>
              </a:rPr>
              <a:t>Виключно прокурор </a:t>
            </a:r>
            <a:r>
              <a:rPr lang="uk-UA" sz="2000" dirty="0" smtClean="0">
                <a:latin typeface="Times New Roman" pitchFamily="18" charset="0"/>
                <a:cs typeface="Times New Roman" pitchFamily="18" charset="0"/>
              </a:rPr>
              <a:t>приймає рішення, які матеріали НСРД необхідно </a:t>
            </a:r>
            <a:r>
              <a:rPr lang="uk-UA" sz="2000" b="1" dirty="0" smtClean="0">
                <a:latin typeface="Times New Roman" pitchFamily="18" charset="0"/>
                <a:cs typeface="Times New Roman" pitchFamily="18" charset="0"/>
              </a:rPr>
              <a:t>розсекретити</a:t>
            </a:r>
            <a:r>
              <a:rPr lang="uk-UA" sz="2000" dirty="0" smtClean="0">
                <a:latin typeface="Times New Roman" pitchFamily="18" charset="0"/>
                <a:cs typeface="Times New Roman" pitchFamily="18" charset="0"/>
              </a:rPr>
              <a:t> та використовувати у кримінальному провадженні, а які необхідно </a:t>
            </a:r>
            <a:r>
              <a:rPr lang="uk-UA" sz="2000" b="1" dirty="0" smtClean="0">
                <a:latin typeface="Times New Roman" pitchFamily="18" charset="0"/>
                <a:cs typeface="Times New Roman" pitchFamily="18" charset="0"/>
              </a:rPr>
              <a:t>знищити</a:t>
            </a:r>
            <a:r>
              <a:rPr lang="uk-UA" sz="2000" dirty="0" smtClean="0">
                <a:latin typeface="Times New Roman" pitchFamily="18" charset="0"/>
                <a:cs typeface="Times New Roman" pitchFamily="18" charset="0"/>
              </a:rPr>
              <a:t>.</a:t>
            </a:r>
          </a:p>
          <a:p>
            <a:pPr algn="just"/>
            <a:r>
              <a:rPr lang="uk-UA" sz="2000" dirty="0" smtClean="0">
                <a:latin typeface="Times New Roman" pitchFamily="18" charset="0"/>
                <a:cs typeface="Times New Roman" pitchFamily="18" charset="0"/>
              </a:rPr>
              <a:t>В разі прийняття рішення про подальше використання матеріалів НСРД, прокурор зобов'язаний надати доступ стороні захисту при відкритті матеріалів досудового розслідування (в порядку ст. 290 КПК), до всіх документів та речей, які слугували приводом проведення таких дій та були отримані в результаті їх здійснення.</a:t>
            </a: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143000"/>
          </a:xfrm>
        </p:spPr>
        <p:txBody>
          <a:bodyPr>
            <a:normAutofit fontScale="90000"/>
          </a:bodyPr>
          <a:lstStyle/>
          <a:p>
            <a:r>
              <a:rPr lang="uk-UA" sz="2600" b="1" dirty="0" smtClean="0">
                <a:latin typeface="Times New Roman" pitchFamily="18" charset="0"/>
                <a:cs typeface="Times New Roman" pitchFamily="18" charset="0"/>
              </a:rPr>
              <a:t>Діяльність прокурора у кримінальних провадженнях, в яких проводяться негласні слідчі (розшукових) дії.</a:t>
            </a:r>
            <a:endParaRPr lang="uk-UA" sz="2600" b="1" dirty="0">
              <a:latin typeface="Times New Roman" pitchFamily="18" charset="0"/>
              <a:cs typeface="Times New Roman" pitchFamily="18" charset="0"/>
            </a:endParaRPr>
          </a:p>
        </p:txBody>
      </p:sp>
      <p:sp>
        <p:nvSpPr>
          <p:cNvPr id="3" name="Содержимое 2"/>
          <p:cNvSpPr>
            <a:spLocks noGrp="1"/>
          </p:cNvSpPr>
          <p:nvPr>
            <p:ph idx="1"/>
          </p:nvPr>
        </p:nvSpPr>
        <p:spPr>
          <a:xfrm>
            <a:off x="179512" y="1124744"/>
            <a:ext cx="8964488" cy="5733256"/>
          </a:xfrm>
        </p:spPr>
        <p:txBody>
          <a:bodyPr>
            <a:normAutofit fontScale="92500" lnSpcReduction="10000"/>
          </a:bodyPr>
          <a:lstStyle/>
          <a:p>
            <a:pPr algn="just"/>
            <a:r>
              <a:rPr lang="uk-UA" sz="2000" dirty="0" smtClean="0">
                <a:latin typeface="Times New Roman" pitchFamily="18" charset="0"/>
                <a:cs typeface="Times New Roman" pitchFamily="18" charset="0"/>
              </a:rPr>
              <a:t>Якщо в ході проведення НСРД виявлено ознаки іншого кримінального правопорушення, </a:t>
            </a:r>
            <a:r>
              <a:rPr lang="uk-UA" sz="2000" dirty="0" smtClean="0">
                <a:latin typeface="Times New Roman" pitchFamily="18" charset="0"/>
                <a:cs typeface="Times New Roman" pitchFamily="18" charset="0"/>
              </a:rPr>
              <a:t>яке не розслідується у даному кримінальному провадженні, то отримана інформація може бути використана в іншому кримінальному провадженні тільки на підставі ухвали слідчого судді, яка </a:t>
            </a:r>
            <a:r>
              <a:rPr lang="uk-UA" sz="2000" dirty="0" err="1" smtClean="0">
                <a:latin typeface="Times New Roman" pitchFamily="18" charset="0"/>
                <a:cs typeface="Times New Roman" pitchFamily="18" charset="0"/>
              </a:rPr>
              <a:t>постановляється</a:t>
            </a:r>
            <a:r>
              <a:rPr lang="uk-UA" sz="2000" dirty="0" smtClean="0">
                <a:latin typeface="Times New Roman" pitchFamily="18" charset="0"/>
                <a:cs typeface="Times New Roman" pitchFamily="18" charset="0"/>
              </a:rPr>
              <a:t> за клопотанням прокурора. Передання інформації, одержаної внаслідок проведення негласних слідчих (розшукових) дій, здійснюється тільки через прокурора                    (ст. 257).</a:t>
            </a:r>
          </a:p>
          <a:p>
            <a:pPr algn="just"/>
            <a:r>
              <a:rPr lang="uk-UA" sz="2000" dirty="0" smtClean="0">
                <a:latin typeface="Times New Roman" pitchFamily="18" charset="0"/>
                <a:cs typeface="Times New Roman" pitchFamily="18" charset="0"/>
              </a:rPr>
              <a:t>Протоколи про проведення НСРД з додатками </a:t>
            </a:r>
            <a:r>
              <a:rPr lang="uk-UA" sz="2000" b="1" dirty="0" smtClean="0">
                <a:latin typeface="Times New Roman" pitchFamily="18" charset="0"/>
                <a:cs typeface="Times New Roman" pitchFamily="18" charset="0"/>
              </a:rPr>
              <a:t>не пізніше ніж через двадцять чотири години </a:t>
            </a:r>
            <a:r>
              <a:rPr lang="uk-UA" sz="2000" dirty="0" smtClean="0">
                <a:latin typeface="Times New Roman" pitchFamily="18" charset="0"/>
                <a:cs typeface="Times New Roman" pitchFamily="18" charset="0"/>
              </a:rPr>
              <a:t>з моменту припинення зазначених НСРД передаються прокурору (ст. 252). Матеріали, що можуть розшифрувати конфіденційних осіб отримання інформації, не надаються.</a:t>
            </a:r>
          </a:p>
          <a:p>
            <a:pPr algn="just"/>
            <a:r>
              <a:rPr lang="uk-UA" sz="2000" dirty="0" smtClean="0">
                <a:latin typeface="Times New Roman" pitchFamily="18" charset="0"/>
                <a:cs typeface="Times New Roman" pitchFamily="18" charset="0"/>
              </a:rPr>
              <a:t>Прокурор може доручити проведення НСРД виключно </a:t>
            </a:r>
            <a:r>
              <a:rPr lang="uk-UA" sz="2000" b="1" dirty="0" smtClean="0">
                <a:latin typeface="Times New Roman" pitchFamily="18" charset="0"/>
                <a:cs typeface="Times New Roman" pitchFamily="18" charset="0"/>
              </a:rPr>
              <a:t>слідчому/оперативним підрозділам</a:t>
            </a:r>
            <a:r>
              <a:rPr lang="uk-UA" sz="2000" dirty="0" smtClean="0">
                <a:latin typeface="Times New Roman" pitchFamily="18" charset="0"/>
                <a:cs typeface="Times New Roman" pitchFamily="18" charset="0"/>
              </a:rPr>
              <a:t>. Особисто прокурор не уповноважений приймати участь у проведенні будь-якої НСРД</a:t>
            </a:r>
            <a:r>
              <a:rPr lang="uk-UA" sz="2000" dirty="0" smtClean="0">
                <a:latin typeface="Times New Roman" pitchFamily="18" charset="0"/>
                <a:cs typeface="Times New Roman" pitchFamily="18" charset="0"/>
              </a:rPr>
              <a:t>.</a:t>
            </a:r>
          </a:p>
          <a:p>
            <a:pPr algn="just"/>
            <a:r>
              <a:rPr lang="uk-UA" sz="2000" dirty="0" smtClean="0">
                <a:latin typeface="Times New Roman" pitchFamily="18" charset="0"/>
                <a:cs typeface="Times New Roman" pitchFamily="18" charset="0"/>
              </a:rPr>
              <a:t>У випадку </a:t>
            </a:r>
            <a:r>
              <a:rPr lang="uk-UA" sz="2000" b="1" dirty="0" smtClean="0">
                <a:latin typeface="Times New Roman" pitchFamily="18" charset="0"/>
                <a:cs typeface="Times New Roman" pitchFamily="18" charset="0"/>
              </a:rPr>
              <a:t>відмови прокурора </a:t>
            </a:r>
            <a:r>
              <a:rPr lang="uk-UA" sz="2000" dirty="0" smtClean="0">
                <a:latin typeface="Times New Roman" pitchFamily="18" charset="0"/>
                <a:cs typeface="Times New Roman" pitchFamily="18" charset="0"/>
              </a:rPr>
              <a:t>в погодженні клопотання слідчого до слідчого судді про проведення негласної слідчої (розшукової) дії </a:t>
            </a:r>
            <a:r>
              <a:rPr lang="uk-UA" sz="2000" b="1" dirty="0" smtClean="0">
                <a:latin typeface="Times New Roman" pitchFamily="18" charset="0"/>
                <a:cs typeface="Times New Roman" pitchFamily="18" charset="0"/>
              </a:rPr>
              <a:t>слідчий має право звернутися до керівника органу досудового розслідування</a:t>
            </a:r>
            <a:r>
              <a:rPr lang="uk-UA" sz="2000" dirty="0" smtClean="0">
                <a:latin typeface="Times New Roman" pitchFamily="18" charset="0"/>
                <a:cs typeface="Times New Roman" pitchFamily="18" charset="0"/>
              </a:rPr>
              <a:t>, який після вивчення клопотання за необхідності ініціює розгляд питань, порушених у ньому, </a:t>
            </a:r>
            <a:r>
              <a:rPr lang="uk-UA" sz="2000" b="1" dirty="0" smtClean="0">
                <a:latin typeface="Times New Roman" pitchFamily="18" charset="0"/>
                <a:cs typeface="Times New Roman" pitchFamily="18" charset="0"/>
              </a:rPr>
              <a:t>перед прокурором вищого рівня</a:t>
            </a:r>
            <a:r>
              <a:rPr lang="uk-UA" sz="2000" dirty="0" smtClean="0">
                <a:latin typeface="Times New Roman" pitchFamily="18" charset="0"/>
                <a:cs typeface="Times New Roman" pitchFamily="18" charset="0"/>
              </a:rPr>
              <a:t>, який протягом трьох днів погоджує відповідне клопотання або відмовляє в його </a:t>
            </a:r>
            <a:r>
              <a:rPr lang="uk-UA" sz="2000" dirty="0" smtClean="0">
                <a:latin typeface="Times New Roman" pitchFamily="18" charset="0"/>
                <a:cs typeface="Times New Roman" pitchFamily="18" charset="0"/>
              </a:rPr>
              <a:t>погодженні.</a:t>
            </a:r>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700" b="1" dirty="0" smtClean="0">
                <a:latin typeface="Times New Roman" pitchFamily="18" charset="0"/>
                <a:cs typeface="Times New Roman" pitchFamily="18" charset="0"/>
              </a:rPr>
              <a:t>Діяльність прокурора у кримінальних провадженнях, в яких проводяться негласні слідчі (розшукових) дії.</a:t>
            </a:r>
            <a:endParaRPr lang="uk-UA" sz="2700" b="1" dirty="0"/>
          </a:p>
        </p:txBody>
      </p:sp>
      <p:sp>
        <p:nvSpPr>
          <p:cNvPr id="3" name="Содержимое 2"/>
          <p:cNvSpPr>
            <a:spLocks noGrp="1"/>
          </p:cNvSpPr>
          <p:nvPr>
            <p:ph idx="1"/>
          </p:nvPr>
        </p:nvSpPr>
        <p:spPr>
          <a:xfrm>
            <a:off x="0" y="1600200"/>
            <a:ext cx="9144000" cy="5257800"/>
          </a:xfrm>
        </p:spPr>
        <p:txBody>
          <a:bodyPr>
            <a:normAutofit fontScale="92500"/>
          </a:bodyPr>
          <a:lstStyle/>
          <a:p>
            <a:pPr algn="just"/>
            <a:r>
              <a:rPr lang="uk-UA" sz="2000" b="1" dirty="0" smtClean="0">
                <a:latin typeface="Times New Roman" pitchFamily="18" charset="0"/>
                <a:cs typeface="Times New Roman" pitchFamily="18" charset="0"/>
              </a:rPr>
              <a:t>Прокурор</a:t>
            </a:r>
            <a:r>
              <a:rPr lang="uk-UA" sz="2000" dirty="0" smtClean="0">
                <a:latin typeface="Times New Roman" pitchFamily="18" charset="0"/>
                <a:cs typeface="Times New Roman" pitchFamily="18" charset="0"/>
              </a:rPr>
              <a:t> має право </a:t>
            </a:r>
            <a:r>
              <a:rPr lang="uk-UA" sz="2000" b="1" dirty="0" smtClean="0">
                <a:latin typeface="Times New Roman" pitchFamily="18" charset="0"/>
                <a:cs typeface="Times New Roman" pitchFamily="18" charset="0"/>
              </a:rPr>
              <a:t>заборонити</a:t>
            </a:r>
            <a:r>
              <a:rPr lang="uk-UA" sz="2000" dirty="0" smtClean="0">
                <a:latin typeface="Times New Roman" pitchFamily="18" charset="0"/>
                <a:cs typeface="Times New Roman" pitchFamily="18" charset="0"/>
              </a:rPr>
              <a:t> проведення ще не розпочатої </a:t>
            </a:r>
            <a:r>
              <a:rPr lang="uk-UA" sz="2000" dirty="0" smtClean="0">
                <a:latin typeface="Times New Roman" pitchFamily="18" charset="0"/>
                <a:cs typeface="Times New Roman" pitchFamily="18" charset="0"/>
              </a:rPr>
              <a:t>НСРД, </a:t>
            </a:r>
            <a:r>
              <a:rPr lang="uk-UA" sz="2000" dirty="0" smtClean="0">
                <a:latin typeface="Times New Roman" pitchFamily="18" charset="0"/>
                <a:cs typeface="Times New Roman" pitchFamily="18" charset="0"/>
              </a:rPr>
              <a:t>оформивши своє рішення вмотивованою постановою (</a:t>
            </a:r>
            <a:r>
              <a:rPr lang="uk-UA" sz="2000" dirty="0" smtClean="0">
                <a:latin typeface="Times New Roman" pitchFamily="18" charset="0"/>
                <a:cs typeface="Times New Roman" pitchFamily="18" charset="0"/>
                <a:hlinkClick r:id="rId2"/>
              </a:rPr>
              <a:t>ст.ст. 110</a:t>
            </a:r>
            <a:r>
              <a:rPr lang="uk-UA"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hlinkClick r:id="rId2"/>
              </a:rPr>
              <a:t>246</a:t>
            </a:r>
            <a:r>
              <a:rPr lang="uk-UA"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hlinkClick r:id="rId2"/>
              </a:rPr>
              <a:t>249 КПК України</a:t>
            </a:r>
            <a:r>
              <a:rPr lang="uk-UA" sz="2000" dirty="0" smtClean="0">
                <a:latin typeface="Times New Roman" pitchFamily="18" charset="0"/>
                <a:cs typeface="Times New Roman" pitchFamily="18" charset="0"/>
              </a:rPr>
              <a:t>).</a:t>
            </a:r>
          </a:p>
          <a:p>
            <a:pPr algn="just"/>
            <a:r>
              <a:rPr lang="uk-UA" sz="2000" dirty="0" smtClean="0">
                <a:latin typeface="Times New Roman" pitchFamily="18" charset="0"/>
                <a:cs typeface="Times New Roman" pitchFamily="18" charset="0"/>
              </a:rPr>
              <a:t>Прокурор </a:t>
            </a:r>
            <a:r>
              <a:rPr lang="uk-UA" sz="2000" dirty="0" smtClean="0">
                <a:latin typeface="Times New Roman" pitchFamily="18" charset="0"/>
                <a:cs typeface="Times New Roman" pitchFamily="18" charset="0"/>
              </a:rPr>
              <a:t>зобов'язаний припинити подальше проведення </a:t>
            </a:r>
            <a:r>
              <a:rPr lang="uk-UA" sz="2000" dirty="0" smtClean="0">
                <a:latin typeface="Times New Roman" pitchFamily="18" charset="0"/>
                <a:cs typeface="Times New Roman" pitchFamily="18" charset="0"/>
              </a:rPr>
              <a:t>НСРД, </a:t>
            </a:r>
            <a:r>
              <a:rPr lang="uk-UA" sz="2000" dirty="0" smtClean="0">
                <a:latin typeface="Times New Roman" pitchFamily="18" charset="0"/>
                <a:cs typeface="Times New Roman" pitchFamily="18" charset="0"/>
              </a:rPr>
              <a:t>якщо в цьому відпала необхідність, та з інших підстав, викладених ним у постанові, що негайно надається керівнику органу, який проводить </a:t>
            </a:r>
            <a:r>
              <a:rPr lang="uk-UA" sz="2000" dirty="0" smtClean="0">
                <a:latin typeface="Times New Roman" pitchFamily="18" charset="0"/>
                <a:cs typeface="Times New Roman" pitchFamily="18" charset="0"/>
              </a:rPr>
              <a:t>НСРД </a:t>
            </a:r>
            <a:r>
              <a:rPr lang="uk-UA" sz="2000" dirty="0" smtClean="0">
                <a:latin typeface="Times New Roman" pitchFamily="18" charset="0"/>
                <a:cs typeface="Times New Roman" pitchFamily="18" charset="0"/>
              </a:rPr>
              <a:t>за дорученням слідчого, прокурора, або слідчому, який проводить зазначені дії безпосередньо (</a:t>
            </a:r>
            <a:r>
              <a:rPr lang="uk-UA" sz="2000" dirty="0" smtClean="0">
                <a:latin typeface="Times New Roman" pitchFamily="18" charset="0"/>
                <a:cs typeface="Times New Roman" pitchFamily="18" charset="0"/>
                <a:hlinkClick r:id="rId2"/>
              </a:rPr>
              <a:t>ст.ст. 246</a:t>
            </a:r>
            <a:r>
              <a:rPr lang="uk-UA"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hlinkClick r:id="rId2"/>
              </a:rPr>
              <a:t>249 КПК України</a:t>
            </a:r>
            <a:r>
              <a:rPr lang="uk-UA" sz="2000" dirty="0" smtClean="0">
                <a:latin typeface="Times New Roman" pitchFamily="18" charset="0"/>
                <a:cs typeface="Times New Roman" pitchFamily="18" charset="0"/>
              </a:rPr>
              <a:t>).</a:t>
            </a:r>
          </a:p>
          <a:p>
            <a:pPr algn="just"/>
            <a:r>
              <a:rPr lang="uk-UA" sz="2000" dirty="0" smtClean="0">
                <a:latin typeface="Times New Roman" pitchFamily="18" charset="0"/>
                <a:cs typeface="Times New Roman" pitchFamily="18" charset="0"/>
              </a:rPr>
              <a:t>Про </a:t>
            </a:r>
            <a:r>
              <a:rPr lang="uk-UA" sz="2000" b="1" dirty="0" smtClean="0">
                <a:latin typeface="Times New Roman" pitchFamily="18" charset="0"/>
                <a:cs typeface="Times New Roman" pitchFamily="18" charset="0"/>
              </a:rPr>
              <a:t>розсекречення </a:t>
            </a:r>
            <a:r>
              <a:rPr lang="uk-UA" sz="2000" b="1" dirty="0" smtClean="0">
                <a:latin typeface="Times New Roman" pitchFamily="18" charset="0"/>
                <a:cs typeface="Times New Roman" pitchFamily="18" charset="0"/>
              </a:rPr>
              <a:t>матеріальних носіїв інформації </a:t>
            </a:r>
            <a:r>
              <a:rPr lang="uk-UA" sz="2000" dirty="0" smtClean="0">
                <a:latin typeface="Times New Roman" pitchFamily="18" charset="0"/>
                <a:cs typeface="Times New Roman" pitchFamily="18" charset="0"/>
              </a:rPr>
              <a:t>службова особа, яка його здійснила, </a:t>
            </a:r>
            <a:r>
              <a:rPr lang="uk-UA" sz="2000" b="1" dirty="0" smtClean="0">
                <a:latin typeface="Times New Roman" pitchFamily="18" charset="0"/>
                <a:cs typeface="Times New Roman" pitchFamily="18" charset="0"/>
              </a:rPr>
              <a:t>зобов'язана письмово повідомити прокурора</a:t>
            </a:r>
            <a:r>
              <a:rPr lang="uk-UA" sz="2000" dirty="0" smtClean="0">
                <a:latin typeface="Times New Roman" pitchFamily="18" charset="0"/>
                <a:cs typeface="Times New Roman" pitchFamily="18" charset="0"/>
              </a:rPr>
              <a:t>, якому такі носії секретної інформації або документи були передані. У письмовому повідомленні зазначається підстава (реєстраційний номер та дата затвердження акта експертної комісії) для скасування грифа секретності, обліковий номер та назва матеріального носія секретної інформації, документа, попередній гриф секретності та наданий після перегляду реквізит.</a:t>
            </a:r>
          </a:p>
          <a:p>
            <a:pPr algn="just"/>
            <a:r>
              <a:rPr lang="uk-UA" sz="2000" b="1" dirty="0" smtClean="0">
                <a:latin typeface="Times New Roman" pitchFamily="18" charset="0"/>
                <a:cs typeface="Times New Roman" pitchFamily="18" charset="0"/>
              </a:rPr>
              <a:t>Розсекречені </a:t>
            </a:r>
            <a:r>
              <a:rPr lang="uk-UA" sz="2000" b="1" dirty="0" smtClean="0">
                <a:latin typeface="Times New Roman" pitchFamily="18" charset="0"/>
                <a:cs typeface="Times New Roman" pitchFamily="18" charset="0"/>
              </a:rPr>
              <a:t>матеріальні носії інформації</a:t>
            </a:r>
            <a:r>
              <a:rPr lang="uk-UA" sz="2000" dirty="0" smtClean="0">
                <a:latin typeface="Times New Roman" pitchFamily="18" charset="0"/>
                <a:cs typeface="Times New Roman" pitchFamily="18" charset="0"/>
              </a:rPr>
              <a:t>, які прокурор має намір використати як докази під час судового розгляду, </a:t>
            </a:r>
            <a:r>
              <a:rPr lang="uk-UA" sz="2000" b="1" dirty="0" smtClean="0">
                <a:latin typeface="Times New Roman" pitchFamily="18" charset="0"/>
                <a:cs typeface="Times New Roman" pitchFamily="18" charset="0"/>
              </a:rPr>
              <a:t>зберігаються на розсуд прокурора в його службовому сейфі чи в сейфі слідчого за вказівкою прокурора</a:t>
            </a:r>
            <a:r>
              <a:rPr lang="uk-UA" sz="2000" dirty="0" smtClean="0">
                <a:latin typeface="Times New Roman" pitchFamily="18" charset="0"/>
                <a:cs typeface="Times New Roman" pitchFamily="18" charset="0"/>
              </a:rPr>
              <a:t>.</a:t>
            </a:r>
          </a:p>
          <a:p>
            <a:pPr algn="just"/>
            <a:endParaRPr lang="uk-UA" sz="2000" dirty="0" smtClean="0">
              <a:latin typeface="Times New Roman" pitchFamily="18" charset="0"/>
              <a:cs typeface="Times New Roman" pitchFamily="18" charset="0"/>
            </a:endParaRPr>
          </a:p>
          <a:p>
            <a:pPr algn="just">
              <a:buNone/>
            </a:pPr>
            <a:endParaRPr lang="uk-UA" sz="2000" dirty="0" smtClean="0">
              <a:latin typeface="Times New Roman" pitchFamily="18" charset="0"/>
              <a:cs typeface="Times New Roman" pitchFamily="18" charset="0"/>
            </a:endParaRPr>
          </a:p>
          <a:p>
            <a:pPr lvl="1" algn="just">
              <a:buNone/>
            </a:pPr>
            <a:endParaRPr lang="uk-UA" sz="2000" dirty="0" smtClean="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4708</TotalTime>
  <Words>847</Words>
  <Application>Microsoft Office PowerPoint</Application>
  <PresentationFormat>Экран (4:3)</PresentationFormat>
  <Paragraphs>61</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   Лекція № 9  Особливості збирання доказів під час проведення негласних слідчих (розшукових) дій          </vt:lpstr>
      <vt:lpstr>Поняття негласних слідчих (розшукових) дій. Загальна характеристика та види негласних слідчих (розшукових) дій.</vt:lpstr>
      <vt:lpstr>Особливості проведення НСРД</vt:lpstr>
      <vt:lpstr>Роль слідчого судді у проведенні негласних слідчих (розшукових) дій</vt:lpstr>
      <vt:lpstr>Діяльність прокурора у кримінальних провадженнях, в яких проводяться негласні слідчі (розшукових) дії.</vt:lpstr>
      <vt:lpstr>Діяльність прокурора у кримінальних провадженнях, в яких проводяться негласні слідчі (розшукових) дії.</vt:lpstr>
      <vt:lpstr>Діяльність прокурора у кримінальних провадженнях, в яких проводяться негласні слідчі (розшукових) дії.</vt:lpstr>
      <vt:lpstr>Діяльність прокурора у кримінальних провадженнях, в яких проводяться негласні слідчі (розшукових) дії.</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Нові вимоги до клопотання про обшук та порядку проведення цієї процесуальної дії. Збільшення прав адвоката при обшуку.</dc:title>
  <dc:creator>Andrew</dc:creator>
  <cp:lastModifiedBy>Andrew</cp:lastModifiedBy>
  <cp:revision>261</cp:revision>
  <dcterms:created xsi:type="dcterms:W3CDTF">2017-12-16T00:24:22Z</dcterms:created>
  <dcterms:modified xsi:type="dcterms:W3CDTF">2020-04-16T11:19:36Z</dcterms:modified>
</cp:coreProperties>
</file>