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snapToObjects="1">
      <p:cViewPr varScale="1">
        <p:scale>
          <a:sx n="85" d="100"/>
          <a:sy n="85" d="100"/>
        </p:scale>
        <p:origin x="70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11" name="Текст заголовка"/>
          <p:cNvSpPr txBox="1">
            <a:spLocks noGrp="1"/>
          </p:cNvSpPr>
          <p:nvPr>
            <p:ph type="title"/>
          </p:nvPr>
        </p:nvSpPr>
        <p:spPr>
          <a:xfrm>
            <a:off x="1270000" y="1638300"/>
            <a:ext cx="10464800" cy="3302000"/>
          </a:xfrm>
          <a:prstGeom prst="rect">
            <a:avLst/>
          </a:prstGeom>
        </p:spPr>
        <p:txBody>
          <a:bodyPr anchor="b"/>
          <a:lstStyle/>
          <a:p>
            <a:r>
              <a:t>Текст заголовка</a:t>
            </a:r>
          </a:p>
        </p:txBody>
      </p:sp>
      <p:sp>
        <p:nvSpPr>
          <p:cNvPr id="12" name="Уровень текста 1…"/>
          <p:cNvSpPr txBox="1">
            <a:spLocks noGrp="1"/>
          </p:cNvSpPr>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3" name="Номер слайда"/>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Цитата">
    <p:spTree>
      <p:nvGrpSpPr>
        <p:cNvPr id="1" name=""/>
        <p:cNvGrpSpPr/>
        <p:nvPr/>
      </p:nvGrpSpPr>
      <p:grpSpPr>
        <a:xfrm>
          <a:off x="0" y="0"/>
          <a:ext cx="0" cy="0"/>
          <a:chOff x="0" y="0"/>
          <a:chExt cx="0" cy="0"/>
        </a:xfrm>
      </p:grpSpPr>
      <p:sp>
        <p:nvSpPr>
          <p:cNvPr id="93" name="— Иван Арсентьев"/>
          <p:cNvSpPr txBox="1">
            <a:spLocks noGrp="1"/>
          </p:cNvSpPr>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sz="2400" i="1"/>
            </a:lvl1pPr>
          </a:lstStyle>
          <a:p>
            <a:r>
              <a:t>— Иван Арсентьев</a:t>
            </a:r>
          </a:p>
        </p:txBody>
      </p:sp>
      <p:sp>
        <p:nvSpPr>
          <p:cNvPr id="94" name="«Место ввода цитаты»."/>
          <p:cNvSpPr txBox="1">
            <a:spLocks noGrp="1"/>
          </p:cNvSpPr>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r>
              <a:t>«Место ввода цитаты».</a:t>
            </a:r>
          </a:p>
        </p:txBody>
      </p:sp>
      <p:sp>
        <p:nvSpPr>
          <p:cNvPr id="9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Фото">
    <p:spTree>
      <p:nvGrpSpPr>
        <p:cNvPr id="1" name=""/>
        <p:cNvGrpSpPr/>
        <p:nvPr/>
      </p:nvGrpSpPr>
      <p:grpSpPr>
        <a:xfrm>
          <a:off x="0" y="0"/>
          <a:ext cx="0" cy="0"/>
          <a:chOff x="0" y="0"/>
          <a:chExt cx="0" cy="0"/>
        </a:xfrm>
      </p:grpSpPr>
      <p:sp>
        <p:nvSpPr>
          <p:cNvPr id="102" name="Изображение"/>
          <p:cNvSpPr>
            <a:spLocks noGrp="1"/>
          </p:cNvSpPr>
          <p:nvPr>
            <p:ph type="pic" idx="13"/>
          </p:nvPr>
        </p:nvSpPr>
        <p:spPr>
          <a:xfrm>
            <a:off x="-949853" y="0"/>
            <a:ext cx="14904506" cy="9944100"/>
          </a:xfrm>
          <a:prstGeom prst="rect">
            <a:avLst/>
          </a:prstGeom>
        </p:spPr>
        <p:txBody>
          <a:bodyPr lIns="91439" tIns="45719" rIns="91439" bIns="45719" anchor="t">
            <a:noAutofit/>
          </a:bodyPr>
          <a:lstStyle/>
          <a:p>
            <a:endParaRPr/>
          </a:p>
        </p:txBody>
      </p:sp>
      <p:sp>
        <p:nvSpPr>
          <p:cNvPr id="10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Пустой">
    <p:spTree>
      <p:nvGrpSpPr>
        <p:cNvPr id="1" name=""/>
        <p:cNvGrpSpPr/>
        <p:nvPr/>
      </p:nvGrpSpPr>
      <p:grpSpPr>
        <a:xfrm>
          <a:off x="0" y="0"/>
          <a:ext cx="0" cy="0"/>
          <a:chOff x="0" y="0"/>
          <a:chExt cx="0" cy="0"/>
        </a:xfrm>
      </p:grpSpPr>
      <p:sp>
        <p:nvSpPr>
          <p:cNvPr id="110"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spTree>
      <p:nvGrpSpPr>
        <p:cNvPr id="1" name=""/>
        <p:cNvGrpSpPr/>
        <p:nvPr/>
      </p:nvGrpSpPr>
      <p:grpSpPr>
        <a:xfrm>
          <a:off x="0" y="0"/>
          <a:ext cx="0" cy="0"/>
          <a:chOff x="0" y="0"/>
          <a:chExt cx="0" cy="0"/>
        </a:xfrm>
      </p:grpSpPr>
      <p:sp>
        <p:nvSpPr>
          <p:cNvPr id="20" name="Изображение"/>
          <p:cNvSpPr>
            <a:spLocks noGrp="1"/>
          </p:cNvSpPr>
          <p:nvPr>
            <p:ph type="pic" idx="13"/>
          </p:nvPr>
        </p:nvSpPr>
        <p:spPr>
          <a:xfrm>
            <a:off x="1622088" y="289099"/>
            <a:ext cx="9753603" cy="6505789"/>
          </a:xfrm>
          <a:prstGeom prst="rect">
            <a:avLst/>
          </a:prstGeom>
        </p:spPr>
        <p:txBody>
          <a:bodyPr lIns="91439" tIns="45719" rIns="91439" bIns="45719" anchor="t">
            <a:noAutofit/>
          </a:bodyPr>
          <a:lstStyle/>
          <a:p>
            <a:endParaRPr/>
          </a:p>
        </p:txBody>
      </p:sp>
      <p:sp>
        <p:nvSpPr>
          <p:cNvPr id="21" name="Текст заголовка"/>
          <p:cNvSpPr txBox="1">
            <a:spLocks noGrp="1"/>
          </p:cNvSpPr>
          <p:nvPr>
            <p:ph type="title"/>
          </p:nvPr>
        </p:nvSpPr>
        <p:spPr>
          <a:xfrm>
            <a:off x="1270000" y="6718300"/>
            <a:ext cx="10464800" cy="1422400"/>
          </a:xfrm>
          <a:prstGeom prst="rect">
            <a:avLst/>
          </a:prstGeom>
        </p:spPr>
        <p:txBody>
          <a:bodyPr anchor="b"/>
          <a:lstStyle/>
          <a:p>
            <a:r>
              <a:t>Текст заголовка</a:t>
            </a:r>
          </a:p>
        </p:txBody>
      </p:sp>
      <p:sp>
        <p:nvSpPr>
          <p:cNvPr id="22" name="Уровень текста 1…"/>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spTree>
      <p:nvGrpSpPr>
        <p:cNvPr id="1" name=""/>
        <p:cNvGrpSpPr/>
        <p:nvPr/>
      </p:nvGrpSpPr>
      <p:grpSpPr>
        <a:xfrm>
          <a:off x="0" y="0"/>
          <a:ext cx="0" cy="0"/>
          <a:chOff x="0" y="0"/>
          <a:chExt cx="0" cy="0"/>
        </a:xfrm>
      </p:grpSpPr>
      <p:sp>
        <p:nvSpPr>
          <p:cNvPr id="30" name="Текст заголовка"/>
          <p:cNvSpPr txBox="1">
            <a:spLocks noGrp="1"/>
          </p:cNvSpPr>
          <p:nvPr>
            <p:ph type="title"/>
          </p:nvPr>
        </p:nvSpPr>
        <p:spPr>
          <a:xfrm>
            <a:off x="1270000" y="3225800"/>
            <a:ext cx="10464800" cy="3302000"/>
          </a:xfrm>
          <a:prstGeom prst="rect">
            <a:avLst/>
          </a:prstGeom>
        </p:spPr>
        <p:txBody>
          <a:bodyPr/>
          <a:lstStyle/>
          <a:p>
            <a:r>
              <a:t>Текст заголовка</a:t>
            </a:r>
          </a:p>
        </p:txBody>
      </p:sp>
      <p:sp>
        <p:nvSpPr>
          <p:cNvPr id="31"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spTree>
      <p:nvGrpSpPr>
        <p:cNvPr id="1" name=""/>
        <p:cNvGrpSpPr/>
        <p:nvPr/>
      </p:nvGrpSpPr>
      <p:grpSpPr>
        <a:xfrm>
          <a:off x="0" y="0"/>
          <a:ext cx="0" cy="0"/>
          <a:chOff x="0" y="0"/>
          <a:chExt cx="0" cy="0"/>
        </a:xfrm>
      </p:grpSpPr>
      <p:sp>
        <p:nvSpPr>
          <p:cNvPr id="38" name="Изображение"/>
          <p:cNvSpPr>
            <a:spLocks noGrp="1"/>
          </p:cNvSpPr>
          <p:nvPr>
            <p:ph type="pic" idx="13"/>
          </p:nvPr>
        </p:nvSpPr>
        <p:spPr>
          <a:xfrm>
            <a:off x="2263775" y="613833"/>
            <a:ext cx="12401550" cy="8267701"/>
          </a:xfrm>
          <a:prstGeom prst="rect">
            <a:avLst/>
          </a:prstGeom>
        </p:spPr>
        <p:txBody>
          <a:bodyPr lIns="91439" tIns="45719" rIns="91439" bIns="45719" anchor="t">
            <a:noAutofit/>
          </a:bodyPr>
          <a:lstStyle/>
          <a:p>
            <a:endParaRPr/>
          </a:p>
        </p:txBody>
      </p:sp>
      <p:sp>
        <p:nvSpPr>
          <p:cNvPr id="39" name="Текст заголовка"/>
          <p:cNvSpPr txBox="1">
            <a:spLocks noGrp="1"/>
          </p:cNvSpPr>
          <p:nvPr>
            <p:ph type="title"/>
          </p:nvPr>
        </p:nvSpPr>
        <p:spPr>
          <a:xfrm>
            <a:off x="952500" y="635000"/>
            <a:ext cx="5334000" cy="3987800"/>
          </a:xfrm>
          <a:prstGeom prst="rect">
            <a:avLst/>
          </a:prstGeom>
        </p:spPr>
        <p:txBody>
          <a:bodyPr anchor="b"/>
          <a:lstStyle>
            <a:lvl1pPr>
              <a:defRPr sz="6000"/>
            </a:lvl1pPr>
          </a:lstStyle>
          <a:p>
            <a:r>
              <a:t>Текст заголовка</a:t>
            </a:r>
          </a:p>
        </p:txBody>
      </p:sp>
      <p:sp>
        <p:nvSpPr>
          <p:cNvPr id="40" name="Уровень текста 1…"/>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1"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 сверху">
    <p:spTree>
      <p:nvGrpSpPr>
        <p:cNvPr id="1" name=""/>
        <p:cNvGrpSpPr/>
        <p:nvPr/>
      </p:nvGrpSpPr>
      <p:grpSpPr>
        <a:xfrm>
          <a:off x="0" y="0"/>
          <a:ext cx="0" cy="0"/>
          <a:chOff x="0" y="0"/>
          <a:chExt cx="0" cy="0"/>
        </a:xfrm>
      </p:grpSpPr>
      <p:sp>
        <p:nvSpPr>
          <p:cNvPr id="48" name="Текст заголовка"/>
          <p:cNvSpPr txBox="1">
            <a:spLocks noGrp="1"/>
          </p:cNvSpPr>
          <p:nvPr>
            <p:ph type="title"/>
          </p:nvPr>
        </p:nvSpPr>
        <p:spPr>
          <a:prstGeom prst="rect">
            <a:avLst/>
          </a:prstGeom>
        </p:spPr>
        <p:txBody>
          <a:bodyPr/>
          <a:lstStyle/>
          <a:p>
            <a:r>
              <a:t>Текст заголовка</a:t>
            </a:r>
          </a:p>
        </p:txBody>
      </p:sp>
      <p:sp>
        <p:nvSpPr>
          <p:cNvPr id="4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и пункты">
    <p:spTree>
      <p:nvGrpSpPr>
        <p:cNvPr id="1" name=""/>
        <p:cNvGrpSpPr/>
        <p:nvPr/>
      </p:nvGrpSpPr>
      <p:grpSpPr>
        <a:xfrm>
          <a:off x="0" y="0"/>
          <a:ext cx="0" cy="0"/>
          <a:chOff x="0" y="0"/>
          <a:chExt cx="0" cy="0"/>
        </a:xfrm>
      </p:grpSpPr>
      <p:sp>
        <p:nvSpPr>
          <p:cNvPr id="56" name="Текст заголовка"/>
          <p:cNvSpPr txBox="1">
            <a:spLocks noGrp="1"/>
          </p:cNvSpPr>
          <p:nvPr>
            <p:ph type="title"/>
          </p:nvPr>
        </p:nvSpPr>
        <p:spPr>
          <a:prstGeom prst="rect">
            <a:avLst/>
          </a:prstGeom>
        </p:spPr>
        <p:txBody>
          <a:bodyPr/>
          <a:lstStyle/>
          <a:p>
            <a:r>
              <a:t>Текст заголовка</a:t>
            </a:r>
          </a:p>
        </p:txBody>
      </p:sp>
      <p:sp>
        <p:nvSpPr>
          <p:cNvPr id="57"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58"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Заголовок, пункты и фото">
    <p:spTree>
      <p:nvGrpSpPr>
        <p:cNvPr id="1" name=""/>
        <p:cNvGrpSpPr/>
        <p:nvPr/>
      </p:nvGrpSpPr>
      <p:grpSpPr>
        <a:xfrm>
          <a:off x="0" y="0"/>
          <a:ext cx="0" cy="0"/>
          <a:chOff x="0" y="0"/>
          <a:chExt cx="0" cy="0"/>
        </a:xfrm>
      </p:grpSpPr>
      <p:sp>
        <p:nvSpPr>
          <p:cNvPr id="65" name="Изображение"/>
          <p:cNvSpPr>
            <a:spLocks noGrp="1"/>
          </p:cNvSpPr>
          <p:nvPr>
            <p:ph type="pic" idx="13"/>
          </p:nvPr>
        </p:nvSpPr>
        <p:spPr>
          <a:xfrm>
            <a:off x="4086225" y="2586566"/>
            <a:ext cx="9429750" cy="6286501"/>
          </a:xfrm>
          <a:prstGeom prst="rect">
            <a:avLst/>
          </a:prstGeom>
        </p:spPr>
        <p:txBody>
          <a:bodyPr lIns="91439" tIns="45719" rIns="91439" bIns="45719" anchor="t">
            <a:noAutofit/>
          </a:bodyPr>
          <a:lstStyle/>
          <a:p>
            <a:endParaRPr/>
          </a:p>
        </p:txBody>
      </p:sp>
      <p:sp>
        <p:nvSpPr>
          <p:cNvPr id="66" name="Текст заголовка"/>
          <p:cNvSpPr txBox="1">
            <a:spLocks noGrp="1"/>
          </p:cNvSpPr>
          <p:nvPr>
            <p:ph type="title"/>
          </p:nvPr>
        </p:nvSpPr>
        <p:spPr>
          <a:prstGeom prst="rect">
            <a:avLst/>
          </a:prstGeom>
        </p:spPr>
        <p:txBody>
          <a:bodyPr/>
          <a:lstStyle/>
          <a:p>
            <a:r>
              <a:t>Текст заголовка</a:t>
            </a:r>
          </a:p>
        </p:txBody>
      </p:sp>
      <p:sp>
        <p:nvSpPr>
          <p:cNvPr id="67" name="Уровень текста 1…"/>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68" name="Номер слайда"/>
          <p:cNvSpPr txBox="1">
            <a:spLocks noGrp="1"/>
          </p:cNvSpPr>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Пункты">
    <p:spTree>
      <p:nvGrpSpPr>
        <p:cNvPr id="1" name=""/>
        <p:cNvGrpSpPr/>
        <p:nvPr/>
      </p:nvGrpSpPr>
      <p:grpSpPr>
        <a:xfrm>
          <a:off x="0" y="0"/>
          <a:ext cx="0" cy="0"/>
          <a:chOff x="0" y="0"/>
          <a:chExt cx="0" cy="0"/>
        </a:xfrm>
      </p:grpSpPr>
      <p:sp>
        <p:nvSpPr>
          <p:cNvPr id="75" name="Уровень текста 1…"/>
          <p:cNvSpPr txBox="1">
            <a:spLocks noGrp="1"/>
          </p:cNvSpPr>
          <p:nvPr>
            <p:ph type="body" idx="1"/>
          </p:nvPr>
        </p:nvSpPr>
        <p:spPr>
          <a:xfrm>
            <a:off x="952500" y="1270000"/>
            <a:ext cx="11099800" cy="7213600"/>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76"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 3 шт.">
    <p:spTree>
      <p:nvGrpSpPr>
        <p:cNvPr id="1" name=""/>
        <p:cNvGrpSpPr/>
        <p:nvPr/>
      </p:nvGrpSpPr>
      <p:grpSpPr>
        <a:xfrm>
          <a:off x="0" y="0"/>
          <a:ext cx="0" cy="0"/>
          <a:chOff x="0" y="0"/>
          <a:chExt cx="0" cy="0"/>
        </a:xfrm>
      </p:grpSpPr>
      <p:sp>
        <p:nvSpPr>
          <p:cNvPr id="83" name="Изображение"/>
          <p:cNvSpPr>
            <a:spLocks noGrp="1"/>
          </p:cNvSpPr>
          <p:nvPr>
            <p:ph type="pic" sz="quarter" idx="13"/>
          </p:nvPr>
        </p:nvSpPr>
        <p:spPr>
          <a:xfrm>
            <a:off x="6680200" y="5029200"/>
            <a:ext cx="6054748" cy="4038600"/>
          </a:xfrm>
          <a:prstGeom prst="rect">
            <a:avLst/>
          </a:prstGeom>
        </p:spPr>
        <p:txBody>
          <a:bodyPr lIns="91439" tIns="45719" rIns="91439" bIns="45719" anchor="t">
            <a:noAutofit/>
          </a:bodyPr>
          <a:lstStyle/>
          <a:p>
            <a:endParaRPr/>
          </a:p>
        </p:txBody>
      </p:sp>
      <p:sp>
        <p:nvSpPr>
          <p:cNvPr id="84" name="Изображение"/>
          <p:cNvSpPr>
            <a:spLocks noGrp="1"/>
          </p:cNvSpPr>
          <p:nvPr>
            <p:ph type="pic" sz="quarter" idx="14"/>
          </p:nvPr>
        </p:nvSpPr>
        <p:spPr>
          <a:xfrm>
            <a:off x="6502400" y="889000"/>
            <a:ext cx="5867400" cy="3911601"/>
          </a:xfrm>
          <a:prstGeom prst="rect">
            <a:avLst/>
          </a:prstGeom>
        </p:spPr>
        <p:txBody>
          <a:bodyPr lIns="91439" tIns="45719" rIns="91439" bIns="45719" anchor="t">
            <a:noAutofit/>
          </a:bodyPr>
          <a:lstStyle/>
          <a:p>
            <a:endParaRPr/>
          </a:p>
        </p:txBody>
      </p:sp>
      <p:sp>
        <p:nvSpPr>
          <p:cNvPr id="85" name="Изображение"/>
          <p:cNvSpPr>
            <a:spLocks noGrp="1"/>
          </p:cNvSpPr>
          <p:nvPr>
            <p:ph type="pic" idx="15"/>
          </p:nvPr>
        </p:nvSpPr>
        <p:spPr>
          <a:xfrm>
            <a:off x="-2374900" y="889000"/>
            <a:ext cx="11982450" cy="7988300"/>
          </a:xfrm>
          <a:prstGeom prst="rect">
            <a:avLst/>
          </a:prstGeom>
        </p:spPr>
        <p:txBody>
          <a:bodyPr lIns="91439" tIns="45719" rIns="91439" bIns="45719" anchor="t">
            <a:noAutofit/>
          </a:bodyPr>
          <a:lstStyle/>
          <a:p>
            <a:endParaRPr/>
          </a:p>
        </p:txBody>
      </p:sp>
      <p:sp>
        <p:nvSpPr>
          <p:cNvPr id="86"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Текст заголовка</a:t>
            </a:r>
          </a:p>
        </p:txBody>
      </p:sp>
      <p:sp>
        <p:nvSpPr>
          <p:cNvPr id="3" name="Уровень текста 1…"/>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zakon3.rada.gov.ua/laws/show/1618-15"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zakon3.rada.gov.ua/laws/show/1618-15" TargetMode="External"/><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zakon.rada.gov.ua/laws/show/2947-14" TargetMode="External"/><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 name="Rectangle 124">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637644" cy="97536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27" name="Picture 126">
            <a:extLst>
              <a:ext uri="{FF2B5EF4-FFF2-40B4-BE49-F238E27FC236}">
                <a16:creationId xmlns:a16="http://schemas.microsoft.com/office/drawing/2014/main" id="{1EBADBCA-DA20-4279-93C6-011DEF18AA7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42953" t="3964" b="3964"/>
          <a:stretch>
            <a:fillRect/>
          </a:stretch>
        </p:blipFill>
        <p:spPr>
          <a:xfrm>
            <a:off x="0" y="1"/>
            <a:ext cx="8057747" cy="9753599"/>
          </a:xfrm>
          <a:custGeom>
            <a:avLst/>
            <a:gdLst>
              <a:gd name="connsiteX0" fmla="*/ 0 w 7554138"/>
              <a:gd name="connsiteY0" fmla="*/ 0 h 6857999"/>
              <a:gd name="connsiteX1" fmla="*/ 7554138 w 7554138"/>
              <a:gd name="connsiteY1" fmla="*/ 0 h 6857999"/>
              <a:gd name="connsiteX2" fmla="*/ 7554138 w 7554138"/>
              <a:gd name="connsiteY2" fmla="*/ 6857999 h 6857999"/>
              <a:gd name="connsiteX3" fmla="*/ 0 w 7554138"/>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7554138" h="6857999">
                <a:moveTo>
                  <a:pt x="0" y="0"/>
                </a:moveTo>
                <a:lnTo>
                  <a:pt x="7554138" y="0"/>
                </a:lnTo>
                <a:lnTo>
                  <a:pt x="7554138" y="6857999"/>
                </a:lnTo>
                <a:lnTo>
                  <a:pt x="0" y="6857999"/>
                </a:lnTo>
                <a:close/>
              </a:path>
            </a:pathLst>
          </a:custGeom>
        </p:spPr>
      </p:pic>
      <p:sp>
        <p:nvSpPr>
          <p:cNvPr id="119" name="ОКРЕМЕ ПРОВАДЖЕННЯ"/>
          <p:cNvSpPr txBox="1">
            <a:spLocks noGrp="1"/>
          </p:cNvSpPr>
          <p:nvPr>
            <p:ph type="ctrTitle"/>
          </p:nvPr>
        </p:nvSpPr>
        <p:spPr>
          <a:xfrm>
            <a:off x="682752" y="1767840"/>
            <a:ext cx="4112768" cy="6217919"/>
          </a:xfrm>
          <a:prstGeom prst="rect">
            <a:avLst/>
          </a:prstGeom>
        </p:spPr>
        <p:txBody>
          <a:bodyPr vert="horz" lIns="91440" tIns="45720" rIns="91440" bIns="45720" rtlCol="0" anchor="ctr">
            <a:normAutofit/>
          </a:bodyPr>
          <a:lstStyle>
            <a:lvl1pPr>
              <a:defRPr sz="2400">
                <a:solidFill>
                  <a:srgbClr val="FFFFFF"/>
                </a:solidFill>
              </a:defRPr>
            </a:lvl1pPr>
          </a:lstStyle>
          <a:p>
            <a:pPr algn="l" defTabSz="914400">
              <a:lnSpc>
                <a:spcPct val="90000"/>
              </a:lnSpc>
              <a:spcBef>
                <a:spcPct val="0"/>
              </a:spcBef>
            </a:pPr>
            <a:r>
              <a:rPr lang="en-US" sz="3700" kern="1200">
                <a:latin typeface="+mj-lt"/>
                <a:ea typeface="+mj-ea"/>
                <a:cs typeface="+mj-cs"/>
              </a:rPr>
              <a:t>ОКРЕМЕ ПРОВАДЖЕННЯ</a:t>
            </a:r>
          </a:p>
        </p:txBody>
      </p:sp>
      <p:sp>
        <p:nvSpPr>
          <p:cNvPr id="129" name="Rectangle 128">
            <a:extLst>
              <a:ext uri="{FF2B5EF4-FFF2-40B4-BE49-F238E27FC236}">
                <a16:creationId xmlns:a16="http://schemas.microsoft.com/office/drawing/2014/main" id="{4735DC46-5663-471D-AADB-81E00E65BC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54240" y="0"/>
            <a:ext cx="5750560" cy="9753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Окреме провадження (ст. 293 ЦПК) - це вид непозовного цивільного судочинства, в порядку якого розглядаються цивільні справи…"/>
          <p:cNvSpPr txBox="1">
            <a:spLocks noGrp="1"/>
          </p:cNvSpPr>
          <p:nvPr>
            <p:ph type="subTitle" idx="1"/>
          </p:nvPr>
        </p:nvSpPr>
        <p:spPr>
          <a:xfrm>
            <a:off x="6583680" y="1144422"/>
            <a:ext cx="5569305" cy="7438746"/>
          </a:xfrm>
          <a:prstGeom prst="rect">
            <a:avLst/>
          </a:prstGeom>
        </p:spPr>
        <p:txBody>
          <a:bodyPr vert="horz" lIns="91440" tIns="45720" rIns="91440" bIns="45720" rtlCol="0" anchor="ctr">
            <a:normAutofit/>
          </a:bodyPr>
          <a:lstStyle/>
          <a:p>
            <a:pPr indent="-228600" algn="l" defTabSz="914400">
              <a:lnSpc>
                <a:spcPct val="90000"/>
              </a:lnSpc>
              <a:spcAft>
                <a:spcPts val="600"/>
              </a:spcAft>
              <a:buFont typeface="Arial" panose="020B0604020202020204" pitchFamily="34" charset="0"/>
              <a:buChar char="•"/>
              <a:defRPr sz="1700">
                <a:solidFill>
                  <a:srgbClr val="010101"/>
                </a:solidFill>
                <a:latin typeface="Times New Roman"/>
                <a:ea typeface="Times New Roman"/>
                <a:cs typeface="Times New Roman"/>
                <a:sym typeface="Times New Roman"/>
              </a:defRPr>
            </a:pPr>
            <a:r>
              <a:rPr lang="en-US" sz="1000" kern="1200">
                <a:latin typeface="+mn-lt"/>
                <a:ea typeface="+mn-ea"/>
                <a:cs typeface="+mn-cs"/>
              </a:rPr>
              <a:t>Окреме провадження (ст. 293 ЦПК) - це вид </a:t>
            </a:r>
            <a:r>
              <a:rPr lang="en-US" sz="1000" b="1" kern="1200">
                <a:latin typeface="+mn-lt"/>
                <a:ea typeface="+mn-ea"/>
                <a:cs typeface="+mn-cs"/>
              </a:rPr>
              <a:t>непозовного</a:t>
            </a:r>
            <a:r>
              <a:rPr lang="en-US" sz="1000" kern="1200">
                <a:latin typeface="+mn-lt"/>
                <a:ea typeface="+mn-ea"/>
                <a:cs typeface="+mn-cs"/>
              </a:rPr>
              <a:t> цивільного судочинства, в порядку якого розглядаються цивільні справи</a:t>
            </a:r>
          </a:p>
          <a:p>
            <a:pPr marL="151130" indent="-228600" algn="l" defTabSz="914400">
              <a:lnSpc>
                <a:spcPct val="90000"/>
              </a:lnSpc>
              <a:spcAft>
                <a:spcPts val="600"/>
              </a:spcAft>
              <a:buSzPct val="145000"/>
              <a:buFont typeface="Arial" panose="020B0604020202020204" pitchFamily="34" charset="0"/>
              <a:buChar char="•"/>
              <a:defRPr sz="1700">
                <a:solidFill>
                  <a:srgbClr val="010101"/>
                </a:solidFill>
                <a:latin typeface="Times New Roman"/>
                <a:ea typeface="Times New Roman"/>
                <a:cs typeface="Times New Roman"/>
                <a:sym typeface="Times New Roman"/>
              </a:defRPr>
            </a:pPr>
            <a:r>
              <a:rPr lang="en-US" sz="1000" kern="1200">
                <a:latin typeface="+mn-lt"/>
                <a:ea typeface="+mn-ea"/>
                <a:cs typeface="+mn-cs"/>
              </a:rPr>
              <a:t>про підтвердження наявності або відсутності юридичних фактів, що мають значення для охорони прав, свобод та інтересів особи </a:t>
            </a:r>
          </a:p>
          <a:p>
            <a:pPr marL="151130" indent="-228600" algn="l" defTabSz="914400">
              <a:lnSpc>
                <a:spcPct val="90000"/>
              </a:lnSpc>
              <a:spcAft>
                <a:spcPts val="600"/>
              </a:spcAft>
              <a:buSzPct val="145000"/>
              <a:buFont typeface="Arial" panose="020B0604020202020204" pitchFamily="34" charset="0"/>
              <a:buChar char="•"/>
              <a:defRPr sz="1700">
                <a:solidFill>
                  <a:srgbClr val="010101"/>
                </a:solidFill>
                <a:latin typeface="Times New Roman"/>
                <a:ea typeface="Times New Roman"/>
                <a:cs typeface="Times New Roman"/>
                <a:sym typeface="Times New Roman"/>
              </a:defRPr>
            </a:pPr>
            <a:r>
              <a:rPr lang="en-US" sz="1000" kern="1200">
                <a:latin typeface="+mn-lt"/>
                <a:ea typeface="+mn-ea"/>
                <a:cs typeface="+mn-cs"/>
              </a:rPr>
              <a:t>або створення умов здійснення нею особистих немайнових чи майнових прав </a:t>
            </a:r>
          </a:p>
          <a:p>
            <a:pPr marL="151130" indent="-228600" algn="l" defTabSz="914400">
              <a:lnSpc>
                <a:spcPct val="90000"/>
              </a:lnSpc>
              <a:spcAft>
                <a:spcPts val="600"/>
              </a:spcAft>
              <a:buSzPct val="145000"/>
              <a:buFont typeface="Arial" panose="020B0604020202020204" pitchFamily="34" charset="0"/>
              <a:buChar char="•"/>
              <a:defRPr sz="1700">
                <a:solidFill>
                  <a:srgbClr val="010101"/>
                </a:solidFill>
                <a:latin typeface="Times New Roman"/>
                <a:ea typeface="Times New Roman"/>
                <a:cs typeface="Times New Roman"/>
                <a:sym typeface="Times New Roman"/>
              </a:defRPr>
            </a:pPr>
            <a:r>
              <a:rPr lang="en-US" sz="1000" kern="1200">
                <a:latin typeface="+mn-lt"/>
                <a:ea typeface="+mn-ea"/>
                <a:cs typeface="+mn-cs"/>
              </a:rPr>
              <a:t>або підтвердження наявності чи відсутності неоспорюваних прав</a:t>
            </a:r>
          </a:p>
          <a:p>
            <a:pPr indent="-228600" algn="l" defTabSz="914400">
              <a:lnSpc>
                <a:spcPct val="90000"/>
              </a:lnSpc>
              <a:spcAft>
                <a:spcPts val="600"/>
              </a:spcAft>
              <a:buFont typeface="Arial" panose="020B0604020202020204" pitchFamily="34" charset="0"/>
              <a:buChar char="•"/>
              <a:defRPr sz="1700">
                <a:solidFill>
                  <a:srgbClr val="010101"/>
                </a:solidFill>
                <a:latin typeface="Times New Roman"/>
                <a:ea typeface="Times New Roman"/>
                <a:cs typeface="Times New Roman"/>
                <a:sym typeface="Times New Roman"/>
              </a:defRPr>
            </a:pPr>
            <a:endParaRPr lang="en-US" sz="1000" kern="1200">
              <a:latin typeface="+mn-lt"/>
              <a:ea typeface="+mn-ea"/>
              <a:cs typeface="+mn-cs"/>
            </a:endParaRPr>
          </a:p>
          <a:p>
            <a:pPr marR="4749" indent="-228600" algn="l" defTabSz="914400">
              <a:lnSpc>
                <a:spcPct val="90000"/>
              </a:lnSpc>
              <a:spcAft>
                <a:spcPts val="600"/>
              </a:spcAft>
              <a:buFont typeface="Arial" panose="020B0604020202020204" pitchFamily="34" charset="0"/>
              <a:buChar char="•"/>
              <a:defRPr sz="1700">
                <a:solidFill>
                  <a:srgbClr val="010101"/>
                </a:solidFill>
                <a:latin typeface="Times New Roman"/>
                <a:ea typeface="Times New Roman"/>
                <a:cs typeface="Times New Roman"/>
                <a:sym typeface="Times New Roman"/>
              </a:defRPr>
            </a:pPr>
            <a:r>
              <a:rPr lang="en-US" sz="1000" kern="1200">
                <a:latin typeface="+mn-lt"/>
                <a:ea typeface="+mn-ea"/>
                <a:cs typeface="+mn-cs"/>
              </a:rPr>
              <a:t>Як це не парадоксально, але </a:t>
            </a:r>
            <a:r>
              <a:rPr lang="en-US" sz="1000" b="1" kern="1200">
                <a:latin typeface="+mn-lt"/>
                <a:ea typeface="+mn-ea"/>
                <a:cs typeface="+mn-cs"/>
              </a:rPr>
              <a:t>при розгляді справ окремого провадження </a:t>
            </a:r>
            <a:r>
              <a:rPr lang="en-US" sz="1000" b="1" u="sng" kern="1200">
                <a:latin typeface="+mn-lt"/>
                <a:ea typeface="+mn-ea"/>
                <a:cs typeface="+mn-cs"/>
              </a:rPr>
              <a:t>правосуддя не здійснюється</a:t>
            </a:r>
            <a:r>
              <a:rPr lang="en-US" sz="1000" kern="1200">
                <a:latin typeface="+mn-lt"/>
                <a:ea typeface="+mn-ea"/>
                <a:cs typeface="+mn-cs"/>
              </a:rPr>
              <a:t>. Характер судової діяльності в окремому провадженні з точки зору юрисдикційності визначається тим, що законодавець покладає на суд не притаманну йому функцію установлення тих чи інших обставин без розв’язання спору про право. </a:t>
            </a:r>
          </a:p>
          <a:p>
            <a:pPr indent="-228600" algn="l" defTabSz="914400">
              <a:lnSpc>
                <a:spcPct val="90000"/>
              </a:lnSpc>
              <a:spcAft>
                <a:spcPts val="600"/>
              </a:spcAft>
              <a:buFont typeface="Arial" panose="020B0604020202020204" pitchFamily="34" charset="0"/>
              <a:buChar char="•"/>
              <a:defRPr sz="1700">
                <a:solidFill>
                  <a:srgbClr val="010101"/>
                </a:solidFill>
                <a:latin typeface="Times New Roman"/>
                <a:ea typeface="Times New Roman"/>
                <a:cs typeface="Times New Roman"/>
                <a:sym typeface="Times New Roman"/>
              </a:defRPr>
            </a:pPr>
            <a:endParaRPr lang="en-US" sz="1000" kern="1200">
              <a:latin typeface="+mn-lt"/>
              <a:ea typeface="+mn-ea"/>
              <a:cs typeface="+mn-cs"/>
            </a:endParaRPr>
          </a:p>
          <a:p>
            <a:pPr indent="-228600" algn="l" defTabSz="914400">
              <a:lnSpc>
                <a:spcPct val="90000"/>
              </a:lnSpc>
              <a:spcAft>
                <a:spcPts val="600"/>
              </a:spcAft>
              <a:buFont typeface="Arial" panose="020B0604020202020204" pitchFamily="34" charset="0"/>
              <a:buChar char="•"/>
              <a:defRPr sz="1700" u="sng">
                <a:solidFill>
                  <a:srgbClr val="010101"/>
                </a:solidFill>
                <a:latin typeface="Times New Roman"/>
                <a:ea typeface="Times New Roman"/>
                <a:cs typeface="Times New Roman"/>
                <a:sym typeface="Times New Roman"/>
              </a:defRPr>
            </a:pPr>
            <a:r>
              <a:rPr lang="en-US" sz="1000" kern="1200">
                <a:latin typeface="+mn-lt"/>
                <a:ea typeface="+mn-ea"/>
                <a:cs typeface="+mn-cs"/>
              </a:rPr>
              <a:t>Ознаки справ окремого провадження:</a:t>
            </a:r>
          </a:p>
          <a:p>
            <a:pPr marL="310895" indent="-228600" algn="l" defTabSz="914400">
              <a:lnSpc>
                <a:spcPct val="90000"/>
              </a:lnSpc>
              <a:spcAft>
                <a:spcPts val="600"/>
              </a:spcAft>
              <a:buClr>
                <a:srgbClr val="222222"/>
              </a:buClr>
              <a:buSzPct val="145000"/>
              <a:buFont typeface="Arial" panose="020B0604020202020204" pitchFamily="34" charset="0"/>
              <a:buChar char="•"/>
              <a:defRPr sz="1700">
                <a:solidFill>
                  <a:srgbClr val="010101"/>
                </a:solidFill>
                <a:latin typeface="Times New Roman"/>
                <a:ea typeface="Times New Roman"/>
                <a:cs typeface="Times New Roman"/>
                <a:sym typeface="Times New Roman"/>
              </a:defRPr>
            </a:pPr>
            <a:r>
              <a:rPr lang="en-US" sz="1000" kern="1200">
                <a:latin typeface="+mn-lt"/>
                <a:ea typeface="+mn-ea"/>
                <a:cs typeface="+mn-cs"/>
              </a:rPr>
              <a:t>заявлені вимоги у порядку окремого провадження повинні бути безспірними (відсутній спір про право; суд може вирішувати тільки спір про факт, про стан); </a:t>
            </a:r>
          </a:p>
          <a:p>
            <a:pPr marL="310895" indent="-228600" algn="l" defTabSz="914400">
              <a:lnSpc>
                <a:spcPct val="90000"/>
              </a:lnSpc>
              <a:spcAft>
                <a:spcPts val="600"/>
              </a:spcAft>
              <a:buClr>
                <a:srgbClr val="222222"/>
              </a:buClr>
              <a:buSzPct val="145000"/>
              <a:buFont typeface="Arial" panose="020B0604020202020204" pitchFamily="34" charset="0"/>
              <a:buChar char="•"/>
              <a:defRPr sz="1700">
                <a:solidFill>
                  <a:srgbClr val="010101"/>
                </a:solidFill>
                <a:latin typeface="Times New Roman"/>
                <a:ea typeface="Times New Roman"/>
                <a:cs typeface="Times New Roman"/>
                <a:sym typeface="Times New Roman"/>
              </a:defRPr>
            </a:pPr>
            <a:r>
              <a:rPr lang="en-US" sz="1000" kern="1200">
                <a:latin typeface="+mn-lt"/>
                <a:ea typeface="+mn-ea"/>
                <a:cs typeface="+mn-cs"/>
              </a:rPr>
              <a:t>якщо під час розгляду справи у порядку окремого провадження виникає спір про право, який вирішується в порядку позовного провадження, суд залишає заяву без розгляду і роз’яснює заінтересованим особам, що вони мають право подати позов на загальних підставах;</a:t>
            </a:r>
          </a:p>
          <a:p>
            <a:pPr marL="310895" indent="-228600" algn="l" defTabSz="914400">
              <a:lnSpc>
                <a:spcPct val="90000"/>
              </a:lnSpc>
              <a:spcAft>
                <a:spcPts val="600"/>
              </a:spcAft>
              <a:buClr>
                <a:srgbClr val="222222"/>
              </a:buClr>
              <a:buSzPct val="145000"/>
              <a:buFont typeface="Arial" panose="020B0604020202020204" pitchFamily="34" charset="0"/>
              <a:buChar char="•"/>
              <a:defRPr sz="1700">
                <a:solidFill>
                  <a:srgbClr val="010101"/>
                </a:solidFill>
                <a:latin typeface="Times New Roman"/>
                <a:ea typeface="Times New Roman"/>
                <a:cs typeface="Times New Roman"/>
                <a:sym typeface="Times New Roman"/>
              </a:defRPr>
            </a:pPr>
            <a:r>
              <a:rPr lang="en-US" sz="1000" kern="1200">
                <a:latin typeface="+mn-lt"/>
                <a:ea typeface="+mn-ea"/>
                <a:cs typeface="+mn-cs"/>
              </a:rPr>
              <a:t>мета судового розгляду – встановлення наявності або відсутності факту;</a:t>
            </a:r>
          </a:p>
          <a:p>
            <a:pPr marL="310895" indent="-228600" algn="l" defTabSz="914400">
              <a:lnSpc>
                <a:spcPct val="90000"/>
              </a:lnSpc>
              <a:spcAft>
                <a:spcPts val="600"/>
              </a:spcAft>
              <a:buClr>
                <a:srgbClr val="222222"/>
              </a:buClr>
              <a:buSzPct val="145000"/>
              <a:buFont typeface="Arial" panose="020B0604020202020204" pitchFamily="34" charset="0"/>
              <a:buChar char="•"/>
              <a:defRPr sz="1700">
                <a:solidFill>
                  <a:srgbClr val="010101"/>
                </a:solidFill>
                <a:latin typeface="Times New Roman"/>
                <a:ea typeface="Times New Roman"/>
                <a:cs typeface="Times New Roman"/>
                <a:sym typeface="Times New Roman"/>
              </a:defRPr>
            </a:pPr>
            <a:r>
              <a:rPr lang="en-US" sz="1000" kern="1200">
                <a:latin typeface="+mn-lt"/>
                <a:ea typeface="+mn-ea"/>
                <a:cs typeface="+mn-cs"/>
              </a:rPr>
              <a:t>факт, що встановлюється судом, повинен мати юридичне значення;</a:t>
            </a:r>
          </a:p>
          <a:p>
            <a:pPr marL="310895" indent="-228600" algn="l" defTabSz="914400">
              <a:lnSpc>
                <a:spcPct val="90000"/>
              </a:lnSpc>
              <a:spcAft>
                <a:spcPts val="600"/>
              </a:spcAft>
              <a:buClr>
                <a:srgbClr val="222222"/>
              </a:buClr>
              <a:buSzPct val="145000"/>
              <a:buFont typeface="Arial" panose="020B0604020202020204" pitchFamily="34" charset="0"/>
              <a:buChar char="•"/>
              <a:defRPr sz="1700">
                <a:solidFill>
                  <a:srgbClr val="010101"/>
                </a:solidFill>
                <a:latin typeface="Times New Roman"/>
                <a:ea typeface="Times New Roman"/>
                <a:cs typeface="Times New Roman"/>
                <a:sym typeface="Times New Roman"/>
              </a:defRPr>
            </a:pPr>
            <a:r>
              <a:rPr lang="en-US" sz="1000" kern="1200">
                <a:latin typeface="+mn-lt"/>
                <a:ea typeface="+mn-ea"/>
                <a:cs typeface="+mn-cs"/>
              </a:rPr>
              <a:t>справи окремого провадження порушуються за заявою і розглядаються за участю заявника, заінтересованих осіб (відсутність спору про право зумовлює </a:t>
            </a:r>
            <a:r>
              <a:rPr lang="en-US" sz="1000" b="1" kern="1200">
                <a:latin typeface="+mn-lt"/>
                <a:ea typeface="+mn-ea"/>
                <a:cs typeface="+mn-cs"/>
              </a:rPr>
              <a:t>відсутність сторін з протилежними інтересами</a:t>
            </a:r>
            <a:r>
              <a:rPr lang="en-US" sz="1000" kern="1200">
                <a:latin typeface="+mn-lt"/>
                <a:ea typeface="+mn-ea"/>
                <a:cs typeface="+mn-cs"/>
              </a:rPr>
              <a:t>, відсутність позову);</a:t>
            </a:r>
          </a:p>
          <a:p>
            <a:pPr marL="310895" indent="-228600" algn="l" defTabSz="914400">
              <a:lnSpc>
                <a:spcPct val="90000"/>
              </a:lnSpc>
              <a:spcAft>
                <a:spcPts val="600"/>
              </a:spcAft>
              <a:buClr>
                <a:srgbClr val="222222"/>
              </a:buClr>
              <a:buSzPct val="145000"/>
              <a:buFont typeface="Arial" panose="020B0604020202020204" pitchFamily="34" charset="0"/>
              <a:buChar char="•"/>
              <a:defRPr sz="1700">
                <a:solidFill>
                  <a:srgbClr val="010101"/>
                </a:solidFill>
                <a:latin typeface="Times New Roman"/>
                <a:ea typeface="Times New Roman"/>
                <a:cs typeface="Times New Roman"/>
                <a:sym typeface="Times New Roman"/>
              </a:defRPr>
            </a:pPr>
            <a:r>
              <a:rPr lang="en-US" sz="1000" kern="1200">
                <a:latin typeface="+mn-lt"/>
                <a:ea typeface="+mn-ea"/>
                <a:cs typeface="+mn-cs"/>
              </a:rPr>
              <a:t>закон у більшості випадків точно встановлює коло осіб, які можуть бути заявниками (статті 296, 301, 320, 329 </a:t>
            </a:r>
            <a:r>
              <a:rPr lang="en-US" sz="1000" kern="1200">
                <a:latin typeface="+mn-lt"/>
                <a:ea typeface="+mn-ea"/>
                <a:cs typeface="+mn-cs"/>
                <a:hlinkClick r:id="rId3"/>
              </a:rPr>
              <a:t>ЦПК України</a:t>
            </a:r>
            <a:r>
              <a:rPr lang="en-US" sz="1000" kern="1200">
                <a:latin typeface="+mn-lt"/>
                <a:ea typeface="+mn-ea"/>
                <a:cs typeface="+mn-cs"/>
              </a:rPr>
              <a:t>);</a:t>
            </a:r>
          </a:p>
          <a:p>
            <a:pPr marL="310895" indent="-228600" algn="l" defTabSz="914400">
              <a:lnSpc>
                <a:spcPct val="90000"/>
              </a:lnSpc>
              <a:spcAft>
                <a:spcPts val="600"/>
              </a:spcAft>
              <a:buClr>
                <a:srgbClr val="222222"/>
              </a:buClr>
              <a:buSzPct val="145000"/>
              <a:buFont typeface="Arial" panose="020B0604020202020204" pitchFamily="34" charset="0"/>
              <a:buChar char="•"/>
              <a:defRPr sz="1700">
                <a:solidFill>
                  <a:srgbClr val="010101"/>
                </a:solidFill>
                <a:latin typeface="Times New Roman"/>
                <a:ea typeface="Times New Roman"/>
                <a:cs typeface="Times New Roman"/>
                <a:sym typeface="Times New Roman"/>
              </a:defRPr>
            </a:pPr>
            <a:r>
              <a:rPr lang="en-US" sz="1000" kern="1200">
                <a:latin typeface="+mn-lt"/>
                <a:ea typeface="+mn-ea"/>
                <a:cs typeface="+mn-cs"/>
              </a:rPr>
              <a:t>немає інститутів і категорій, властивих позовному провадженню (пред’явлення зустрічного позову, заміна сторін, співучасть, мирова угода, треті особи, звернення до третейського суду тощо);</a:t>
            </a:r>
          </a:p>
          <a:p>
            <a:pPr marL="310895" indent="-228600" algn="l" defTabSz="914400">
              <a:lnSpc>
                <a:spcPct val="90000"/>
              </a:lnSpc>
              <a:spcAft>
                <a:spcPts val="600"/>
              </a:spcAft>
              <a:buClr>
                <a:srgbClr val="222222"/>
              </a:buClr>
              <a:buSzPct val="145000"/>
              <a:buFont typeface="Arial" panose="020B0604020202020204" pitchFamily="34" charset="0"/>
              <a:buChar char="•"/>
              <a:defRPr sz="1700">
                <a:solidFill>
                  <a:srgbClr val="010101"/>
                </a:solidFill>
                <a:latin typeface="Times New Roman"/>
                <a:ea typeface="Times New Roman"/>
                <a:cs typeface="Times New Roman"/>
                <a:sym typeface="Times New Roman"/>
              </a:defRPr>
            </a:pPr>
            <a:r>
              <a:rPr lang="en-US" sz="1000" kern="1200">
                <a:latin typeface="+mn-lt"/>
                <a:ea typeface="+mn-ea"/>
                <a:cs typeface="+mn-cs"/>
              </a:rPr>
              <a:t>справи окремого провадження розглядаються судом з додержанням загальних правил, встановлених </a:t>
            </a:r>
            <a:r>
              <a:rPr lang="en-US" sz="1000" kern="1200">
                <a:latin typeface="+mn-lt"/>
                <a:ea typeface="+mn-ea"/>
                <a:cs typeface="+mn-cs"/>
                <a:hlinkClick r:id="rId3"/>
              </a:rPr>
              <a:t>ЦПК України</a:t>
            </a:r>
            <a:r>
              <a:rPr lang="en-US" sz="1000" kern="1200">
                <a:latin typeface="+mn-lt"/>
                <a:ea typeface="+mn-ea"/>
                <a:cs typeface="+mn-cs"/>
              </a:rPr>
              <a:t>, за винятком положень щодо </a:t>
            </a:r>
            <a:r>
              <a:rPr lang="en-US" sz="1000" b="1" kern="1200">
                <a:latin typeface="+mn-lt"/>
                <a:ea typeface="+mn-ea"/>
                <a:cs typeface="+mn-cs"/>
              </a:rPr>
              <a:t>змагальності</a:t>
            </a:r>
            <a:r>
              <a:rPr lang="en-US" sz="1000" kern="1200">
                <a:latin typeface="+mn-lt"/>
                <a:ea typeface="+mn-ea"/>
                <a:cs typeface="+mn-cs"/>
              </a:rPr>
              <a:t> та </a:t>
            </a:r>
            <a:r>
              <a:rPr lang="en-US" sz="1000" b="1" kern="1200">
                <a:latin typeface="+mn-lt"/>
                <a:ea typeface="+mn-ea"/>
                <a:cs typeface="+mn-cs"/>
              </a:rPr>
              <a:t>меж судового розгляду</a:t>
            </a:r>
            <a:r>
              <a:rPr lang="en-US" sz="1000" kern="1200">
                <a:latin typeface="+mn-lt"/>
                <a:ea typeface="+mn-ea"/>
                <a:cs typeface="+mn-cs"/>
              </a:rPr>
              <a:t>;</a:t>
            </a:r>
          </a:p>
          <a:p>
            <a:pPr marL="310895" indent="-228600" algn="l" defTabSz="914400">
              <a:lnSpc>
                <a:spcPct val="90000"/>
              </a:lnSpc>
              <a:spcAft>
                <a:spcPts val="600"/>
              </a:spcAft>
              <a:buClr>
                <a:srgbClr val="222222"/>
              </a:buClr>
              <a:buSzPct val="145000"/>
              <a:buFont typeface="Arial" panose="020B0604020202020204" pitchFamily="34" charset="0"/>
              <a:buChar char="•"/>
              <a:defRPr sz="1700">
                <a:solidFill>
                  <a:srgbClr val="010101"/>
                </a:solidFill>
                <a:latin typeface="Times New Roman"/>
                <a:ea typeface="Times New Roman"/>
                <a:cs typeface="Times New Roman"/>
                <a:sym typeface="Times New Roman"/>
              </a:defRPr>
            </a:pPr>
            <a:r>
              <a:rPr lang="en-US" sz="1000" kern="1200">
                <a:latin typeface="+mn-lt"/>
                <a:ea typeface="+mn-ea"/>
                <a:cs typeface="+mn-cs"/>
              </a:rPr>
              <a:t>з метою з’ясування обставин справи суд </a:t>
            </a:r>
            <a:r>
              <a:rPr lang="en-US" sz="1000" b="1" kern="1200">
                <a:latin typeface="+mn-lt"/>
                <a:ea typeface="+mn-ea"/>
                <a:cs typeface="+mn-cs"/>
              </a:rPr>
              <a:t>може за власною ініціативою витребувати необхідні докази</a:t>
            </a:r>
            <a:r>
              <a:rPr lang="en-US" sz="1000" kern="1200">
                <a:latin typeface="+mn-lt"/>
                <a:ea typeface="+mn-ea"/>
                <a:cs typeface="+mn-cs"/>
              </a:rPr>
              <a:t>;</a:t>
            </a:r>
          </a:p>
          <a:p>
            <a:pPr marL="310895" indent="-228600" algn="l" defTabSz="914400">
              <a:lnSpc>
                <a:spcPct val="90000"/>
              </a:lnSpc>
              <a:spcAft>
                <a:spcPts val="600"/>
              </a:spcAft>
              <a:buClr>
                <a:srgbClr val="222222"/>
              </a:buClr>
              <a:buSzPct val="145000"/>
              <a:buFont typeface="Arial" panose="020B0604020202020204" pitchFamily="34" charset="0"/>
              <a:buChar char="•"/>
              <a:defRPr sz="1700">
                <a:solidFill>
                  <a:srgbClr val="010101"/>
                </a:solidFill>
                <a:latin typeface="Times New Roman"/>
                <a:ea typeface="Times New Roman"/>
                <a:cs typeface="Times New Roman"/>
                <a:sym typeface="Times New Roman"/>
              </a:defRPr>
            </a:pPr>
            <a:r>
              <a:rPr lang="en-US" sz="1000" kern="1200">
                <a:latin typeface="+mn-lt"/>
                <a:ea typeface="+mn-ea"/>
                <a:cs typeface="+mn-cs"/>
              </a:rPr>
              <a:t>при ухваленні судом рішення судові витрати не відшкодовуються</a:t>
            </a:r>
          </a:p>
        </p:txBody>
      </p:sp>
    </p:spTree>
  </p:cSld>
  <p:clrMapOvr>
    <a:overrideClrMapping bg1="dk1" tx1="lt1" bg2="dk2" tx2="lt2" accent1="accent1" accent2="accent2" accent3="accent3" accent4="accent4" accent5="accent5" accent6="accent6" hlink="hlink" folHlink="folHlink"/>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8" name="Rectangle 12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487584" cy="975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3004797" cy="97536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2" name="Picture 13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3004800" cy="9753600"/>
          </a:xfrm>
          <a:prstGeom prst="rect">
            <a:avLst/>
          </a:prstGeom>
        </p:spPr>
      </p:pic>
      <p:sp>
        <p:nvSpPr>
          <p:cNvPr id="122" name="Суд розглядає в порядку окремого провадження справи про:…"/>
          <p:cNvSpPr txBox="1">
            <a:spLocks noGrp="1"/>
          </p:cNvSpPr>
          <p:nvPr>
            <p:ph type="title"/>
          </p:nvPr>
        </p:nvSpPr>
        <p:spPr>
          <a:xfrm>
            <a:off x="682750" y="2920733"/>
            <a:ext cx="3913772" cy="3925473"/>
          </a:xfrm>
          <a:prstGeom prst="rect">
            <a:avLst/>
          </a:prstGeom>
        </p:spPr>
        <p:txBody>
          <a:bodyPr vert="horz" lIns="91440" tIns="45720" rIns="91440" bIns="45720" rtlCol="0" anchor="ctr">
            <a:normAutofit/>
          </a:bodyPr>
          <a:lstStyle/>
          <a:p>
            <a:pPr algn="l" defTabSz="914400">
              <a:lnSpc>
                <a:spcPct val="90000"/>
              </a:lnSpc>
              <a:spcBef>
                <a:spcPct val="0"/>
              </a:spcBef>
              <a:defRPr sz="2200">
                <a:solidFill>
                  <a:srgbClr val="FFFFFF"/>
                </a:solidFill>
              </a:defRPr>
            </a:pPr>
            <a:r>
              <a:rPr lang="en-US" sz="3700" kern="1200">
                <a:solidFill>
                  <a:srgbClr val="FFFFFF"/>
                </a:solidFill>
                <a:latin typeface="+mj-lt"/>
                <a:ea typeface="+mj-ea"/>
                <a:cs typeface="+mj-cs"/>
              </a:rPr>
              <a:t>Суд розглядає в порядку окремого провадження справи про:</a:t>
            </a:r>
          </a:p>
          <a:p>
            <a:pPr algn="l" defTabSz="914400">
              <a:lnSpc>
                <a:spcPct val="90000"/>
              </a:lnSpc>
              <a:spcBef>
                <a:spcPct val="0"/>
              </a:spcBef>
              <a:defRPr sz="2200">
                <a:solidFill>
                  <a:srgbClr val="FFFFFF"/>
                </a:solidFill>
              </a:defRPr>
            </a:pPr>
            <a:r>
              <a:rPr lang="en-US" sz="3700" kern="1200">
                <a:solidFill>
                  <a:srgbClr val="FFFFFF"/>
                </a:solidFill>
                <a:latin typeface="+mj-lt"/>
                <a:ea typeface="+mj-ea"/>
                <a:cs typeface="+mj-cs"/>
              </a:rPr>
              <a:t>(ч. 2 ст. 293 ЦПК України)</a:t>
            </a:r>
          </a:p>
        </p:txBody>
      </p:sp>
      <p:sp>
        <p:nvSpPr>
          <p:cNvPr id="123" name="1) обмеження цивільної дієздатності фізичної особи, визнання фізичної особи недієздатною та поновлення цивільної дієздатності фізичної особи;…"/>
          <p:cNvSpPr txBox="1">
            <a:spLocks noGrp="1"/>
          </p:cNvSpPr>
          <p:nvPr>
            <p:ph type="body" idx="1"/>
          </p:nvPr>
        </p:nvSpPr>
        <p:spPr>
          <a:xfrm>
            <a:off x="6496612" y="1140431"/>
            <a:ext cx="5659823" cy="7439124"/>
          </a:xfrm>
          <a:prstGeom prst="rect">
            <a:avLst/>
          </a:prstGeom>
        </p:spPr>
        <p:txBody>
          <a:bodyPr vert="horz" lIns="91440" tIns="45720" rIns="91440" bIns="45720" rtlCol="0" anchor="ctr">
            <a:normAutofit/>
          </a:bodyPr>
          <a:lstStyle/>
          <a:p>
            <a:pPr marL="0" indent="-228600" defTabSz="914400">
              <a:lnSpc>
                <a:spcPct val="90000"/>
              </a:lnSpc>
              <a:spcBef>
                <a:spcPts val="0"/>
              </a:spcBef>
              <a:spcAft>
                <a:spcPts val="600"/>
              </a:spcAft>
              <a:buSzTx/>
              <a:buFont typeface="Arial" panose="020B0604020202020204" pitchFamily="34" charset="0"/>
              <a:buChar char="•"/>
              <a:defRPr sz="2400">
                <a:solidFill>
                  <a:srgbClr val="292B2C"/>
                </a:solidFill>
                <a:latin typeface="Times New Roman"/>
                <a:ea typeface="Times New Roman"/>
                <a:cs typeface="Times New Roman"/>
                <a:sym typeface="Times New Roman"/>
              </a:defRPr>
            </a:pPr>
            <a:r>
              <a:rPr lang="en-US" sz="1400" kern="1200">
                <a:latin typeface="+mn-lt"/>
                <a:ea typeface="+mn-ea"/>
                <a:cs typeface="+mn-cs"/>
              </a:rPr>
              <a:t>1) обмеження цивільної дієздатності фізичної особи, визнання фізичної особи недієздатною та поновлення цивільної дієздатності фізичної особи;</a:t>
            </a:r>
          </a:p>
          <a:p>
            <a:pPr marL="0" indent="-228600" defTabSz="914400">
              <a:lnSpc>
                <a:spcPct val="90000"/>
              </a:lnSpc>
              <a:spcBef>
                <a:spcPts val="0"/>
              </a:spcBef>
              <a:spcAft>
                <a:spcPts val="600"/>
              </a:spcAft>
              <a:buSzTx/>
              <a:buFont typeface="Arial" panose="020B0604020202020204" pitchFamily="34" charset="0"/>
              <a:buChar char="•"/>
              <a:defRPr sz="2400">
                <a:solidFill>
                  <a:srgbClr val="292B2C"/>
                </a:solidFill>
                <a:latin typeface="Times New Roman"/>
                <a:ea typeface="Times New Roman"/>
                <a:cs typeface="Times New Roman"/>
                <a:sym typeface="Times New Roman"/>
              </a:defRPr>
            </a:pPr>
            <a:r>
              <a:rPr lang="en-US" sz="1400" kern="1200">
                <a:latin typeface="+mn-lt"/>
                <a:ea typeface="+mn-ea"/>
                <a:cs typeface="+mn-cs"/>
              </a:rPr>
              <a:t>2) надання неповнолітній особі повної цивільної дієздатності;</a:t>
            </a:r>
          </a:p>
          <a:p>
            <a:pPr marL="0" indent="-228600" defTabSz="914400">
              <a:lnSpc>
                <a:spcPct val="90000"/>
              </a:lnSpc>
              <a:spcBef>
                <a:spcPts val="0"/>
              </a:spcBef>
              <a:spcAft>
                <a:spcPts val="600"/>
              </a:spcAft>
              <a:buSzTx/>
              <a:buFont typeface="Arial" panose="020B0604020202020204" pitchFamily="34" charset="0"/>
              <a:buChar char="•"/>
              <a:defRPr sz="2400">
                <a:solidFill>
                  <a:srgbClr val="292B2C"/>
                </a:solidFill>
                <a:latin typeface="Times New Roman"/>
                <a:ea typeface="Times New Roman"/>
                <a:cs typeface="Times New Roman"/>
                <a:sym typeface="Times New Roman"/>
              </a:defRPr>
            </a:pPr>
            <a:r>
              <a:rPr lang="en-US" sz="1400" kern="1200">
                <a:latin typeface="+mn-lt"/>
                <a:ea typeface="+mn-ea"/>
                <a:cs typeface="+mn-cs"/>
              </a:rPr>
              <a:t>3) визнання фізичної особи безвісно відсутньою чи оголошення її померлою;</a:t>
            </a:r>
          </a:p>
          <a:p>
            <a:pPr marL="0" indent="-228600" defTabSz="914400">
              <a:lnSpc>
                <a:spcPct val="90000"/>
              </a:lnSpc>
              <a:spcBef>
                <a:spcPts val="0"/>
              </a:spcBef>
              <a:spcAft>
                <a:spcPts val="600"/>
              </a:spcAft>
              <a:buSzTx/>
              <a:buFont typeface="Arial" panose="020B0604020202020204" pitchFamily="34" charset="0"/>
              <a:buChar char="•"/>
              <a:defRPr sz="2400">
                <a:solidFill>
                  <a:srgbClr val="292B2C"/>
                </a:solidFill>
                <a:latin typeface="Times New Roman"/>
                <a:ea typeface="Times New Roman"/>
                <a:cs typeface="Times New Roman"/>
                <a:sym typeface="Times New Roman"/>
              </a:defRPr>
            </a:pPr>
            <a:r>
              <a:rPr lang="en-US" sz="1400" kern="1200">
                <a:latin typeface="+mn-lt"/>
                <a:ea typeface="+mn-ea"/>
                <a:cs typeface="+mn-cs"/>
              </a:rPr>
              <a:t>4) усиновлення;</a:t>
            </a:r>
          </a:p>
          <a:p>
            <a:pPr marL="0" indent="-228600" defTabSz="914400">
              <a:lnSpc>
                <a:spcPct val="90000"/>
              </a:lnSpc>
              <a:spcBef>
                <a:spcPts val="0"/>
              </a:spcBef>
              <a:spcAft>
                <a:spcPts val="600"/>
              </a:spcAft>
              <a:buSzTx/>
              <a:buFont typeface="Arial" panose="020B0604020202020204" pitchFamily="34" charset="0"/>
              <a:buChar char="•"/>
              <a:defRPr sz="2400" b="1">
                <a:solidFill>
                  <a:srgbClr val="292B2C"/>
                </a:solidFill>
                <a:latin typeface="Times New Roman"/>
                <a:ea typeface="Times New Roman"/>
                <a:cs typeface="Times New Roman"/>
                <a:sym typeface="Times New Roman"/>
              </a:defRPr>
            </a:pPr>
            <a:r>
              <a:rPr lang="en-US" sz="1400" kern="1200">
                <a:latin typeface="+mn-lt"/>
                <a:ea typeface="+mn-ea"/>
                <a:cs typeface="+mn-cs"/>
              </a:rPr>
              <a:t>5) встановлення фактів, що мають юридичне значення;</a:t>
            </a:r>
          </a:p>
          <a:p>
            <a:pPr marL="0" indent="-228600" defTabSz="914400">
              <a:lnSpc>
                <a:spcPct val="90000"/>
              </a:lnSpc>
              <a:spcBef>
                <a:spcPts val="0"/>
              </a:spcBef>
              <a:spcAft>
                <a:spcPts val="600"/>
              </a:spcAft>
              <a:buSzTx/>
              <a:buFont typeface="Arial" panose="020B0604020202020204" pitchFamily="34" charset="0"/>
              <a:buChar char="•"/>
              <a:defRPr sz="2400">
                <a:solidFill>
                  <a:srgbClr val="292B2C"/>
                </a:solidFill>
                <a:latin typeface="Times New Roman"/>
                <a:ea typeface="Times New Roman"/>
                <a:cs typeface="Times New Roman"/>
                <a:sym typeface="Times New Roman"/>
              </a:defRPr>
            </a:pPr>
            <a:r>
              <a:rPr lang="en-US" sz="1400" kern="1200">
                <a:latin typeface="+mn-lt"/>
                <a:ea typeface="+mn-ea"/>
                <a:cs typeface="+mn-cs"/>
              </a:rPr>
              <a:t>6) відновлення прав на втрачені цінні папери на пред’явника та векселі;</a:t>
            </a:r>
          </a:p>
          <a:p>
            <a:pPr marL="0" indent="-228600" defTabSz="914400">
              <a:lnSpc>
                <a:spcPct val="90000"/>
              </a:lnSpc>
              <a:spcBef>
                <a:spcPts val="0"/>
              </a:spcBef>
              <a:spcAft>
                <a:spcPts val="600"/>
              </a:spcAft>
              <a:buSzTx/>
              <a:buFont typeface="Arial" panose="020B0604020202020204" pitchFamily="34" charset="0"/>
              <a:buChar char="•"/>
              <a:defRPr sz="2400">
                <a:solidFill>
                  <a:srgbClr val="292B2C"/>
                </a:solidFill>
                <a:latin typeface="Times New Roman"/>
                <a:ea typeface="Times New Roman"/>
                <a:cs typeface="Times New Roman"/>
                <a:sym typeface="Times New Roman"/>
              </a:defRPr>
            </a:pPr>
            <a:r>
              <a:rPr lang="en-US" sz="1400" kern="1200">
                <a:latin typeface="+mn-lt"/>
                <a:ea typeface="+mn-ea"/>
                <a:cs typeface="+mn-cs"/>
              </a:rPr>
              <a:t>7) передачу безхазяйної нерухомої речі у комунальну власність;</a:t>
            </a:r>
          </a:p>
          <a:p>
            <a:pPr marL="0" indent="-228600" defTabSz="914400">
              <a:lnSpc>
                <a:spcPct val="90000"/>
              </a:lnSpc>
              <a:spcBef>
                <a:spcPts val="0"/>
              </a:spcBef>
              <a:spcAft>
                <a:spcPts val="600"/>
              </a:spcAft>
              <a:buSzTx/>
              <a:buFont typeface="Arial" panose="020B0604020202020204" pitchFamily="34" charset="0"/>
              <a:buChar char="•"/>
              <a:defRPr sz="2400">
                <a:solidFill>
                  <a:srgbClr val="292B2C"/>
                </a:solidFill>
                <a:latin typeface="Times New Roman"/>
                <a:ea typeface="Times New Roman"/>
                <a:cs typeface="Times New Roman"/>
                <a:sym typeface="Times New Roman"/>
              </a:defRPr>
            </a:pPr>
            <a:r>
              <a:rPr lang="en-US" sz="1400" kern="1200">
                <a:latin typeface="+mn-lt"/>
                <a:ea typeface="+mn-ea"/>
                <a:cs typeface="+mn-cs"/>
              </a:rPr>
              <a:t>8) визнання спадщини відумерлою;</a:t>
            </a:r>
          </a:p>
          <a:p>
            <a:pPr marL="0" indent="-228600" defTabSz="914400">
              <a:lnSpc>
                <a:spcPct val="90000"/>
              </a:lnSpc>
              <a:spcBef>
                <a:spcPts val="0"/>
              </a:spcBef>
              <a:spcAft>
                <a:spcPts val="600"/>
              </a:spcAft>
              <a:buSzTx/>
              <a:buFont typeface="Arial" panose="020B0604020202020204" pitchFamily="34" charset="0"/>
              <a:buChar char="•"/>
              <a:defRPr sz="2400">
                <a:solidFill>
                  <a:srgbClr val="292B2C"/>
                </a:solidFill>
                <a:latin typeface="Times New Roman"/>
                <a:ea typeface="Times New Roman"/>
                <a:cs typeface="Times New Roman"/>
                <a:sym typeface="Times New Roman"/>
              </a:defRPr>
            </a:pPr>
            <a:r>
              <a:rPr lang="en-US" sz="1400" kern="1200">
                <a:latin typeface="+mn-lt"/>
                <a:ea typeface="+mn-ea"/>
                <a:cs typeface="+mn-cs"/>
              </a:rPr>
              <a:t>9) надання особі психіатричної допомоги в примусовому порядку;</a:t>
            </a:r>
          </a:p>
          <a:p>
            <a:pPr marL="0" indent="-228600" defTabSz="914400">
              <a:lnSpc>
                <a:spcPct val="90000"/>
              </a:lnSpc>
              <a:spcBef>
                <a:spcPts val="0"/>
              </a:spcBef>
              <a:spcAft>
                <a:spcPts val="600"/>
              </a:spcAft>
              <a:buSzTx/>
              <a:buFont typeface="Arial" panose="020B0604020202020204" pitchFamily="34" charset="0"/>
              <a:buChar char="•"/>
              <a:defRPr sz="2400">
                <a:solidFill>
                  <a:srgbClr val="292B2C"/>
                </a:solidFill>
                <a:latin typeface="Times New Roman"/>
                <a:ea typeface="Times New Roman"/>
                <a:cs typeface="Times New Roman"/>
                <a:sym typeface="Times New Roman"/>
              </a:defRPr>
            </a:pPr>
            <a:r>
              <a:rPr lang="en-US" sz="1400" kern="1200">
                <a:latin typeface="+mn-lt"/>
                <a:ea typeface="+mn-ea"/>
                <a:cs typeface="+mn-cs"/>
              </a:rPr>
              <a:t>10) примусову госпіталізацію до протитуберкульозного закладу;</a:t>
            </a:r>
          </a:p>
          <a:p>
            <a:pPr marL="0" indent="-228600" defTabSz="914400">
              <a:lnSpc>
                <a:spcPct val="90000"/>
              </a:lnSpc>
              <a:spcBef>
                <a:spcPts val="0"/>
              </a:spcBef>
              <a:spcAft>
                <a:spcPts val="600"/>
              </a:spcAft>
              <a:buSzTx/>
              <a:buFont typeface="Arial" panose="020B0604020202020204" pitchFamily="34" charset="0"/>
              <a:buChar char="•"/>
              <a:defRPr sz="2400">
                <a:solidFill>
                  <a:srgbClr val="292B2C"/>
                </a:solidFill>
                <a:latin typeface="Times New Roman"/>
                <a:ea typeface="Times New Roman"/>
                <a:cs typeface="Times New Roman"/>
                <a:sym typeface="Times New Roman"/>
              </a:defRPr>
            </a:pPr>
            <a:r>
              <a:rPr lang="en-US" sz="1400" kern="1200">
                <a:latin typeface="+mn-lt"/>
                <a:ea typeface="+mn-ea"/>
                <a:cs typeface="+mn-cs"/>
              </a:rPr>
              <a:t>11) розкриття банком інформації, яка містить банківську таємницю, щодо юридичних та фізичних осіб.</a:t>
            </a:r>
          </a:p>
          <a:p>
            <a:pPr marL="0" indent="-228600" defTabSz="914400">
              <a:lnSpc>
                <a:spcPct val="90000"/>
              </a:lnSpc>
              <a:spcBef>
                <a:spcPts val="0"/>
              </a:spcBef>
              <a:spcAft>
                <a:spcPts val="600"/>
              </a:spcAft>
              <a:buSzTx/>
              <a:buFont typeface="Arial" panose="020B0604020202020204" pitchFamily="34" charset="0"/>
              <a:buChar char="•"/>
              <a:defRPr sz="2400">
                <a:solidFill>
                  <a:srgbClr val="292B2C"/>
                </a:solidFill>
                <a:latin typeface="Times New Roman"/>
                <a:ea typeface="Times New Roman"/>
                <a:cs typeface="Times New Roman"/>
                <a:sym typeface="Times New Roman"/>
              </a:defRPr>
            </a:pPr>
            <a:r>
              <a:rPr lang="en-US" sz="1400" kern="1200">
                <a:latin typeface="+mn-lt"/>
                <a:ea typeface="+mn-ea"/>
                <a:cs typeface="+mn-cs"/>
              </a:rPr>
              <a:t>3. У порядку окремого провадження розглядаються також справи про надання права на шлюб, про розірвання шлюбу за заявою подружжя, яке має дітей, за заявою будь-кого з подружжя, якщо один з нього засуджений до позбавлення волі, про встановлення режиму окремого проживання за заявою подружжя та </a:t>
            </a:r>
            <a:r>
              <a:rPr lang="en-US" sz="1400" i="1" kern="1200">
                <a:latin typeface="+mn-lt"/>
                <a:ea typeface="+mn-ea"/>
                <a:cs typeface="+mn-cs"/>
              </a:rPr>
              <a:t>інші</a:t>
            </a:r>
            <a:r>
              <a:rPr lang="en-US" sz="1400" kern="1200">
                <a:latin typeface="+mn-lt"/>
                <a:ea typeface="+mn-ea"/>
                <a:cs typeface="+mn-cs"/>
              </a:rPr>
              <a:t> справи у випадках, встановлених законом.</a:t>
            </a:r>
          </a:p>
          <a:p>
            <a:pPr marL="0" indent="-228600" defTabSz="914400">
              <a:lnSpc>
                <a:spcPct val="90000"/>
              </a:lnSpc>
              <a:spcBef>
                <a:spcPts val="0"/>
              </a:spcBef>
              <a:spcAft>
                <a:spcPts val="600"/>
              </a:spcAft>
              <a:buSzTx/>
              <a:buFont typeface="Arial" panose="020B0604020202020204" pitchFamily="34" charset="0"/>
              <a:buChar char="•"/>
              <a:defRPr sz="2400">
                <a:solidFill>
                  <a:srgbClr val="292B2C"/>
                </a:solidFill>
                <a:latin typeface="Times New Roman"/>
                <a:ea typeface="Times New Roman"/>
                <a:cs typeface="Times New Roman"/>
                <a:sym typeface="Times New Roman"/>
              </a:defRPr>
            </a:pPr>
            <a:endParaRPr lang="en-US" sz="1400" kern="1200">
              <a:latin typeface="+mn-lt"/>
              <a:ea typeface="+mn-ea"/>
              <a:cs typeface="+mn-cs"/>
            </a:endParaRPr>
          </a:p>
          <a:p>
            <a:pPr marL="0" indent="-228600" defTabSz="914400">
              <a:lnSpc>
                <a:spcPct val="90000"/>
              </a:lnSpc>
              <a:spcBef>
                <a:spcPts val="0"/>
              </a:spcBef>
              <a:spcAft>
                <a:spcPts val="600"/>
              </a:spcAft>
              <a:buSzTx/>
              <a:buFont typeface="Arial" panose="020B0604020202020204" pitchFamily="34" charset="0"/>
              <a:buChar char="•"/>
              <a:defRPr sz="2400">
                <a:solidFill>
                  <a:srgbClr val="292B2C"/>
                </a:solidFill>
                <a:latin typeface="Times New Roman"/>
                <a:ea typeface="Times New Roman"/>
                <a:cs typeface="Times New Roman"/>
                <a:sym typeface="Times New Roman"/>
              </a:defRPr>
            </a:pPr>
            <a:r>
              <a:rPr lang="en-US" sz="1400" kern="1200">
                <a:latin typeface="+mn-lt"/>
                <a:ea typeface="+mn-ea"/>
                <a:cs typeface="+mn-cs"/>
              </a:rPr>
              <a:t>Такими є статті з 350-1 по 350-8 про «обмежувальний припис»</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1" name="Rectangle 130">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487584" cy="975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3004797" cy="97536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5" name="Picture 134">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3004800" cy="9753600"/>
          </a:xfrm>
          <a:prstGeom prst="rect">
            <a:avLst/>
          </a:prstGeom>
        </p:spPr>
      </p:pic>
      <p:sp>
        <p:nvSpPr>
          <p:cNvPr id="125" name="СУБ’ЄКТНИЙ СКЛАД УЧАСНИКІВ"/>
          <p:cNvSpPr txBox="1">
            <a:spLocks noGrp="1"/>
          </p:cNvSpPr>
          <p:nvPr>
            <p:ph type="title"/>
          </p:nvPr>
        </p:nvSpPr>
        <p:spPr>
          <a:xfrm>
            <a:off x="682750" y="2920733"/>
            <a:ext cx="3913772" cy="3925473"/>
          </a:xfrm>
          <a:prstGeom prst="rect">
            <a:avLst/>
          </a:prstGeom>
        </p:spPr>
        <p:txBody>
          <a:bodyPr vert="horz" lIns="91440" tIns="45720" rIns="91440" bIns="45720" rtlCol="0" anchor="ctr">
            <a:normAutofit/>
          </a:bodyPr>
          <a:lstStyle>
            <a:lvl1pPr>
              <a:defRPr sz="2200">
                <a:solidFill>
                  <a:srgbClr val="FFFFFF"/>
                </a:solidFill>
              </a:defRPr>
            </a:lvl1pPr>
          </a:lstStyle>
          <a:p>
            <a:pPr algn="l" defTabSz="914400">
              <a:lnSpc>
                <a:spcPct val="90000"/>
              </a:lnSpc>
              <a:spcBef>
                <a:spcPct val="0"/>
              </a:spcBef>
            </a:pPr>
            <a:r>
              <a:rPr lang="en-US" sz="4400" kern="1200">
                <a:latin typeface="+mj-lt"/>
                <a:ea typeface="+mj-ea"/>
                <a:cs typeface="+mj-cs"/>
              </a:rPr>
              <a:t>СУБ’ЄКТНИЙ СКЛАД УЧАСНИКІВ</a:t>
            </a:r>
          </a:p>
        </p:txBody>
      </p:sp>
      <p:sp>
        <p:nvSpPr>
          <p:cNvPr id="126" name="Як правило суд одноособово, ОКРІМ випадків визначених ЦПК.…"/>
          <p:cNvSpPr txBox="1">
            <a:spLocks noGrp="1"/>
          </p:cNvSpPr>
          <p:nvPr>
            <p:ph type="body" idx="1"/>
          </p:nvPr>
        </p:nvSpPr>
        <p:spPr>
          <a:xfrm>
            <a:off x="6496612" y="1140431"/>
            <a:ext cx="5659823" cy="7439124"/>
          </a:xfrm>
          <a:prstGeom prst="rect">
            <a:avLst/>
          </a:prstGeom>
        </p:spPr>
        <p:txBody>
          <a:bodyPr vert="horz" lIns="91440" tIns="45720" rIns="91440" bIns="45720" rtlCol="0" anchor="ctr">
            <a:normAutofit/>
          </a:bodyPr>
          <a:lstStyle/>
          <a:p>
            <a:pPr marL="0" indent="-228600" defTabSz="914400">
              <a:lnSpc>
                <a:spcPct val="90000"/>
              </a:lnSpc>
              <a:spcBef>
                <a:spcPts val="0"/>
              </a:spcBef>
              <a:buSzTx/>
              <a:buFont typeface="Arial" panose="020B0604020202020204" pitchFamily="34" charset="0"/>
              <a:buChar char="•"/>
              <a:defRPr sz="1728">
                <a:solidFill>
                  <a:srgbClr val="010101"/>
                </a:solidFill>
                <a:latin typeface="Times New Roman"/>
                <a:ea typeface="Times New Roman"/>
                <a:cs typeface="Times New Roman"/>
                <a:sym typeface="Times New Roman"/>
              </a:defRPr>
            </a:pPr>
            <a:r>
              <a:rPr lang="en-US" sz="1200" kern="1200">
                <a:latin typeface="+mn-lt"/>
                <a:ea typeface="+mn-ea"/>
                <a:cs typeface="+mn-cs"/>
              </a:rPr>
              <a:t>Як правило суд </a:t>
            </a:r>
            <a:r>
              <a:rPr lang="en-US" sz="1200" b="1" kern="1200">
                <a:latin typeface="+mn-lt"/>
                <a:ea typeface="+mn-ea"/>
                <a:cs typeface="+mn-cs"/>
              </a:rPr>
              <a:t>одноособово</a:t>
            </a:r>
            <a:r>
              <a:rPr lang="en-US" sz="1200" kern="1200">
                <a:latin typeface="+mn-lt"/>
                <a:ea typeface="+mn-ea"/>
                <a:cs typeface="+mn-cs"/>
              </a:rPr>
              <a:t>, ОКРІМ випадків визначених ЦПК. </a:t>
            </a:r>
          </a:p>
          <a:p>
            <a:pPr marL="0" indent="-228600" defTabSz="914400">
              <a:lnSpc>
                <a:spcPct val="90000"/>
              </a:lnSpc>
              <a:spcBef>
                <a:spcPts val="0"/>
              </a:spcBef>
              <a:buSzTx/>
              <a:buFont typeface="Arial" panose="020B0604020202020204" pitchFamily="34" charset="0"/>
              <a:buChar char="•"/>
              <a:defRPr sz="1728">
                <a:solidFill>
                  <a:srgbClr val="010101"/>
                </a:solidFill>
                <a:latin typeface="Times New Roman"/>
                <a:ea typeface="Times New Roman"/>
                <a:cs typeface="Times New Roman"/>
                <a:sym typeface="Times New Roman"/>
              </a:defRPr>
            </a:pPr>
            <a:r>
              <a:rPr lang="en-US" sz="1200" kern="1200">
                <a:latin typeface="+mn-lt"/>
                <a:ea typeface="+mn-ea"/>
                <a:cs typeface="+mn-cs"/>
              </a:rPr>
              <a:t>Суд розглядає в порядку окремого провадження справи у складі </a:t>
            </a:r>
            <a:r>
              <a:rPr lang="en-US" sz="1200" b="1" kern="1200">
                <a:latin typeface="+mn-lt"/>
                <a:ea typeface="+mn-ea"/>
                <a:cs typeface="+mn-cs"/>
              </a:rPr>
              <a:t>одного судді і двох присяжних:</a:t>
            </a:r>
          </a:p>
          <a:p>
            <a:pPr marL="160020" indent="-228600" defTabSz="914400">
              <a:lnSpc>
                <a:spcPct val="90000"/>
              </a:lnSpc>
              <a:spcBef>
                <a:spcPts val="0"/>
              </a:spcBef>
              <a:buFont typeface="Arial" panose="020B0604020202020204" pitchFamily="34" charset="0"/>
              <a:buChar char="•"/>
              <a:defRPr sz="1728">
                <a:solidFill>
                  <a:srgbClr val="010101"/>
                </a:solidFill>
                <a:latin typeface="Times New Roman"/>
                <a:ea typeface="Times New Roman"/>
                <a:cs typeface="Times New Roman"/>
                <a:sym typeface="Times New Roman"/>
              </a:defRPr>
            </a:pPr>
            <a:r>
              <a:rPr lang="en-US" sz="1200" kern="1200">
                <a:latin typeface="+mn-lt"/>
                <a:ea typeface="+mn-ea"/>
                <a:cs typeface="+mn-cs"/>
              </a:rPr>
              <a:t>обмеження цивільної дієздатності фізичної особи, визнання фізичної особи недієздатною та поновлення цивільної дієздатності фізичної особи;</a:t>
            </a:r>
          </a:p>
          <a:p>
            <a:pPr marL="160020" indent="-228600" defTabSz="914400">
              <a:lnSpc>
                <a:spcPct val="90000"/>
              </a:lnSpc>
              <a:spcBef>
                <a:spcPts val="0"/>
              </a:spcBef>
              <a:buFont typeface="Arial" panose="020B0604020202020204" pitchFamily="34" charset="0"/>
              <a:buChar char="•"/>
              <a:defRPr sz="1728">
                <a:solidFill>
                  <a:srgbClr val="010101"/>
                </a:solidFill>
                <a:latin typeface="Times New Roman"/>
                <a:ea typeface="Times New Roman"/>
                <a:cs typeface="Times New Roman"/>
                <a:sym typeface="Times New Roman"/>
              </a:defRPr>
            </a:pPr>
            <a:r>
              <a:rPr lang="en-US" sz="1200" kern="1200">
                <a:latin typeface="+mn-lt"/>
                <a:ea typeface="+mn-ea"/>
                <a:cs typeface="+mn-cs"/>
              </a:rPr>
              <a:t>визнання фізичної особи безвісно відсутньою чи оголошення її померлою;</a:t>
            </a:r>
          </a:p>
          <a:p>
            <a:pPr marL="160020" indent="-228600" defTabSz="914400">
              <a:lnSpc>
                <a:spcPct val="90000"/>
              </a:lnSpc>
              <a:spcBef>
                <a:spcPts val="0"/>
              </a:spcBef>
              <a:buFont typeface="Arial" panose="020B0604020202020204" pitchFamily="34" charset="0"/>
              <a:buChar char="•"/>
              <a:defRPr sz="1728">
                <a:solidFill>
                  <a:srgbClr val="010101"/>
                </a:solidFill>
                <a:latin typeface="Times New Roman"/>
                <a:ea typeface="Times New Roman"/>
                <a:cs typeface="Times New Roman"/>
                <a:sym typeface="Times New Roman"/>
              </a:defRPr>
            </a:pPr>
            <a:r>
              <a:rPr lang="en-US" sz="1200" kern="1200">
                <a:latin typeface="+mn-lt"/>
                <a:ea typeface="+mn-ea"/>
                <a:cs typeface="+mn-cs"/>
              </a:rPr>
              <a:t>усиновлення;</a:t>
            </a:r>
          </a:p>
          <a:p>
            <a:pPr marL="160020" indent="-228600" defTabSz="914400">
              <a:lnSpc>
                <a:spcPct val="90000"/>
              </a:lnSpc>
              <a:spcBef>
                <a:spcPts val="0"/>
              </a:spcBef>
              <a:buFont typeface="Arial" panose="020B0604020202020204" pitchFamily="34" charset="0"/>
              <a:buChar char="•"/>
              <a:defRPr sz="1728">
                <a:solidFill>
                  <a:srgbClr val="010101"/>
                </a:solidFill>
                <a:latin typeface="Times New Roman"/>
                <a:ea typeface="Times New Roman"/>
                <a:cs typeface="Times New Roman"/>
                <a:sym typeface="Times New Roman"/>
              </a:defRPr>
            </a:pPr>
            <a:r>
              <a:rPr lang="en-US" sz="1200" kern="1200">
                <a:latin typeface="+mn-lt"/>
                <a:ea typeface="+mn-ea"/>
                <a:cs typeface="+mn-cs"/>
              </a:rPr>
              <a:t>надання особі психіатричної допомоги в примусовому порядку;</a:t>
            </a:r>
          </a:p>
          <a:p>
            <a:pPr marL="160020" indent="-228600" defTabSz="914400">
              <a:lnSpc>
                <a:spcPct val="90000"/>
              </a:lnSpc>
              <a:spcBef>
                <a:spcPts val="0"/>
              </a:spcBef>
              <a:buFont typeface="Arial" panose="020B0604020202020204" pitchFamily="34" charset="0"/>
              <a:buChar char="•"/>
              <a:defRPr sz="1728">
                <a:solidFill>
                  <a:srgbClr val="010101"/>
                </a:solidFill>
                <a:latin typeface="Times New Roman"/>
                <a:ea typeface="Times New Roman"/>
                <a:cs typeface="Times New Roman"/>
                <a:sym typeface="Times New Roman"/>
              </a:defRPr>
            </a:pPr>
            <a:r>
              <a:rPr lang="en-US" sz="1200" kern="1200">
                <a:latin typeface="+mn-lt"/>
                <a:ea typeface="+mn-ea"/>
                <a:cs typeface="+mn-cs"/>
              </a:rPr>
              <a:t>примусову госпіталізацію до протитуберкульозного закладу;</a:t>
            </a:r>
          </a:p>
          <a:p>
            <a:pPr marL="0" indent="-228600" defTabSz="914400">
              <a:lnSpc>
                <a:spcPct val="90000"/>
              </a:lnSpc>
              <a:spcBef>
                <a:spcPts val="0"/>
              </a:spcBef>
              <a:buSzTx/>
              <a:buFont typeface="Arial" panose="020B0604020202020204" pitchFamily="34" charset="0"/>
              <a:buChar char="•"/>
              <a:defRPr sz="1728">
                <a:solidFill>
                  <a:srgbClr val="010101"/>
                </a:solidFill>
                <a:latin typeface="Times New Roman"/>
                <a:ea typeface="Times New Roman"/>
                <a:cs typeface="Times New Roman"/>
                <a:sym typeface="Times New Roman"/>
              </a:defRPr>
            </a:pPr>
            <a:endParaRPr lang="en-US" sz="1200" kern="1200">
              <a:latin typeface="+mn-lt"/>
              <a:ea typeface="+mn-ea"/>
              <a:cs typeface="+mn-cs"/>
            </a:endParaRPr>
          </a:p>
          <a:p>
            <a:pPr marL="0" indent="-228600" defTabSz="914400">
              <a:lnSpc>
                <a:spcPct val="90000"/>
              </a:lnSpc>
              <a:spcBef>
                <a:spcPts val="0"/>
              </a:spcBef>
              <a:buSzTx/>
              <a:buFont typeface="Arial" panose="020B0604020202020204" pitchFamily="34" charset="0"/>
              <a:buChar char="•"/>
              <a:defRPr sz="1728">
                <a:solidFill>
                  <a:srgbClr val="010101"/>
                </a:solidFill>
                <a:latin typeface="Times New Roman"/>
                <a:ea typeface="Times New Roman"/>
                <a:cs typeface="Times New Roman"/>
                <a:sym typeface="Times New Roman"/>
              </a:defRPr>
            </a:pPr>
            <a:r>
              <a:rPr lang="en-US" sz="1200" kern="1200">
                <a:latin typeface="+mn-lt"/>
                <a:ea typeface="+mn-ea"/>
                <a:cs typeface="+mn-cs"/>
              </a:rPr>
              <a:t>ч. 4 ст. 294 ЦПК: Справи окремого провадження суд розглядає за участю </a:t>
            </a:r>
            <a:r>
              <a:rPr lang="en-US" sz="1200" b="1" kern="1200">
                <a:latin typeface="+mn-lt"/>
                <a:ea typeface="+mn-ea"/>
                <a:cs typeface="+mn-cs"/>
              </a:rPr>
              <a:t>заявника</a:t>
            </a:r>
            <a:r>
              <a:rPr lang="en-US" sz="1200" kern="1200">
                <a:latin typeface="+mn-lt"/>
                <a:ea typeface="+mn-ea"/>
                <a:cs typeface="+mn-cs"/>
              </a:rPr>
              <a:t> і </a:t>
            </a:r>
            <a:r>
              <a:rPr lang="en-US" sz="1200" b="1" kern="1200">
                <a:latin typeface="+mn-lt"/>
                <a:ea typeface="+mn-ea"/>
                <a:cs typeface="+mn-cs"/>
              </a:rPr>
              <a:t>заінтересованих осіб</a:t>
            </a:r>
            <a:r>
              <a:rPr lang="en-US" sz="1200" kern="1200">
                <a:latin typeface="+mn-lt"/>
                <a:ea typeface="+mn-ea"/>
                <a:cs typeface="+mn-cs"/>
              </a:rPr>
              <a:t>.</a:t>
            </a:r>
          </a:p>
          <a:p>
            <a:pPr marL="0" indent="-228600" defTabSz="914400">
              <a:lnSpc>
                <a:spcPct val="90000"/>
              </a:lnSpc>
              <a:spcBef>
                <a:spcPts val="0"/>
              </a:spcBef>
              <a:buSzTx/>
              <a:buFont typeface="Arial" panose="020B0604020202020204" pitchFamily="34" charset="0"/>
              <a:buChar char="•"/>
              <a:defRPr sz="1728">
                <a:solidFill>
                  <a:srgbClr val="010101"/>
                </a:solidFill>
                <a:latin typeface="Times New Roman"/>
                <a:ea typeface="Times New Roman"/>
                <a:cs typeface="Times New Roman"/>
                <a:sym typeface="Times New Roman"/>
              </a:defRPr>
            </a:pPr>
            <a:endParaRPr lang="en-US" sz="1200" kern="1200">
              <a:latin typeface="+mn-lt"/>
              <a:ea typeface="+mn-ea"/>
              <a:cs typeface="+mn-cs"/>
            </a:endParaRPr>
          </a:p>
          <a:p>
            <a:pPr marL="0" indent="-228600" defTabSz="914400">
              <a:lnSpc>
                <a:spcPct val="90000"/>
              </a:lnSpc>
              <a:spcBef>
                <a:spcPts val="800"/>
              </a:spcBef>
              <a:buSzTx/>
              <a:buFont typeface="Arial" panose="020B0604020202020204" pitchFamily="34" charset="0"/>
              <a:buChar char="•"/>
              <a:defRPr sz="1728">
                <a:solidFill>
                  <a:srgbClr val="010101"/>
                </a:solidFill>
                <a:latin typeface="Times New Roman"/>
                <a:ea typeface="Times New Roman"/>
                <a:cs typeface="Times New Roman"/>
                <a:sym typeface="Times New Roman"/>
              </a:defRPr>
            </a:pPr>
            <a:r>
              <a:rPr lang="en-US" sz="1200" kern="1200">
                <a:latin typeface="+mn-lt"/>
                <a:ea typeface="+mn-ea"/>
                <a:cs typeface="+mn-cs"/>
              </a:rPr>
              <a:t>Під </a:t>
            </a:r>
            <a:r>
              <a:rPr lang="en-US" sz="1200" b="1" kern="1200">
                <a:latin typeface="+mn-lt"/>
                <a:ea typeface="+mn-ea"/>
                <a:cs typeface="+mn-cs"/>
              </a:rPr>
              <a:t>заявником</a:t>
            </a:r>
            <a:r>
              <a:rPr lang="en-US" sz="1200" kern="1200">
                <a:latin typeface="+mn-lt"/>
                <a:ea typeface="+mn-ea"/>
                <a:cs typeface="+mn-cs"/>
              </a:rPr>
              <a:t> слід розуміти особу, в інтересах якої порушено справу в суді про встановлення будь-якої обставини або юридичного стану громадянина, з якими закон пов’язує виникнення, зміну чи припинення особистих або майнових прав громадян. Коло заявників, як правило, встановлено нормами цивільного процесуального права, які регулюють порядок розгляду тієї чи іншої справи окремого провадження (статті 296, 301, 320, 329 </a:t>
            </a:r>
            <a:r>
              <a:rPr lang="en-US" sz="1200" kern="1200">
                <a:latin typeface="+mn-lt"/>
                <a:ea typeface="+mn-ea"/>
                <a:cs typeface="+mn-cs"/>
                <a:hlinkClick r:id="rId3"/>
              </a:rPr>
              <a:t>ЦПК України</a:t>
            </a:r>
            <a:r>
              <a:rPr lang="en-US" sz="1200" kern="1200">
                <a:latin typeface="+mn-lt"/>
                <a:ea typeface="+mn-ea"/>
                <a:cs typeface="+mn-cs"/>
              </a:rPr>
              <a:t>).</a:t>
            </a:r>
          </a:p>
          <a:p>
            <a:pPr marL="0" indent="-228600" defTabSz="914400">
              <a:lnSpc>
                <a:spcPct val="90000"/>
              </a:lnSpc>
              <a:spcBef>
                <a:spcPts val="800"/>
              </a:spcBef>
              <a:buSzTx/>
              <a:buFont typeface="Arial" panose="020B0604020202020204" pitchFamily="34" charset="0"/>
              <a:buChar char="•"/>
              <a:defRPr sz="1728">
                <a:solidFill>
                  <a:srgbClr val="010101"/>
                </a:solidFill>
                <a:latin typeface="Times New Roman"/>
                <a:ea typeface="Times New Roman"/>
                <a:cs typeface="Times New Roman"/>
                <a:sym typeface="Times New Roman"/>
              </a:defRPr>
            </a:pPr>
            <a:r>
              <a:rPr lang="en-US" sz="1200" kern="1200">
                <a:latin typeface="+mn-lt"/>
                <a:ea typeface="+mn-ea"/>
                <a:cs typeface="+mn-cs"/>
              </a:rPr>
              <a:t>Цивільне процесуальне законодавство не надає і не може надати вичерпного переліку суб’єктів, яких необхідно залучати під час розгляду справ окремого провадження як </a:t>
            </a:r>
            <a:r>
              <a:rPr lang="en-US" sz="1200" b="1" kern="1200">
                <a:latin typeface="+mn-lt"/>
                <a:ea typeface="+mn-ea"/>
                <a:cs typeface="+mn-cs"/>
              </a:rPr>
              <a:t>заінтересованих осіб</a:t>
            </a:r>
            <a:r>
              <a:rPr lang="en-US" sz="1200" kern="1200">
                <a:latin typeface="+mn-lt"/>
                <a:ea typeface="+mn-ea"/>
                <a:cs typeface="+mn-cs"/>
              </a:rPr>
              <a:t>. До заінтересованих осіб належать особи, які беруть участь у справі та мають у ній юридичну заінтересованість. </a:t>
            </a:r>
            <a:r>
              <a:rPr lang="en-US" sz="1200" i="1" kern="1200">
                <a:latin typeface="+mn-lt"/>
                <a:ea typeface="+mn-ea"/>
                <a:cs typeface="+mn-cs"/>
              </a:rPr>
              <a:t>Коло заінтересованих осіб визначається взаємовідносинами із заявником у зв’язку з обставинами, які підлягають встановленню і які можуть вплинути на їх права та обов’язки. Участь у справі цих осіб зумовлюється тим, що із установленням окремих обставин заявник може реалізувати свої права у правовідносинах, у яких беруть участь і заінтересовані особи.</a:t>
            </a:r>
            <a:r>
              <a:rPr lang="en-US" sz="1200" kern="1200">
                <a:latin typeface="+mn-lt"/>
                <a:ea typeface="+mn-ea"/>
                <a:cs typeface="+mn-cs"/>
              </a:rPr>
              <a:t> Для цих осіб характерним є те, що їхні суб’єктивні права та обов’язки мають юридичний зв’язок із суб’єктивними правами і обов’язками заявників.</a:t>
            </a:r>
          </a:p>
          <a:p>
            <a:pPr marL="0" indent="-228600" defTabSz="914400">
              <a:lnSpc>
                <a:spcPct val="90000"/>
              </a:lnSpc>
              <a:spcBef>
                <a:spcPts val="0"/>
              </a:spcBef>
              <a:buSzTx/>
              <a:buFont typeface="Arial" panose="020B0604020202020204" pitchFamily="34" charset="0"/>
              <a:buChar char="•"/>
              <a:tabLst>
                <a:tab pos="406400" algn="l"/>
                <a:tab pos="825500" algn="l"/>
                <a:tab pos="1244600" algn="l"/>
                <a:tab pos="1663700" algn="l"/>
                <a:tab pos="2082800" algn="l"/>
                <a:tab pos="2501900" algn="l"/>
                <a:tab pos="2921000" algn="l"/>
                <a:tab pos="3340100" algn="l"/>
                <a:tab pos="3759200" algn="l"/>
                <a:tab pos="4178300" algn="l"/>
                <a:tab pos="4597400" algn="l"/>
                <a:tab pos="5016500" algn="l"/>
                <a:tab pos="5435600" algn="l"/>
                <a:tab pos="5854700" algn="l"/>
                <a:tab pos="6273800" algn="l"/>
                <a:tab pos="6692900" algn="l"/>
              </a:tabLst>
              <a:defRPr sz="1728">
                <a:solidFill>
                  <a:srgbClr val="010101"/>
                </a:solidFill>
                <a:latin typeface="Times"/>
                <a:ea typeface="Times"/>
                <a:cs typeface="Times"/>
                <a:sym typeface="Times"/>
              </a:defRPr>
            </a:pPr>
            <a:r>
              <a:rPr lang="en-US" sz="1200" kern="1200">
                <a:latin typeface="+mn-lt"/>
                <a:ea typeface="+mn-ea"/>
                <a:cs typeface="+mn-cs"/>
              </a:rPr>
              <a:t>Залежно від мети встановлення фактів заінтересованими особами в цих справах можуть бути,</a:t>
            </a:r>
            <a:r>
              <a:rPr lang="en-US" sz="1200" kern="1200">
                <a:latin typeface="+mn-lt"/>
                <a:ea typeface="+mn-ea"/>
                <a:cs typeface="+mn-cs"/>
                <a:sym typeface="Times New Roman"/>
              </a:rPr>
              <a:t> </a:t>
            </a:r>
            <a:r>
              <a:rPr lang="en-US" sz="1200" i="1" kern="1200">
                <a:latin typeface="+mn-lt"/>
                <a:ea typeface="+mn-ea"/>
                <a:cs typeface="+mn-cs"/>
              </a:rPr>
              <a:t>наприклад</a:t>
            </a:r>
            <a:r>
              <a:rPr lang="en-US" sz="1200" kern="1200">
                <a:latin typeface="+mn-lt"/>
                <a:ea typeface="+mn-ea"/>
                <a:cs typeface="+mn-cs"/>
              </a:rPr>
              <a:t>, відділи соціального захисту населення - у справах про встановлення факту перебування на утриманні особи, яка померла,  для призначення пенсії заявникові; інші спадкоємці - у справах про встановлення факту прийняття спадщини; органи внутрішніх справ - у справах про встановлення факту родинних відносин для вирішення питання про належність до громадянства України; органи страхування</a:t>
            </a:r>
            <a:r>
              <a:rPr lang="en-US" sz="1200" kern="1200">
                <a:latin typeface="+mn-lt"/>
                <a:ea typeface="+mn-ea"/>
                <a:cs typeface="+mn-cs"/>
                <a:sym typeface="Times New Roman"/>
              </a:rPr>
              <a:t> –</a:t>
            </a:r>
            <a:r>
              <a:rPr lang="en-US" sz="1200" kern="1200">
                <a:latin typeface="+mn-lt"/>
                <a:ea typeface="+mn-ea"/>
                <a:cs typeface="+mn-cs"/>
              </a:rPr>
              <a:t> у справах про встановлення факту належності страхового свідоцтва.</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 name="Rectangle 69">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637644" cy="97536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2" name="Picture 71">
            <a:extLst>
              <a:ext uri="{FF2B5EF4-FFF2-40B4-BE49-F238E27FC236}">
                <a16:creationId xmlns:a16="http://schemas.microsoft.com/office/drawing/2014/main" id="{1EBADBCA-DA20-4279-93C6-011DEF18AA7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42953" t="3964" b="3964"/>
          <a:stretch>
            <a:fillRect/>
          </a:stretch>
        </p:blipFill>
        <p:spPr>
          <a:xfrm>
            <a:off x="0" y="1"/>
            <a:ext cx="8057747" cy="9753599"/>
          </a:xfrm>
          <a:custGeom>
            <a:avLst/>
            <a:gdLst>
              <a:gd name="connsiteX0" fmla="*/ 0 w 7554138"/>
              <a:gd name="connsiteY0" fmla="*/ 0 h 6857999"/>
              <a:gd name="connsiteX1" fmla="*/ 7554138 w 7554138"/>
              <a:gd name="connsiteY1" fmla="*/ 0 h 6857999"/>
              <a:gd name="connsiteX2" fmla="*/ 7554138 w 7554138"/>
              <a:gd name="connsiteY2" fmla="*/ 6857999 h 6857999"/>
              <a:gd name="connsiteX3" fmla="*/ 0 w 7554138"/>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7554138" h="6857999">
                <a:moveTo>
                  <a:pt x="0" y="0"/>
                </a:moveTo>
                <a:lnTo>
                  <a:pt x="7554138" y="0"/>
                </a:lnTo>
                <a:lnTo>
                  <a:pt x="7554138" y="6857999"/>
                </a:lnTo>
                <a:lnTo>
                  <a:pt x="0" y="6857999"/>
                </a:lnTo>
                <a:close/>
              </a:path>
            </a:pathLst>
          </a:custGeom>
        </p:spPr>
      </p:pic>
      <p:sp>
        <p:nvSpPr>
          <p:cNvPr id="128" name="Розгляд судом справ про встановлення фактів, що мають юридичне значення"/>
          <p:cNvSpPr txBox="1">
            <a:spLocks noGrp="1"/>
          </p:cNvSpPr>
          <p:nvPr>
            <p:ph type="title"/>
          </p:nvPr>
        </p:nvSpPr>
        <p:spPr>
          <a:xfrm>
            <a:off x="682752" y="1767840"/>
            <a:ext cx="4112768" cy="6217919"/>
          </a:xfrm>
          <a:prstGeom prst="rect">
            <a:avLst/>
          </a:prstGeom>
        </p:spPr>
        <p:txBody>
          <a:bodyPr vert="horz" lIns="91440" tIns="45720" rIns="91440" bIns="45720" rtlCol="0" anchor="ctr">
            <a:normAutofit/>
          </a:bodyPr>
          <a:lstStyle>
            <a:lvl1pPr>
              <a:defRPr sz="2200">
                <a:solidFill>
                  <a:srgbClr val="FFFFFF"/>
                </a:solidFill>
              </a:defRPr>
            </a:lvl1pPr>
          </a:lstStyle>
          <a:p>
            <a:pPr algn="l" defTabSz="914400">
              <a:lnSpc>
                <a:spcPct val="90000"/>
              </a:lnSpc>
              <a:spcBef>
                <a:spcPct val="0"/>
              </a:spcBef>
            </a:pPr>
            <a:r>
              <a:rPr lang="en-US" sz="4400" kern="1200">
                <a:latin typeface="+mj-lt"/>
                <a:ea typeface="+mj-ea"/>
                <a:cs typeface="+mj-cs"/>
              </a:rPr>
              <a:t>Розгляд судом справ про встановлення фактів, що мають юридичне значення</a:t>
            </a:r>
          </a:p>
        </p:txBody>
      </p:sp>
      <p:sp>
        <p:nvSpPr>
          <p:cNvPr id="74" name="Rectangle 73">
            <a:extLst>
              <a:ext uri="{FF2B5EF4-FFF2-40B4-BE49-F238E27FC236}">
                <a16:creationId xmlns:a16="http://schemas.microsoft.com/office/drawing/2014/main" id="{4735DC46-5663-471D-AADB-81E00E65BC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54240" y="0"/>
            <a:ext cx="5750560" cy="9753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Стаття 315. Справи про встановлення фактів, що мають юридичне значення…"/>
          <p:cNvSpPr txBox="1">
            <a:spLocks noGrp="1"/>
          </p:cNvSpPr>
          <p:nvPr>
            <p:ph type="body" idx="1"/>
          </p:nvPr>
        </p:nvSpPr>
        <p:spPr>
          <a:xfrm>
            <a:off x="6583680" y="1144422"/>
            <a:ext cx="5569305" cy="7438746"/>
          </a:xfrm>
          <a:prstGeom prst="rect">
            <a:avLst/>
          </a:prstGeom>
        </p:spPr>
        <p:txBody>
          <a:bodyPr vert="horz" lIns="91440" tIns="45720" rIns="91440" bIns="45720" rtlCol="0" anchor="ctr">
            <a:normAutofit/>
          </a:bodyPr>
          <a:lstStyle/>
          <a:p>
            <a:pPr marL="0" indent="-228600" defTabSz="914400">
              <a:lnSpc>
                <a:spcPct val="90000"/>
              </a:lnSpc>
              <a:spcBef>
                <a:spcPts val="0"/>
              </a:spcBef>
              <a:spcAft>
                <a:spcPts val="600"/>
              </a:spcAft>
              <a:buSzTx/>
              <a:buFont typeface="Arial" panose="020B0604020202020204" pitchFamily="34" charset="0"/>
              <a:buChar char="•"/>
              <a:defRPr sz="2280">
                <a:solidFill>
                  <a:srgbClr val="292B2C"/>
                </a:solidFill>
                <a:latin typeface="Times New Roman"/>
                <a:ea typeface="Times New Roman"/>
                <a:cs typeface="Times New Roman"/>
                <a:sym typeface="Times New Roman"/>
              </a:defRPr>
            </a:pPr>
            <a:r>
              <a:rPr lang="en-US" sz="1400" b="1" kern="1200">
                <a:latin typeface="+mn-lt"/>
                <a:ea typeface="+mn-ea"/>
                <a:cs typeface="+mn-cs"/>
              </a:rPr>
              <a:t>Стаття 315. </a:t>
            </a:r>
            <a:r>
              <a:rPr lang="en-US" sz="1400" kern="1200">
                <a:latin typeface="+mn-lt"/>
                <a:ea typeface="+mn-ea"/>
                <a:cs typeface="+mn-cs"/>
              </a:rPr>
              <a:t>Справи про встановлення фактів, що мають юридичне значення</a:t>
            </a:r>
          </a:p>
          <a:p>
            <a:pPr marL="0" indent="-228600" defTabSz="914400">
              <a:lnSpc>
                <a:spcPct val="90000"/>
              </a:lnSpc>
              <a:spcBef>
                <a:spcPts val="0"/>
              </a:spcBef>
              <a:spcAft>
                <a:spcPts val="600"/>
              </a:spcAft>
              <a:buSzTx/>
              <a:buFont typeface="Arial" panose="020B0604020202020204" pitchFamily="34" charset="0"/>
              <a:buChar char="•"/>
              <a:defRPr sz="2280">
                <a:solidFill>
                  <a:srgbClr val="292B2C"/>
                </a:solidFill>
                <a:latin typeface="Times New Roman"/>
                <a:ea typeface="Times New Roman"/>
                <a:cs typeface="Times New Roman"/>
                <a:sym typeface="Times New Roman"/>
              </a:defRPr>
            </a:pPr>
            <a:r>
              <a:rPr lang="en-US" sz="1400" kern="1200">
                <a:latin typeface="+mn-lt"/>
                <a:ea typeface="+mn-ea"/>
                <a:cs typeface="+mn-cs"/>
              </a:rPr>
              <a:t>1. Суд розглядає справи про встановлення факту:</a:t>
            </a:r>
          </a:p>
          <a:p>
            <a:pPr marL="0" indent="-228600" defTabSz="914400">
              <a:lnSpc>
                <a:spcPct val="90000"/>
              </a:lnSpc>
              <a:spcBef>
                <a:spcPts val="0"/>
              </a:spcBef>
              <a:spcAft>
                <a:spcPts val="600"/>
              </a:spcAft>
              <a:buSzTx/>
              <a:buFont typeface="Arial" panose="020B0604020202020204" pitchFamily="34" charset="0"/>
              <a:buChar char="•"/>
              <a:defRPr sz="2280">
                <a:solidFill>
                  <a:srgbClr val="292B2C"/>
                </a:solidFill>
                <a:latin typeface="Times New Roman"/>
                <a:ea typeface="Times New Roman"/>
                <a:cs typeface="Times New Roman"/>
                <a:sym typeface="Times New Roman"/>
              </a:defRPr>
            </a:pPr>
            <a:r>
              <a:rPr lang="en-US" sz="1400" kern="1200">
                <a:latin typeface="+mn-lt"/>
                <a:ea typeface="+mn-ea"/>
                <a:cs typeface="+mn-cs"/>
              </a:rPr>
              <a:t>1) родинних відносин між фізичними особами;</a:t>
            </a:r>
          </a:p>
          <a:p>
            <a:pPr marL="0" indent="-228600" defTabSz="914400">
              <a:lnSpc>
                <a:spcPct val="90000"/>
              </a:lnSpc>
              <a:spcBef>
                <a:spcPts val="0"/>
              </a:spcBef>
              <a:spcAft>
                <a:spcPts val="600"/>
              </a:spcAft>
              <a:buSzTx/>
              <a:buFont typeface="Arial" panose="020B0604020202020204" pitchFamily="34" charset="0"/>
              <a:buChar char="•"/>
              <a:defRPr sz="2280">
                <a:solidFill>
                  <a:srgbClr val="292B2C"/>
                </a:solidFill>
                <a:latin typeface="Times New Roman"/>
                <a:ea typeface="Times New Roman"/>
                <a:cs typeface="Times New Roman"/>
                <a:sym typeface="Times New Roman"/>
              </a:defRPr>
            </a:pPr>
            <a:r>
              <a:rPr lang="en-US" sz="1400" kern="1200">
                <a:latin typeface="+mn-lt"/>
                <a:ea typeface="+mn-ea"/>
                <a:cs typeface="+mn-cs"/>
              </a:rPr>
              <a:t>2) перебування фізичної особи на утриманні;</a:t>
            </a:r>
          </a:p>
          <a:p>
            <a:pPr marL="0" indent="-228600" defTabSz="914400">
              <a:lnSpc>
                <a:spcPct val="90000"/>
              </a:lnSpc>
              <a:spcBef>
                <a:spcPts val="0"/>
              </a:spcBef>
              <a:spcAft>
                <a:spcPts val="600"/>
              </a:spcAft>
              <a:buSzTx/>
              <a:buFont typeface="Arial" panose="020B0604020202020204" pitchFamily="34" charset="0"/>
              <a:buChar char="•"/>
              <a:defRPr sz="2280">
                <a:solidFill>
                  <a:srgbClr val="292B2C"/>
                </a:solidFill>
                <a:latin typeface="Times New Roman"/>
                <a:ea typeface="Times New Roman"/>
                <a:cs typeface="Times New Roman"/>
                <a:sym typeface="Times New Roman"/>
              </a:defRPr>
            </a:pPr>
            <a:r>
              <a:rPr lang="en-US" sz="1400" kern="1200">
                <a:latin typeface="+mn-lt"/>
                <a:ea typeface="+mn-ea"/>
                <a:cs typeface="+mn-cs"/>
              </a:rPr>
              <a:t>3) каліцтва, якщо це потрібно для призначення пенсії або одержання допомоги по загальнообов’язковому державному соціальному страхуванню;</a:t>
            </a:r>
          </a:p>
          <a:p>
            <a:pPr marL="0" indent="-228600" defTabSz="914400">
              <a:lnSpc>
                <a:spcPct val="90000"/>
              </a:lnSpc>
              <a:spcBef>
                <a:spcPts val="0"/>
              </a:spcBef>
              <a:spcAft>
                <a:spcPts val="600"/>
              </a:spcAft>
              <a:buSzTx/>
              <a:buFont typeface="Arial" panose="020B0604020202020204" pitchFamily="34" charset="0"/>
              <a:buChar char="•"/>
              <a:defRPr sz="2280">
                <a:solidFill>
                  <a:srgbClr val="292B2C"/>
                </a:solidFill>
                <a:latin typeface="Times New Roman"/>
                <a:ea typeface="Times New Roman"/>
                <a:cs typeface="Times New Roman"/>
                <a:sym typeface="Times New Roman"/>
              </a:defRPr>
            </a:pPr>
            <a:r>
              <a:rPr lang="en-US" sz="1400" kern="1200">
                <a:latin typeface="+mn-lt"/>
                <a:ea typeface="+mn-ea"/>
                <a:cs typeface="+mn-cs"/>
              </a:rPr>
              <a:t>4) реєстрації шлюбу, розірвання шлюбу, усиновлення;</a:t>
            </a:r>
          </a:p>
          <a:p>
            <a:pPr marL="0" indent="-228600" defTabSz="914400">
              <a:lnSpc>
                <a:spcPct val="90000"/>
              </a:lnSpc>
              <a:spcBef>
                <a:spcPts val="0"/>
              </a:spcBef>
              <a:spcAft>
                <a:spcPts val="600"/>
              </a:spcAft>
              <a:buSzTx/>
              <a:buFont typeface="Arial" panose="020B0604020202020204" pitchFamily="34" charset="0"/>
              <a:buChar char="•"/>
              <a:defRPr sz="2280">
                <a:solidFill>
                  <a:srgbClr val="292B2C"/>
                </a:solidFill>
                <a:latin typeface="Times New Roman"/>
                <a:ea typeface="Times New Roman"/>
                <a:cs typeface="Times New Roman"/>
                <a:sym typeface="Times New Roman"/>
              </a:defRPr>
            </a:pPr>
            <a:r>
              <a:rPr lang="en-US" sz="1400" kern="1200">
                <a:latin typeface="+mn-lt"/>
                <a:ea typeface="+mn-ea"/>
                <a:cs typeface="+mn-cs"/>
              </a:rPr>
              <a:t>5) проживання однією сім’єю чоловіка та жінки без шлюбу;</a:t>
            </a:r>
          </a:p>
          <a:p>
            <a:pPr marL="0" indent="-228600" defTabSz="914400">
              <a:lnSpc>
                <a:spcPct val="90000"/>
              </a:lnSpc>
              <a:spcBef>
                <a:spcPts val="0"/>
              </a:spcBef>
              <a:spcAft>
                <a:spcPts val="600"/>
              </a:spcAft>
              <a:buSzTx/>
              <a:buFont typeface="Arial" panose="020B0604020202020204" pitchFamily="34" charset="0"/>
              <a:buChar char="•"/>
              <a:defRPr sz="2280">
                <a:solidFill>
                  <a:srgbClr val="292B2C"/>
                </a:solidFill>
                <a:latin typeface="Times New Roman"/>
                <a:ea typeface="Times New Roman"/>
                <a:cs typeface="Times New Roman"/>
                <a:sym typeface="Times New Roman"/>
              </a:defRPr>
            </a:pPr>
            <a:r>
              <a:rPr lang="en-US" sz="1400" kern="1200">
                <a:latin typeface="+mn-lt"/>
                <a:ea typeface="+mn-ea"/>
                <a:cs typeface="+mn-cs"/>
              </a:rPr>
              <a:t>6) належності правовстановлюючих документів особі, прізвище, ім’я, по батькові, місце і час народження якої, що зазначені в документі, не збігаються з прізвищем, ім’ям, по батькові, місцем і часом народження цієї особи, зазначеним у свідоцтві про народження або в паспорті;</a:t>
            </a:r>
          </a:p>
          <a:p>
            <a:pPr marL="0" indent="-228600" defTabSz="914400">
              <a:lnSpc>
                <a:spcPct val="90000"/>
              </a:lnSpc>
              <a:spcBef>
                <a:spcPts val="0"/>
              </a:spcBef>
              <a:spcAft>
                <a:spcPts val="600"/>
              </a:spcAft>
              <a:buSzTx/>
              <a:buFont typeface="Arial" panose="020B0604020202020204" pitchFamily="34" charset="0"/>
              <a:buChar char="•"/>
              <a:defRPr sz="2280">
                <a:solidFill>
                  <a:srgbClr val="292B2C"/>
                </a:solidFill>
                <a:latin typeface="Times New Roman"/>
                <a:ea typeface="Times New Roman"/>
                <a:cs typeface="Times New Roman"/>
                <a:sym typeface="Times New Roman"/>
              </a:defRPr>
            </a:pPr>
            <a:r>
              <a:rPr lang="en-US" sz="1400" kern="1200">
                <a:latin typeface="+mn-lt"/>
                <a:ea typeface="+mn-ea"/>
                <a:cs typeface="+mn-cs"/>
              </a:rPr>
              <a:t>7) народження особи в певний час у разі неможливості реєстрації органом державної реєстрації актів цивільного стану факту народження;</a:t>
            </a:r>
          </a:p>
          <a:p>
            <a:pPr marL="0" indent="-228600" defTabSz="914400">
              <a:lnSpc>
                <a:spcPct val="90000"/>
              </a:lnSpc>
              <a:spcBef>
                <a:spcPts val="0"/>
              </a:spcBef>
              <a:spcAft>
                <a:spcPts val="600"/>
              </a:spcAft>
              <a:buSzTx/>
              <a:buFont typeface="Arial" panose="020B0604020202020204" pitchFamily="34" charset="0"/>
              <a:buChar char="•"/>
              <a:defRPr sz="2280">
                <a:solidFill>
                  <a:srgbClr val="292B2C"/>
                </a:solidFill>
                <a:latin typeface="Times New Roman"/>
                <a:ea typeface="Times New Roman"/>
                <a:cs typeface="Times New Roman"/>
                <a:sym typeface="Times New Roman"/>
              </a:defRPr>
            </a:pPr>
            <a:r>
              <a:rPr lang="en-US" sz="1400" kern="1200">
                <a:latin typeface="+mn-lt"/>
                <a:ea typeface="+mn-ea"/>
                <a:cs typeface="+mn-cs"/>
              </a:rPr>
              <a:t>8) смерті особи в певний час у разі неможливості реєстрації органом державної реєстрації актів цивільного стану факту смерті;</a:t>
            </a:r>
          </a:p>
          <a:p>
            <a:pPr marL="0" indent="-228600" defTabSz="914400">
              <a:lnSpc>
                <a:spcPct val="90000"/>
              </a:lnSpc>
              <a:spcBef>
                <a:spcPts val="0"/>
              </a:spcBef>
              <a:spcAft>
                <a:spcPts val="600"/>
              </a:spcAft>
              <a:buSzTx/>
              <a:buFont typeface="Arial" panose="020B0604020202020204" pitchFamily="34" charset="0"/>
              <a:buChar char="•"/>
              <a:defRPr sz="2280">
                <a:solidFill>
                  <a:srgbClr val="292B2C"/>
                </a:solidFill>
                <a:latin typeface="Times New Roman"/>
                <a:ea typeface="Times New Roman"/>
                <a:cs typeface="Times New Roman"/>
                <a:sym typeface="Times New Roman"/>
              </a:defRPr>
            </a:pPr>
            <a:r>
              <a:rPr lang="en-US" sz="1400" kern="1200">
                <a:latin typeface="+mn-lt"/>
                <a:ea typeface="+mn-ea"/>
                <a:cs typeface="+mn-cs"/>
              </a:rPr>
              <a:t>9) смерті особи, яка пропала безвісти за обставин, що загрожували їй смертю або дають підстави вважати її загиблою від певного нещасного випадку внаслідок надзвичайних ситуацій техногенного та природного характеру.</a:t>
            </a:r>
          </a:p>
          <a:p>
            <a:pPr marL="0" indent="-228600" defTabSz="914400">
              <a:lnSpc>
                <a:spcPct val="90000"/>
              </a:lnSpc>
              <a:spcBef>
                <a:spcPts val="0"/>
              </a:spcBef>
              <a:spcAft>
                <a:spcPts val="600"/>
              </a:spcAft>
              <a:buSzTx/>
              <a:buFont typeface="Arial" panose="020B0604020202020204" pitchFamily="34" charset="0"/>
              <a:buChar char="•"/>
              <a:defRPr sz="2280" b="1">
                <a:solidFill>
                  <a:srgbClr val="292B2C"/>
                </a:solidFill>
                <a:latin typeface="Times New Roman"/>
                <a:ea typeface="Times New Roman"/>
                <a:cs typeface="Times New Roman"/>
                <a:sym typeface="Times New Roman"/>
              </a:defRPr>
            </a:pPr>
            <a:r>
              <a:rPr lang="en-US" sz="1400" kern="1200">
                <a:latin typeface="+mn-lt"/>
                <a:ea typeface="+mn-ea"/>
                <a:cs typeface="+mn-cs"/>
              </a:rPr>
              <a:t>2. У судовому порядку можуть бути встановлені також </a:t>
            </a:r>
            <a:r>
              <a:rPr lang="en-US" sz="1400" u="sng" kern="1200">
                <a:latin typeface="+mn-lt"/>
                <a:ea typeface="+mn-ea"/>
                <a:cs typeface="+mn-cs"/>
              </a:rPr>
              <a:t>інші факти</a:t>
            </a:r>
            <a:r>
              <a:rPr lang="en-US" sz="1400" kern="1200">
                <a:latin typeface="+mn-lt"/>
                <a:ea typeface="+mn-ea"/>
                <a:cs typeface="+mn-cs"/>
              </a:rPr>
              <a:t>, від яких залежить виникнення, зміна або припинення особистих чи майнових прав фізичних осіб, якщо законом не визначено іншого порядку їх встановлення.</a:t>
            </a:r>
          </a:p>
        </p:txBody>
      </p:sp>
    </p:spTree>
  </p:cSld>
  <p:clrMapOvr>
    <a:overrideClrMapping bg1="dk1" tx1="lt1" bg2="dk2" tx2="lt2" accent1="accent1" accent2="accent2" accent3="accent3" accent4="accent4" accent5="accent5" accent6="accent6" hlink="hlink" folHlink="folHlink"/>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637644" cy="97536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5" name="Picture 74">
            <a:extLst>
              <a:ext uri="{FF2B5EF4-FFF2-40B4-BE49-F238E27FC236}">
                <a16:creationId xmlns:a16="http://schemas.microsoft.com/office/drawing/2014/main" id="{1EBADBCA-DA20-4279-93C6-011DEF18AA7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42953" t="3964" b="3964"/>
          <a:stretch>
            <a:fillRect/>
          </a:stretch>
        </p:blipFill>
        <p:spPr>
          <a:xfrm>
            <a:off x="0" y="1"/>
            <a:ext cx="8057747" cy="9753599"/>
          </a:xfrm>
          <a:custGeom>
            <a:avLst/>
            <a:gdLst>
              <a:gd name="connsiteX0" fmla="*/ 0 w 7554138"/>
              <a:gd name="connsiteY0" fmla="*/ 0 h 6857999"/>
              <a:gd name="connsiteX1" fmla="*/ 7554138 w 7554138"/>
              <a:gd name="connsiteY1" fmla="*/ 0 h 6857999"/>
              <a:gd name="connsiteX2" fmla="*/ 7554138 w 7554138"/>
              <a:gd name="connsiteY2" fmla="*/ 6857999 h 6857999"/>
              <a:gd name="connsiteX3" fmla="*/ 0 w 7554138"/>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7554138" h="6857999">
                <a:moveTo>
                  <a:pt x="0" y="0"/>
                </a:moveTo>
                <a:lnTo>
                  <a:pt x="7554138" y="0"/>
                </a:lnTo>
                <a:lnTo>
                  <a:pt x="7554138" y="6857999"/>
                </a:lnTo>
                <a:lnTo>
                  <a:pt x="0" y="6857999"/>
                </a:lnTo>
                <a:close/>
              </a:path>
            </a:pathLst>
          </a:custGeom>
        </p:spPr>
      </p:pic>
      <p:sp>
        <p:nvSpPr>
          <p:cNvPr id="131" name="ПЛЕНУМ ВЕРХОВНОГО СУДУ УКРАЇНИ…"/>
          <p:cNvSpPr txBox="1">
            <a:spLocks noGrp="1"/>
          </p:cNvSpPr>
          <p:nvPr>
            <p:ph type="title"/>
          </p:nvPr>
        </p:nvSpPr>
        <p:spPr>
          <a:xfrm>
            <a:off x="682752" y="1767840"/>
            <a:ext cx="4112768" cy="6217919"/>
          </a:xfrm>
          <a:prstGeom prst="rect">
            <a:avLst/>
          </a:prstGeom>
        </p:spPr>
        <p:txBody>
          <a:bodyPr vert="horz" lIns="91440" tIns="45720" rIns="91440" bIns="45720" rtlCol="0" anchor="ctr">
            <a:normAutofit/>
          </a:bodyPr>
          <a:lstStyle/>
          <a:p>
            <a:pPr algn="l" defTabSz="914400">
              <a:lnSpc>
                <a:spcPct val="90000"/>
              </a:lnSpc>
              <a:spcBef>
                <a:spcPct val="0"/>
              </a:spcBef>
              <a:defRPr sz="2178">
                <a:solidFill>
                  <a:srgbClr val="FFFFFF"/>
                </a:solidFill>
              </a:defRPr>
            </a:pPr>
            <a:r>
              <a:rPr lang="en-US" sz="3100" kern="1200">
                <a:solidFill>
                  <a:srgbClr val="FFFFFF"/>
                </a:solidFill>
                <a:latin typeface="+mj-lt"/>
                <a:ea typeface="+mj-ea"/>
                <a:cs typeface="+mj-cs"/>
              </a:rPr>
              <a:t>    ПЛЕНУМ ВЕРХОВНОГО СУДУ УКРАЇНИ </a:t>
            </a:r>
          </a:p>
          <a:p>
            <a:pPr algn="l" defTabSz="914400">
              <a:lnSpc>
                <a:spcPct val="90000"/>
              </a:lnSpc>
              <a:spcBef>
                <a:spcPct val="0"/>
              </a:spcBef>
              <a:defRPr sz="1979">
                <a:solidFill>
                  <a:srgbClr val="FFFFFF"/>
                </a:solidFill>
              </a:defRPr>
            </a:pPr>
            <a:r>
              <a:rPr lang="en-US" sz="3100" kern="1200">
                <a:solidFill>
                  <a:srgbClr val="FFFFFF"/>
                </a:solidFill>
                <a:latin typeface="+mj-lt"/>
                <a:ea typeface="+mj-ea"/>
                <a:cs typeface="+mj-cs"/>
              </a:rPr>
              <a:t>  П О С Т А Н О В А </a:t>
            </a:r>
          </a:p>
          <a:p>
            <a:pPr algn="l" defTabSz="914400">
              <a:lnSpc>
                <a:spcPct val="90000"/>
              </a:lnSpc>
              <a:spcBef>
                <a:spcPct val="0"/>
              </a:spcBef>
              <a:defRPr sz="1979">
                <a:solidFill>
                  <a:srgbClr val="FFFFFF"/>
                </a:solidFill>
              </a:defRPr>
            </a:pPr>
            <a:r>
              <a:rPr lang="en-US" sz="3100" kern="1200">
                <a:solidFill>
                  <a:srgbClr val="FFFFFF"/>
                </a:solidFill>
                <a:latin typeface="+mj-lt"/>
                <a:ea typeface="+mj-ea"/>
                <a:cs typeface="+mj-cs"/>
              </a:rPr>
              <a:t> N 5 від 31.03.95 </a:t>
            </a:r>
          </a:p>
          <a:p>
            <a:pPr algn="l" defTabSz="914400">
              <a:lnSpc>
                <a:spcPct val="90000"/>
              </a:lnSpc>
              <a:spcBef>
                <a:spcPct val="0"/>
              </a:spcBef>
              <a:defRPr sz="1979">
                <a:solidFill>
                  <a:srgbClr val="FFFFFF"/>
                </a:solidFill>
              </a:defRPr>
            </a:pPr>
            <a:r>
              <a:rPr lang="en-US" sz="3100" kern="1200">
                <a:solidFill>
                  <a:srgbClr val="FFFFFF"/>
                </a:solidFill>
                <a:latin typeface="+mj-lt"/>
                <a:ea typeface="+mj-ea"/>
                <a:cs typeface="+mj-cs"/>
              </a:rPr>
              <a:t>     м.Київ </a:t>
            </a:r>
          </a:p>
          <a:p>
            <a:pPr algn="l" defTabSz="914400">
              <a:lnSpc>
                <a:spcPct val="90000"/>
              </a:lnSpc>
              <a:spcBef>
                <a:spcPct val="0"/>
              </a:spcBef>
              <a:defRPr sz="989">
                <a:solidFill>
                  <a:srgbClr val="FFFFFF"/>
                </a:solidFill>
              </a:defRPr>
            </a:pPr>
            <a:r>
              <a:rPr lang="en-US" sz="3100" kern="1200">
                <a:solidFill>
                  <a:srgbClr val="FFFFFF"/>
                </a:solidFill>
                <a:latin typeface="+mj-lt"/>
                <a:ea typeface="+mj-ea"/>
                <a:cs typeface="+mj-cs"/>
              </a:rPr>
              <a:t> </a:t>
            </a:r>
          </a:p>
          <a:p>
            <a:pPr algn="l" defTabSz="914400">
              <a:lnSpc>
                <a:spcPct val="90000"/>
              </a:lnSpc>
              <a:spcBef>
                <a:spcPct val="0"/>
              </a:spcBef>
              <a:defRPr sz="2178">
                <a:solidFill>
                  <a:srgbClr val="FFFFFF"/>
                </a:solidFill>
              </a:defRPr>
            </a:pPr>
            <a:r>
              <a:rPr lang="en-US" sz="3100" kern="1200">
                <a:solidFill>
                  <a:srgbClr val="FFFFFF"/>
                </a:solidFill>
                <a:latin typeface="+mj-lt"/>
                <a:ea typeface="+mj-ea"/>
                <a:cs typeface="+mj-cs"/>
              </a:rPr>
              <a:t>          Про судову практику в справах про встановлення </a:t>
            </a:r>
          </a:p>
          <a:p>
            <a:pPr algn="l" defTabSz="914400">
              <a:lnSpc>
                <a:spcPct val="90000"/>
              </a:lnSpc>
              <a:spcBef>
                <a:spcPct val="0"/>
              </a:spcBef>
              <a:defRPr sz="1979">
                <a:solidFill>
                  <a:srgbClr val="FFFFFF"/>
                </a:solidFill>
              </a:defRPr>
            </a:pPr>
            <a:r>
              <a:rPr lang="en-US" sz="3100" kern="1200">
                <a:solidFill>
                  <a:srgbClr val="FFFFFF"/>
                </a:solidFill>
                <a:latin typeface="+mj-lt"/>
                <a:ea typeface="+mj-ea"/>
                <a:cs typeface="+mj-cs"/>
              </a:rPr>
              <a:t>                фактів, що мають юридичне значення </a:t>
            </a:r>
          </a:p>
        </p:txBody>
      </p:sp>
      <p:sp>
        <p:nvSpPr>
          <p:cNvPr id="77" name="Rectangle 76">
            <a:extLst>
              <a:ext uri="{FF2B5EF4-FFF2-40B4-BE49-F238E27FC236}">
                <a16:creationId xmlns:a16="http://schemas.microsoft.com/office/drawing/2014/main" id="{4735DC46-5663-471D-AADB-81E00E65BC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54240" y="0"/>
            <a:ext cx="5750560" cy="9753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В  порядку  окремого  провадження розглядаються справи про встановлення фактів, якщо:…"/>
          <p:cNvSpPr txBox="1">
            <a:spLocks noGrp="1"/>
          </p:cNvSpPr>
          <p:nvPr>
            <p:ph type="body" idx="1"/>
          </p:nvPr>
        </p:nvSpPr>
        <p:spPr>
          <a:xfrm>
            <a:off x="6583680" y="1144422"/>
            <a:ext cx="5569305" cy="7438746"/>
          </a:xfrm>
          <a:prstGeom prst="rect">
            <a:avLst/>
          </a:prstGeom>
        </p:spPr>
        <p:txBody>
          <a:bodyPr vert="horz" lIns="91440" tIns="45720" rIns="91440" bIns="45720" rtlCol="0" anchor="ctr">
            <a:normAutofit lnSpcReduction="10000"/>
          </a:bodyPr>
          <a:lstStyle/>
          <a:p>
            <a:pPr marL="0" indent="-228600" defTabSz="914400">
              <a:lnSpc>
                <a:spcPct val="90000"/>
              </a:lnSpc>
              <a:spcBef>
                <a:spcPts val="0"/>
              </a:spcBef>
              <a:spcAft>
                <a:spcPts val="600"/>
              </a:spcAft>
              <a:buSzTx/>
              <a:buFont typeface="Arial" panose="020B0604020202020204" pitchFamily="34" charset="0"/>
              <a:buChar char="•"/>
              <a:defRPr sz="2314">
                <a:solidFill>
                  <a:srgbClr val="070707"/>
                </a:solidFill>
                <a:latin typeface="Menlo"/>
                <a:ea typeface="Menlo"/>
                <a:cs typeface="Menlo"/>
                <a:sym typeface="Menlo"/>
              </a:defRPr>
            </a:pPr>
            <a:r>
              <a:rPr lang="en-US" sz="1700" kern="1200">
                <a:latin typeface="+mn-lt"/>
                <a:ea typeface="+mn-ea"/>
                <a:cs typeface="+mn-cs"/>
              </a:rPr>
              <a:t>    </a:t>
            </a:r>
            <a:r>
              <a:rPr lang="en-US" sz="1700" kern="1200">
                <a:latin typeface="+mn-lt"/>
                <a:ea typeface="+mn-ea"/>
                <a:cs typeface="+mn-cs"/>
                <a:sym typeface="Times New Roman"/>
              </a:rPr>
              <a:t>В  порядку  окремого  провадження розглядаються справи про встановлення фактів, якщо:</a:t>
            </a:r>
          </a:p>
          <a:p>
            <a:pPr marL="296703" indent="-228600" defTabSz="914400">
              <a:lnSpc>
                <a:spcPct val="90000"/>
              </a:lnSpc>
              <a:spcBef>
                <a:spcPts val="0"/>
              </a:spcBef>
              <a:spcAft>
                <a:spcPts val="600"/>
              </a:spcAft>
              <a:buFont typeface="Arial" panose="020B0604020202020204" pitchFamily="34" charset="0"/>
              <a:buChar char="•"/>
              <a:defRPr sz="2314">
                <a:solidFill>
                  <a:srgbClr val="070707"/>
                </a:solidFill>
                <a:latin typeface="Times New Roman"/>
                <a:ea typeface="Times New Roman"/>
                <a:cs typeface="Times New Roman"/>
                <a:sym typeface="Times New Roman"/>
              </a:defRPr>
            </a:pPr>
            <a:r>
              <a:rPr lang="en-US" sz="1700" kern="1200">
                <a:latin typeface="+mn-lt"/>
                <a:ea typeface="+mn-ea"/>
                <a:cs typeface="+mn-cs"/>
              </a:rPr>
              <a:t>згідно  з  законом такі факти породжують юридичні наслідки, тобто від них залежить виникнення,  зміна або припинення особистих чи майнових прав громадян;</a:t>
            </a:r>
          </a:p>
          <a:p>
            <a:pPr marL="296703" indent="-228600" defTabSz="914400">
              <a:lnSpc>
                <a:spcPct val="90000"/>
              </a:lnSpc>
              <a:spcBef>
                <a:spcPts val="0"/>
              </a:spcBef>
              <a:spcAft>
                <a:spcPts val="600"/>
              </a:spcAft>
              <a:buFont typeface="Arial" panose="020B0604020202020204" pitchFamily="34" charset="0"/>
              <a:buChar char="•"/>
              <a:defRPr sz="2314">
                <a:solidFill>
                  <a:srgbClr val="070707"/>
                </a:solidFill>
                <a:latin typeface="Times New Roman"/>
                <a:ea typeface="Times New Roman"/>
                <a:cs typeface="Times New Roman"/>
                <a:sym typeface="Times New Roman"/>
              </a:defRPr>
            </a:pPr>
            <a:r>
              <a:rPr lang="en-US" sz="1700" kern="1200">
                <a:latin typeface="+mn-lt"/>
                <a:ea typeface="+mn-ea"/>
                <a:cs typeface="+mn-cs"/>
              </a:rPr>
              <a:t>чинним законодавством  не  передбачено  іншого  порядку  їх встановлення;</a:t>
            </a:r>
          </a:p>
          <a:p>
            <a:pPr marL="296703" indent="-228600" defTabSz="914400">
              <a:lnSpc>
                <a:spcPct val="90000"/>
              </a:lnSpc>
              <a:spcBef>
                <a:spcPts val="0"/>
              </a:spcBef>
              <a:spcAft>
                <a:spcPts val="600"/>
              </a:spcAft>
              <a:buFont typeface="Arial" panose="020B0604020202020204" pitchFamily="34" charset="0"/>
              <a:buChar char="•"/>
              <a:defRPr sz="2314">
                <a:solidFill>
                  <a:srgbClr val="070707"/>
                </a:solidFill>
                <a:latin typeface="Times New Roman"/>
                <a:ea typeface="Times New Roman"/>
                <a:cs typeface="Times New Roman"/>
                <a:sym typeface="Times New Roman"/>
              </a:defRPr>
            </a:pPr>
            <a:r>
              <a:rPr lang="en-US" sz="1700" kern="1200">
                <a:latin typeface="+mn-lt"/>
                <a:ea typeface="+mn-ea"/>
                <a:cs typeface="+mn-cs"/>
              </a:rPr>
              <a:t>заявник не має  іншої  можливості  одержати  або  відновити загублений  чи  знищений  документ,  який  посвідчує факт,  що має юридичне значення;</a:t>
            </a:r>
          </a:p>
          <a:p>
            <a:pPr marL="296703" indent="-228600" defTabSz="914400">
              <a:lnSpc>
                <a:spcPct val="90000"/>
              </a:lnSpc>
              <a:spcBef>
                <a:spcPts val="0"/>
              </a:spcBef>
              <a:spcAft>
                <a:spcPts val="600"/>
              </a:spcAft>
              <a:buFont typeface="Arial" panose="020B0604020202020204" pitchFamily="34" charset="0"/>
              <a:buChar char="•"/>
              <a:defRPr sz="2314">
                <a:solidFill>
                  <a:srgbClr val="070707"/>
                </a:solidFill>
                <a:latin typeface="Times New Roman"/>
                <a:ea typeface="Times New Roman"/>
                <a:cs typeface="Times New Roman"/>
                <a:sym typeface="Times New Roman"/>
              </a:defRPr>
            </a:pPr>
            <a:r>
              <a:rPr lang="en-US" sz="1700" kern="1200">
                <a:latin typeface="+mn-lt"/>
                <a:ea typeface="+mn-ea"/>
                <a:cs typeface="+mn-cs"/>
              </a:rPr>
              <a:t>встановлення  факту  не пов'язується з наступним вирішенням спору про право.</a:t>
            </a:r>
          </a:p>
          <a:p>
            <a:pPr marL="296703" indent="-228600" defTabSz="914400">
              <a:lnSpc>
                <a:spcPct val="90000"/>
              </a:lnSpc>
              <a:spcBef>
                <a:spcPts val="0"/>
              </a:spcBef>
              <a:spcAft>
                <a:spcPts val="600"/>
              </a:spcAft>
              <a:buFont typeface="Arial" panose="020B0604020202020204" pitchFamily="34" charset="0"/>
              <a:buChar char="•"/>
              <a:defRPr sz="2314">
                <a:solidFill>
                  <a:srgbClr val="070707"/>
                </a:solidFill>
                <a:latin typeface="Times New Roman"/>
                <a:ea typeface="Times New Roman"/>
                <a:cs typeface="Times New Roman"/>
                <a:sym typeface="Times New Roman"/>
              </a:defRPr>
            </a:pPr>
            <a:endParaRPr lang="en-US" sz="1700" kern="1200">
              <a:latin typeface="+mn-lt"/>
              <a:ea typeface="+mn-ea"/>
              <a:cs typeface="+mn-cs"/>
            </a:endParaRPr>
          </a:p>
          <a:p>
            <a:pPr marL="0" indent="-228600" defTabSz="914400">
              <a:lnSpc>
                <a:spcPct val="90000"/>
              </a:lnSpc>
              <a:spcBef>
                <a:spcPts val="0"/>
              </a:spcBef>
              <a:spcAft>
                <a:spcPts val="600"/>
              </a:spcAft>
              <a:buSzTx/>
              <a:buFont typeface="Arial" panose="020B0604020202020204" pitchFamily="34" charset="0"/>
              <a:buChar char="•"/>
              <a:defRPr sz="2314">
                <a:solidFill>
                  <a:srgbClr val="070707"/>
                </a:solidFill>
                <a:latin typeface="Times New Roman"/>
                <a:ea typeface="Times New Roman"/>
                <a:cs typeface="Times New Roman"/>
                <a:sym typeface="Times New Roman"/>
              </a:defRPr>
            </a:pPr>
            <a:r>
              <a:rPr lang="en-US" sz="1700" kern="1200">
                <a:latin typeface="+mn-lt"/>
                <a:ea typeface="+mn-ea"/>
                <a:cs typeface="+mn-cs"/>
              </a:rPr>
              <a:t>Не передбачено ЦПК, але згадуються у Постанові:</a:t>
            </a:r>
          </a:p>
          <a:p>
            <a:pPr marL="148351" indent="-228600" defTabSz="914400">
              <a:lnSpc>
                <a:spcPct val="90000"/>
              </a:lnSpc>
              <a:spcBef>
                <a:spcPts val="0"/>
              </a:spcBef>
              <a:spcAft>
                <a:spcPts val="600"/>
              </a:spcAft>
              <a:buFont typeface="Arial" panose="020B0604020202020204" pitchFamily="34" charset="0"/>
              <a:buChar char="•"/>
              <a:tabLst>
                <a:tab pos="508000" algn="l"/>
                <a:tab pos="1028700" algn="l"/>
                <a:tab pos="1549400" algn="l"/>
                <a:tab pos="2070100" algn="l"/>
                <a:tab pos="2578100" algn="l"/>
                <a:tab pos="3098800" algn="l"/>
                <a:tab pos="3619500" algn="l"/>
                <a:tab pos="4140200" algn="l"/>
                <a:tab pos="4648200" algn="l"/>
                <a:tab pos="5168900" algn="l"/>
                <a:tab pos="5689600" algn="l"/>
                <a:tab pos="6210300" algn="l"/>
                <a:tab pos="6718300" algn="l"/>
                <a:tab pos="7239000" algn="l"/>
                <a:tab pos="7759700" algn="l"/>
                <a:tab pos="8280400" algn="l"/>
              </a:tabLst>
              <a:defRPr sz="2314">
                <a:solidFill>
                  <a:srgbClr val="070707"/>
                </a:solidFill>
                <a:latin typeface="Times"/>
                <a:ea typeface="Times"/>
                <a:cs typeface="Times"/>
                <a:sym typeface="Times"/>
              </a:defRPr>
            </a:pPr>
            <a:r>
              <a:rPr lang="en-US" sz="1700" kern="1200">
                <a:latin typeface="+mn-lt"/>
                <a:ea typeface="+mn-ea"/>
                <a:cs typeface="+mn-cs"/>
              </a:rPr>
              <a:t>про встановлення факту батьківства в</a:t>
            </a:r>
            <a:r>
              <a:rPr lang="en-US" sz="1700" kern="1200">
                <a:latin typeface="+mn-lt"/>
                <a:ea typeface="+mn-ea"/>
                <a:cs typeface="+mn-cs"/>
                <a:sym typeface="Times New Roman"/>
              </a:rPr>
              <a:t> </a:t>
            </a:r>
            <a:r>
              <a:rPr lang="en-US" sz="1700" kern="1200">
                <a:latin typeface="+mn-lt"/>
                <a:ea typeface="+mn-ea"/>
                <a:cs typeface="+mn-cs"/>
              </a:rPr>
              <a:t>разі смерті особи, яку заявник вважає батьком дитини</a:t>
            </a:r>
            <a:endParaRPr lang="en-US" sz="1700" kern="1200">
              <a:latin typeface="+mn-lt"/>
              <a:ea typeface="+mn-ea"/>
              <a:cs typeface="+mn-cs"/>
              <a:sym typeface="Times New Roman"/>
            </a:endParaRPr>
          </a:p>
          <a:p>
            <a:pPr marL="148351" indent="-228600" defTabSz="914400">
              <a:lnSpc>
                <a:spcPct val="90000"/>
              </a:lnSpc>
              <a:spcBef>
                <a:spcPts val="0"/>
              </a:spcBef>
              <a:spcAft>
                <a:spcPts val="600"/>
              </a:spcAft>
              <a:buFont typeface="Arial" panose="020B0604020202020204" pitchFamily="34" charset="0"/>
              <a:buChar char="•"/>
              <a:tabLst>
                <a:tab pos="508000" algn="l"/>
                <a:tab pos="1028700" algn="l"/>
                <a:tab pos="1549400" algn="l"/>
                <a:tab pos="2070100" algn="l"/>
                <a:tab pos="2578100" algn="l"/>
                <a:tab pos="3098800" algn="l"/>
                <a:tab pos="3619500" algn="l"/>
                <a:tab pos="4140200" algn="l"/>
                <a:tab pos="4648200" algn="l"/>
                <a:tab pos="5168900" algn="l"/>
                <a:tab pos="5689600" algn="l"/>
                <a:tab pos="6210300" algn="l"/>
                <a:tab pos="6718300" algn="l"/>
                <a:tab pos="7239000" algn="l"/>
                <a:tab pos="7759700" algn="l"/>
                <a:tab pos="8280400" algn="l"/>
              </a:tabLst>
              <a:defRPr sz="2314">
                <a:solidFill>
                  <a:srgbClr val="070707"/>
                </a:solidFill>
                <a:latin typeface="Times"/>
                <a:ea typeface="Times"/>
                <a:cs typeface="Times"/>
                <a:sym typeface="Times"/>
              </a:defRPr>
            </a:pPr>
            <a:r>
              <a:rPr lang="en-US" sz="1700" kern="1200">
                <a:latin typeface="+mn-lt"/>
                <a:ea typeface="+mn-ea"/>
                <a:cs typeface="+mn-cs"/>
              </a:rPr>
              <a:t>про встановлення факту прийняття спадщини та місця</a:t>
            </a:r>
            <a:r>
              <a:rPr lang="en-US" sz="1700" kern="1200">
                <a:latin typeface="+mn-lt"/>
                <a:ea typeface="+mn-ea"/>
                <a:cs typeface="+mn-cs"/>
                <a:sym typeface="Times New Roman"/>
              </a:rPr>
              <a:t> </a:t>
            </a:r>
            <a:r>
              <a:rPr lang="en-US" sz="1700" kern="1200">
                <a:latin typeface="+mn-lt"/>
                <a:ea typeface="+mn-ea"/>
                <a:cs typeface="+mn-cs"/>
              </a:rPr>
              <a:t>її відкриття</a:t>
            </a:r>
            <a:r>
              <a:rPr lang="en-US" sz="1700" kern="1200">
                <a:latin typeface="+mn-lt"/>
                <a:ea typeface="+mn-ea"/>
                <a:cs typeface="+mn-cs"/>
                <a:sym typeface="Times New Roman"/>
              </a:rPr>
              <a:t> </a:t>
            </a:r>
          </a:p>
          <a:p>
            <a:pPr marL="148351" indent="-228600" defTabSz="914400">
              <a:lnSpc>
                <a:spcPct val="90000"/>
              </a:lnSpc>
              <a:spcBef>
                <a:spcPts val="0"/>
              </a:spcBef>
              <a:spcAft>
                <a:spcPts val="600"/>
              </a:spcAft>
              <a:buFont typeface="Arial" panose="020B0604020202020204" pitchFamily="34" charset="0"/>
              <a:buChar char="•"/>
              <a:tabLst>
                <a:tab pos="508000" algn="l"/>
                <a:tab pos="1028700" algn="l"/>
                <a:tab pos="1549400" algn="l"/>
                <a:tab pos="2070100" algn="l"/>
                <a:tab pos="2578100" algn="l"/>
                <a:tab pos="3098800" algn="l"/>
                <a:tab pos="3619500" algn="l"/>
                <a:tab pos="4140200" algn="l"/>
                <a:tab pos="4648200" algn="l"/>
                <a:tab pos="5168900" algn="l"/>
                <a:tab pos="5689600" algn="l"/>
                <a:tab pos="6210300" algn="l"/>
                <a:tab pos="6718300" algn="l"/>
                <a:tab pos="7239000" algn="l"/>
                <a:tab pos="7759700" algn="l"/>
                <a:tab pos="8280400" algn="l"/>
              </a:tabLst>
              <a:defRPr sz="2314">
                <a:solidFill>
                  <a:srgbClr val="070707"/>
                </a:solidFill>
                <a:latin typeface="Times"/>
                <a:ea typeface="Times"/>
                <a:cs typeface="Times"/>
                <a:sym typeface="Times"/>
              </a:defRPr>
            </a:pPr>
            <a:r>
              <a:rPr lang="en-US" sz="1700" kern="1200">
                <a:latin typeface="+mn-lt"/>
                <a:ea typeface="+mn-ea"/>
                <a:cs typeface="+mn-cs"/>
              </a:rPr>
              <a:t>про встановлення факту володіння</a:t>
            </a:r>
            <a:r>
              <a:rPr lang="en-US" sz="1700" kern="1200">
                <a:latin typeface="+mn-lt"/>
                <a:ea typeface="+mn-ea"/>
                <a:cs typeface="+mn-cs"/>
                <a:sym typeface="Times New Roman"/>
              </a:rPr>
              <a:t> </a:t>
            </a:r>
            <a:r>
              <a:rPr lang="en-US" sz="1700" kern="1200">
                <a:latin typeface="+mn-lt"/>
                <a:ea typeface="+mn-ea"/>
                <a:cs typeface="+mn-cs"/>
              </a:rPr>
              <a:t>громадянином жилим будинком на праві власності</a:t>
            </a:r>
            <a:r>
              <a:rPr lang="en-US" sz="1700" kern="1200">
                <a:latin typeface="+mn-lt"/>
                <a:ea typeface="+mn-ea"/>
                <a:cs typeface="+mn-cs"/>
                <a:sym typeface="Times New Roman"/>
              </a:rPr>
              <a:t> (</a:t>
            </a:r>
            <a:r>
              <a:rPr lang="en-US" sz="1700" kern="1200">
                <a:latin typeface="+mn-lt"/>
                <a:ea typeface="+mn-ea"/>
                <a:cs typeface="+mn-cs"/>
              </a:rPr>
              <a:t>якщо у заявника був правовстановлюючий документ на цей</a:t>
            </a:r>
            <a:r>
              <a:rPr lang="en-US" sz="1700" kern="1200">
                <a:latin typeface="+mn-lt"/>
                <a:ea typeface="+mn-ea"/>
                <a:cs typeface="+mn-cs"/>
                <a:sym typeface="Times New Roman"/>
              </a:rPr>
              <a:t> </a:t>
            </a:r>
            <a:r>
              <a:rPr lang="en-US" sz="1700" kern="1200">
                <a:latin typeface="+mn-lt"/>
                <a:ea typeface="+mn-ea"/>
                <a:cs typeface="+mn-cs"/>
              </a:rPr>
              <a:t>будинок, але його втрачено і немає можливості підтвердити</a:t>
            </a:r>
            <a:r>
              <a:rPr lang="en-US" sz="1700" kern="1200">
                <a:latin typeface="+mn-lt"/>
                <a:ea typeface="+mn-ea"/>
                <a:cs typeface="+mn-cs"/>
                <a:sym typeface="Times New Roman"/>
              </a:rPr>
              <a:t> </a:t>
            </a:r>
            <a:r>
              <a:rPr lang="en-US" sz="1700" kern="1200">
                <a:latin typeface="+mn-lt"/>
                <a:ea typeface="+mn-ea"/>
                <a:cs typeface="+mn-cs"/>
              </a:rPr>
              <a:t>наявність права власності не в судовому порядку</a:t>
            </a:r>
            <a:r>
              <a:rPr lang="en-US" sz="1700" kern="1200">
                <a:latin typeface="+mn-lt"/>
                <a:ea typeface="+mn-ea"/>
                <a:cs typeface="+mn-cs"/>
                <a:sym typeface="Times New Roman"/>
              </a:rPr>
              <a:t>).</a:t>
            </a:r>
          </a:p>
        </p:txBody>
      </p:sp>
    </p:spTree>
  </p:cSld>
  <p:clrMapOvr>
    <a:overrideClrMapping bg1="dk1" tx1="lt1" bg2="dk2" tx2="lt2" accent1="accent1" accent2="accent2" accent3="accent3" accent4="accent4" accent5="accent5" accent6="accent6" hlink="hlink" folHlink="folHlink"/>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6" name="Rectangle 75">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487584" cy="975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3004797" cy="97536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0" name="Picture 79">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3004800" cy="9753600"/>
          </a:xfrm>
          <a:prstGeom prst="rect">
            <a:avLst/>
          </a:prstGeom>
        </p:spPr>
      </p:pic>
      <p:sp>
        <p:nvSpPr>
          <p:cNvPr id="134" name="Розгляд судом справ про обмеження цивільної дієздатності фізичної особи, визнання фізичної особи недієздатною та поновлення цивільної дієздатності фізичної особи"/>
          <p:cNvSpPr txBox="1">
            <a:spLocks noGrp="1"/>
          </p:cNvSpPr>
          <p:nvPr>
            <p:ph type="title"/>
          </p:nvPr>
        </p:nvSpPr>
        <p:spPr>
          <a:xfrm>
            <a:off x="682750" y="2920733"/>
            <a:ext cx="3913772" cy="3925473"/>
          </a:xfrm>
          <a:prstGeom prst="rect">
            <a:avLst/>
          </a:prstGeom>
        </p:spPr>
        <p:txBody>
          <a:bodyPr vert="horz" lIns="91440" tIns="45720" rIns="91440" bIns="45720" rtlCol="0" anchor="ctr">
            <a:normAutofit fontScale="90000"/>
          </a:bodyPr>
          <a:lstStyle>
            <a:lvl1pPr>
              <a:defRPr sz="2200">
                <a:solidFill>
                  <a:srgbClr val="FFFFFF"/>
                </a:solidFill>
              </a:defRPr>
            </a:lvl1pPr>
          </a:lstStyle>
          <a:p>
            <a:pPr algn="l" defTabSz="914400">
              <a:lnSpc>
                <a:spcPct val="90000"/>
              </a:lnSpc>
              <a:spcBef>
                <a:spcPct val="0"/>
              </a:spcBef>
            </a:pPr>
            <a:r>
              <a:rPr lang="en-US" sz="2800" kern="1200">
                <a:latin typeface="+mj-lt"/>
                <a:ea typeface="+mj-ea"/>
                <a:cs typeface="+mj-cs"/>
              </a:rPr>
              <a:t>Розгляд судом справ про обмеження цивільної дієздатності фізичної особи, визнання фізичної особи недієздатною та поновлення цивільної дієздатності фізичної особи</a:t>
            </a:r>
          </a:p>
        </p:txBody>
      </p:sp>
      <p:sp>
        <p:nvSpPr>
          <p:cNvPr id="135" name="Стаття 298. Призначення експертизи…"/>
          <p:cNvSpPr txBox="1">
            <a:spLocks noGrp="1"/>
          </p:cNvSpPr>
          <p:nvPr>
            <p:ph type="body" idx="1"/>
          </p:nvPr>
        </p:nvSpPr>
        <p:spPr>
          <a:xfrm>
            <a:off x="6496612" y="1140431"/>
            <a:ext cx="5659823" cy="7439124"/>
          </a:xfrm>
          <a:prstGeom prst="rect">
            <a:avLst/>
          </a:prstGeom>
        </p:spPr>
        <p:txBody>
          <a:bodyPr vert="horz" lIns="91440" tIns="45720" rIns="91440" bIns="45720" rtlCol="0" anchor="ctr">
            <a:normAutofit/>
          </a:bodyPr>
          <a:lstStyle/>
          <a:p>
            <a:pPr marL="0" indent="-228600" defTabSz="914400">
              <a:lnSpc>
                <a:spcPct val="90000"/>
              </a:lnSpc>
              <a:spcBef>
                <a:spcPts val="0"/>
              </a:spcBef>
              <a:spcAft>
                <a:spcPts val="600"/>
              </a:spcAft>
              <a:buSzTx/>
              <a:buFont typeface="Arial" panose="020B0604020202020204" pitchFamily="34" charset="0"/>
              <a:buChar char="•"/>
              <a:defRPr sz="2352">
                <a:solidFill>
                  <a:srgbClr val="292B2C"/>
                </a:solidFill>
                <a:latin typeface="Times New Roman"/>
                <a:ea typeface="Times New Roman"/>
                <a:cs typeface="Times New Roman"/>
                <a:sym typeface="Times New Roman"/>
              </a:defRPr>
            </a:pPr>
            <a:r>
              <a:rPr lang="en-US" sz="1700" b="1" kern="1200">
                <a:latin typeface="+mn-lt"/>
                <a:ea typeface="+mn-ea"/>
                <a:cs typeface="+mn-cs"/>
              </a:rPr>
              <a:t>Стаття 298.</a:t>
            </a:r>
            <a:r>
              <a:rPr lang="en-US" sz="1700" kern="1200">
                <a:latin typeface="+mn-lt"/>
                <a:ea typeface="+mn-ea"/>
                <a:cs typeface="+mn-cs"/>
              </a:rPr>
              <a:t> Призначення експертизи</a:t>
            </a:r>
          </a:p>
          <a:p>
            <a:pPr marL="0" indent="-228600" defTabSz="914400">
              <a:lnSpc>
                <a:spcPct val="90000"/>
              </a:lnSpc>
              <a:spcBef>
                <a:spcPts val="0"/>
              </a:spcBef>
              <a:spcAft>
                <a:spcPts val="600"/>
              </a:spcAft>
              <a:buSzTx/>
              <a:buFont typeface="Arial" panose="020B0604020202020204" pitchFamily="34" charset="0"/>
              <a:buChar char="•"/>
              <a:defRPr sz="2352">
                <a:solidFill>
                  <a:srgbClr val="292B2C"/>
                </a:solidFill>
                <a:latin typeface="Times New Roman"/>
                <a:ea typeface="Times New Roman"/>
                <a:cs typeface="Times New Roman"/>
                <a:sym typeface="Times New Roman"/>
              </a:defRPr>
            </a:pPr>
            <a:r>
              <a:rPr lang="en-US" sz="1700" kern="1200">
                <a:latin typeface="+mn-lt"/>
                <a:ea typeface="+mn-ea"/>
                <a:cs typeface="+mn-cs"/>
              </a:rPr>
              <a:t>1. Суд за наявності достатніх даних про психічний розлад здоров’я фізичної особи </a:t>
            </a:r>
            <a:r>
              <a:rPr lang="en-US" sz="1700" b="1" kern="1200">
                <a:latin typeface="+mn-lt"/>
                <a:ea typeface="+mn-ea"/>
                <a:cs typeface="+mn-cs"/>
              </a:rPr>
              <a:t>призначає для встановлення її психічного стану судово-психіатричну експертизу</a:t>
            </a:r>
            <a:r>
              <a:rPr lang="en-US" sz="1700" kern="1200">
                <a:latin typeface="+mn-lt"/>
                <a:ea typeface="+mn-ea"/>
                <a:cs typeface="+mn-cs"/>
              </a:rPr>
              <a:t>.</a:t>
            </a:r>
          </a:p>
          <a:p>
            <a:pPr marL="0" indent="-228600" defTabSz="914400">
              <a:lnSpc>
                <a:spcPct val="90000"/>
              </a:lnSpc>
              <a:spcBef>
                <a:spcPts val="0"/>
              </a:spcBef>
              <a:spcAft>
                <a:spcPts val="600"/>
              </a:spcAft>
              <a:buSzTx/>
              <a:buFont typeface="Arial" panose="020B0604020202020204" pitchFamily="34" charset="0"/>
              <a:buChar char="•"/>
              <a:defRPr sz="2352">
                <a:solidFill>
                  <a:srgbClr val="292B2C"/>
                </a:solidFill>
                <a:latin typeface="Times New Roman"/>
                <a:ea typeface="Times New Roman"/>
                <a:cs typeface="Times New Roman"/>
                <a:sym typeface="Times New Roman"/>
              </a:defRPr>
            </a:pPr>
            <a:r>
              <a:rPr lang="en-US" sz="1700" kern="1200">
                <a:latin typeface="+mn-lt"/>
                <a:ea typeface="+mn-ea"/>
                <a:cs typeface="+mn-cs"/>
              </a:rPr>
              <a:t>2. У виняткових випадках, коли особа, щодо якої відкрито провадження у справі про обмеження її у цивільній дієздатності чи визнання її недієздатною, явно ухиляється від проходження експертизи, суд у судовому засіданні за участю лікаря-психіатра може постановити ухвалу про примусове направлення фізичної особи на судово-психіатричну експертизу.</a:t>
            </a:r>
          </a:p>
          <a:p>
            <a:pPr marL="0" indent="-228600" defTabSz="914400">
              <a:lnSpc>
                <a:spcPct val="90000"/>
              </a:lnSpc>
              <a:spcBef>
                <a:spcPts val="0"/>
              </a:spcBef>
              <a:spcAft>
                <a:spcPts val="600"/>
              </a:spcAft>
              <a:buSzTx/>
              <a:buFont typeface="Arial" panose="020B0604020202020204" pitchFamily="34" charset="0"/>
              <a:buChar char="•"/>
              <a:defRPr sz="2352">
                <a:solidFill>
                  <a:srgbClr val="292B2C"/>
                </a:solidFill>
                <a:latin typeface="Times New Roman"/>
                <a:ea typeface="Times New Roman"/>
                <a:cs typeface="Times New Roman"/>
                <a:sym typeface="Times New Roman"/>
              </a:defRPr>
            </a:pPr>
            <a:endParaRPr lang="en-US" sz="1700" kern="1200">
              <a:latin typeface="+mn-lt"/>
              <a:ea typeface="+mn-ea"/>
              <a:cs typeface="+mn-cs"/>
            </a:endParaRPr>
          </a:p>
          <a:p>
            <a:pPr marL="0" indent="-228600" defTabSz="914400">
              <a:lnSpc>
                <a:spcPct val="90000"/>
              </a:lnSpc>
              <a:spcBef>
                <a:spcPts val="0"/>
              </a:spcBef>
              <a:spcAft>
                <a:spcPts val="600"/>
              </a:spcAft>
              <a:buSzTx/>
              <a:buFont typeface="Arial" panose="020B0604020202020204" pitchFamily="34" charset="0"/>
              <a:buChar char="•"/>
              <a:defRPr sz="2352">
                <a:solidFill>
                  <a:srgbClr val="292B2C"/>
                </a:solidFill>
                <a:latin typeface="Times New Roman"/>
                <a:ea typeface="Times New Roman"/>
                <a:cs typeface="Times New Roman"/>
                <a:sym typeface="Times New Roman"/>
              </a:defRPr>
            </a:pPr>
            <a:r>
              <a:rPr lang="en-US" sz="1700" b="1" kern="1200">
                <a:latin typeface="+mn-lt"/>
                <a:ea typeface="+mn-ea"/>
                <a:cs typeface="+mn-cs"/>
              </a:rPr>
              <a:t>Стаття 299. </a:t>
            </a:r>
            <a:r>
              <a:rPr lang="en-US" sz="1700" kern="1200">
                <a:latin typeface="+mn-lt"/>
                <a:ea typeface="+mn-ea"/>
                <a:cs typeface="+mn-cs"/>
              </a:rPr>
              <a:t>Розгляд справ</a:t>
            </a:r>
          </a:p>
          <a:p>
            <a:pPr marL="0" indent="-228600" defTabSz="914400">
              <a:lnSpc>
                <a:spcPct val="90000"/>
              </a:lnSpc>
              <a:spcBef>
                <a:spcPts val="0"/>
              </a:spcBef>
              <a:spcAft>
                <a:spcPts val="600"/>
              </a:spcAft>
              <a:buSzTx/>
              <a:buFont typeface="Arial" panose="020B0604020202020204" pitchFamily="34" charset="0"/>
              <a:buChar char="•"/>
              <a:defRPr sz="2352">
                <a:solidFill>
                  <a:srgbClr val="292B2C"/>
                </a:solidFill>
                <a:latin typeface="Times New Roman"/>
                <a:ea typeface="Times New Roman"/>
                <a:cs typeface="Times New Roman"/>
                <a:sym typeface="Times New Roman"/>
              </a:defRPr>
            </a:pPr>
            <a:r>
              <a:rPr lang="en-US" sz="1700" kern="1200">
                <a:latin typeface="+mn-lt"/>
                <a:ea typeface="+mn-ea"/>
                <a:cs typeface="+mn-cs"/>
              </a:rPr>
              <a:t>1. Справи про обмеження цивільної дієздатності фізичної особи чи визнання фізичної особи недієздатною суд розглядає за участю заявника, особи, щодо якої розглядається справа про визнання її недієздатною, та представника органу опіки та піклування. </a:t>
            </a:r>
          </a:p>
          <a:p>
            <a:pPr marL="0" indent="-228600" defTabSz="914400">
              <a:lnSpc>
                <a:spcPct val="90000"/>
              </a:lnSpc>
              <a:spcBef>
                <a:spcPts val="0"/>
              </a:spcBef>
              <a:spcAft>
                <a:spcPts val="600"/>
              </a:spcAft>
              <a:buSzTx/>
              <a:buFont typeface="Arial" panose="020B0604020202020204" pitchFamily="34" charset="0"/>
              <a:buChar char="•"/>
              <a:defRPr sz="2352">
                <a:solidFill>
                  <a:srgbClr val="292B2C"/>
                </a:solidFill>
                <a:latin typeface="Times New Roman"/>
                <a:ea typeface="Times New Roman"/>
                <a:cs typeface="Times New Roman"/>
                <a:sym typeface="Times New Roman"/>
              </a:defRPr>
            </a:pPr>
            <a:r>
              <a:rPr lang="en-US" sz="1700" kern="1200">
                <a:latin typeface="+mn-lt"/>
                <a:ea typeface="+mn-ea"/>
                <a:cs typeface="+mn-cs"/>
              </a:rPr>
              <a:t>2. Судові витрати, пов’язані з провадженням справи про визнання фізичної особи недієздатною або обмеження цивільної дієздатності фізичної особи, відносяться на рахунок держави.</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0" name="Rectangle 7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487584" cy="975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8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3004797" cy="97536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2" name="Picture 8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3004800" cy="9753600"/>
          </a:xfrm>
          <a:prstGeom prst="rect">
            <a:avLst/>
          </a:prstGeom>
        </p:spPr>
      </p:pic>
      <p:sp>
        <p:nvSpPr>
          <p:cNvPr id="137" name="Справи про усиновлення"/>
          <p:cNvSpPr txBox="1">
            <a:spLocks noGrp="1"/>
          </p:cNvSpPr>
          <p:nvPr>
            <p:ph type="title"/>
          </p:nvPr>
        </p:nvSpPr>
        <p:spPr>
          <a:xfrm>
            <a:off x="682750" y="2920733"/>
            <a:ext cx="3913772" cy="3925473"/>
          </a:xfrm>
          <a:prstGeom prst="rect">
            <a:avLst/>
          </a:prstGeom>
        </p:spPr>
        <p:txBody>
          <a:bodyPr vert="horz" lIns="91440" tIns="45720" rIns="91440" bIns="45720" rtlCol="0" anchor="ctr">
            <a:normAutofit/>
          </a:bodyPr>
          <a:lstStyle>
            <a:lvl1pPr>
              <a:defRPr sz="2200">
                <a:solidFill>
                  <a:srgbClr val="FFFFFF"/>
                </a:solidFill>
              </a:defRPr>
            </a:lvl1pPr>
          </a:lstStyle>
          <a:p>
            <a:pPr algn="l" defTabSz="914400">
              <a:lnSpc>
                <a:spcPct val="90000"/>
              </a:lnSpc>
              <a:spcBef>
                <a:spcPct val="0"/>
              </a:spcBef>
            </a:pPr>
            <a:r>
              <a:rPr lang="en-US" sz="4400" kern="1200">
                <a:latin typeface="+mj-lt"/>
                <a:ea typeface="+mj-ea"/>
                <a:cs typeface="+mj-cs"/>
              </a:rPr>
              <a:t>Справи про усиновлення</a:t>
            </a:r>
          </a:p>
        </p:txBody>
      </p:sp>
      <p:sp>
        <p:nvSpPr>
          <p:cNvPr id="138" name="До заяви про усиновлення дитини за наявності мають бути додані такі документи:…"/>
          <p:cNvSpPr txBox="1">
            <a:spLocks noGrp="1"/>
          </p:cNvSpPr>
          <p:nvPr>
            <p:ph type="body" idx="1"/>
          </p:nvPr>
        </p:nvSpPr>
        <p:spPr>
          <a:xfrm>
            <a:off x="6496612" y="1140431"/>
            <a:ext cx="5659823" cy="7439124"/>
          </a:xfrm>
          <a:prstGeom prst="rect">
            <a:avLst/>
          </a:prstGeom>
        </p:spPr>
        <p:txBody>
          <a:bodyPr vert="horz" lIns="91440" tIns="45720" rIns="91440" bIns="45720" rtlCol="0" anchor="ctr">
            <a:normAutofit lnSpcReduction="10000"/>
          </a:bodyPr>
          <a:lstStyle/>
          <a:p>
            <a:pPr marL="0" indent="-228600" defTabSz="914400">
              <a:lnSpc>
                <a:spcPct val="90000"/>
              </a:lnSpc>
              <a:spcBef>
                <a:spcPts val="0"/>
              </a:spcBef>
              <a:spcAft>
                <a:spcPts val="600"/>
              </a:spcAft>
              <a:buSzTx/>
              <a:buFont typeface="Arial" panose="020B0604020202020204" pitchFamily="34" charset="0"/>
              <a:buChar char="•"/>
              <a:defRPr sz="2200">
                <a:solidFill>
                  <a:srgbClr val="292B2C"/>
                </a:solidFill>
                <a:latin typeface="Times New Roman"/>
                <a:ea typeface="Times New Roman"/>
                <a:cs typeface="Times New Roman"/>
                <a:sym typeface="Times New Roman"/>
              </a:defRPr>
            </a:pPr>
            <a:r>
              <a:rPr lang="en-US" sz="1400" kern="1200">
                <a:latin typeface="+mn-lt"/>
                <a:ea typeface="+mn-ea"/>
                <a:cs typeface="+mn-cs"/>
              </a:rPr>
              <a:t>До заяви про усиновлення дитини за наявності мають бути додані такі документи:</a:t>
            </a:r>
          </a:p>
          <a:p>
            <a:pPr marL="0" indent="-228600" defTabSz="914400">
              <a:lnSpc>
                <a:spcPct val="90000"/>
              </a:lnSpc>
              <a:spcBef>
                <a:spcPts val="0"/>
              </a:spcBef>
              <a:spcAft>
                <a:spcPts val="600"/>
              </a:spcAft>
              <a:buSzTx/>
              <a:buFont typeface="Arial" panose="020B0604020202020204" pitchFamily="34" charset="0"/>
              <a:buChar char="•"/>
              <a:defRPr sz="2200">
                <a:solidFill>
                  <a:srgbClr val="292B2C"/>
                </a:solidFill>
                <a:latin typeface="Times New Roman"/>
                <a:ea typeface="Times New Roman"/>
                <a:cs typeface="Times New Roman"/>
                <a:sym typeface="Times New Roman"/>
              </a:defRPr>
            </a:pPr>
            <a:r>
              <a:rPr lang="en-US" sz="1400" kern="1200">
                <a:latin typeface="+mn-lt"/>
                <a:ea typeface="+mn-ea"/>
                <a:cs typeface="+mn-cs"/>
              </a:rPr>
              <a:t>1) копія свідоцтва про шлюб, а також письмова згода на це другого з подружжя, засвідчена нотаріально, - при усиновленні дитини одним із подружжя;</a:t>
            </a:r>
          </a:p>
          <a:p>
            <a:pPr marL="0" indent="-228600" defTabSz="914400">
              <a:lnSpc>
                <a:spcPct val="90000"/>
              </a:lnSpc>
              <a:spcBef>
                <a:spcPts val="0"/>
              </a:spcBef>
              <a:spcAft>
                <a:spcPts val="600"/>
              </a:spcAft>
              <a:buSzTx/>
              <a:buFont typeface="Arial" panose="020B0604020202020204" pitchFamily="34" charset="0"/>
              <a:buChar char="•"/>
              <a:defRPr sz="2200">
                <a:solidFill>
                  <a:srgbClr val="292B2C"/>
                </a:solidFill>
                <a:latin typeface="Times New Roman"/>
                <a:ea typeface="Times New Roman"/>
                <a:cs typeface="Times New Roman"/>
                <a:sym typeface="Times New Roman"/>
              </a:defRPr>
            </a:pPr>
            <a:r>
              <a:rPr lang="en-US" sz="1400" kern="1200">
                <a:latin typeface="+mn-lt"/>
                <a:ea typeface="+mn-ea"/>
                <a:cs typeface="+mn-cs"/>
              </a:rPr>
              <a:t>2) медичний висновок про стан здоров’я заявника;</a:t>
            </a:r>
          </a:p>
          <a:p>
            <a:pPr marL="0" indent="-228600" defTabSz="914400">
              <a:lnSpc>
                <a:spcPct val="90000"/>
              </a:lnSpc>
              <a:spcBef>
                <a:spcPts val="0"/>
              </a:spcBef>
              <a:spcAft>
                <a:spcPts val="600"/>
              </a:spcAft>
              <a:buSzTx/>
              <a:buFont typeface="Arial" panose="020B0604020202020204" pitchFamily="34" charset="0"/>
              <a:buChar char="•"/>
              <a:defRPr sz="2200">
                <a:solidFill>
                  <a:srgbClr val="292B2C"/>
                </a:solidFill>
                <a:latin typeface="Times New Roman"/>
                <a:ea typeface="Times New Roman"/>
                <a:cs typeface="Times New Roman"/>
                <a:sym typeface="Times New Roman"/>
              </a:defRPr>
            </a:pPr>
            <a:r>
              <a:rPr lang="en-US" sz="1400" kern="1200">
                <a:latin typeface="+mn-lt"/>
                <a:ea typeface="+mn-ea"/>
                <a:cs typeface="+mn-cs"/>
              </a:rPr>
              <a:t>3) довідка з місця роботи із зазначенням заробітної плати або копія декларації про доходи;</a:t>
            </a:r>
          </a:p>
          <a:p>
            <a:pPr marL="0" indent="-228600" defTabSz="914400">
              <a:lnSpc>
                <a:spcPct val="90000"/>
              </a:lnSpc>
              <a:spcBef>
                <a:spcPts val="0"/>
              </a:spcBef>
              <a:spcAft>
                <a:spcPts val="600"/>
              </a:spcAft>
              <a:buSzTx/>
              <a:buFont typeface="Arial" panose="020B0604020202020204" pitchFamily="34" charset="0"/>
              <a:buChar char="•"/>
              <a:defRPr sz="2200">
                <a:solidFill>
                  <a:srgbClr val="292B2C"/>
                </a:solidFill>
                <a:latin typeface="Times New Roman"/>
                <a:ea typeface="Times New Roman"/>
                <a:cs typeface="Times New Roman"/>
                <a:sym typeface="Times New Roman"/>
              </a:defRPr>
            </a:pPr>
            <a:r>
              <a:rPr lang="en-US" sz="1400" kern="1200">
                <a:latin typeface="+mn-lt"/>
                <a:ea typeface="+mn-ea"/>
                <a:cs typeface="+mn-cs"/>
              </a:rPr>
              <a:t>4) документ, що підтверджує право власності або користування жилим приміщенням;</a:t>
            </a:r>
          </a:p>
          <a:p>
            <a:pPr marL="0" indent="-228600" defTabSz="914400">
              <a:lnSpc>
                <a:spcPct val="90000"/>
              </a:lnSpc>
              <a:spcBef>
                <a:spcPts val="0"/>
              </a:spcBef>
              <a:spcAft>
                <a:spcPts val="600"/>
              </a:spcAft>
              <a:buSzTx/>
              <a:buFont typeface="Arial" panose="020B0604020202020204" pitchFamily="34" charset="0"/>
              <a:buChar char="•"/>
              <a:defRPr sz="2200">
                <a:solidFill>
                  <a:srgbClr val="292B2C"/>
                </a:solidFill>
                <a:latin typeface="Times New Roman"/>
                <a:ea typeface="Times New Roman"/>
                <a:cs typeface="Times New Roman"/>
                <a:sym typeface="Times New Roman"/>
              </a:defRPr>
            </a:pPr>
            <a:r>
              <a:rPr lang="en-US" sz="1400" kern="1200">
                <a:latin typeface="+mn-lt"/>
                <a:ea typeface="+mn-ea"/>
                <a:cs typeface="+mn-cs"/>
              </a:rPr>
              <a:t>5) інші документи, визначені законом.</a:t>
            </a:r>
          </a:p>
          <a:p>
            <a:pPr marL="0" indent="-228600" defTabSz="914400">
              <a:lnSpc>
                <a:spcPct val="90000"/>
              </a:lnSpc>
              <a:spcBef>
                <a:spcPts val="0"/>
              </a:spcBef>
              <a:spcAft>
                <a:spcPts val="600"/>
              </a:spcAft>
              <a:buSzTx/>
              <a:buFont typeface="Arial" panose="020B0604020202020204" pitchFamily="34" charset="0"/>
              <a:buChar char="•"/>
              <a:defRPr sz="2200">
                <a:solidFill>
                  <a:srgbClr val="292B2C"/>
                </a:solidFill>
                <a:latin typeface="Times New Roman"/>
                <a:ea typeface="Times New Roman"/>
                <a:cs typeface="Times New Roman"/>
                <a:sym typeface="Times New Roman"/>
              </a:defRPr>
            </a:pPr>
            <a:endParaRPr lang="en-US" sz="1400" kern="1200">
              <a:latin typeface="+mn-lt"/>
              <a:ea typeface="+mn-ea"/>
              <a:cs typeface="+mn-cs"/>
            </a:endParaRPr>
          </a:p>
          <a:p>
            <a:pPr marL="0" indent="-228600" defTabSz="914400">
              <a:lnSpc>
                <a:spcPct val="90000"/>
              </a:lnSpc>
              <a:spcBef>
                <a:spcPts val="0"/>
              </a:spcBef>
              <a:spcAft>
                <a:spcPts val="600"/>
              </a:spcAft>
              <a:buSzTx/>
              <a:buFont typeface="Arial" panose="020B0604020202020204" pitchFamily="34" charset="0"/>
              <a:buChar char="•"/>
              <a:defRPr sz="2200">
                <a:solidFill>
                  <a:srgbClr val="292B2C"/>
                </a:solidFill>
                <a:latin typeface="Times New Roman"/>
                <a:ea typeface="Times New Roman"/>
                <a:cs typeface="Times New Roman"/>
                <a:sym typeface="Times New Roman"/>
              </a:defRPr>
            </a:pPr>
            <a:r>
              <a:rPr lang="en-US" sz="1400" kern="1200">
                <a:latin typeface="+mn-lt"/>
                <a:ea typeface="+mn-ea"/>
                <a:cs typeface="+mn-cs"/>
              </a:rPr>
              <a:t>1. Суддя під час підготовки справи про усиновлення дитини до розгляду вирішує питання про участь у ній як заінтересованих осіб </a:t>
            </a:r>
            <a:r>
              <a:rPr lang="en-US" sz="1400" b="1" kern="1200">
                <a:latin typeface="+mn-lt"/>
                <a:ea typeface="+mn-ea"/>
                <a:cs typeface="+mn-cs"/>
              </a:rPr>
              <a:t>відповідного органу опіки та піклування</a:t>
            </a:r>
            <a:r>
              <a:rPr lang="en-US" sz="1400" kern="1200">
                <a:latin typeface="+mn-lt"/>
                <a:ea typeface="+mn-ea"/>
                <a:cs typeface="+mn-cs"/>
              </a:rPr>
              <a:t>, а у справах, провадження в яких відкрито за заявами іноземних громадян, - уповноваженого органу виконавчої влади.</a:t>
            </a:r>
          </a:p>
          <a:p>
            <a:pPr marL="0" indent="-228600" defTabSz="914400">
              <a:lnSpc>
                <a:spcPct val="90000"/>
              </a:lnSpc>
              <a:spcBef>
                <a:spcPts val="0"/>
              </a:spcBef>
              <a:spcAft>
                <a:spcPts val="600"/>
              </a:spcAft>
              <a:buSzTx/>
              <a:buFont typeface="Arial" panose="020B0604020202020204" pitchFamily="34" charset="0"/>
              <a:buChar char="•"/>
              <a:defRPr sz="2200">
                <a:solidFill>
                  <a:srgbClr val="292B2C"/>
                </a:solidFill>
                <a:latin typeface="Times New Roman"/>
                <a:ea typeface="Times New Roman"/>
                <a:cs typeface="Times New Roman"/>
                <a:sym typeface="Times New Roman"/>
              </a:defRPr>
            </a:pPr>
            <a:r>
              <a:rPr lang="en-US" sz="1400" kern="1200">
                <a:latin typeface="+mn-lt"/>
                <a:ea typeface="+mn-ea"/>
                <a:cs typeface="+mn-cs"/>
              </a:rPr>
              <a:t>2. Орган опіки та піклування </a:t>
            </a:r>
            <a:r>
              <a:rPr lang="en-US" sz="1400" b="1" kern="1200">
                <a:latin typeface="+mn-lt"/>
                <a:ea typeface="+mn-ea"/>
                <a:cs typeface="+mn-cs"/>
              </a:rPr>
              <a:t>повинен</a:t>
            </a:r>
            <a:r>
              <a:rPr lang="en-US" sz="1400" kern="1200">
                <a:latin typeface="+mn-lt"/>
                <a:ea typeface="+mn-ea"/>
                <a:cs typeface="+mn-cs"/>
              </a:rPr>
              <a:t> подати суду висновок про доцільність усиновлення та відповідність його інтересам дитини.</a:t>
            </a:r>
          </a:p>
          <a:p>
            <a:pPr marL="0" indent="-228600" defTabSz="914400">
              <a:lnSpc>
                <a:spcPct val="90000"/>
              </a:lnSpc>
              <a:spcBef>
                <a:spcPts val="0"/>
              </a:spcBef>
              <a:spcAft>
                <a:spcPts val="600"/>
              </a:spcAft>
              <a:buSzTx/>
              <a:buFont typeface="Arial" panose="020B0604020202020204" pitchFamily="34" charset="0"/>
              <a:buChar char="•"/>
              <a:defRPr sz="2200">
                <a:solidFill>
                  <a:srgbClr val="292B2C"/>
                </a:solidFill>
                <a:latin typeface="Times New Roman"/>
                <a:ea typeface="Times New Roman"/>
                <a:cs typeface="Times New Roman"/>
                <a:sym typeface="Times New Roman"/>
              </a:defRPr>
            </a:pPr>
            <a:r>
              <a:rPr lang="en-US" sz="1400" kern="1200">
                <a:latin typeface="+mn-lt"/>
                <a:ea typeface="+mn-ea"/>
                <a:cs typeface="+mn-cs"/>
              </a:rPr>
              <a:t>3. До висновку органу опіки та піклування мають бути додані:</a:t>
            </a:r>
          </a:p>
          <a:p>
            <a:pPr marL="0" indent="-228600" defTabSz="914400">
              <a:lnSpc>
                <a:spcPct val="90000"/>
              </a:lnSpc>
              <a:spcBef>
                <a:spcPts val="0"/>
              </a:spcBef>
              <a:spcAft>
                <a:spcPts val="600"/>
              </a:spcAft>
              <a:buSzTx/>
              <a:buFont typeface="Arial" panose="020B0604020202020204" pitchFamily="34" charset="0"/>
              <a:buChar char="•"/>
              <a:defRPr sz="2200">
                <a:solidFill>
                  <a:srgbClr val="292B2C"/>
                </a:solidFill>
                <a:latin typeface="Times New Roman"/>
                <a:ea typeface="Times New Roman"/>
                <a:cs typeface="Times New Roman"/>
                <a:sym typeface="Times New Roman"/>
              </a:defRPr>
            </a:pPr>
            <a:r>
              <a:rPr lang="en-US" sz="1400" kern="1200">
                <a:latin typeface="+mn-lt"/>
                <a:ea typeface="+mn-ea"/>
                <a:cs typeface="+mn-cs"/>
              </a:rPr>
              <a:t>1) акт обстеження умов життя заявника, складений за місцем його проживання;</a:t>
            </a:r>
          </a:p>
          <a:p>
            <a:pPr marL="0" indent="-228600" defTabSz="914400">
              <a:lnSpc>
                <a:spcPct val="90000"/>
              </a:lnSpc>
              <a:spcBef>
                <a:spcPts val="0"/>
              </a:spcBef>
              <a:spcAft>
                <a:spcPts val="600"/>
              </a:spcAft>
              <a:buSzTx/>
              <a:buFont typeface="Arial" panose="020B0604020202020204" pitchFamily="34" charset="0"/>
              <a:buChar char="•"/>
              <a:defRPr sz="2200">
                <a:solidFill>
                  <a:srgbClr val="292B2C"/>
                </a:solidFill>
                <a:latin typeface="Times New Roman"/>
                <a:ea typeface="Times New Roman"/>
                <a:cs typeface="Times New Roman"/>
                <a:sym typeface="Times New Roman"/>
              </a:defRPr>
            </a:pPr>
            <a:r>
              <a:rPr lang="en-US" sz="1400" kern="1200">
                <a:latin typeface="+mn-lt"/>
                <a:ea typeface="+mn-ea"/>
                <a:cs typeface="+mn-cs"/>
              </a:rPr>
              <a:t>2) свідоцтво про народження дитини;</a:t>
            </a:r>
          </a:p>
          <a:p>
            <a:pPr marL="0" indent="-228600" defTabSz="914400">
              <a:lnSpc>
                <a:spcPct val="90000"/>
              </a:lnSpc>
              <a:spcBef>
                <a:spcPts val="0"/>
              </a:spcBef>
              <a:spcAft>
                <a:spcPts val="600"/>
              </a:spcAft>
              <a:buSzTx/>
              <a:buFont typeface="Arial" panose="020B0604020202020204" pitchFamily="34" charset="0"/>
              <a:buChar char="•"/>
              <a:defRPr sz="2200">
                <a:solidFill>
                  <a:srgbClr val="292B2C"/>
                </a:solidFill>
                <a:latin typeface="Times New Roman"/>
                <a:ea typeface="Times New Roman"/>
                <a:cs typeface="Times New Roman"/>
                <a:sym typeface="Times New Roman"/>
              </a:defRPr>
            </a:pPr>
            <a:r>
              <a:rPr lang="en-US" sz="1400" kern="1200">
                <a:latin typeface="+mn-lt"/>
                <a:ea typeface="+mn-ea"/>
                <a:cs typeface="+mn-cs"/>
              </a:rPr>
              <a:t>3) медичний висновок про стан здоров’я дитини, про її фізичний і розумовий розвиток;</a:t>
            </a:r>
          </a:p>
          <a:p>
            <a:pPr marL="0" indent="-228600" defTabSz="914400">
              <a:lnSpc>
                <a:spcPct val="90000"/>
              </a:lnSpc>
              <a:spcBef>
                <a:spcPts val="0"/>
              </a:spcBef>
              <a:spcAft>
                <a:spcPts val="600"/>
              </a:spcAft>
              <a:buSzTx/>
              <a:buFont typeface="Arial" panose="020B0604020202020204" pitchFamily="34" charset="0"/>
              <a:buChar char="•"/>
              <a:defRPr sz="2200">
                <a:solidFill>
                  <a:srgbClr val="292B2C"/>
                </a:solidFill>
                <a:latin typeface="Times New Roman"/>
                <a:ea typeface="Times New Roman"/>
                <a:cs typeface="Times New Roman"/>
                <a:sym typeface="Times New Roman"/>
              </a:defRPr>
            </a:pPr>
            <a:r>
              <a:rPr lang="en-US" sz="1400" kern="1200">
                <a:latin typeface="+mn-lt"/>
                <a:ea typeface="+mn-ea"/>
                <a:cs typeface="+mn-cs"/>
              </a:rPr>
              <a:t>4) у випадках, встановлених законом, згода батьків, опікуна, піклувальника дитини, закладу охорони здоров’я або навчального закладу, а також самої дитини на усиновлення.</a:t>
            </a:r>
          </a:p>
          <a:p>
            <a:pPr marL="0" indent="-228600" defTabSz="914400">
              <a:lnSpc>
                <a:spcPct val="90000"/>
              </a:lnSpc>
              <a:spcBef>
                <a:spcPts val="0"/>
              </a:spcBef>
              <a:spcAft>
                <a:spcPts val="600"/>
              </a:spcAft>
              <a:buSzTx/>
              <a:buFont typeface="Arial" panose="020B0604020202020204" pitchFamily="34" charset="0"/>
              <a:buChar char="•"/>
              <a:defRPr sz="2200">
                <a:solidFill>
                  <a:srgbClr val="292B2C"/>
                </a:solidFill>
                <a:latin typeface="Times New Roman"/>
                <a:ea typeface="Times New Roman"/>
                <a:cs typeface="Times New Roman"/>
                <a:sym typeface="Times New Roman"/>
              </a:defRPr>
            </a:pPr>
            <a:r>
              <a:rPr lang="en-US" sz="1400" kern="1200">
                <a:latin typeface="+mn-lt"/>
                <a:ea typeface="+mn-ea"/>
                <a:cs typeface="+mn-cs"/>
              </a:rPr>
              <a:t>Суд у разі необхідності може вимагати подання інших документів.</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487584" cy="975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3004797" cy="97536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6" name="Picture 85">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3004800" cy="9753600"/>
          </a:xfrm>
          <a:prstGeom prst="rect">
            <a:avLst/>
          </a:prstGeom>
        </p:spPr>
      </p:pic>
      <p:sp>
        <p:nvSpPr>
          <p:cNvPr id="140" name="Розгляд судом"/>
          <p:cNvSpPr txBox="1">
            <a:spLocks noGrp="1"/>
          </p:cNvSpPr>
          <p:nvPr>
            <p:ph type="title"/>
          </p:nvPr>
        </p:nvSpPr>
        <p:spPr>
          <a:xfrm>
            <a:off x="682750" y="2920733"/>
            <a:ext cx="3913772" cy="3925473"/>
          </a:xfrm>
          <a:prstGeom prst="rect">
            <a:avLst/>
          </a:prstGeom>
        </p:spPr>
        <p:txBody>
          <a:bodyPr vert="horz" lIns="91440" tIns="45720" rIns="91440" bIns="45720" rtlCol="0" anchor="ctr">
            <a:normAutofit/>
          </a:bodyPr>
          <a:lstStyle>
            <a:lvl1pPr>
              <a:defRPr sz="2200">
                <a:solidFill>
                  <a:srgbClr val="FFFFFF"/>
                </a:solidFill>
              </a:defRPr>
            </a:lvl1pPr>
          </a:lstStyle>
          <a:p>
            <a:pPr algn="l" defTabSz="914400">
              <a:lnSpc>
                <a:spcPct val="90000"/>
              </a:lnSpc>
              <a:spcBef>
                <a:spcPct val="0"/>
              </a:spcBef>
            </a:pPr>
            <a:r>
              <a:rPr lang="en-US" sz="4400" kern="1200">
                <a:latin typeface="+mj-lt"/>
                <a:ea typeface="+mj-ea"/>
                <a:cs typeface="+mj-cs"/>
              </a:rPr>
              <a:t>Розгляд судом</a:t>
            </a:r>
          </a:p>
        </p:txBody>
      </p:sp>
      <p:sp>
        <p:nvSpPr>
          <p:cNvPr id="141" name="Стаття 313. Розгляд справи…"/>
          <p:cNvSpPr txBox="1">
            <a:spLocks noGrp="1"/>
          </p:cNvSpPr>
          <p:nvPr>
            <p:ph type="body" idx="1"/>
          </p:nvPr>
        </p:nvSpPr>
        <p:spPr>
          <a:xfrm>
            <a:off x="6496612" y="1140431"/>
            <a:ext cx="5659823" cy="7439124"/>
          </a:xfrm>
          <a:prstGeom prst="rect">
            <a:avLst/>
          </a:prstGeom>
        </p:spPr>
        <p:txBody>
          <a:bodyPr vert="horz" lIns="91440" tIns="45720" rIns="91440" bIns="45720" rtlCol="0" anchor="ctr">
            <a:normAutofit lnSpcReduction="10000"/>
          </a:bodyPr>
          <a:lstStyle/>
          <a:p>
            <a:pPr marL="0" indent="-228600" defTabSz="914400">
              <a:lnSpc>
                <a:spcPct val="90000"/>
              </a:lnSpc>
              <a:spcBef>
                <a:spcPts val="0"/>
              </a:spcBef>
              <a:spcAft>
                <a:spcPts val="600"/>
              </a:spcAft>
              <a:buSzTx/>
              <a:buFont typeface="Arial" panose="020B0604020202020204" pitchFamily="34" charset="0"/>
              <a:buChar char="•"/>
              <a:defRPr sz="2400">
                <a:solidFill>
                  <a:srgbClr val="292B2C"/>
                </a:solidFill>
                <a:latin typeface="Times New Roman"/>
                <a:ea typeface="Times New Roman"/>
                <a:cs typeface="Times New Roman"/>
                <a:sym typeface="Times New Roman"/>
              </a:defRPr>
            </a:pPr>
            <a:r>
              <a:rPr lang="en-US" sz="2100" b="1" kern="1200">
                <a:latin typeface="+mn-lt"/>
                <a:ea typeface="+mn-ea"/>
                <a:cs typeface="+mn-cs"/>
              </a:rPr>
              <a:t>Стаття 313.</a:t>
            </a:r>
            <a:r>
              <a:rPr lang="en-US" sz="2100" kern="1200">
                <a:latin typeface="+mn-lt"/>
                <a:ea typeface="+mn-ea"/>
                <a:cs typeface="+mn-cs"/>
              </a:rPr>
              <a:t> Розгляд справи</a:t>
            </a:r>
          </a:p>
          <a:p>
            <a:pPr marL="0" indent="-228600" defTabSz="914400">
              <a:lnSpc>
                <a:spcPct val="90000"/>
              </a:lnSpc>
              <a:spcBef>
                <a:spcPts val="0"/>
              </a:spcBef>
              <a:spcAft>
                <a:spcPts val="600"/>
              </a:spcAft>
              <a:buSzTx/>
              <a:buFont typeface="Arial" panose="020B0604020202020204" pitchFamily="34" charset="0"/>
              <a:buChar char="•"/>
              <a:defRPr sz="2400">
                <a:solidFill>
                  <a:srgbClr val="292B2C"/>
                </a:solidFill>
                <a:latin typeface="Times New Roman"/>
                <a:ea typeface="Times New Roman"/>
                <a:cs typeface="Times New Roman"/>
                <a:sym typeface="Times New Roman"/>
              </a:defRPr>
            </a:pPr>
            <a:r>
              <a:rPr lang="en-US" sz="2100" kern="1200">
                <a:latin typeface="+mn-lt"/>
                <a:ea typeface="+mn-ea"/>
                <a:cs typeface="+mn-cs"/>
              </a:rPr>
              <a:t>1. Суд розглядає справу про усиновлення дитини за </a:t>
            </a:r>
            <a:r>
              <a:rPr lang="en-US" sz="2100" b="1" kern="1200">
                <a:latin typeface="+mn-lt"/>
                <a:ea typeface="+mn-ea"/>
                <a:cs typeface="+mn-cs"/>
              </a:rPr>
              <a:t>обов’язковою</a:t>
            </a:r>
            <a:r>
              <a:rPr lang="en-US" sz="2100" kern="1200">
                <a:latin typeface="+mn-lt"/>
                <a:ea typeface="+mn-ea"/>
                <a:cs typeface="+mn-cs"/>
              </a:rPr>
              <a:t> участю заявника, органу опіки та піклування або уповноваженого органу виконавчої влади, а також дитини, якщо вона за віком і станом здоров’я усвідомлює факт усиновлення, з викликом заінтересованих та інших осіб, яких суд визнає за потрібне допитати.</a:t>
            </a:r>
          </a:p>
          <a:p>
            <a:pPr marL="0" indent="-228600" defTabSz="914400">
              <a:lnSpc>
                <a:spcPct val="90000"/>
              </a:lnSpc>
              <a:spcBef>
                <a:spcPts val="0"/>
              </a:spcBef>
              <a:spcAft>
                <a:spcPts val="600"/>
              </a:spcAft>
              <a:buSzTx/>
              <a:buFont typeface="Arial" panose="020B0604020202020204" pitchFamily="34" charset="0"/>
              <a:buChar char="•"/>
              <a:defRPr sz="2400">
                <a:solidFill>
                  <a:srgbClr val="292B2C"/>
                </a:solidFill>
                <a:latin typeface="Times New Roman"/>
                <a:ea typeface="Times New Roman"/>
                <a:cs typeface="Times New Roman"/>
                <a:sym typeface="Times New Roman"/>
              </a:defRPr>
            </a:pPr>
            <a:r>
              <a:rPr lang="en-US" sz="2100" kern="1200">
                <a:latin typeface="+mn-lt"/>
                <a:ea typeface="+mn-ea"/>
                <a:cs typeface="+mn-cs"/>
              </a:rPr>
              <a:t>2. Суд розглядає справу про усиновлення повнолітньої особи з обов’язковою участю заявника (заявників), усиновлюваної особи, з викликом заінтересованих та інших осіб, яких суд визнає за потрібне допитати.</a:t>
            </a:r>
          </a:p>
          <a:p>
            <a:pPr marL="0" indent="-228600" defTabSz="914400">
              <a:lnSpc>
                <a:spcPct val="90000"/>
              </a:lnSpc>
              <a:spcBef>
                <a:spcPts val="0"/>
              </a:spcBef>
              <a:spcAft>
                <a:spcPts val="600"/>
              </a:spcAft>
              <a:buSzTx/>
              <a:buFont typeface="Arial" panose="020B0604020202020204" pitchFamily="34" charset="0"/>
              <a:buChar char="•"/>
              <a:defRPr sz="2400">
                <a:solidFill>
                  <a:srgbClr val="292B2C"/>
                </a:solidFill>
                <a:latin typeface="Times New Roman"/>
                <a:ea typeface="Times New Roman"/>
                <a:cs typeface="Times New Roman"/>
                <a:sym typeface="Times New Roman"/>
              </a:defRPr>
            </a:pPr>
            <a:r>
              <a:rPr lang="en-US" sz="2100" kern="1200">
                <a:latin typeface="+mn-lt"/>
                <a:ea typeface="+mn-ea"/>
                <a:cs typeface="+mn-cs"/>
              </a:rPr>
              <a:t>3. Для забезпечення таємниці усиновлення у випадках, встановлених </a:t>
            </a:r>
            <a:r>
              <a:rPr lang="en-US" sz="2100" u="sng" kern="1200">
                <a:uFill>
                  <a:solidFill>
                    <a:srgbClr val="000099"/>
                  </a:solidFill>
                </a:uFill>
                <a:latin typeface="+mn-lt"/>
                <a:ea typeface="+mn-ea"/>
                <a:cs typeface="+mn-cs"/>
                <a:hlinkClick r:id="rId3"/>
              </a:rPr>
              <a:t>Сімейним кодексом України</a:t>
            </a:r>
            <a:r>
              <a:rPr lang="en-US" sz="2100" kern="1200">
                <a:latin typeface="+mn-lt"/>
                <a:ea typeface="+mn-ea"/>
                <a:cs typeface="+mn-cs"/>
              </a:rPr>
              <a:t>, суд розглядає справу в </a:t>
            </a:r>
            <a:r>
              <a:rPr lang="en-US" sz="2100" b="1" kern="1200">
                <a:latin typeface="+mn-lt"/>
                <a:ea typeface="+mn-ea"/>
                <a:cs typeface="+mn-cs"/>
              </a:rPr>
              <a:t>закритому </a:t>
            </a:r>
            <a:r>
              <a:rPr lang="en-US" sz="2100" kern="1200">
                <a:latin typeface="+mn-lt"/>
                <a:ea typeface="+mn-ea"/>
                <a:cs typeface="+mn-cs"/>
              </a:rPr>
              <a:t>судовому засіданні.</a:t>
            </a:r>
          </a:p>
          <a:p>
            <a:pPr marL="0" indent="-228600" defTabSz="914400">
              <a:lnSpc>
                <a:spcPct val="90000"/>
              </a:lnSpc>
              <a:spcBef>
                <a:spcPts val="0"/>
              </a:spcBef>
              <a:spcAft>
                <a:spcPts val="600"/>
              </a:spcAft>
              <a:buSzTx/>
              <a:buFont typeface="Arial" panose="020B0604020202020204" pitchFamily="34" charset="0"/>
              <a:buChar char="•"/>
              <a:defRPr sz="2400">
                <a:solidFill>
                  <a:srgbClr val="292B2C"/>
                </a:solidFill>
                <a:latin typeface="Times New Roman"/>
                <a:ea typeface="Times New Roman"/>
                <a:cs typeface="Times New Roman"/>
                <a:sym typeface="Times New Roman"/>
              </a:defRPr>
            </a:pPr>
            <a:r>
              <a:rPr lang="en-US" sz="2100" kern="1200">
                <a:latin typeface="+mn-lt"/>
                <a:ea typeface="+mn-ea"/>
                <a:cs typeface="+mn-cs"/>
              </a:rPr>
              <a:t>4. Суд перевіряє законність підстав для усиновлення, в тому числі наявність згоди усиновлюваної дитини, якщо така згода є необхідною, або наявність згоди усиновлюваної повнолітньої особи.</a:t>
            </a:r>
          </a:p>
        </p:txBody>
      </p:sp>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1910</Words>
  <Application>Microsoft Macintosh PowerPoint</Application>
  <PresentationFormat>Произвольный</PresentationFormat>
  <Paragraphs>109</Paragraphs>
  <Slides>8</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8</vt:i4>
      </vt:variant>
    </vt:vector>
  </HeadingPairs>
  <TitlesOfParts>
    <vt:vector size="16" baseType="lpstr">
      <vt:lpstr>Arial</vt:lpstr>
      <vt:lpstr>Calibri</vt:lpstr>
      <vt:lpstr>Helvetica Light</vt:lpstr>
      <vt:lpstr>Helvetica Neue</vt:lpstr>
      <vt:lpstr>Helvetica Neue Light</vt:lpstr>
      <vt:lpstr>Helvetica Neue Medium</vt:lpstr>
      <vt:lpstr>Helvetica Neue Thin</vt:lpstr>
      <vt:lpstr>White</vt:lpstr>
      <vt:lpstr>ОКРЕМЕ ПРОВАДЖЕННЯ</vt:lpstr>
      <vt:lpstr>Суд розглядає в порядку окремого провадження справи про: (ч. 2 ст. 293 ЦПК України)</vt:lpstr>
      <vt:lpstr>СУБ’ЄКТНИЙ СКЛАД УЧАСНИКІВ</vt:lpstr>
      <vt:lpstr>Розгляд судом справ про встановлення фактів, що мають юридичне значення</vt:lpstr>
      <vt:lpstr>    ПЛЕНУМ ВЕРХОВНОГО СУДУ УКРАЇНИ    П О С Т А Н О В А   N 5 від 31.03.95       м.Київ              Про судову практику в справах про встановлення                  фактів, що мають юридичне значення </vt:lpstr>
      <vt:lpstr>Розгляд судом справ про обмеження цивільної дієздатності фізичної особи, визнання фізичної особи недієздатною та поновлення цивільної дієздатності фізичної особи</vt:lpstr>
      <vt:lpstr>Справи про усиновлення</vt:lpstr>
      <vt:lpstr>Розгляд судом</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ОКРЕМЕ ПРОВАДЖЕННЯ</dc:title>
  <dc:creator>kabalskiy@outlook.com</dc:creator>
  <cp:lastModifiedBy>kabalskiy@outlook.com</cp:lastModifiedBy>
  <cp:revision>1</cp:revision>
  <dcterms:created xsi:type="dcterms:W3CDTF">2020-03-26T15:29:42Z</dcterms:created>
  <dcterms:modified xsi:type="dcterms:W3CDTF">2020-03-26T15:30:02Z</dcterms:modified>
</cp:coreProperties>
</file>