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16" autoAdjust="0"/>
    <p:restoredTop sz="94660"/>
  </p:normalViewPr>
  <p:slideViewPr>
    <p:cSldViewPr snapToGrid="0">
      <p:cViewPr varScale="1">
        <p:scale>
          <a:sx n="75" d="100"/>
          <a:sy n="75" d="100"/>
        </p:scale>
        <p:origin x="1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3/12/2020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A16AA21-1863-4931-97CB-99D0A168701B}"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2C379-9A7C-4C87-A116-CBE9F58B04C5}" type="datetimeFigureOut">
              <a:rPr lang="en-US" dirty="0"/>
              <a:t>3/12/2020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3/12/2020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k.wikipedia.org/wiki/%D0%9A%D1%80%D0%B8%D0%BC%D1%96%D0%BD%D0%B0%D0%BB%D1%8C%D0%BD%D0%B5_%D0%BF%D0%BE%D0%BA%D0%B0%D1%80%D0%B0%D0%BD%D0%BD%D1%8F" TargetMode="External"/><Relationship Id="rId2" Type="http://schemas.openxmlformats.org/officeDocument/2006/relationships/hyperlink" Target="https://uk.wikipedia.org/wiki/%D0%A1%D1%83%D0%B4"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uk.wikipedia.org/wiki/%D0%9A%D0%B0%D0%B1%D1%96%D0%BD%D0%B5%D1%82_%D0%9C%D1%96%D0%BD%D1%96%D1%81%D1%82%D1%80%D1%96%D0%B2_%D0%A3%D0%BA%D1%80%D0%B0%D1%97%D0%BD%D0%B8" TargetMode="External"/><Relationship Id="rId7" Type="http://schemas.openxmlformats.org/officeDocument/2006/relationships/hyperlink" Target="https://uk.wikipedia.org/wiki/%D0%97%D0%B0%D0%BA%D0%BE%D0%BD%D0%B8_%D0%A3%D0%BA%D1%80%D0%B0%D1%97%D0%BD%D0%B8" TargetMode="External"/><Relationship Id="rId2" Type="http://schemas.openxmlformats.org/officeDocument/2006/relationships/hyperlink" Target="https://uk.wikipedia.org/wiki/%D0%A6%D0%B5%D0%BD%D1%82%D1%80%D0%B0%D0%BB%D1%8C%D0%BD%D0%B8%D0%B9_%D0%BE%D1%80%D0%B3%D0%B0%D0%BD_%D0%B2%D0%B8%D0%BA%D0%BE%D0%BD%D0%B0%D0%B2%D1%87%D0%BE%D1%97_%D0%B2%D0%BB%D0%B0%D0%B4%D0%B8" TargetMode="External"/><Relationship Id="rId1" Type="http://schemas.openxmlformats.org/officeDocument/2006/relationships/slideLayout" Target="../slideLayouts/slideLayout6.xml"/><Relationship Id="rId6" Type="http://schemas.openxmlformats.org/officeDocument/2006/relationships/hyperlink" Target="https://uk.wikipedia.org/wiki/%D0%9F%D0%BE%D1%81%D0%B0%D0%B4%D0%BE%D0%B2%D0%B0_%D0%BE%D1%81%D0%BE%D0%B1%D0%B0" TargetMode="External"/><Relationship Id="rId5" Type="http://schemas.openxmlformats.org/officeDocument/2006/relationships/hyperlink" Target="https://uk.wikipedia.org/wiki/%D0%A1%D1%83%D0%B4" TargetMode="External"/><Relationship Id="rId4" Type="http://schemas.openxmlformats.org/officeDocument/2006/relationships/hyperlink" Target="https://uk.wikipedia.org/wiki/%D0%9C%D1%96%D0%BD%D1%96%D1%81%D1%82%D1%80_%D1%8E%D1%81%D1%82%D0%B8%D1%86%D1%96%D1%97_%D0%A3%D0%BA%D1%80%D0%B0%D1%97%D0%BD%D0%B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uk.wikipedia.org/wiki/%D0%9A%D1%80%D0%B8%D0%BC%D1%96%D0%BD%D0%B0%D0%BB%D1%8C%D0%BD%D0%B5_%D0%BF%D0%BE%D0%BA%D0%B0%D1%80%D0%B0%D0%BD%D0%BD%D1%8F"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51560" y="88900"/>
            <a:ext cx="9966960" cy="4379131"/>
          </a:xfrm>
        </p:spPr>
        <p:txBody>
          <a:bodyPr/>
          <a:lstStyle/>
          <a:p>
            <a:r>
              <a:rPr lang="uk-UA" sz="3200" dirty="0" smtClean="0"/>
              <a:t>Особливості проходження державної служби в органах юстиції</a:t>
            </a:r>
            <a:endParaRPr lang="ru-RU" sz="3200" dirty="0"/>
          </a:p>
        </p:txBody>
      </p:sp>
      <p:sp>
        <p:nvSpPr>
          <p:cNvPr id="3" name="Подзаголовок 2"/>
          <p:cNvSpPr>
            <a:spLocks noGrp="1"/>
          </p:cNvSpPr>
          <p:nvPr>
            <p:ph type="subTitle" idx="1"/>
          </p:nvPr>
        </p:nvSpPr>
        <p:spPr>
          <a:xfrm>
            <a:off x="1069848" y="4389120"/>
            <a:ext cx="7891272" cy="2316480"/>
          </a:xfrm>
        </p:spPr>
        <p:txBody>
          <a:bodyPr/>
          <a:lstStyle/>
          <a:p>
            <a:r>
              <a:rPr lang="uk-UA" dirty="0" smtClean="0"/>
              <a:t>1. Державна кримінально-виконавча служба України</a:t>
            </a:r>
          </a:p>
          <a:p>
            <a:r>
              <a:rPr lang="uk-UA" dirty="0" smtClean="0"/>
              <a:t>2. Державна виконавча служба</a:t>
            </a:r>
            <a:endParaRPr lang="ru-RU" dirty="0"/>
          </a:p>
        </p:txBody>
      </p:sp>
    </p:spTree>
    <p:extLst>
      <p:ext uri="{BB962C8B-B14F-4D97-AF65-F5344CB8AC3E}">
        <p14:creationId xmlns:p14="http://schemas.microsoft.com/office/powerpoint/2010/main" val="332442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5687568"/>
          </a:xfrm>
        </p:spPr>
        <p:txBody>
          <a:bodyPr>
            <a:normAutofit/>
          </a:bodyPr>
          <a:lstStyle/>
          <a:p>
            <a:r>
              <a:rPr lang="ru-RU" sz="4000" b="1" dirty="0" err="1"/>
              <a:t>Проба́ція</a:t>
            </a:r>
            <a:r>
              <a:rPr lang="ru-RU" sz="4000" dirty="0"/>
              <a:t> — </a:t>
            </a:r>
            <a:r>
              <a:rPr lang="ru-RU" sz="4000" dirty="0" err="1"/>
              <a:t>це</a:t>
            </a:r>
            <a:r>
              <a:rPr lang="ru-RU" sz="4000" dirty="0"/>
              <a:t> система </a:t>
            </a:r>
            <a:r>
              <a:rPr lang="ru-RU" sz="4000" dirty="0" err="1"/>
              <a:t>наглядових</a:t>
            </a:r>
            <a:r>
              <a:rPr lang="ru-RU" sz="4000" dirty="0"/>
              <a:t> та </a:t>
            </a:r>
            <a:r>
              <a:rPr lang="ru-RU" sz="4000" dirty="0" err="1"/>
              <a:t>соціально-виховних</a:t>
            </a:r>
            <a:r>
              <a:rPr lang="ru-RU" sz="4000" dirty="0"/>
              <a:t> </a:t>
            </a:r>
            <a:r>
              <a:rPr lang="ru-RU" sz="4000" dirty="0" err="1"/>
              <a:t>заходів</a:t>
            </a:r>
            <a:r>
              <a:rPr lang="ru-RU" sz="4000" dirty="0"/>
              <a:t>, </a:t>
            </a:r>
            <a:r>
              <a:rPr lang="ru-RU" sz="4000" dirty="0" err="1"/>
              <a:t>що</a:t>
            </a:r>
            <a:r>
              <a:rPr lang="ru-RU" sz="4000" dirty="0"/>
              <a:t> </a:t>
            </a:r>
            <a:r>
              <a:rPr lang="ru-RU" sz="4000" dirty="0" err="1"/>
              <a:t>застосовуються</a:t>
            </a:r>
            <a:r>
              <a:rPr lang="ru-RU" sz="4000" dirty="0"/>
              <a:t> за </a:t>
            </a:r>
            <a:r>
              <a:rPr lang="ru-RU" sz="4000" dirty="0" err="1"/>
              <a:t>рішенням</a:t>
            </a:r>
            <a:r>
              <a:rPr lang="ru-RU" sz="4000" dirty="0"/>
              <a:t> </a:t>
            </a:r>
            <a:r>
              <a:rPr lang="ru-RU" sz="4000" u="sng" dirty="0">
                <a:hlinkClick r:id="rId2" tooltip="Суд"/>
              </a:rPr>
              <a:t>суду</a:t>
            </a:r>
            <a:r>
              <a:rPr lang="ru-RU" sz="4000" dirty="0"/>
              <a:t> та </a:t>
            </a:r>
            <a:r>
              <a:rPr lang="ru-RU" sz="4000" dirty="0" err="1"/>
              <a:t>відповідно</a:t>
            </a:r>
            <a:r>
              <a:rPr lang="ru-RU" sz="4000" dirty="0"/>
              <a:t> до закону до </a:t>
            </a:r>
            <a:r>
              <a:rPr lang="ru-RU" sz="4000" dirty="0" err="1"/>
              <a:t>засуджених</a:t>
            </a:r>
            <a:r>
              <a:rPr lang="ru-RU" sz="4000" dirty="0"/>
              <a:t>, </a:t>
            </a:r>
            <a:r>
              <a:rPr lang="ru-RU" sz="4000" dirty="0" err="1"/>
              <a:t>виконання</a:t>
            </a:r>
            <a:r>
              <a:rPr lang="ru-RU" sz="4000" dirty="0"/>
              <a:t> </a:t>
            </a:r>
            <a:r>
              <a:rPr lang="ru-RU" sz="4000" dirty="0" err="1"/>
              <a:t>певних</a:t>
            </a:r>
            <a:r>
              <a:rPr lang="ru-RU" sz="4000" dirty="0"/>
              <a:t> </a:t>
            </a:r>
            <a:r>
              <a:rPr lang="ru-RU" sz="4000" dirty="0" err="1"/>
              <a:t>видів</a:t>
            </a:r>
            <a:r>
              <a:rPr lang="ru-RU" sz="4000" dirty="0"/>
              <a:t> </a:t>
            </a:r>
            <a:r>
              <a:rPr lang="ru-RU" sz="4000" u="sng" dirty="0" err="1">
                <a:hlinkClick r:id="rId3" tooltip="Кримінальне покарання"/>
              </a:rPr>
              <a:t>кримінальних</a:t>
            </a:r>
            <a:r>
              <a:rPr lang="ru-RU" sz="4000" u="sng" dirty="0">
                <a:hlinkClick r:id="rId3" tooltip="Кримінальне покарання"/>
              </a:rPr>
              <a:t> </a:t>
            </a:r>
            <a:r>
              <a:rPr lang="ru-RU" sz="4000" u="sng" dirty="0" err="1">
                <a:hlinkClick r:id="rId3" tooltip="Кримінальне покарання"/>
              </a:rPr>
              <a:t>покарань</a:t>
            </a:r>
            <a:r>
              <a:rPr lang="ru-RU" sz="4000" dirty="0"/>
              <a:t>, не </a:t>
            </a:r>
            <a:r>
              <a:rPr lang="ru-RU" sz="4000" dirty="0" err="1"/>
              <a:t>пов'язаних</a:t>
            </a:r>
            <a:r>
              <a:rPr lang="ru-RU" sz="4000" dirty="0"/>
              <a:t> з </a:t>
            </a:r>
            <a:r>
              <a:rPr lang="ru-RU" sz="4000" dirty="0" err="1"/>
              <a:t>позбавленням</a:t>
            </a:r>
            <a:r>
              <a:rPr lang="ru-RU" sz="4000" dirty="0"/>
              <a:t> </a:t>
            </a:r>
            <a:r>
              <a:rPr lang="ru-RU" sz="4000" dirty="0" err="1"/>
              <a:t>волі</a:t>
            </a:r>
            <a:r>
              <a:rPr lang="ru-RU" sz="4000" dirty="0"/>
              <a:t>, та </a:t>
            </a:r>
            <a:r>
              <a:rPr lang="ru-RU" sz="4000" dirty="0" err="1"/>
              <a:t>забезпечення</a:t>
            </a:r>
            <a:r>
              <a:rPr lang="ru-RU" sz="4000" dirty="0"/>
              <a:t> суду </a:t>
            </a:r>
            <a:r>
              <a:rPr lang="ru-RU" sz="4000" dirty="0" err="1"/>
              <a:t>інформацією</a:t>
            </a:r>
            <a:r>
              <a:rPr lang="ru-RU" sz="4000" dirty="0"/>
              <a:t>, </a:t>
            </a:r>
            <a:r>
              <a:rPr lang="ru-RU" sz="4000" dirty="0" err="1"/>
              <a:t>що</a:t>
            </a:r>
            <a:r>
              <a:rPr lang="ru-RU" sz="4000" dirty="0"/>
              <a:t> </a:t>
            </a:r>
            <a:r>
              <a:rPr lang="ru-RU" sz="4000" dirty="0" err="1"/>
              <a:t>характеризує</a:t>
            </a:r>
            <a:r>
              <a:rPr lang="ru-RU" sz="4000" dirty="0"/>
              <a:t> </a:t>
            </a:r>
            <a:r>
              <a:rPr lang="ru-RU" sz="4000" dirty="0" err="1"/>
              <a:t>обвинуваченого</a:t>
            </a:r>
            <a:endParaRPr lang="ru-RU" sz="4000" dirty="0"/>
          </a:p>
        </p:txBody>
      </p:sp>
    </p:spTree>
    <p:extLst>
      <p:ext uri="{BB962C8B-B14F-4D97-AF65-F5344CB8AC3E}">
        <p14:creationId xmlns:p14="http://schemas.microsoft.com/office/powerpoint/2010/main" val="78978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300" y="0"/>
            <a:ext cx="12712700" cy="6858000"/>
          </a:xfrm>
          <a:prstGeom prst="rect">
            <a:avLst/>
          </a:prstGeom>
        </p:spPr>
      </p:pic>
    </p:spTree>
    <p:extLst>
      <p:ext uri="{BB962C8B-B14F-4D97-AF65-F5344CB8AC3E}">
        <p14:creationId xmlns:p14="http://schemas.microsoft.com/office/powerpoint/2010/main" val="2308895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0"/>
            <a:ext cx="12072730" cy="6745357"/>
          </a:xfrm>
          <a:prstGeom prst="rect">
            <a:avLst/>
          </a:prstGeom>
        </p:spPr>
      </p:pic>
    </p:spTree>
    <p:extLst>
      <p:ext uri="{BB962C8B-B14F-4D97-AF65-F5344CB8AC3E}">
        <p14:creationId xmlns:p14="http://schemas.microsoft.com/office/powerpoint/2010/main" val="22725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0200" y="952500"/>
            <a:ext cx="12192000" cy="6731000"/>
          </a:xfrm>
        </p:spPr>
        <p:txBody>
          <a:bodyPr>
            <a:normAutofit/>
          </a:bodyPr>
          <a:lstStyle/>
          <a:p>
            <a:r>
              <a:rPr lang="ru-RU" sz="3600" b="1" dirty="0" err="1"/>
              <a:t>Держа́вна</a:t>
            </a:r>
            <a:r>
              <a:rPr lang="ru-RU" sz="3600" b="1" dirty="0"/>
              <a:t> </a:t>
            </a:r>
            <a:r>
              <a:rPr lang="ru-RU" sz="3600" b="1" dirty="0" err="1"/>
              <a:t>викона́вча</a:t>
            </a:r>
            <a:r>
              <a:rPr lang="ru-RU" sz="3600" b="1" dirty="0"/>
              <a:t> </a:t>
            </a:r>
            <a:r>
              <a:rPr lang="ru-RU" sz="3600" b="1" dirty="0" err="1"/>
              <a:t>слу́жба</a:t>
            </a:r>
            <a:r>
              <a:rPr lang="ru-RU" sz="3600" b="1" dirty="0"/>
              <a:t> </a:t>
            </a:r>
            <a:r>
              <a:rPr lang="ru-RU" sz="3600" b="1" dirty="0" err="1"/>
              <a:t>Украї́ни</a:t>
            </a:r>
            <a:r>
              <a:rPr lang="ru-RU" sz="3600" dirty="0"/>
              <a:t> </a:t>
            </a:r>
            <a:r>
              <a:rPr lang="ru-RU" sz="3600" i="1" dirty="0"/>
              <a:t>(ДВС </a:t>
            </a:r>
            <a:r>
              <a:rPr lang="ru-RU" sz="3600" i="1" dirty="0" err="1"/>
              <a:t>України</a:t>
            </a:r>
            <a:r>
              <a:rPr lang="ru-RU" sz="3600" i="1" dirty="0"/>
              <a:t>)</a:t>
            </a:r>
            <a:r>
              <a:rPr lang="ru-RU" sz="3600" dirty="0"/>
              <a:t> — </a:t>
            </a:r>
            <a:r>
              <a:rPr lang="ru-RU" sz="3600" dirty="0" err="1"/>
              <a:t>колишній</a:t>
            </a:r>
            <a:r>
              <a:rPr lang="ru-RU" sz="3600" dirty="0"/>
              <a:t> </a:t>
            </a:r>
            <a:r>
              <a:rPr lang="ru-RU" sz="3600" u="sng" dirty="0" err="1">
                <a:hlinkClick r:id="rId2" tooltip="Центральний орган виконавчої влади"/>
              </a:rPr>
              <a:t>центральний</a:t>
            </a:r>
            <a:r>
              <a:rPr lang="ru-RU" sz="3600" u="sng" dirty="0">
                <a:hlinkClick r:id="rId2" tooltip="Центральний орган виконавчої влади"/>
              </a:rPr>
              <a:t> орган </a:t>
            </a:r>
            <a:r>
              <a:rPr lang="ru-RU" sz="3600" u="sng" dirty="0" err="1">
                <a:hlinkClick r:id="rId2" tooltip="Центральний орган виконавчої влади"/>
              </a:rPr>
              <a:t>виконавчої</a:t>
            </a:r>
            <a:r>
              <a:rPr lang="ru-RU" sz="3600" u="sng" dirty="0">
                <a:hlinkClick r:id="rId2" tooltip="Центральний орган виконавчої влади"/>
              </a:rPr>
              <a:t> </a:t>
            </a:r>
            <a:r>
              <a:rPr lang="ru-RU" sz="3600" u="sng" dirty="0" err="1">
                <a:hlinkClick r:id="rId2" tooltip="Центральний орган виконавчої влади"/>
              </a:rPr>
              <a:t>влади</a:t>
            </a:r>
            <a:r>
              <a:rPr lang="ru-RU" sz="3600" dirty="0"/>
              <a:t>, </a:t>
            </a:r>
            <a:r>
              <a:rPr lang="ru-RU" sz="3600" dirty="0" err="1"/>
              <a:t>діяльність</a:t>
            </a:r>
            <a:r>
              <a:rPr lang="ru-RU" sz="3600" dirty="0"/>
              <a:t> </a:t>
            </a:r>
            <a:r>
              <a:rPr lang="ru-RU" sz="3600" dirty="0" err="1"/>
              <a:t>якого</a:t>
            </a:r>
            <a:r>
              <a:rPr lang="ru-RU" sz="3600" dirty="0"/>
              <a:t> </a:t>
            </a:r>
            <a:r>
              <a:rPr lang="ru-RU" sz="3600" dirty="0" err="1"/>
              <a:t>спрямовувалася</a:t>
            </a:r>
            <a:r>
              <a:rPr lang="ru-RU" sz="3600" dirty="0"/>
              <a:t> і </a:t>
            </a:r>
            <a:r>
              <a:rPr lang="ru-RU" sz="3600" dirty="0" err="1"/>
              <a:t>координувалася</a:t>
            </a:r>
            <a:r>
              <a:rPr lang="ru-RU" sz="3600" dirty="0"/>
              <a:t> </a:t>
            </a:r>
            <a:r>
              <a:rPr lang="ru-RU" sz="3600" u="sng" dirty="0" err="1">
                <a:hlinkClick r:id="rId3" tooltip="Кабінет Міністрів України"/>
              </a:rPr>
              <a:t>Кабінетом</a:t>
            </a:r>
            <a:r>
              <a:rPr lang="ru-RU" sz="3600" u="sng" dirty="0">
                <a:hlinkClick r:id="rId3" tooltip="Кабінет Міністрів України"/>
              </a:rPr>
              <a:t> </a:t>
            </a:r>
            <a:r>
              <a:rPr lang="ru-RU" sz="3600" u="sng" dirty="0" err="1">
                <a:hlinkClick r:id="rId3" tooltip="Кабінет Міністрів України"/>
              </a:rPr>
              <a:t>Міністрів</a:t>
            </a:r>
            <a:r>
              <a:rPr lang="ru-RU" sz="3600" u="sng" dirty="0">
                <a:hlinkClick r:id="rId3" tooltip="Кабінет Міністрів України"/>
              </a:rPr>
              <a:t> </a:t>
            </a:r>
            <a:r>
              <a:rPr lang="ru-RU" sz="3600" u="sng" dirty="0" err="1">
                <a:hlinkClick r:id="rId3" tooltip="Кабінет Міністрів України"/>
              </a:rPr>
              <a:t>України</a:t>
            </a:r>
            <a:r>
              <a:rPr lang="ru-RU" sz="3600" dirty="0"/>
              <a:t> через </a:t>
            </a:r>
            <a:r>
              <a:rPr lang="ru-RU" sz="3600" u="sng" dirty="0" err="1">
                <a:hlinkClick r:id="rId4" tooltip="Міністр юстиції України"/>
              </a:rPr>
              <a:t>Міністра</a:t>
            </a:r>
            <a:r>
              <a:rPr lang="ru-RU" sz="3600" u="sng" dirty="0">
                <a:hlinkClick r:id="rId4" tooltip="Міністр юстиції України"/>
              </a:rPr>
              <a:t> </a:t>
            </a:r>
            <a:r>
              <a:rPr lang="ru-RU" sz="3600" u="sng" dirty="0" err="1">
                <a:hlinkClick r:id="rId4" tooltip="Міністр юстиції України"/>
              </a:rPr>
              <a:t>юстиції</a:t>
            </a:r>
            <a:r>
              <a:rPr lang="ru-RU" sz="3600" u="sng" dirty="0">
                <a:hlinkClick r:id="rId4" tooltip="Міністр юстиції України"/>
              </a:rPr>
              <a:t> </a:t>
            </a:r>
            <a:r>
              <a:rPr lang="ru-RU" sz="3600" u="sng" dirty="0" err="1">
                <a:hlinkClick r:id="rId4" tooltip="Міністр юстиції України"/>
              </a:rPr>
              <a:t>України</a:t>
            </a:r>
            <a:r>
              <a:rPr lang="ru-RU" sz="3600" dirty="0"/>
              <a:t>, </a:t>
            </a:r>
            <a:r>
              <a:rPr lang="ru-RU" sz="3600" dirty="0" err="1"/>
              <a:t>який</a:t>
            </a:r>
            <a:r>
              <a:rPr lang="ru-RU" sz="3600" dirty="0"/>
              <a:t> </a:t>
            </a:r>
            <a:r>
              <a:rPr lang="ru-RU" sz="3600" dirty="0" err="1"/>
              <a:t>реалізує</a:t>
            </a:r>
            <a:r>
              <a:rPr lang="ru-RU" sz="3600" dirty="0"/>
              <a:t> </a:t>
            </a:r>
            <a:r>
              <a:rPr lang="ru-RU" sz="3600" dirty="0" err="1"/>
              <a:t>державну</a:t>
            </a:r>
            <a:r>
              <a:rPr lang="ru-RU" sz="3600" dirty="0"/>
              <a:t> </a:t>
            </a:r>
            <a:r>
              <a:rPr lang="ru-RU" sz="3600" dirty="0" err="1"/>
              <a:t>політику</a:t>
            </a:r>
            <a:r>
              <a:rPr lang="ru-RU" sz="3600" dirty="0"/>
              <a:t> у </a:t>
            </a:r>
            <a:r>
              <a:rPr lang="ru-RU" sz="3600" dirty="0" err="1"/>
              <a:t>сфері</a:t>
            </a:r>
            <a:r>
              <a:rPr lang="ru-RU" sz="3600" dirty="0"/>
              <a:t> </a:t>
            </a:r>
            <a:r>
              <a:rPr lang="ru-RU" sz="3600" dirty="0" err="1"/>
              <a:t>організації</a:t>
            </a:r>
            <a:r>
              <a:rPr lang="ru-RU" sz="3600" dirty="0"/>
              <a:t> </a:t>
            </a:r>
            <a:r>
              <a:rPr lang="ru-RU" sz="3600" dirty="0" err="1"/>
              <a:t>примусового</a:t>
            </a:r>
            <a:r>
              <a:rPr lang="ru-RU" sz="3600" dirty="0"/>
              <a:t> </a:t>
            </a:r>
            <a:r>
              <a:rPr lang="ru-RU" sz="3600" dirty="0" err="1"/>
              <a:t>виконання</a:t>
            </a:r>
            <a:r>
              <a:rPr lang="ru-RU" sz="3600" dirty="0"/>
              <a:t> </a:t>
            </a:r>
            <a:r>
              <a:rPr lang="ru-RU" sz="3600" dirty="0" err="1"/>
              <a:t>рішень</a:t>
            </a:r>
            <a:r>
              <a:rPr lang="ru-RU" sz="3600" dirty="0"/>
              <a:t> </a:t>
            </a:r>
            <a:r>
              <a:rPr lang="ru-RU" sz="3600" u="sng" dirty="0" err="1">
                <a:hlinkClick r:id="rId5" tooltip="Суд"/>
              </a:rPr>
              <a:t>судів</a:t>
            </a:r>
            <a:r>
              <a:rPr lang="ru-RU" sz="3600" dirty="0"/>
              <a:t> та </a:t>
            </a:r>
            <a:r>
              <a:rPr lang="ru-RU" sz="3600" dirty="0" err="1"/>
              <a:t>інших</a:t>
            </a:r>
            <a:r>
              <a:rPr lang="ru-RU" sz="3600" dirty="0"/>
              <a:t> </a:t>
            </a:r>
            <a:r>
              <a:rPr lang="ru-RU" sz="3600" dirty="0" err="1"/>
              <a:t>органів</a:t>
            </a:r>
            <a:r>
              <a:rPr lang="ru-RU" sz="3600" dirty="0"/>
              <a:t> (</a:t>
            </a:r>
            <a:r>
              <a:rPr lang="ru-RU" sz="3600" u="sng" dirty="0" err="1">
                <a:hlinkClick r:id="rId6" tooltip="Посадова особа"/>
              </a:rPr>
              <a:t>посадових</a:t>
            </a:r>
            <a:r>
              <a:rPr lang="ru-RU" sz="3600" u="sng" dirty="0">
                <a:hlinkClick r:id="rId6" tooltip="Посадова особа"/>
              </a:rPr>
              <a:t> </a:t>
            </a:r>
            <a:r>
              <a:rPr lang="ru-RU" sz="3600" u="sng" dirty="0" err="1">
                <a:hlinkClick r:id="rId6" tooltip="Посадова особа"/>
              </a:rPr>
              <a:t>осіб</a:t>
            </a:r>
            <a:r>
              <a:rPr lang="ru-RU" sz="3600" dirty="0"/>
              <a:t>) </a:t>
            </a:r>
            <a:r>
              <a:rPr lang="ru-RU" sz="3600" dirty="0" err="1"/>
              <a:t>відповідно</a:t>
            </a:r>
            <a:r>
              <a:rPr lang="ru-RU" sz="3600" dirty="0"/>
              <a:t> до </a:t>
            </a:r>
            <a:r>
              <a:rPr lang="ru-RU" sz="3600" u="sng" dirty="0" err="1">
                <a:hlinkClick r:id="rId7" tooltip="Закони України"/>
              </a:rPr>
              <a:t>законів</a:t>
            </a:r>
            <a:r>
              <a:rPr lang="ru-RU" sz="3600" dirty="0"/>
              <a:t>.</a:t>
            </a:r>
          </a:p>
        </p:txBody>
      </p:sp>
    </p:spTree>
    <p:extLst>
      <p:ext uri="{BB962C8B-B14F-4D97-AF65-F5344CB8AC3E}">
        <p14:creationId xmlns:p14="http://schemas.microsoft.com/office/powerpoint/2010/main" val="201351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248" y="0"/>
            <a:ext cx="12112752" cy="6858000"/>
          </a:xfrm>
        </p:spPr>
        <p:txBody>
          <a:bodyPr>
            <a:normAutofit/>
          </a:bodyPr>
          <a:lstStyle/>
          <a:p>
            <a:r>
              <a:rPr lang="ru-RU" sz="4000" b="1" dirty="0"/>
              <a:t>Систему </a:t>
            </a:r>
            <a:r>
              <a:rPr lang="ru-RU" sz="4000" b="1" dirty="0" err="1"/>
              <a:t>органів</a:t>
            </a:r>
            <a:r>
              <a:rPr lang="ru-RU" sz="4000" b="1" dirty="0"/>
              <a:t> </a:t>
            </a:r>
            <a:r>
              <a:rPr lang="ru-RU" sz="4000" b="1" dirty="0" err="1"/>
              <a:t>примусового</a:t>
            </a:r>
            <a:r>
              <a:rPr lang="ru-RU" sz="4000" b="1" dirty="0"/>
              <a:t> </a:t>
            </a:r>
            <a:r>
              <a:rPr lang="ru-RU" sz="4000" b="1" dirty="0" err="1"/>
              <a:t>виконання</a:t>
            </a:r>
            <a:r>
              <a:rPr lang="ru-RU" sz="4000" b="1" dirty="0"/>
              <a:t> </a:t>
            </a:r>
            <a:r>
              <a:rPr lang="ru-RU" sz="4000" b="1" dirty="0" err="1"/>
              <a:t>рішень</a:t>
            </a:r>
            <a:r>
              <a:rPr lang="ru-RU" sz="4000" b="1" dirty="0"/>
              <a:t> </a:t>
            </a:r>
            <a:r>
              <a:rPr lang="ru-RU" sz="4000" b="1" dirty="0" err="1"/>
              <a:t>становлять</a:t>
            </a:r>
            <a:r>
              <a:rPr lang="ru-RU" sz="4000" b="1" dirty="0" smtClean="0"/>
              <a:t>:</a:t>
            </a:r>
            <a:br>
              <a:rPr lang="ru-RU" sz="4000" b="1" dirty="0" smtClean="0"/>
            </a:br>
            <a:r>
              <a:rPr lang="ru-RU" sz="4000" b="1" dirty="0"/>
              <a:t/>
            </a:r>
            <a:br>
              <a:rPr lang="ru-RU" sz="4000" b="1" dirty="0"/>
            </a:br>
            <a:r>
              <a:rPr lang="ru-RU" sz="4000" dirty="0"/>
              <a:t>1) </a:t>
            </a:r>
            <a:r>
              <a:rPr lang="ru-RU" sz="4000" dirty="0" err="1"/>
              <a:t>Міністерство</a:t>
            </a:r>
            <a:r>
              <a:rPr lang="ru-RU" sz="4000" dirty="0"/>
              <a:t> </a:t>
            </a:r>
            <a:r>
              <a:rPr lang="ru-RU" sz="4000" dirty="0" err="1"/>
              <a:t>юстиції</a:t>
            </a:r>
            <a:r>
              <a:rPr lang="ru-RU" sz="4000" dirty="0"/>
              <a:t> </a:t>
            </a:r>
            <a:r>
              <a:rPr lang="ru-RU" sz="4000" dirty="0" err="1"/>
              <a:t>України</a:t>
            </a:r>
            <a:r>
              <a:rPr lang="ru-RU" sz="4000" dirty="0" smtClean="0"/>
              <a:t>;</a:t>
            </a:r>
            <a:br>
              <a:rPr lang="ru-RU" sz="4000" dirty="0" smtClean="0"/>
            </a:br>
            <a:r>
              <a:rPr lang="ru-RU" sz="4000" dirty="0"/>
              <a:t/>
            </a:r>
            <a:br>
              <a:rPr lang="ru-RU" sz="4000" dirty="0"/>
            </a:br>
            <a:r>
              <a:rPr lang="ru-RU" sz="4000" dirty="0"/>
              <a:t>2) </a:t>
            </a:r>
            <a:r>
              <a:rPr lang="ru-RU" sz="4000" dirty="0" err="1"/>
              <a:t>органи</a:t>
            </a:r>
            <a:r>
              <a:rPr lang="ru-RU" sz="4000" dirty="0"/>
              <a:t> </a:t>
            </a:r>
            <a:r>
              <a:rPr lang="ru-RU" sz="4000" dirty="0" err="1"/>
              <a:t>державної</a:t>
            </a:r>
            <a:r>
              <a:rPr lang="ru-RU" sz="4000" dirty="0"/>
              <a:t> </a:t>
            </a:r>
            <a:r>
              <a:rPr lang="ru-RU" sz="4000" dirty="0" err="1"/>
              <a:t>виконавчої</a:t>
            </a:r>
            <a:r>
              <a:rPr lang="ru-RU" sz="4000" dirty="0"/>
              <a:t> </a:t>
            </a:r>
            <a:r>
              <a:rPr lang="ru-RU" sz="4000" dirty="0" err="1"/>
              <a:t>служби</a:t>
            </a:r>
            <a:r>
              <a:rPr lang="ru-RU" sz="4000" dirty="0"/>
              <a:t>, </a:t>
            </a:r>
            <a:r>
              <a:rPr lang="ru-RU" sz="4000" dirty="0" err="1"/>
              <a:t>утворені</a:t>
            </a:r>
            <a:r>
              <a:rPr lang="ru-RU" sz="4000" dirty="0"/>
              <a:t> </a:t>
            </a:r>
            <a:r>
              <a:rPr lang="ru-RU" sz="4000" dirty="0" err="1"/>
              <a:t>Міністерством</a:t>
            </a:r>
            <a:r>
              <a:rPr lang="ru-RU" sz="4000" dirty="0"/>
              <a:t> </a:t>
            </a:r>
            <a:r>
              <a:rPr lang="ru-RU" sz="4000" dirty="0" err="1"/>
              <a:t>юстиції</a:t>
            </a:r>
            <a:r>
              <a:rPr lang="ru-RU" sz="4000" dirty="0"/>
              <a:t> </a:t>
            </a:r>
            <a:r>
              <a:rPr lang="ru-RU" sz="4000" dirty="0" err="1"/>
              <a:t>України</a:t>
            </a:r>
            <a:r>
              <a:rPr lang="ru-RU" sz="4000" dirty="0"/>
              <a:t> в </a:t>
            </a:r>
            <a:r>
              <a:rPr lang="ru-RU" sz="4000" dirty="0" err="1"/>
              <a:t>установленому</a:t>
            </a:r>
            <a:r>
              <a:rPr lang="ru-RU" sz="4000" dirty="0"/>
              <a:t> </a:t>
            </a:r>
            <a:r>
              <a:rPr lang="ru-RU" sz="4000" dirty="0" err="1"/>
              <a:t>законодавством</a:t>
            </a:r>
            <a:r>
              <a:rPr lang="ru-RU" sz="4000" dirty="0"/>
              <a:t> порядку.</a:t>
            </a:r>
            <a:br>
              <a:rPr lang="ru-RU" sz="4000" dirty="0"/>
            </a:br>
            <a:endParaRPr lang="ru-RU" sz="4000" dirty="0"/>
          </a:p>
        </p:txBody>
      </p:sp>
    </p:spTree>
    <p:extLst>
      <p:ext uri="{BB962C8B-B14F-4D97-AF65-F5344CB8AC3E}">
        <p14:creationId xmlns:p14="http://schemas.microsoft.com/office/powerpoint/2010/main" val="3977223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6005068"/>
          </a:xfrm>
        </p:spPr>
        <p:txBody>
          <a:bodyPr>
            <a:normAutofit/>
          </a:bodyPr>
          <a:lstStyle/>
          <a:p>
            <a:r>
              <a:rPr lang="ru-RU" sz="4000" b="1" i="1" dirty="0" err="1" smtClean="0"/>
              <a:t>Державними</a:t>
            </a:r>
            <a:r>
              <a:rPr lang="ru-RU" sz="4000" b="1" i="1" dirty="0" smtClean="0"/>
              <a:t> </a:t>
            </a:r>
            <a:r>
              <a:rPr lang="ru-RU" sz="4000" b="1" i="1" dirty="0" err="1"/>
              <a:t>виконавцями</a:t>
            </a:r>
            <a:r>
              <a:rPr lang="ru-RU" sz="4000" b="1" i="1" dirty="0"/>
              <a:t> є </a:t>
            </a:r>
            <a:r>
              <a:rPr lang="ru-RU" sz="4000" dirty="0" err="1"/>
              <a:t>керівники</a:t>
            </a:r>
            <a:r>
              <a:rPr lang="ru-RU" sz="4000" dirty="0"/>
              <a:t> </a:t>
            </a:r>
            <a:r>
              <a:rPr lang="ru-RU" sz="4000" dirty="0" err="1"/>
              <a:t>органів</a:t>
            </a:r>
            <a:r>
              <a:rPr lang="ru-RU" sz="4000" dirty="0"/>
              <a:t> </a:t>
            </a:r>
            <a:r>
              <a:rPr lang="ru-RU" sz="4000" dirty="0" err="1"/>
              <a:t>державної</a:t>
            </a:r>
            <a:r>
              <a:rPr lang="ru-RU" sz="4000" dirty="0"/>
              <a:t> </a:t>
            </a:r>
            <a:r>
              <a:rPr lang="ru-RU" sz="4000" dirty="0" err="1"/>
              <a:t>виконавчої</a:t>
            </a:r>
            <a:r>
              <a:rPr lang="ru-RU" sz="4000" dirty="0"/>
              <a:t> </a:t>
            </a:r>
            <a:r>
              <a:rPr lang="ru-RU" sz="4000" dirty="0" err="1"/>
              <a:t>служби</a:t>
            </a:r>
            <a:r>
              <a:rPr lang="ru-RU" sz="4000" dirty="0"/>
              <a:t>, </a:t>
            </a:r>
            <a:r>
              <a:rPr lang="ru-RU" sz="4000" dirty="0" err="1"/>
              <a:t>їхні</a:t>
            </a:r>
            <a:r>
              <a:rPr lang="ru-RU" sz="4000" dirty="0"/>
              <a:t> заступники, </a:t>
            </a:r>
            <a:r>
              <a:rPr lang="ru-RU" sz="4000" dirty="0" err="1"/>
              <a:t>головні</a:t>
            </a:r>
            <a:r>
              <a:rPr lang="ru-RU" sz="4000" dirty="0"/>
              <a:t> </a:t>
            </a:r>
            <a:r>
              <a:rPr lang="ru-RU" sz="4000" dirty="0" err="1"/>
              <a:t>державні</a:t>
            </a:r>
            <a:r>
              <a:rPr lang="ru-RU" sz="4000" dirty="0"/>
              <a:t> </a:t>
            </a:r>
            <a:r>
              <a:rPr lang="ru-RU" sz="4000" dirty="0" err="1"/>
              <a:t>виконавці</a:t>
            </a:r>
            <a:r>
              <a:rPr lang="ru-RU" sz="4000" dirty="0"/>
              <a:t>, </a:t>
            </a:r>
            <a:r>
              <a:rPr lang="ru-RU" sz="4000" dirty="0" err="1"/>
              <a:t>старші</a:t>
            </a:r>
            <a:r>
              <a:rPr lang="ru-RU" sz="4000" dirty="0"/>
              <a:t> </a:t>
            </a:r>
            <a:r>
              <a:rPr lang="ru-RU" sz="4000" dirty="0" err="1"/>
              <a:t>державні</a:t>
            </a:r>
            <a:r>
              <a:rPr lang="ru-RU" sz="4000" dirty="0"/>
              <a:t> </a:t>
            </a:r>
            <a:r>
              <a:rPr lang="ru-RU" sz="4000" dirty="0" err="1"/>
              <a:t>виконавці</a:t>
            </a:r>
            <a:r>
              <a:rPr lang="ru-RU" sz="4000" dirty="0"/>
              <a:t>, </a:t>
            </a:r>
            <a:r>
              <a:rPr lang="ru-RU" sz="4000" dirty="0" err="1"/>
              <a:t>державні</a:t>
            </a:r>
            <a:r>
              <a:rPr lang="ru-RU" sz="4000" dirty="0"/>
              <a:t> </a:t>
            </a:r>
            <a:r>
              <a:rPr lang="ru-RU" sz="4000" dirty="0" err="1"/>
              <a:t>виконавці</a:t>
            </a:r>
            <a:r>
              <a:rPr lang="ru-RU" sz="4000" dirty="0"/>
              <a:t> </a:t>
            </a:r>
            <a:r>
              <a:rPr lang="ru-RU" sz="4000" dirty="0" err="1"/>
              <a:t>органів</a:t>
            </a:r>
            <a:r>
              <a:rPr lang="ru-RU" sz="4000" dirty="0"/>
              <a:t> </a:t>
            </a:r>
            <a:r>
              <a:rPr lang="ru-RU" sz="4000" dirty="0" err="1"/>
              <a:t>державної</a:t>
            </a:r>
            <a:r>
              <a:rPr lang="ru-RU" sz="4000" dirty="0"/>
              <a:t> </a:t>
            </a:r>
            <a:r>
              <a:rPr lang="ru-RU" sz="4000" dirty="0" err="1"/>
              <a:t>виконавчої</a:t>
            </a:r>
            <a:r>
              <a:rPr lang="ru-RU" sz="4000" dirty="0"/>
              <a:t> </a:t>
            </a:r>
            <a:r>
              <a:rPr lang="ru-RU" sz="4000" dirty="0" err="1"/>
              <a:t>служби</a:t>
            </a:r>
            <a:r>
              <a:rPr lang="ru-RU" sz="4000" dirty="0"/>
              <a:t>.</a:t>
            </a:r>
            <a:endParaRPr lang="ru-RU" sz="4000" dirty="0"/>
          </a:p>
        </p:txBody>
      </p:sp>
    </p:spTree>
    <p:extLst>
      <p:ext uri="{BB962C8B-B14F-4D97-AF65-F5344CB8AC3E}">
        <p14:creationId xmlns:p14="http://schemas.microsoft.com/office/powerpoint/2010/main" val="3052761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txBody>
          <a:bodyPr>
            <a:normAutofit/>
          </a:bodyPr>
          <a:lstStyle/>
          <a:p>
            <a:r>
              <a:rPr lang="ru-RU" sz="4000" dirty="0" err="1"/>
              <a:t>Державним</a:t>
            </a:r>
            <a:r>
              <a:rPr lang="ru-RU" sz="4000" dirty="0"/>
              <a:t> </a:t>
            </a:r>
            <a:r>
              <a:rPr lang="ru-RU" sz="4000" dirty="0" err="1"/>
              <a:t>виконавцем</a:t>
            </a:r>
            <a:r>
              <a:rPr lang="ru-RU" sz="4000" dirty="0"/>
              <a:t> </a:t>
            </a:r>
            <a:r>
              <a:rPr lang="ru-RU" sz="4000" dirty="0" err="1"/>
              <a:t>може</a:t>
            </a:r>
            <a:r>
              <a:rPr lang="ru-RU" sz="4000" dirty="0"/>
              <a:t> бути </a:t>
            </a:r>
            <a:r>
              <a:rPr lang="ru-RU" sz="4000" dirty="0" err="1"/>
              <a:t>громадянин</a:t>
            </a:r>
            <a:r>
              <a:rPr lang="ru-RU" sz="4000" dirty="0"/>
              <a:t> </a:t>
            </a:r>
            <a:r>
              <a:rPr lang="ru-RU" sz="4000" dirty="0" err="1"/>
              <a:t>України</a:t>
            </a:r>
            <a:r>
              <a:rPr lang="ru-RU" sz="4000" dirty="0"/>
              <a:t>, </a:t>
            </a:r>
            <a:r>
              <a:rPr lang="ru-RU" sz="4000" dirty="0" err="1"/>
              <a:t>який</a:t>
            </a:r>
            <a:r>
              <a:rPr lang="ru-RU" sz="4000" dirty="0"/>
              <a:t> </a:t>
            </a:r>
            <a:r>
              <a:rPr lang="ru-RU" sz="4000" dirty="0" err="1"/>
              <a:t>має</a:t>
            </a:r>
            <a:r>
              <a:rPr lang="ru-RU" sz="4000" dirty="0"/>
              <a:t> </a:t>
            </a:r>
            <a:r>
              <a:rPr lang="ru-RU" sz="4000" dirty="0" err="1"/>
              <a:t>вищу</a:t>
            </a:r>
            <a:r>
              <a:rPr lang="ru-RU" sz="4000" dirty="0"/>
              <a:t> </a:t>
            </a:r>
            <a:r>
              <a:rPr lang="ru-RU" sz="4000" dirty="0" err="1"/>
              <a:t>юридичну</a:t>
            </a:r>
            <a:r>
              <a:rPr lang="ru-RU" sz="4000" dirty="0"/>
              <a:t> </a:t>
            </a:r>
            <a:r>
              <a:rPr lang="ru-RU" sz="4000" dirty="0" err="1"/>
              <a:t>освіту</a:t>
            </a:r>
            <a:r>
              <a:rPr lang="ru-RU" sz="4000" dirty="0"/>
              <a:t> (для </a:t>
            </a:r>
            <a:r>
              <a:rPr lang="ru-RU" sz="4000" dirty="0" err="1"/>
              <a:t>керівників</a:t>
            </a:r>
            <a:r>
              <a:rPr lang="ru-RU" sz="4000" dirty="0"/>
              <a:t> </a:t>
            </a:r>
            <a:r>
              <a:rPr lang="ru-RU" sz="4000" dirty="0" err="1"/>
              <a:t>органів</a:t>
            </a:r>
            <a:r>
              <a:rPr lang="ru-RU" sz="4000" dirty="0"/>
              <a:t> </a:t>
            </a:r>
            <a:r>
              <a:rPr lang="ru-RU" sz="4000" dirty="0" err="1"/>
              <a:t>державної</a:t>
            </a:r>
            <a:r>
              <a:rPr lang="ru-RU" sz="4000" dirty="0"/>
              <a:t> </a:t>
            </a:r>
            <a:r>
              <a:rPr lang="ru-RU" sz="4000" dirty="0" err="1"/>
              <a:t>виконавчої</a:t>
            </a:r>
            <a:r>
              <a:rPr lang="ru-RU" sz="4000" dirty="0"/>
              <a:t> </a:t>
            </a:r>
            <a:r>
              <a:rPr lang="ru-RU" sz="4000" dirty="0" err="1"/>
              <a:t>служби</a:t>
            </a:r>
            <a:r>
              <a:rPr lang="ru-RU" sz="4000" dirty="0"/>
              <a:t> та </a:t>
            </a:r>
            <a:r>
              <a:rPr lang="ru-RU" sz="4000" dirty="0" err="1"/>
              <a:t>їх</a:t>
            </a:r>
            <a:r>
              <a:rPr lang="ru-RU" sz="4000" dirty="0"/>
              <a:t> </a:t>
            </a:r>
            <a:r>
              <a:rPr lang="ru-RU" sz="4000" dirty="0" err="1"/>
              <a:t>заступників</a:t>
            </a:r>
            <a:r>
              <a:rPr lang="ru-RU" sz="4000" dirty="0"/>
              <a:t> - не </a:t>
            </a:r>
            <a:r>
              <a:rPr lang="ru-RU" sz="4000" dirty="0" err="1"/>
              <a:t>нижче</a:t>
            </a:r>
            <a:r>
              <a:rPr lang="ru-RU" sz="4000" dirty="0"/>
              <a:t> другого </a:t>
            </a:r>
            <a:r>
              <a:rPr lang="ru-RU" sz="4000" dirty="0" err="1"/>
              <a:t>рівня</a:t>
            </a:r>
            <a:r>
              <a:rPr lang="ru-RU" sz="4000" dirty="0"/>
              <a:t>), </a:t>
            </a:r>
            <a:r>
              <a:rPr lang="ru-RU" sz="4000" dirty="0" err="1"/>
              <a:t>володіє</a:t>
            </a:r>
            <a:r>
              <a:rPr lang="ru-RU" sz="4000" dirty="0"/>
              <a:t> державною </a:t>
            </a:r>
            <a:r>
              <a:rPr lang="ru-RU" sz="4000" dirty="0" err="1"/>
              <a:t>мовою</a:t>
            </a:r>
            <a:r>
              <a:rPr lang="ru-RU" sz="4000" dirty="0"/>
              <a:t> і </a:t>
            </a:r>
            <a:r>
              <a:rPr lang="ru-RU" sz="4000" dirty="0" err="1"/>
              <a:t>здатний</a:t>
            </a:r>
            <a:r>
              <a:rPr lang="ru-RU" sz="4000" dirty="0"/>
              <a:t> за </a:t>
            </a:r>
            <a:r>
              <a:rPr lang="ru-RU" sz="4000" dirty="0" err="1"/>
              <a:t>своїми</a:t>
            </a:r>
            <a:r>
              <a:rPr lang="ru-RU" sz="4000" dirty="0"/>
              <a:t> </a:t>
            </a:r>
            <a:r>
              <a:rPr lang="ru-RU" sz="4000" dirty="0" err="1"/>
              <a:t>особистими</a:t>
            </a:r>
            <a:r>
              <a:rPr lang="ru-RU" sz="4000" dirty="0"/>
              <a:t> і </a:t>
            </a:r>
            <a:r>
              <a:rPr lang="ru-RU" sz="4000" dirty="0" err="1"/>
              <a:t>діловими</a:t>
            </a:r>
            <a:r>
              <a:rPr lang="ru-RU" sz="4000" dirty="0"/>
              <a:t> </a:t>
            </a:r>
            <a:r>
              <a:rPr lang="ru-RU" sz="4000" dirty="0" err="1"/>
              <a:t>якостями</a:t>
            </a:r>
            <a:r>
              <a:rPr lang="ru-RU" sz="4000" dirty="0"/>
              <a:t> </a:t>
            </a:r>
            <a:r>
              <a:rPr lang="ru-RU" sz="4000" dirty="0" err="1"/>
              <a:t>здійснювати</a:t>
            </a:r>
            <a:r>
              <a:rPr lang="ru-RU" sz="4000" dirty="0"/>
              <a:t> </a:t>
            </a:r>
            <a:r>
              <a:rPr lang="ru-RU" sz="4000" dirty="0" err="1"/>
              <a:t>повноваження</a:t>
            </a:r>
            <a:r>
              <a:rPr lang="ru-RU" sz="4000" dirty="0"/>
              <a:t> державного </a:t>
            </a:r>
            <a:r>
              <a:rPr lang="ru-RU" sz="4000" dirty="0" err="1"/>
              <a:t>виконавця</a:t>
            </a:r>
            <a:r>
              <a:rPr lang="ru-RU" sz="4000" dirty="0"/>
              <a:t>.</a:t>
            </a:r>
            <a:br>
              <a:rPr lang="ru-RU" sz="4000" dirty="0"/>
            </a:br>
            <a:endParaRPr lang="ru-RU" sz="4000" dirty="0"/>
          </a:p>
        </p:txBody>
      </p:sp>
    </p:spTree>
    <p:extLst>
      <p:ext uri="{BB962C8B-B14F-4D97-AF65-F5344CB8AC3E}">
        <p14:creationId xmlns:p14="http://schemas.microsoft.com/office/powerpoint/2010/main" val="672947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Tree>
    <p:extLst>
      <p:ext uri="{BB962C8B-B14F-4D97-AF65-F5344CB8AC3E}">
        <p14:creationId xmlns:p14="http://schemas.microsoft.com/office/powerpoint/2010/main" val="2313634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5878068"/>
          </a:xfrm>
        </p:spPr>
        <p:txBody>
          <a:bodyPr/>
          <a:lstStyle/>
          <a:p>
            <a:r>
              <a:rPr lang="ru-RU" dirty="0" err="1"/>
              <a:t>Приватним</a:t>
            </a:r>
            <a:r>
              <a:rPr lang="ru-RU" dirty="0"/>
              <a:t> </a:t>
            </a:r>
            <a:r>
              <a:rPr lang="ru-RU" dirty="0" err="1"/>
              <a:t>виконавцем</a:t>
            </a:r>
            <a:r>
              <a:rPr lang="ru-RU" dirty="0"/>
              <a:t> </a:t>
            </a:r>
            <a:r>
              <a:rPr lang="ru-RU" dirty="0" err="1"/>
              <a:t>може</a:t>
            </a:r>
            <a:r>
              <a:rPr lang="ru-RU" dirty="0"/>
              <a:t> бути </a:t>
            </a:r>
            <a:r>
              <a:rPr lang="ru-RU" dirty="0" err="1"/>
              <a:t>громадянин</a:t>
            </a:r>
            <a:r>
              <a:rPr lang="ru-RU" dirty="0"/>
              <a:t> </a:t>
            </a:r>
            <a:r>
              <a:rPr lang="ru-RU" dirty="0" err="1"/>
              <a:t>України</a:t>
            </a:r>
            <a:r>
              <a:rPr lang="ru-RU" dirty="0"/>
              <a:t>, </a:t>
            </a:r>
            <a:r>
              <a:rPr lang="ru-RU" dirty="0" err="1"/>
              <a:t>уповноважений</a:t>
            </a:r>
            <a:r>
              <a:rPr lang="ru-RU" dirty="0"/>
              <a:t> державою </a:t>
            </a:r>
            <a:r>
              <a:rPr lang="ru-RU" dirty="0" err="1"/>
              <a:t>здійснювати</a:t>
            </a:r>
            <a:r>
              <a:rPr lang="ru-RU" dirty="0"/>
              <a:t> </a:t>
            </a:r>
            <a:r>
              <a:rPr lang="ru-RU" dirty="0" err="1"/>
              <a:t>діяльність</a:t>
            </a:r>
            <a:r>
              <a:rPr lang="ru-RU" dirty="0"/>
              <a:t> з </a:t>
            </a:r>
            <a:r>
              <a:rPr lang="ru-RU" dirty="0" err="1"/>
              <a:t>примусового</a:t>
            </a:r>
            <a:r>
              <a:rPr lang="ru-RU" dirty="0"/>
              <a:t> </a:t>
            </a:r>
            <a:r>
              <a:rPr lang="ru-RU" dirty="0" err="1"/>
              <a:t>виконання</a:t>
            </a:r>
            <a:r>
              <a:rPr lang="ru-RU" dirty="0"/>
              <a:t> </a:t>
            </a:r>
            <a:r>
              <a:rPr lang="ru-RU" dirty="0" err="1"/>
              <a:t>рішень</a:t>
            </a:r>
            <a:r>
              <a:rPr lang="ru-RU" dirty="0"/>
              <a:t>. </a:t>
            </a:r>
            <a:br>
              <a:rPr lang="ru-RU" dirty="0"/>
            </a:br>
            <a:endParaRPr lang="ru-RU" dirty="0"/>
          </a:p>
        </p:txBody>
      </p:sp>
    </p:spTree>
    <p:extLst>
      <p:ext uri="{BB962C8B-B14F-4D97-AF65-F5344CB8AC3E}">
        <p14:creationId xmlns:p14="http://schemas.microsoft.com/office/powerpoint/2010/main" val="152791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5954268"/>
          </a:xfrm>
        </p:spPr>
        <p:txBody>
          <a:bodyPr>
            <a:normAutofit/>
          </a:bodyPr>
          <a:lstStyle/>
          <a:p>
            <a:r>
              <a:rPr lang="ru-RU" sz="4000" dirty="0" err="1"/>
              <a:t>Приватним</a:t>
            </a:r>
            <a:r>
              <a:rPr lang="ru-RU" sz="4000" dirty="0"/>
              <a:t> </a:t>
            </a:r>
            <a:r>
              <a:rPr lang="ru-RU" sz="4000" dirty="0" err="1"/>
              <a:t>виконавцем</a:t>
            </a:r>
            <a:r>
              <a:rPr lang="ru-RU" sz="4000" dirty="0"/>
              <a:t> </a:t>
            </a:r>
            <a:r>
              <a:rPr lang="ru-RU" sz="4000" dirty="0" err="1"/>
              <a:t>може</a:t>
            </a:r>
            <a:r>
              <a:rPr lang="ru-RU" sz="4000" dirty="0"/>
              <a:t> бути </a:t>
            </a:r>
            <a:r>
              <a:rPr lang="ru-RU" sz="4000" dirty="0" err="1"/>
              <a:t>громадянин</a:t>
            </a:r>
            <a:r>
              <a:rPr lang="ru-RU" sz="4000" dirty="0"/>
              <a:t> </a:t>
            </a:r>
            <a:r>
              <a:rPr lang="ru-RU" sz="4000" dirty="0" err="1"/>
              <a:t>України</a:t>
            </a:r>
            <a:r>
              <a:rPr lang="ru-RU" sz="4000" dirty="0"/>
              <a:t>, </a:t>
            </a:r>
            <a:r>
              <a:rPr lang="ru-RU" sz="4000" dirty="0" err="1"/>
              <a:t>який</a:t>
            </a:r>
            <a:r>
              <a:rPr lang="ru-RU" sz="4000" dirty="0"/>
              <a:t> </a:t>
            </a:r>
            <a:r>
              <a:rPr lang="ru-RU" sz="4000" dirty="0" err="1"/>
              <a:t>досяг</a:t>
            </a:r>
            <a:r>
              <a:rPr lang="ru-RU" sz="4000" dirty="0"/>
              <a:t> 25 </a:t>
            </a:r>
            <a:r>
              <a:rPr lang="ru-RU" sz="4000" dirty="0" err="1"/>
              <a:t>років</a:t>
            </a:r>
            <a:r>
              <a:rPr lang="ru-RU" sz="4000" dirty="0"/>
              <a:t>, </a:t>
            </a:r>
            <a:r>
              <a:rPr lang="ru-RU" sz="4000" dirty="0" err="1"/>
              <a:t>має</a:t>
            </a:r>
            <a:r>
              <a:rPr lang="ru-RU" sz="4000" dirty="0"/>
              <a:t> </a:t>
            </a:r>
            <a:r>
              <a:rPr lang="ru-RU" sz="4000" dirty="0" err="1"/>
              <a:t>вищу</a:t>
            </a:r>
            <a:r>
              <a:rPr lang="ru-RU" sz="4000" dirty="0"/>
              <a:t> </a:t>
            </a:r>
            <a:r>
              <a:rPr lang="ru-RU" sz="4000" dirty="0" err="1"/>
              <a:t>юридичну</a:t>
            </a:r>
            <a:r>
              <a:rPr lang="ru-RU" sz="4000" dirty="0"/>
              <a:t> </a:t>
            </a:r>
            <a:r>
              <a:rPr lang="ru-RU" sz="4000" dirty="0" err="1"/>
              <a:t>освіту</a:t>
            </a:r>
            <a:r>
              <a:rPr lang="ru-RU" sz="4000" dirty="0"/>
              <a:t> не </a:t>
            </a:r>
            <a:r>
              <a:rPr lang="ru-RU" sz="4000" dirty="0" err="1"/>
              <a:t>нижче</a:t>
            </a:r>
            <a:r>
              <a:rPr lang="ru-RU" sz="4000" dirty="0"/>
              <a:t> другого </a:t>
            </a:r>
            <a:r>
              <a:rPr lang="ru-RU" sz="4000" dirty="0" err="1"/>
              <a:t>рівня</a:t>
            </a:r>
            <a:r>
              <a:rPr lang="ru-RU" sz="4000" dirty="0"/>
              <a:t>, </a:t>
            </a:r>
            <a:r>
              <a:rPr lang="ru-RU" sz="4000" dirty="0" err="1"/>
              <a:t>володіє</a:t>
            </a:r>
            <a:r>
              <a:rPr lang="ru-RU" sz="4000" dirty="0"/>
              <a:t> державною </a:t>
            </a:r>
            <a:r>
              <a:rPr lang="ru-RU" sz="4000" dirty="0" err="1"/>
              <a:t>мовою</a:t>
            </a:r>
            <a:r>
              <a:rPr lang="ru-RU" sz="4000" dirty="0"/>
              <a:t>, </a:t>
            </a:r>
            <a:r>
              <a:rPr lang="ru-RU" sz="4000" dirty="0" err="1"/>
              <a:t>має</a:t>
            </a:r>
            <a:r>
              <a:rPr lang="ru-RU" sz="4000" dirty="0"/>
              <a:t> стаж </a:t>
            </a:r>
            <a:r>
              <a:rPr lang="ru-RU" sz="4000" dirty="0" err="1"/>
              <a:t>роботи</a:t>
            </a:r>
            <a:r>
              <a:rPr lang="ru-RU" sz="4000" dirty="0"/>
              <a:t> у </a:t>
            </a:r>
            <a:r>
              <a:rPr lang="ru-RU" sz="4000" dirty="0" err="1"/>
              <a:t>галузі</a:t>
            </a:r>
            <a:r>
              <a:rPr lang="ru-RU" sz="4000" dirty="0"/>
              <a:t> права </a:t>
            </a:r>
            <a:r>
              <a:rPr lang="ru-RU" sz="4000" dirty="0" err="1"/>
              <a:t>після</a:t>
            </a:r>
            <a:r>
              <a:rPr lang="ru-RU" sz="4000" dirty="0"/>
              <a:t> </a:t>
            </a:r>
            <a:r>
              <a:rPr lang="ru-RU" sz="4000" dirty="0" err="1"/>
              <a:t>отримання</a:t>
            </a:r>
            <a:r>
              <a:rPr lang="ru-RU" sz="4000" dirty="0"/>
              <a:t> </a:t>
            </a:r>
            <a:r>
              <a:rPr lang="ru-RU" sz="4000" dirty="0" err="1"/>
              <a:t>відповідного</a:t>
            </a:r>
            <a:r>
              <a:rPr lang="ru-RU" sz="4000" dirty="0"/>
              <a:t> диплома не </a:t>
            </a:r>
            <a:r>
              <a:rPr lang="ru-RU" sz="4000" dirty="0" err="1"/>
              <a:t>менше</a:t>
            </a:r>
            <a:r>
              <a:rPr lang="ru-RU" sz="4000" dirty="0"/>
              <a:t> </a:t>
            </a:r>
            <a:r>
              <a:rPr lang="ru-RU" sz="4000" dirty="0" err="1"/>
              <a:t>двох</a:t>
            </a:r>
            <a:r>
              <a:rPr lang="ru-RU" sz="4000" dirty="0"/>
              <a:t> </a:t>
            </a:r>
            <a:r>
              <a:rPr lang="ru-RU" sz="4000" dirty="0" err="1"/>
              <a:t>років</a:t>
            </a:r>
            <a:r>
              <a:rPr lang="ru-RU" sz="4000" dirty="0"/>
              <a:t> та </a:t>
            </a:r>
            <a:r>
              <a:rPr lang="ru-RU" sz="4000" dirty="0" err="1"/>
              <a:t>склав</a:t>
            </a:r>
            <a:r>
              <a:rPr lang="ru-RU" sz="4000" dirty="0"/>
              <a:t> </a:t>
            </a:r>
            <a:r>
              <a:rPr lang="ru-RU" sz="4000" dirty="0" err="1"/>
              <a:t>кваліфікаційний</a:t>
            </a:r>
            <a:r>
              <a:rPr lang="ru-RU" sz="4000" dirty="0"/>
              <a:t> </a:t>
            </a:r>
            <a:r>
              <a:rPr lang="ru-RU" sz="4000" dirty="0" err="1"/>
              <a:t>іспит</a:t>
            </a:r>
            <a:r>
              <a:rPr lang="ru-RU" sz="4000" dirty="0"/>
              <a:t>.</a:t>
            </a:r>
            <a:br>
              <a:rPr lang="ru-RU" sz="4000" dirty="0"/>
            </a:br>
            <a:endParaRPr lang="ru-RU" sz="4000" dirty="0"/>
          </a:p>
        </p:txBody>
      </p:sp>
    </p:spTree>
    <p:extLst>
      <p:ext uri="{BB962C8B-B14F-4D97-AF65-F5344CB8AC3E}">
        <p14:creationId xmlns:p14="http://schemas.microsoft.com/office/powerpoint/2010/main" val="61860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6373368"/>
          </a:xfrm>
        </p:spPr>
        <p:txBody>
          <a:bodyPr>
            <a:normAutofit fontScale="90000"/>
          </a:bodyPr>
          <a:lstStyle/>
          <a:p>
            <a:r>
              <a:rPr lang="ru-RU" b="1" dirty="0" err="1"/>
              <a:t>Державна</a:t>
            </a:r>
            <a:r>
              <a:rPr lang="ru-RU" b="1" dirty="0"/>
              <a:t> </a:t>
            </a:r>
            <a:r>
              <a:rPr lang="ru-RU" b="1" dirty="0" err="1"/>
              <a:t>кримінально-виконавча</a:t>
            </a:r>
            <a:r>
              <a:rPr lang="ru-RU" b="1" dirty="0"/>
              <a:t> служба </a:t>
            </a:r>
            <a:r>
              <a:rPr lang="ru-RU" b="1" dirty="0" err="1"/>
              <a:t>України</a:t>
            </a:r>
            <a:r>
              <a:rPr lang="ru-RU" dirty="0"/>
              <a:t> — система, на яку </a:t>
            </a:r>
            <a:r>
              <a:rPr lang="ru-RU" dirty="0" err="1"/>
              <a:t>покладається</a:t>
            </a:r>
            <a:r>
              <a:rPr lang="ru-RU" dirty="0"/>
              <a:t> </a:t>
            </a:r>
            <a:r>
              <a:rPr lang="ru-RU" dirty="0" err="1"/>
              <a:t>завдання</a:t>
            </a:r>
            <a:r>
              <a:rPr lang="ru-RU" dirty="0"/>
              <a:t> </a:t>
            </a:r>
            <a:r>
              <a:rPr lang="ru-RU" dirty="0" err="1"/>
              <a:t>щодо</a:t>
            </a:r>
            <a:r>
              <a:rPr lang="ru-RU" dirty="0"/>
              <a:t> </a:t>
            </a:r>
            <a:r>
              <a:rPr lang="ru-RU" dirty="0" err="1"/>
              <a:t>здійснення</a:t>
            </a:r>
            <a:r>
              <a:rPr lang="ru-RU" dirty="0"/>
              <a:t> </a:t>
            </a:r>
            <a:r>
              <a:rPr lang="ru-RU" dirty="0" err="1"/>
              <a:t>державної</a:t>
            </a:r>
            <a:r>
              <a:rPr lang="ru-RU" dirty="0"/>
              <a:t> </a:t>
            </a:r>
            <a:r>
              <a:rPr lang="ru-RU" dirty="0" err="1"/>
              <a:t>політики</a:t>
            </a:r>
            <a:r>
              <a:rPr lang="ru-RU" dirty="0"/>
              <a:t> у </a:t>
            </a:r>
            <a:r>
              <a:rPr lang="ru-RU" dirty="0" err="1"/>
              <a:t>сфері</a:t>
            </a:r>
            <a:r>
              <a:rPr lang="ru-RU" dirty="0"/>
              <a:t> </a:t>
            </a:r>
            <a:r>
              <a:rPr lang="ru-RU" dirty="0" err="1"/>
              <a:t>виконання</a:t>
            </a:r>
            <a:r>
              <a:rPr lang="ru-RU" dirty="0"/>
              <a:t> </a:t>
            </a:r>
            <a:r>
              <a:rPr lang="ru-RU" dirty="0" err="1">
                <a:hlinkClick r:id="rId2" tooltip="Кримінальне покарання"/>
              </a:rPr>
              <a:t>кримінальних</a:t>
            </a:r>
            <a:r>
              <a:rPr lang="ru-RU" dirty="0">
                <a:hlinkClick r:id="rId2" tooltip="Кримінальне покарання"/>
              </a:rPr>
              <a:t> </a:t>
            </a:r>
            <a:r>
              <a:rPr lang="ru-RU" dirty="0" err="1">
                <a:hlinkClick r:id="rId2" tooltip="Кримінальне покарання"/>
              </a:rPr>
              <a:t>покарань</a:t>
            </a:r>
            <a:r>
              <a:rPr lang="ru-RU" dirty="0"/>
              <a:t>.</a:t>
            </a:r>
            <a:br>
              <a:rPr lang="ru-RU" dirty="0"/>
            </a:br>
            <a:endParaRPr lang="ru-RU" dirty="0"/>
          </a:p>
        </p:txBody>
      </p:sp>
    </p:spTree>
    <p:extLst>
      <p:ext uri="{BB962C8B-B14F-4D97-AF65-F5344CB8AC3E}">
        <p14:creationId xmlns:p14="http://schemas.microsoft.com/office/powerpoint/2010/main" val="1676849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txBody>
          <a:bodyPr>
            <a:normAutofit fontScale="90000"/>
          </a:bodyPr>
          <a:lstStyle/>
          <a:p>
            <a:r>
              <a:rPr lang="ru-RU" sz="2800" b="1" dirty="0" err="1"/>
              <a:t>Приватним</a:t>
            </a:r>
            <a:r>
              <a:rPr lang="ru-RU" sz="2800" b="1" dirty="0"/>
              <a:t> </a:t>
            </a:r>
            <a:r>
              <a:rPr lang="ru-RU" sz="2800" b="1" dirty="0" err="1"/>
              <a:t>виконавцем</a:t>
            </a:r>
            <a:r>
              <a:rPr lang="ru-RU" sz="2800" b="1" dirty="0"/>
              <a:t> не </a:t>
            </a:r>
            <a:r>
              <a:rPr lang="ru-RU" sz="2800" b="1" dirty="0" err="1"/>
              <a:t>може</a:t>
            </a:r>
            <a:r>
              <a:rPr lang="ru-RU" sz="2800" b="1" dirty="0"/>
              <a:t> бути особа:</a:t>
            </a:r>
            <a:br>
              <a:rPr lang="ru-RU" sz="2800" b="1" dirty="0"/>
            </a:br>
            <a:r>
              <a:rPr lang="ru-RU" sz="2800" dirty="0"/>
              <a:t>1) яка не </a:t>
            </a:r>
            <a:r>
              <a:rPr lang="ru-RU" sz="2800" dirty="0" err="1"/>
              <a:t>відповідає</a:t>
            </a:r>
            <a:r>
              <a:rPr lang="ru-RU" sz="2800" dirty="0"/>
              <a:t> </a:t>
            </a:r>
            <a:r>
              <a:rPr lang="ru-RU" sz="2800" dirty="0" err="1" smtClean="0"/>
              <a:t>вимогам</a:t>
            </a:r>
            <a:r>
              <a:rPr lang="ru-RU" sz="2800" dirty="0" smtClean="0"/>
              <a:t>;</a:t>
            </a:r>
            <a:r>
              <a:rPr lang="ru-RU" sz="2800" dirty="0"/>
              <a:t/>
            </a:r>
            <a:br>
              <a:rPr lang="ru-RU" sz="2800" dirty="0"/>
            </a:br>
            <a:r>
              <a:rPr lang="ru-RU" sz="2800" dirty="0"/>
              <a:t>2) </a:t>
            </a:r>
            <a:r>
              <a:rPr lang="ru-RU" sz="2800" dirty="0" err="1"/>
              <a:t>визнана</a:t>
            </a:r>
            <a:r>
              <a:rPr lang="ru-RU" sz="2800" dirty="0"/>
              <a:t> судом </a:t>
            </a:r>
            <a:r>
              <a:rPr lang="ru-RU" sz="2800" dirty="0" err="1"/>
              <a:t>обмеженою</a:t>
            </a:r>
            <a:r>
              <a:rPr lang="ru-RU" sz="2800" dirty="0"/>
              <a:t> у </a:t>
            </a:r>
            <a:r>
              <a:rPr lang="ru-RU" sz="2800" dirty="0" err="1"/>
              <a:t>цивільній</a:t>
            </a:r>
            <a:r>
              <a:rPr lang="ru-RU" sz="2800" dirty="0"/>
              <a:t> </a:t>
            </a:r>
            <a:r>
              <a:rPr lang="ru-RU" sz="2800" dirty="0" err="1"/>
              <a:t>дієздатності</a:t>
            </a:r>
            <a:r>
              <a:rPr lang="ru-RU" sz="2800" dirty="0"/>
              <a:t> </a:t>
            </a:r>
            <a:r>
              <a:rPr lang="ru-RU" sz="2800" dirty="0" err="1"/>
              <a:t>або</a:t>
            </a:r>
            <a:r>
              <a:rPr lang="ru-RU" sz="2800" dirty="0"/>
              <a:t> </a:t>
            </a:r>
            <a:r>
              <a:rPr lang="ru-RU" sz="2800" dirty="0" err="1"/>
              <a:t>недієздатною</a:t>
            </a:r>
            <a:r>
              <a:rPr lang="ru-RU" sz="2800" dirty="0"/>
              <a:t>;</a:t>
            </a:r>
            <a:br>
              <a:rPr lang="ru-RU" sz="2800" dirty="0"/>
            </a:br>
            <a:r>
              <a:rPr lang="ru-RU" sz="2800" dirty="0"/>
              <a:t>3) яка </a:t>
            </a:r>
            <a:r>
              <a:rPr lang="ru-RU" sz="2800" dirty="0" err="1"/>
              <a:t>має</a:t>
            </a:r>
            <a:r>
              <a:rPr lang="ru-RU" sz="2800" dirty="0"/>
              <a:t> не </a:t>
            </a:r>
            <a:r>
              <a:rPr lang="ru-RU" sz="2800" dirty="0" err="1"/>
              <a:t>зняту</a:t>
            </a:r>
            <a:r>
              <a:rPr lang="ru-RU" sz="2800" dirty="0"/>
              <a:t> </a:t>
            </a:r>
            <a:r>
              <a:rPr lang="ru-RU" sz="2800" dirty="0" err="1"/>
              <a:t>або</a:t>
            </a:r>
            <a:r>
              <a:rPr lang="ru-RU" sz="2800" dirty="0"/>
              <a:t> не </a:t>
            </a:r>
            <a:r>
              <a:rPr lang="ru-RU" sz="2800" dirty="0" err="1"/>
              <a:t>погашену</a:t>
            </a:r>
            <a:r>
              <a:rPr lang="ru-RU" sz="2800" dirty="0"/>
              <a:t> в </a:t>
            </a:r>
            <a:r>
              <a:rPr lang="ru-RU" sz="2800" dirty="0" err="1"/>
              <a:t>установленому</a:t>
            </a:r>
            <a:r>
              <a:rPr lang="ru-RU" sz="2800" dirty="0"/>
              <a:t> законом порядку </a:t>
            </a:r>
            <a:r>
              <a:rPr lang="ru-RU" sz="2800" dirty="0" err="1"/>
              <a:t>судимість</a:t>
            </a:r>
            <a:r>
              <a:rPr lang="ru-RU" sz="2800" dirty="0"/>
              <a:t>;</a:t>
            </a:r>
            <a:br>
              <a:rPr lang="ru-RU" sz="2800" dirty="0"/>
            </a:br>
            <a:r>
              <a:rPr lang="ru-RU" sz="2800" dirty="0"/>
              <a:t>4) яка вчинила </a:t>
            </a:r>
            <a:r>
              <a:rPr lang="ru-RU" sz="2800" dirty="0" err="1"/>
              <a:t>корупційне</a:t>
            </a:r>
            <a:r>
              <a:rPr lang="ru-RU" sz="2800" dirty="0"/>
              <a:t> </a:t>
            </a:r>
            <a:r>
              <a:rPr lang="ru-RU" sz="2800" dirty="0" err="1"/>
              <a:t>правопорушення</a:t>
            </a:r>
            <a:r>
              <a:rPr lang="ru-RU" sz="2800" dirty="0"/>
              <a:t> </a:t>
            </a:r>
            <a:r>
              <a:rPr lang="ru-RU" sz="2800" dirty="0" err="1"/>
              <a:t>або</a:t>
            </a:r>
            <a:r>
              <a:rPr lang="ru-RU" sz="2800" dirty="0"/>
              <a:t> </a:t>
            </a:r>
            <a:r>
              <a:rPr lang="ru-RU" sz="2800" dirty="0" err="1"/>
              <a:t>порушення</a:t>
            </a:r>
            <a:r>
              <a:rPr lang="ru-RU" sz="2800" dirty="0"/>
              <a:t>, </a:t>
            </a:r>
            <a:r>
              <a:rPr lang="ru-RU" sz="2800" dirty="0" err="1"/>
              <a:t>пов’язане</a:t>
            </a:r>
            <a:r>
              <a:rPr lang="ru-RU" sz="2800" dirty="0"/>
              <a:t> з </a:t>
            </a:r>
            <a:r>
              <a:rPr lang="ru-RU" sz="2800" dirty="0" err="1"/>
              <a:t>корупцією</a:t>
            </a:r>
            <a:r>
              <a:rPr lang="ru-RU" sz="2800" dirty="0"/>
              <a:t>, - </a:t>
            </a:r>
            <a:r>
              <a:rPr lang="ru-RU" sz="2800" dirty="0" err="1"/>
              <a:t>протягом</a:t>
            </a:r>
            <a:r>
              <a:rPr lang="ru-RU" sz="2800" dirty="0"/>
              <a:t> </a:t>
            </a:r>
            <a:r>
              <a:rPr lang="ru-RU" sz="2800" dirty="0" err="1"/>
              <a:t>трьох</a:t>
            </a:r>
            <a:r>
              <a:rPr lang="ru-RU" sz="2800" dirty="0"/>
              <a:t> </a:t>
            </a:r>
            <a:r>
              <a:rPr lang="ru-RU" sz="2800" dirty="0" err="1"/>
              <a:t>років</a:t>
            </a:r>
            <a:r>
              <a:rPr lang="ru-RU" sz="2800" dirty="0"/>
              <a:t> з дня </a:t>
            </a:r>
            <a:r>
              <a:rPr lang="ru-RU" sz="2800" dirty="0" err="1"/>
              <a:t>вчинення</a:t>
            </a:r>
            <a:r>
              <a:rPr lang="ru-RU" sz="2800" dirty="0"/>
              <a:t>;</a:t>
            </a:r>
            <a:br>
              <a:rPr lang="ru-RU" sz="2800" dirty="0"/>
            </a:br>
            <a:r>
              <a:rPr lang="ru-RU" sz="2800" dirty="0"/>
              <a:t>5) </a:t>
            </a:r>
            <a:r>
              <a:rPr lang="ru-RU" sz="2800" dirty="0" err="1"/>
              <a:t>якій</a:t>
            </a:r>
            <a:r>
              <a:rPr lang="ru-RU" sz="2800" dirty="0"/>
              <a:t> за </a:t>
            </a:r>
            <a:r>
              <a:rPr lang="ru-RU" sz="2800" dirty="0" err="1"/>
              <a:t>порушення</a:t>
            </a:r>
            <a:r>
              <a:rPr lang="ru-RU" sz="2800" dirty="0"/>
              <a:t> </a:t>
            </a:r>
            <a:r>
              <a:rPr lang="ru-RU" sz="2800" dirty="0" err="1"/>
              <a:t>вимог</a:t>
            </a:r>
            <a:r>
              <a:rPr lang="ru-RU" sz="2800" dirty="0"/>
              <a:t> </a:t>
            </a:r>
            <a:r>
              <a:rPr lang="ru-RU" sz="2800" dirty="0" err="1"/>
              <a:t>законодавства</a:t>
            </a:r>
            <a:r>
              <a:rPr lang="ru-RU" sz="2800" dirty="0"/>
              <a:t> </a:t>
            </a:r>
            <a:r>
              <a:rPr lang="ru-RU" sz="2800" dirty="0" err="1"/>
              <a:t>анульовано</a:t>
            </a:r>
            <a:r>
              <a:rPr lang="ru-RU" sz="2800" dirty="0"/>
              <a:t> </a:t>
            </a:r>
            <a:r>
              <a:rPr lang="ru-RU" sz="2800" dirty="0" err="1"/>
              <a:t>свідоцтво</a:t>
            </a:r>
            <a:r>
              <a:rPr lang="ru-RU" sz="2800" dirty="0"/>
              <a:t> про право на </a:t>
            </a:r>
            <a:r>
              <a:rPr lang="ru-RU" sz="2800" dirty="0" err="1"/>
              <a:t>зайняття</a:t>
            </a:r>
            <a:r>
              <a:rPr lang="ru-RU" sz="2800" dirty="0"/>
              <a:t> </a:t>
            </a:r>
            <a:r>
              <a:rPr lang="ru-RU" sz="2800" dirty="0" err="1"/>
              <a:t>нотаріальною</a:t>
            </a:r>
            <a:r>
              <a:rPr lang="ru-RU" sz="2800" dirty="0"/>
              <a:t> </a:t>
            </a:r>
            <a:r>
              <a:rPr lang="ru-RU" sz="2800" dirty="0" err="1"/>
              <a:t>чи</a:t>
            </a:r>
            <a:r>
              <a:rPr lang="ru-RU" sz="2800" dirty="0"/>
              <a:t> </a:t>
            </a:r>
            <a:r>
              <a:rPr lang="ru-RU" sz="2800" dirty="0" err="1"/>
              <a:t>адвокатською</a:t>
            </a:r>
            <a:r>
              <a:rPr lang="ru-RU" sz="2800" dirty="0"/>
              <a:t> </a:t>
            </a:r>
            <a:r>
              <a:rPr lang="ru-RU" sz="2800" dirty="0" err="1"/>
              <a:t>діяльністю</a:t>
            </a:r>
            <a:r>
              <a:rPr lang="ru-RU" sz="2800" dirty="0"/>
              <a:t> </a:t>
            </a:r>
            <a:r>
              <a:rPr lang="ru-RU" sz="2800" dirty="0" err="1"/>
              <a:t>або</a:t>
            </a:r>
            <a:r>
              <a:rPr lang="ru-RU" sz="2800" dirty="0"/>
              <a:t> </a:t>
            </a:r>
            <a:r>
              <a:rPr lang="ru-RU" sz="2800" dirty="0" err="1"/>
              <a:t>діяльністю</a:t>
            </a:r>
            <a:r>
              <a:rPr lang="ru-RU" sz="2800" dirty="0"/>
              <a:t> </a:t>
            </a:r>
            <a:r>
              <a:rPr lang="ru-RU" sz="2800" dirty="0" err="1"/>
              <a:t>арбітражного</a:t>
            </a:r>
            <a:r>
              <a:rPr lang="ru-RU" sz="2800" dirty="0"/>
              <a:t> </a:t>
            </a:r>
            <a:r>
              <a:rPr lang="ru-RU" sz="2800" dirty="0" err="1"/>
              <a:t>керуючого</a:t>
            </a:r>
            <a:r>
              <a:rPr lang="ru-RU" sz="2800" dirty="0"/>
              <a:t> (</a:t>
            </a:r>
            <a:r>
              <a:rPr lang="ru-RU" sz="2800" dirty="0" err="1"/>
              <a:t>розпорядника</a:t>
            </a:r>
            <a:r>
              <a:rPr lang="ru-RU" sz="2800" dirty="0"/>
              <a:t> майна, </a:t>
            </a:r>
            <a:r>
              <a:rPr lang="ru-RU" sz="2800" dirty="0" err="1"/>
              <a:t>керуючого</a:t>
            </a:r>
            <a:r>
              <a:rPr lang="ru-RU" sz="2800" dirty="0"/>
              <a:t> </a:t>
            </a:r>
            <a:r>
              <a:rPr lang="ru-RU" sz="2800" dirty="0" err="1"/>
              <a:t>санацією</a:t>
            </a:r>
            <a:r>
              <a:rPr lang="ru-RU" sz="2800" dirty="0"/>
              <a:t>, </a:t>
            </a:r>
            <a:r>
              <a:rPr lang="ru-RU" sz="2800" dirty="0" err="1"/>
              <a:t>ліквідатора</a:t>
            </a:r>
            <a:r>
              <a:rPr lang="ru-RU" sz="2800" dirty="0"/>
              <a:t>), яку </a:t>
            </a:r>
            <a:r>
              <a:rPr lang="ru-RU" sz="2800" dirty="0" err="1"/>
              <a:t>позбавлено</a:t>
            </a:r>
            <a:r>
              <a:rPr lang="ru-RU" sz="2800" dirty="0"/>
              <a:t> права на </a:t>
            </a:r>
            <a:r>
              <a:rPr lang="ru-RU" sz="2800" dirty="0" err="1"/>
              <a:t>здійснення</a:t>
            </a:r>
            <a:r>
              <a:rPr lang="ru-RU" sz="2800" dirty="0"/>
              <a:t> </a:t>
            </a:r>
            <a:r>
              <a:rPr lang="ru-RU" sz="2800" dirty="0" err="1"/>
              <a:t>діяльності</a:t>
            </a:r>
            <a:r>
              <a:rPr lang="ru-RU" sz="2800" dirty="0"/>
              <a:t> приватного </a:t>
            </a:r>
            <a:r>
              <a:rPr lang="ru-RU" sz="2800" dirty="0" err="1"/>
              <a:t>виконавця</a:t>
            </a:r>
            <a:r>
              <a:rPr lang="ru-RU" sz="2800" dirty="0"/>
              <a:t>, - </a:t>
            </a:r>
            <a:r>
              <a:rPr lang="ru-RU" sz="2800" dirty="0" err="1"/>
              <a:t>протягом</a:t>
            </a:r>
            <a:r>
              <a:rPr lang="ru-RU" sz="2800" dirty="0"/>
              <a:t> </a:t>
            </a:r>
            <a:r>
              <a:rPr lang="ru-RU" sz="2800" dirty="0" err="1"/>
              <a:t>трьох</a:t>
            </a:r>
            <a:r>
              <a:rPr lang="ru-RU" sz="2800" dirty="0"/>
              <a:t> </a:t>
            </a:r>
            <a:r>
              <a:rPr lang="ru-RU" sz="2800" dirty="0" err="1"/>
              <a:t>років</a:t>
            </a:r>
            <a:r>
              <a:rPr lang="ru-RU" sz="2800" dirty="0"/>
              <a:t> з дня </a:t>
            </a:r>
            <a:r>
              <a:rPr lang="ru-RU" sz="2800" dirty="0" err="1"/>
              <a:t>прийняття</a:t>
            </a:r>
            <a:r>
              <a:rPr lang="ru-RU" sz="2800" dirty="0"/>
              <a:t> </a:t>
            </a:r>
            <a:r>
              <a:rPr lang="ru-RU" sz="2800" dirty="0" err="1"/>
              <a:t>відповідного</a:t>
            </a:r>
            <a:r>
              <a:rPr lang="ru-RU" sz="2800" dirty="0"/>
              <a:t> </a:t>
            </a:r>
            <a:r>
              <a:rPr lang="ru-RU" sz="2800" dirty="0" err="1"/>
              <a:t>рішення</a:t>
            </a:r>
            <a:r>
              <a:rPr lang="ru-RU" sz="2800" dirty="0"/>
              <a:t>;</a:t>
            </a:r>
            <a:br>
              <a:rPr lang="ru-RU" sz="2800" dirty="0"/>
            </a:br>
            <a:r>
              <a:rPr lang="ru-RU" sz="2800" dirty="0"/>
              <a:t>6) </a:t>
            </a:r>
            <a:r>
              <a:rPr lang="ru-RU" sz="2800" dirty="0" err="1"/>
              <a:t>звільнена</a:t>
            </a:r>
            <a:r>
              <a:rPr lang="ru-RU" sz="2800" dirty="0"/>
              <a:t> з посади </a:t>
            </a:r>
            <a:r>
              <a:rPr lang="ru-RU" sz="2800" dirty="0" err="1"/>
              <a:t>судді</a:t>
            </a:r>
            <a:r>
              <a:rPr lang="ru-RU" sz="2800" dirty="0"/>
              <a:t>, прокурора, </a:t>
            </a:r>
            <a:r>
              <a:rPr lang="ru-RU" sz="2800" dirty="0" err="1"/>
              <a:t>працівника</a:t>
            </a:r>
            <a:r>
              <a:rPr lang="ru-RU" sz="2800" dirty="0"/>
              <a:t> </a:t>
            </a:r>
            <a:r>
              <a:rPr lang="ru-RU" sz="2800" dirty="0" err="1"/>
              <a:t>правоохоронного</a:t>
            </a:r>
            <a:r>
              <a:rPr lang="ru-RU" sz="2800" dirty="0"/>
              <a:t> органу, з </a:t>
            </a:r>
            <a:r>
              <a:rPr lang="ru-RU" sz="2800" dirty="0" err="1"/>
              <a:t>державної</a:t>
            </a:r>
            <a:r>
              <a:rPr lang="ru-RU" sz="2800" dirty="0"/>
              <a:t> </a:t>
            </a:r>
            <a:r>
              <a:rPr lang="ru-RU" sz="2800" dirty="0" err="1"/>
              <a:t>служби</a:t>
            </a:r>
            <a:r>
              <a:rPr lang="ru-RU" sz="2800" dirty="0"/>
              <a:t> </a:t>
            </a:r>
            <a:r>
              <a:rPr lang="ru-RU" sz="2800" dirty="0" err="1"/>
              <a:t>або</a:t>
            </a:r>
            <a:r>
              <a:rPr lang="ru-RU" sz="2800" dirty="0"/>
              <a:t> </a:t>
            </a:r>
            <a:r>
              <a:rPr lang="ru-RU" sz="2800" dirty="0" err="1"/>
              <a:t>служби</a:t>
            </a:r>
            <a:r>
              <a:rPr lang="ru-RU" sz="2800" dirty="0"/>
              <a:t> в органах </a:t>
            </a:r>
            <a:r>
              <a:rPr lang="ru-RU" sz="2800" dirty="0" err="1"/>
              <a:t>місцевого</a:t>
            </a:r>
            <a:r>
              <a:rPr lang="ru-RU" sz="2800" dirty="0"/>
              <a:t> </a:t>
            </a:r>
            <a:r>
              <a:rPr lang="ru-RU" sz="2800" dirty="0" err="1"/>
              <a:t>самоврядування</a:t>
            </a:r>
            <a:r>
              <a:rPr lang="ru-RU" sz="2800" dirty="0"/>
              <a:t> у </a:t>
            </a:r>
            <a:r>
              <a:rPr lang="ru-RU" sz="2800" dirty="0" err="1"/>
              <a:t>зв’язку</a:t>
            </a:r>
            <a:r>
              <a:rPr lang="ru-RU" sz="2800" dirty="0"/>
              <a:t> з </a:t>
            </a:r>
            <a:r>
              <a:rPr lang="ru-RU" sz="2800" dirty="0" err="1"/>
              <a:t>притягненням</a:t>
            </a:r>
            <a:r>
              <a:rPr lang="ru-RU" sz="2800" dirty="0"/>
              <a:t> до </a:t>
            </a:r>
            <a:r>
              <a:rPr lang="ru-RU" sz="2800" dirty="0" err="1"/>
              <a:t>дисциплінарної</a:t>
            </a:r>
            <a:r>
              <a:rPr lang="ru-RU" sz="2800" dirty="0"/>
              <a:t> </a:t>
            </a:r>
            <a:r>
              <a:rPr lang="ru-RU" sz="2800" dirty="0" err="1"/>
              <a:t>відповідальності</a:t>
            </a:r>
            <a:r>
              <a:rPr lang="ru-RU" sz="2800" dirty="0"/>
              <a:t>, - </a:t>
            </a:r>
            <a:r>
              <a:rPr lang="ru-RU" sz="2800" dirty="0" err="1"/>
              <a:t>протягом</a:t>
            </a:r>
            <a:r>
              <a:rPr lang="ru-RU" sz="2800" dirty="0"/>
              <a:t> </a:t>
            </a:r>
            <a:r>
              <a:rPr lang="ru-RU" sz="2800" dirty="0" err="1"/>
              <a:t>трьох</a:t>
            </a:r>
            <a:r>
              <a:rPr lang="ru-RU" sz="2800" dirty="0"/>
              <a:t> </a:t>
            </a:r>
            <a:r>
              <a:rPr lang="ru-RU" sz="2800" dirty="0" err="1"/>
              <a:t>років</a:t>
            </a:r>
            <a:r>
              <a:rPr lang="ru-RU" sz="2800" dirty="0"/>
              <a:t> з дня </a:t>
            </a:r>
            <a:r>
              <a:rPr lang="ru-RU" sz="2800" dirty="0" err="1"/>
              <a:t>звільнення</a:t>
            </a:r>
            <a:r>
              <a:rPr lang="ru-RU" sz="2800" dirty="0"/>
              <a:t>.</a:t>
            </a:r>
            <a:br>
              <a:rPr lang="ru-RU" sz="2800" dirty="0"/>
            </a:br>
            <a:endParaRPr lang="ru-RU" sz="2800" dirty="0"/>
          </a:p>
        </p:txBody>
      </p:sp>
    </p:spTree>
    <p:extLst>
      <p:ext uri="{BB962C8B-B14F-4D97-AF65-F5344CB8AC3E}">
        <p14:creationId xmlns:p14="http://schemas.microsoft.com/office/powerpoint/2010/main" val="415913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txBody>
          <a:bodyPr>
            <a:normAutofit/>
          </a:bodyPr>
          <a:lstStyle/>
          <a:p>
            <a:r>
              <a:rPr lang="ru-RU" sz="3200" dirty="0"/>
              <a:t>Про початок </a:t>
            </a:r>
            <a:r>
              <a:rPr lang="ru-RU" sz="3200" dirty="0" err="1"/>
              <a:t>діяльності</a:t>
            </a:r>
            <a:r>
              <a:rPr lang="ru-RU" sz="3200" dirty="0"/>
              <a:t> </a:t>
            </a:r>
            <a:r>
              <a:rPr lang="ru-RU" sz="3200" dirty="0" err="1"/>
              <a:t>приватний</a:t>
            </a:r>
            <a:r>
              <a:rPr lang="ru-RU" sz="3200" dirty="0"/>
              <a:t> </a:t>
            </a:r>
            <a:r>
              <a:rPr lang="ru-RU" sz="3200" dirty="0" err="1"/>
              <a:t>виконавець</a:t>
            </a:r>
            <a:r>
              <a:rPr lang="ru-RU" sz="3200" dirty="0"/>
              <a:t> </a:t>
            </a:r>
            <a:r>
              <a:rPr lang="ru-RU" sz="3200" dirty="0" err="1"/>
              <a:t>повідомляє</a:t>
            </a:r>
            <a:r>
              <a:rPr lang="ru-RU" sz="3200" dirty="0"/>
              <a:t> </a:t>
            </a:r>
            <a:r>
              <a:rPr lang="ru-RU" sz="3200" dirty="0" err="1"/>
              <a:t>Міністерство</a:t>
            </a:r>
            <a:r>
              <a:rPr lang="ru-RU" sz="3200" dirty="0"/>
              <a:t> </a:t>
            </a:r>
            <a:r>
              <a:rPr lang="ru-RU" sz="3200" dirty="0" err="1"/>
              <a:t>юстиції</a:t>
            </a:r>
            <a:r>
              <a:rPr lang="ru-RU" sz="3200" dirty="0"/>
              <a:t> </a:t>
            </a:r>
            <a:r>
              <a:rPr lang="ru-RU" sz="3200" dirty="0" err="1"/>
              <a:t>України</a:t>
            </a:r>
            <a:r>
              <a:rPr lang="ru-RU" sz="3200" dirty="0" smtClean="0"/>
              <a:t>.</a:t>
            </a:r>
            <a:br>
              <a:rPr lang="ru-RU" sz="3200" dirty="0" smtClean="0"/>
            </a:br>
            <a:r>
              <a:rPr lang="ru-RU" sz="3200" dirty="0"/>
              <a:t/>
            </a:r>
            <a:br>
              <a:rPr lang="ru-RU" sz="3200" dirty="0"/>
            </a:br>
            <a:r>
              <a:rPr lang="ru-RU" sz="3200" b="1" dirty="0" smtClean="0"/>
              <a:t>У </a:t>
            </a:r>
            <a:r>
              <a:rPr lang="ru-RU" sz="3200" b="1" dirty="0" err="1"/>
              <a:t>повідомленні</a:t>
            </a:r>
            <a:r>
              <a:rPr lang="ru-RU" sz="3200" b="1" dirty="0"/>
              <a:t> про початок </a:t>
            </a:r>
            <a:r>
              <a:rPr lang="ru-RU" sz="3200" b="1" dirty="0" err="1"/>
              <a:t>діяльності</a:t>
            </a:r>
            <a:r>
              <a:rPr lang="ru-RU" sz="3200" b="1" dirty="0"/>
              <a:t> </a:t>
            </a:r>
            <a:r>
              <a:rPr lang="ru-RU" sz="3200" b="1" dirty="0" err="1"/>
              <a:t>обов’язково</a:t>
            </a:r>
            <a:r>
              <a:rPr lang="ru-RU" sz="3200" b="1" dirty="0"/>
              <a:t> </a:t>
            </a:r>
            <a:r>
              <a:rPr lang="ru-RU" sz="3200" b="1" dirty="0" err="1"/>
              <a:t>зазначаються</a:t>
            </a:r>
            <a:r>
              <a:rPr lang="ru-RU" sz="3200" b="1" dirty="0" smtClean="0"/>
              <a:t>:</a:t>
            </a:r>
            <a:br>
              <a:rPr lang="ru-RU" sz="3200" b="1" dirty="0" smtClean="0"/>
            </a:br>
            <a:r>
              <a:rPr lang="ru-RU" sz="3200" b="1" dirty="0"/>
              <a:t/>
            </a:r>
            <a:br>
              <a:rPr lang="ru-RU" sz="3200" b="1" dirty="0"/>
            </a:br>
            <a:r>
              <a:rPr lang="ru-RU" sz="3200" dirty="0"/>
              <a:t>1) </a:t>
            </a:r>
            <a:r>
              <a:rPr lang="ru-RU" sz="3200" dirty="0" err="1"/>
              <a:t>виконавчий</a:t>
            </a:r>
            <a:r>
              <a:rPr lang="ru-RU" sz="3200" dirty="0"/>
              <a:t> округ, на </a:t>
            </a:r>
            <a:r>
              <a:rPr lang="ru-RU" sz="3200" dirty="0" err="1"/>
              <a:t>території</a:t>
            </a:r>
            <a:r>
              <a:rPr lang="ru-RU" sz="3200" dirty="0"/>
              <a:t> </a:t>
            </a:r>
            <a:r>
              <a:rPr lang="ru-RU" sz="3200" dirty="0" err="1"/>
              <a:t>якого</a:t>
            </a:r>
            <a:r>
              <a:rPr lang="ru-RU" sz="3200" dirty="0"/>
              <a:t> </a:t>
            </a:r>
            <a:r>
              <a:rPr lang="ru-RU" sz="3200" dirty="0" err="1"/>
              <a:t>приватний</a:t>
            </a:r>
            <a:r>
              <a:rPr lang="ru-RU" sz="3200" dirty="0"/>
              <a:t> </a:t>
            </a:r>
            <a:r>
              <a:rPr lang="ru-RU" sz="3200" dirty="0" err="1"/>
              <a:t>виконавець</a:t>
            </a:r>
            <a:r>
              <a:rPr lang="ru-RU" sz="3200" dirty="0"/>
              <a:t> </a:t>
            </a:r>
            <a:r>
              <a:rPr lang="ru-RU" sz="3200" dirty="0" err="1"/>
              <a:t>має</a:t>
            </a:r>
            <a:r>
              <a:rPr lang="ru-RU" sz="3200" dirty="0"/>
              <a:t> </a:t>
            </a:r>
            <a:r>
              <a:rPr lang="ru-RU" sz="3200" dirty="0" err="1"/>
              <a:t>намір</a:t>
            </a:r>
            <a:r>
              <a:rPr lang="ru-RU" sz="3200" dirty="0"/>
              <a:t> </a:t>
            </a:r>
            <a:r>
              <a:rPr lang="ru-RU" sz="3200" dirty="0" err="1"/>
              <a:t>здійснювати</a:t>
            </a:r>
            <a:r>
              <a:rPr lang="ru-RU" sz="3200" dirty="0"/>
              <a:t> </a:t>
            </a:r>
            <a:r>
              <a:rPr lang="ru-RU" sz="3200" dirty="0" err="1"/>
              <a:t>діяльність</a:t>
            </a:r>
            <a:r>
              <a:rPr lang="ru-RU" sz="3200" dirty="0"/>
              <a:t>;</a:t>
            </a:r>
            <a:br>
              <a:rPr lang="ru-RU" sz="3200" dirty="0"/>
            </a:br>
            <a:r>
              <a:rPr lang="ru-RU" sz="3200" dirty="0"/>
              <a:t>2) </a:t>
            </a:r>
            <a:r>
              <a:rPr lang="ru-RU" sz="3200" dirty="0" err="1"/>
              <a:t>інформація</a:t>
            </a:r>
            <a:r>
              <a:rPr lang="ru-RU" sz="3200" dirty="0"/>
              <a:t> про </a:t>
            </a:r>
            <a:r>
              <a:rPr lang="ru-RU" sz="3200" dirty="0" err="1"/>
              <a:t>офіс</a:t>
            </a:r>
            <a:r>
              <a:rPr lang="ru-RU" sz="3200" dirty="0"/>
              <a:t> приватного </a:t>
            </a:r>
            <a:r>
              <a:rPr lang="ru-RU" sz="3200" dirty="0" err="1"/>
              <a:t>виконавця</a:t>
            </a:r>
            <a:r>
              <a:rPr lang="ru-RU" sz="3200" dirty="0"/>
              <a:t>;</a:t>
            </a:r>
            <a:br>
              <a:rPr lang="ru-RU" sz="3200" dirty="0"/>
            </a:br>
            <a:r>
              <a:rPr lang="ru-RU" sz="3200" dirty="0"/>
              <a:t>3) </a:t>
            </a:r>
            <a:r>
              <a:rPr lang="ru-RU" sz="3200" dirty="0" err="1"/>
              <a:t>реквізити</a:t>
            </a:r>
            <a:r>
              <a:rPr lang="ru-RU" sz="3200" dirty="0"/>
              <a:t> договору </a:t>
            </a:r>
            <a:r>
              <a:rPr lang="ru-RU" sz="3200" dirty="0" err="1"/>
              <a:t>страхування</a:t>
            </a:r>
            <a:r>
              <a:rPr lang="ru-RU" sz="3200" dirty="0"/>
              <a:t> </a:t>
            </a:r>
            <a:r>
              <a:rPr lang="ru-RU" sz="3200" dirty="0" err="1"/>
              <a:t>цивільно-правової</a:t>
            </a:r>
            <a:r>
              <a:rPr lang="ru-RU" sz="3200" dirty="0"/>
              <a:t> </a:t>
            </a:r>
            <a:r>
              <a:rPr lang="ru-RU" sz="3200" dirty="0" err="1"/>
              <a:t>відповідальності</a:t>
            </a:r>
            <a:r>
              <a:rPr lang="ru-RU" sz="3200" dirty="0"/>
              <a:t> приватного </a:t>
            </a:r>
            <a:r>
              <a:rPr lang="ru-RU" sz="3200" dirty="0" err="1"/>
              <a:t>виконавця</a:t>
            </a:r>
            <a:r>
              <a:rPr lang="ru-RU" sz="3200" dirty="0"/>
              <a:t>, строк </a:t>
            </a:r>
            <a:r>
              <a:rPr lang="ru-RU" sz="3200" dirty="0" err="1"/>
              <a:t>дії</a:t>
            </a:r>
            <a:r>
              <a:rPr lang="ru-RU" sz="3200" dirty="0"/>
              <a:t> договору, </a:t>
            </a:r>
            <a:r>
              <a:rPr lang="ru-RU" sz="3200" dirty="0" err="1"/>
              <a:t>інформація</a:t>
            </a:r>
            <a:r>
              <a:rPr lang="ru-RU" sz="3200" dirty="0"/>
              <a:t> про страховика та </a:t>
            </a:r>
            <a:r>
              <a:rPr lang="ru-RU" sz="3200" dirty="0" err="1"/>
              <a:t>страхову</a:t>
            </a:r>
            <a:r>
              <a:rPr lang="ru-RU" sz="3200" dirty="0"/>
              <a:t> суму;</a:t>
            </a:r>
            <a:br>
              <a:rPr lang="ru-RU" sz="3200" dirty="0"/>
            </a:br>
            <a:r>
              <a:rPr lang="ru-RU" sz="3200" dirty="0"/>
              <a:t>4) </a:t>
            </a:r>
            <a:r>
              <a:rPr lang="ru-RU" sz="3200" dirty="0" err="1"/>
              <a:t>інформація</a:t>
            </a:r>
            <a:r>
              <a:rPr lang="ru-RU" sz="3200" dirty="0"/>
              <a:t> про </a:t>
            </a:r>
            <a:r>
              <a:rPr lang="ru-RU" sz="3200" dirty="0" err="1"/>
              <a:t>помічників</a:t>
            </a:r>
            <a:r>
              <a:rPr lang="ru-RU" sz="3200" dirty="0"/>
              <a:t> приватного </a:t>
            </a:r>
            <a:r>
              <a:rPr lang="ru-RU" sz="3200" dirty="0" err="1"/>
              <a:t>виконавця</a:t>
            </a:r>
            <a:r>
              <a:rPr lang="ru-RU" sz="3200" dirty="0"/>
              <a:t> (у </a:t>
            </a:r>
            <a:r>
              <a:rPr lang="ru-RU" sz="3200" dirty="0" err="1"/>
              <a:t>разі</a:t>
            </a:r>
            <a:r>
              <a:rPr lang="ru-RU" sz="3200" dirty="0"/>
              <a:t> </a:t>
            </a:r>
            <a:r>
              <a:rPr lang="ru-RU" sz="3200" dirty="0" err="1"/>
              <a:t>їх</a:t>
            </a:r>
            <a:r>
              <a:rPr lang="ru-RU" sz="3200" dirty="0"/>
              <a:t> </a:t>
            </a:r>
            <a:r>
              <a:rPr lang="ru-RU" sz="3200" dirty="0" err="1"/>
              <a:t>наявності</a:t>
            </a:r>
            <a:r>
              <a:rPr lang="ru-RU" sz="3200" dirty="0"/>
              <a:t>).</a:t>
            </a:r>
            <a:br>
              <a:rPr lang="ru-RU" sz="3200" dirty="0"/>
            </a:br>
            <a:endParaRPr lang="ru-RU" sz="3200" dirty="0"/>
          </a:p>
        </p:txBody>
      </p:sp>
    </p:spTree>
    <p:extLst>
      <p:ext uri="{BB962C8B-B14F-4D97-AF65-F5344CB8AC3E}">
        <p14:creationId xmlns:p14="http://schemas.microsoft.com/office/powerpoint/2010/main" val="2703476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txBody>
          <a:bodyPr>
            <a:normAutofit/>
          </a:bodyPr>
          <a:lstStyle/>
          <a:p>
            <a:r>
              <a:rPr lang="ru-RU" sz="3200" b="1" dirty="0"/>
              <a:t>За </a:t>
            </a:r>
            <a:r>
              <a:rPr lang="ru-RU" sz="3200" b="1" dirty="0" err="1"/>
              <a:t>вчинення</a:t>
            </a:r>
            <a:r>
              <a:rPr lang="ru-RU" sz="3200" b="1" dirty="0"/>
              <a:t> </a:t>
            </a:r>
            <a:r>
              <a:rPr lang="ru-RU" sz="3200" b="1" dirty="0" err="1"/>
              <a:t>дисциплінарного</a:t>
            </a:r>
            <a:r>
              <a:rPr lang="ru-RU" sz="3200" b="1" dirty="0"/>
              <a:t> проступку до приватного </a:t>
            </a:r>
            <a:r>
              <a:rPr lang="ru-RU" sz="3200" b="1" dirty="0" err="1"/>
              <a:t>виконавця</a:t>
            </a:r>
            <a:r>
              <a:rPr lang="ru-RU" sz="3200" b="1" dirty="0"/>
              <a:t> </a:t>
            </a:r>
            <a:r>
              <a:rPr lang="ru-RU" sz="3200" b="1" dirty="0" err="1"/>
              <a:t>може</a:t>
            </a:r>
            <a:r>
              <a:rPr lang="ru-RU" sz="3200" b="1" dirty="0"/>
              <a:t> бути </a:t>
            </a:r>
            <a:r>
              <a:rPr lang="ru-RU" sz="3200" b="1" dirty="0" err="1"/>
              <a:t>застосовано</a:t>
            </a:r>
            <a:r>
              <a:rPr lang="ru-RU" sz="3200" b="1" dirty="0"/>
              <a:t> </a:t>
            </a:r>
            <a:r>
              <a:rPr lang="ru-RU" sz="3200" b="1" dirty="0" err="1"/>
              <a:t>одне</a:t>
            </a:r>
            <a:r>
              <a:rPr lang="ru-RU" sz="3200" b="1" dirty="0"/>
              <a:t> з таких </a:t>
            </a:r>
            <a:r>
              <a:rPr lang="ru-RU" sz="3200" b="1" dirty="0" err="1"/>
              <a:t>дисциплінарних</a:t>
            </a:r>
            <a:r>
              <a:rPr lang="ru-RU" sz="3200" b="1" dirty="0"/>
              <a:t> </a:t>
            </a:r>
            <a:r>
              <a:rPr lang="ru-RU" sz="3200" b="1" dirty="0" err="1"/>
              <a:t>стягнень</a:t>
            </a:r>
            <a:r>
              <a:rPr lang="ru-RU" sz="3200" b="1" dirty="0" smtClean="0"/>
              <a:t>:</a:t>
            </a:r>
            <a:br>
              <a:rPr lang="ru-RU" sz="3200" b="1" dirty="0" smtClean="0"/>
            </a:br>
            <a:r>
              <a:rPr lang="ru-RU" sz="3200" b="1" dirty="0"/>
              <a:t/>
            </a:r>
            <a:br>
              <a:rPr lang="ru-RU" sz="3200" b="1" dirty="0"/>
            </a:br>
            <a:r>
              <a:rPr lang="ru-RU" sz="3200" dirty="0"/>
              <a:t>1) </a:t>
            </a:r>
            <a:r>
              <a:rPr lang="ru-RU" sz="3200" dirty="0" err="1"/>
              <a:t>попередження</a:t>
            </a:r>
            <a:r>
              <a:rPr lang="ru-RU" sz="3200" dirty="0"/>
              <a:t>;</a:t>
            </a:r>
            <a:br>
              <a:rPr lang="ru-RU" sz="3200" dirty="0"/>
            </a:br>
            <a:r>
              <a:rPr lang="ru-RU" sz="3200" dirty="0"/>
              <a:t>2) </a:t>
            </a:r>
            <a:r>
              <a:rPr lang="ru-RU" sz="3200" dirty="0" err="1"/>
              <a:t>догана</a:t>
            </a:r>
            <a:r>
              <a:rPr lang="ru-RU" sz="3200" dirty="0"/>
              <a:t>;</a:t>
            </a:r>
            <a:br>
              <a:rPr lang="ru-RU" sz="3200" dirty="0"/>
            </a:br>
            <a:r>
              <a:rPr lang="ru-RU" sz="3200" dirty="0"/>
              <a:t>3) </a:t>
            </a:r>
            <a:r>
              <a:rPr lang="ru-RU" sz="3200" dirty="0" err="1"/>
              <a:t>зупинення</a:t>
            </a:r>
            <a:r>
              <a:rPr lang="ru-RU" sz="3200" dirty="0"/>
              <a:t> </a:t>
            </a:r>
            <a:r>
              <a:rPr lang="ru-RU" sz="3200" dirty="0" err="1"/>
              <a:t>діяльності</a:t>
            </a:r>
            <a:r>
              <a:rPr lang="ru-RU" sz="3200" dirty="0"/>
              <a:t> приватного </a:t>
            </a:r>
            <a:r>
              <a:rPr lang="ru-RU" sz="3200" dirty="0" err="1"/>
              <a:t>виконавця</a:t>
            </a:r>
            <a:r>
              <a:rPr lang="ru-RU" sz="3200" dirty="0"/>
              <a:t> на строк до шести </a:t>
            </a:r>
            <a:r>
              <a:rPr lang="ru-RU" sz="3200" dirty="0" err="1"/>
              <a:t>місяців</a:t>
            </a:r>
            <a:r>
              <a:rPr lang="ru-RU" sz="3200" dirty="0"/>
              <a:t>;</a:t>
            </a:r>
            <a:br>
              <a:rPr lang="ru-RU" sz="3200" dirty="0"/>
            </a:br>
            <a:r>
              <a:rPr lang="ru-RU" sz="3200" dirty="0"/>
              <a:t>4) </a:t>
            </a:r>
            <a:r>
              <a:rPr lang="ru-RU" sz="3200" dirty="0" err="1"/>
              <a:t>припинення</a:t>
            </a:r>
            <a:r>
              <a:rPr lang="ru-RU" sz="3200" dirty="0"/>
              <a:t> </a:t>
            </a:r>
            <a:r>
              <a:rPr lang="ru-RU" sz="3200" dirty="0" err="1"/>
              <a:t>діяльності</a:t>
            </a:r>
            <a:r>
              <a:rPr lang="ru-RU" sz="3200" dirty="0"/>
              <a:t> приватного </a:t>
            </a:r>
            <a:r>
              <a:rPr lang="ru-RU" sz="3200" dirty="0" err="1"/>
              <a:t>виконавця</a:t>
            </a:r>
            <a:r>
              <a:rPr lang="ru-RU" sz="3200" dirty="0"/>
              <a:t>.</a:t>
            </a:r>
            <a:br>
              <a:rPr lang="ru-RU" sz="3200" dirty="0"/>
            </a:br>
            <a:endParaRPr lang="ru-RU" sz="3200" dirty="0"/>
          </a:p>
        </p:txBody>
      </p:sp>
    </p:spTree>
    <p:extLst>
      <p:ext uri="{BB962C8B-B14F-4D97-AF65-F5344CB8AC3E}">
        <p14:creationId xmlns:p14="http://schemas.microsoft.com/office/powerpoint/2010/main" val="292032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98607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 y="-88900"/>
            <a:ext cx="11988800" cy="6946899"/>
          </a:xfrm>
          <a:prstGeom prst="rect">
            <a:avLst/>
          </a:prstGeom>
        </p:spPr>
      </p:pic>
    </p:spTree>
    <p:extLst>
      <p:ext uri="{BB962C8B-B14F-4D97-AF65-F5344CB8AC3E}">
        <p14:creationId xmlns:p14="http://schemas.microsoft.com/office/powerpoint/2010/main" val="314041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769100"/>
          </a:xfrm>
        </p:spPr>
        <p:txBody>
          <a:bodyPr>
            <a:normAutofit/>
          </a:bodyPr>
          <a:lstStyle/>
          <a:p>
            <a:r>
              <a:rPr lang="ru-RU" sz="3200" b="1" dirty="0" err="1">
                <a:solidFill>
                  <a:srgbClr val="FF0000"/>
                </a:solidFill>
              </a:rPr>
              <a:t>Кримінально-виконавча</a:t>
            </a:r>
            <a:r>
              <a:rPr lang="ru-RU" sz="3200" b="1" dirty="0">
                <a:solidFill>
                  <a:srgbClr val="FF0000"/>
                </a:solidFill>
              </a:rPr>
              <a:t> </a:t>
            </a:r>
            <a:r>
              <a:rPr lang="ru-RU" sz="3200" b="1" dirty="0" err="1">
                <a:solidFill>
                  <a:srgbClr val="FF0000"/>
                </a:solidFill>
              </a:rPr>
              <a:t>інспекція</a:t>
            </a:r>
            <a:r>
              <a:rPr lang="ru-RU" sz="3200" b="1" dirty="0">
                <a:solidFill>
                  <a:srgbClr val="FF0000"/>
                </a:solidFill>
              </a:rPr>
              <a:t> </a:t>
            </a:r>
            <a:r>
              <a:rPr lang="ru-RU" sz="3200" dirty="0"/>
              <a:t>- орган, </a:t>
            </a:r>
            <a:r>
              <a:rPr lang="ru-RU" sz="3200" dirty="0" err="1"/>
              <a:t>який</a:t>
            </a:r>
            <a:r>
              <a:rPr lang="ru-RU" sz="3200" dirty="0"/>
              <a:t> </a:t>
            </a:r>
            <a:r>
              <a:rPr lang="ru-RU" sz="3200" dirty="0" err="1"/>
              <a:t>виконує</a:t>
            </a:r>
            <a:r>
              <a:rPr lang="ru-RU" sz="3200" dirty="0"/>
              <a:t> </a:t>
            </a:r>
            <a:r>
              <a:rPr lang="ru-RU" sz="3200" dirty="0" err="1"/>
              <a:t>покарання</a:t>
            </a:r>
            <a:r>
              <a:rPr lang="ru-RU" sz="3200" dirty="0"/>
              <a:t> у </a:t>
            </a:r>
            <a:r>
              <a:rPr lang="ru-RU" sz="3200" dirty="0" err="1"/>
              <a:t>виді</a:t>
            </a:r>
            <a:r>
              <a:rPr lang="ru-RU" sz="3200" dirty="0"/>
              <a:t> </a:t>
            </a:r>
            <a:r>
              <a:rPr lang="ru-RU" sz="3200" dirty="0" err="1"/>
              <a:t>позбавлення</a:t>
            </a:r>
            <a:r>
              <a:rPr lang="ru-RU" sz="3200" dirty="0"/>
              <a:t> права </a:t>
            </a:r>
            <a:r>
              <a:rPr lang="ru-RU" sz="3200" dirty="0" err="1"/>
              <a:t>обіймати</a:t>
            </a:r>
            <a:r>
              <a:rPr lang="ru-RU" sz="3200" dirty="0"/>
              <a:t> </a:t>
            </a:r>
            <a:r>
              <a:rPr lang="ru-RU" sz="3200" dirty="0" err="1"/>
              <a:t>певні</a:t>
            </a:r>
            <a:r>
              <a:rPr lang="ru-RU" sz="3200" dirty="0"/>
              <a:t> посади </a:t>
            </a:r>
            <a:r>
              <a:rPr lang="ru-RU" sz="3200" dirty="0" err="1"/>
              <a:t>або</a:t>
            </a:r>
            <a:r>
              <a:rPr lang="ru-RU" sz="3200" dirty="0"/>
              <a:t> </a:t>
            </a:r>
            <a:r>
              <a:rPr lang="ru-RU" sz="3200" dirty="0" err="1"/>
              <a:t>займатися</a:t>
            </a:r>
            <a:r>
              <a:rPr lang="ru-RU" sz="3200" dirty="0"/>
              <a:t> </a:t>
            </a:r>
            <a:r>
              <a:rPr lang="ru-RU" sz="3200" dirty="0" err="1"/>
              <a:t>певною</a:t>
            </a:r>
            <a:r>
              <a:rPr lang="ru-RU" sz="3200" dirty="0"/>
              <a:t> </a:t>
            </a:r>
            <a:r>
              <a:rPr lang="ru-RU" sz="3200" dirty="0" err="1"/>
              <a:t>діяльністю</a:t>
            </a:r>
            <a:r>
              <a:rPr lang="ru-RU" sz="3200" dirty="0"/>
              <a:t>, </a:t>
            </a:r>
            <a:r>
              <a:rPr lang="ru-RU" sz="3200" dirty="0" err="1"/>
              <a:t>громадських</a:t>
            </a:r>
            <a:r>
              <a:rPr lang="ru-RU" sz="3200" dirty="0"/>
              <a:t> </a:t>
            </a:r>
            <a:r>
              <a:rPr lang="ru-RU" sz="3200" dirty="0" err="1"/>
              <a:t>робіт</a:t>
            </a:r>
            <a:r>
              <a:rPr lang="ru-RU" sz="3200" dirty="0"/>
              <a:t>, </a:t>
            </a:r>
            <a:r>
              <a:rPr lang="ru-RU" sz="3200" dirty="0" err="1"/>
              <a:t>виправних</a:t>
            </a:r>
            <a:r>
              <a:rPr lang="ru-RU" sz="3200" dirty="0"/>
              <a:t> </a:t>
            </a:r>
            <a:r>
              <a:rPr lang="ru-RU" sz="3200" dirty="0" err="1"/>
              <a:t>робіт</a:t>
            </a:r>
            <a:r>
              <a:rPr lang="ru-RU" sz="3200" dirty="0"/>
              <a:t> та </a:t>
            </a:r>
            <a:r>
              <a:rPr lang="ru-RU" sz="3200" dirty="0" err="1"/>
              <a:t>здійснює</a:t>
            </a:r>
            <a:r>
              <a:rPr lang="ru-RU" sz="3200" dirty="0"/>
              <a:t> контроль за </a:t>
            </a:r>
            <a:r>
              <a:rPr lang="ru-RU" sz="3200" dirty="0" err="1"/>
              <a:t>поведінкою</a:t>
            </a:r>
            <a:r>
              <a:rPr lang="ru-RU" sz="3200" dirty="0"/>
              <a:t> </a:t>
            </a:r>
            <a:r>
              <a:rPr lang="ru-RU" sz="3200" dirty="0" err="1"/>
              <a:t>осіб</a:t>
            </a:r>
            <a:r>
              <a:rPr lang="ru-RU" sz="3200" dirty="0"/>
              <a:t>, </a:t>
            </a:r>
            <a:r>
              <a:rPr lang="ru-RU" sz="3200" dirty="0" err="1"/>
              <a:t>звільнених</a:t>
            </a:r>
            <a:r>
              <a:rPr lang="ru-RU" sz="3200" dirty="0"/>
              <a:t> </a:t>
            </a:r>
            <a:r>
              <a:rPr lang="ru-RU" sz="3200" dirty="0" err="1"/>
              <a:t>від</a:t>
            </a:r>
            <a:r>
              <a:rPr lang="ru-RU" sz="3200" dirty="0"/>
              <a:t> </a:t>
            </a:r>
            <a:r>
              <a:rPr lang="ru-RU" sz="3200" dirty="0" err="1"/>
              <a:t>відбування</a:t>
            </a:r>
            <a:r>
              <a:rPr lang="ru-RU" sz="3200" dirty="0"/>
              <a:t> </a:t>
            </a:r>
            <a:r>
              <a:rPr lang="ru-RU" sz="3200" dirty="0" err="1"/>
              <a:t>покарання</a:t>
            </a:r>
            <a:r>
              <a:rPr lang="ru-RU" sz="3200" dirty="0"/>
              <a:t> з </a:t>
            </a:r>
            <a:r>
              <a:rPr lang="ru-RU" sz="3200" dirty="0" err="1"/>
              <a:t>випробуванням</a:t>
            </a:r>
            <a:r>
              <a:rPr lang="ru-RU" sz="3200" dirty="0"/>
              <a:t> </a:t>
            </a:r>
            <a:r>
              <a:rPr lang="ru-RU" sz="3200" dirty="0" err="1"/>
              <a:t>або</a:t>
            </a:r>
            <a:r>
              <a:rPr lang="ru-RU" sz="3200" dirty="0"/>
              <a:t> </a:t>
            </a:r>
            <a:r>
              <a:rPr lang="ru-RU" sz="3200" dirty="0" err="1"/>
              <a:t>умовно-достроково</a:t>
            </a:r>
            <a:r>
              <a:rPr lang="ru-RU" sz="3200" dirty="0"/>
              <a:t>, а </a:t>
            </a:r>
            <a:r>
              <a:rPr lang="ru-RU" sz="3200" dirty="0" err="1"/>
              <a:t>також</a:t>
            </a:r>
            <a:r>
              <a:rPr lang="ru-RU" sz="3200" dirty="0"/>
              <a:t> </a:t>
            </a:r>
            <a:r>
              <a:rPr lang="ru-RU" sz="3200" dirty="0" err="1"/>
              <a:t>звільнених</a:t>
            </a:r>
            <a:r>
              <a:rPr lang="ru-RU" sz="3200" dirty="0"/>
              <a:t> </a:t>
            </a:r>
            <a:r>
              <a:rPr lang="ru-RU" sz="3200" dirty="0" err="1"/>
              <a:t>від</a:t>
            </a:r>
            <a:r>
              <a:rPr lang="ru-RU" sz="3200" dirty="0"/>
              <a:t> </a:t>
            </a:r>
            <a:r>
              <a:rPr lang="ru-RU" sz="3200" dirty="0" err="1"/>
              <a:t>відбування</a:t>
            </a:r>
            <a:r>
              <a:rPr lang="ru-RU" sz="3200" dirty="0"/>
              <a:t> </a:t>
            </a:r>
            <a:r>
              <a:rPr lang="ru-RU" sz="3200" dirty="0" err="1"/>
              <a:t>покарання</a:t>
            </a:r>
            <a:r>
              <a:rPr lang="ru-RU" sz="3200" dirty="0"/>
              <a:t> </a:t>
            </a:r>
            <a:r>
              <a:rPr lang="ru-RU" sz="3200" dirty="0" err="1"/>
              <a:t>вагітних</a:t>
            </a:r>
            <a:r>
              <a:rPr lang="ru-RU" sz="3200" dirty="0"/>
              <a:t> </a:t>
            </a:r>
            <a:r>
              <a:rPr lang="ru-RU" sz="3200" dirty="0" err="1"/>
              <a:t>жінок</a:t>
            </a:r>
            <a:r>
              <a:rPr lang="ru-RU" sz="3200" dirty="0"/>
              <a:t> і </a:t>
            </a:r>
            <a:r>
              <a:rPr lang="ru-RU" sz="3200" dirty="0" err="1"/>
              <a:t>жінок</a:t>
            </a:r>
            <a:r>
              <a:rPr lang="ru-RU" sz="3200" dirty="0"/>
              <a:t>, </a:t>
            </a:r>
            <a:r>
              <a:rPr lang="ru-RU" sz="3200" dirty="0" err="1"/>
              <a:t>які</a:t>
            </a:r>
            <a:r>
              <a:rPr lang="ru-RU" sz="3200" dirty="0"/>
              <a:t> </a:t>
            </a:r>
            <a:r>
              <a:rPr lang="ru-RU" sz="3200" dirty="0" err="1"/>
              <a:t>мають</a:t>
            </a:r>
            <a:r>
              <a:rPr lang="ru-RU" sz="3200" dirty="0"/>
              <a:t> </a:t>
            </a:r>
            <a:r>
              <a:rPr lang="ru-RU" sz="3200" dirty="0" err="1"/>
              <a:t>дітей</a:t>
            </a:r>
            <a:r>
              <a:rPr lang="ru-RU" sz="3200" dirty="0"/>
              <a:t> </a:t>
            </a:r>
            <a:r>
              <a:rPr lang="ru-RU" sz="3200" dirty="0" err="1"/>
              <a:t>віком</a:t>
            </a:r>
            <a:r>
              <a:rPr lang="ru-RU" sz="3200" dirty="0"/>
              <a:t> до </a:t>
            </a:r>
            <a:r>
              <a:rPr lang="ru-RU" sz="3200" dirty="0" err="1"/>
              <a:t>трьох</a:t>
            </a:r>
            <a:r>
              <a:rPr lang="ru-RU" sz="3200" dirty="0"/>
              <a:t> </a:t>
            </a:r>
            <a:r>
              <a:rPr lang="ru-RU" sz="3200" dirty="0" err="1"/>
              <a:t>років</a:t>
            </a:r>
            <a:r>
              <a:rPr lang="ru-RU" sz="3200" dirty="0"/>
              <a:t>.</a:t>
            </a:r>
            <a:br>
              <a:rPr lang="ru-RU" sz="3200" dirty="0"/>
            </a:br>
            <a:endParaRPr lang="ru-RU" sz="3200" dirty="0"/>
          </a:p>
        </p:txBody>
      </p:sp>
    </p:spTree>
    <p:extLst>
      <p:ext uri="{BB962C8B-B14F-4D97-AF65-F5344CB8AC3E}">
        <p14:creationId xmlns:p14="http://schemas.microsoft.com/office/powerpoint/2010/main" val="2964822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txBody>
          <a:bodyPr>
            <a:normAutofit/>
          </a:bodyPr>
          <a:lstStyle/>
          <a:p>
            <a:r>
              <a:rPr lang="ru-RU" sz="3200" b="1" dirty="0" err="1"/>
              <a:t>Воєнізовані</a:t>
            </a:r>
            <a:r>
              <a:rPr lang="ru-RU" sz="3200" b="1" dirty="0"/>
              <a:t> </a:t>
            </a:r>
            <a:r>
              <a:rPr lang="ru-RU" sz="3200" b="1" dirty="0" err="1"/>
              <a:t>формування</a:t>
            </a:r>
            <a:r>
              <a:rPr lang="ru-RU" sz="3200" b="1" dirty="0"/>
              <a:t> </a:t>
            </a:r>
            <a:r>
              <a:rPr lang="ru-RU" sz="3200" dirty="0"/>
              <a:t>- </a:t>
            </a:r>
            <a:r>
              <a:rPr lang="ru-RU" sz="3200" dirty="0" err="1"/>
              <a:t>підрозділи</a:t>
            </a:r>
            <a:r>
              <a:rPr lang="ru-RU" sz="3200" dirty="0"/>
              <a:t>, </a:t>
            </a:r>
            <a:r>
              <a:rPr lang="ru-RU" sz="3200" dirty="0" err="1"/>
              <a:t>які</a:t>
            </a:r>
            <a:r>
              <a:rPr lang="ru-RU" sz="3200" dirty="0"/>
              <a:t> </a:t>
            </a:r>
            <a:r>
              <a:rPr lang="ru-RU" sz="3200" dirty="0" err="1"/>
              <a:t>діють</a:t>
            </a:r>
            <a:r>
              <a:rPr lang="ru-RU" sz="3200" dirty="0"/>
              <a:t> у </a:t>
            </a:r>
            <a:r>
              <a:rPr lang="ru-RU" sz="3200" dirty="0" err="1"/>
              <a:t>складі</a:t>
            </a:r>
            <a:r>
              <a:rPr lang="ru-RU" sz="3200" dirty="0"/>
              <a:t> </a:t>
            </a:r>
            <a:r>
              <a:rPr lang="ru-RU" sz="3200" dirty="0" err="1"/>
              <a:t>органів</a:t>
            </a:r>
            <a:r>
              <a:rPr lang="ru-RU" sz="3200" dirty="0"/>
              <a:t> і </a:t>
            </a:r>
            <a:r>
              <a:rPr lang="ru-RU" sz="3200" dirty="0" err="1"/>
              <a:t>установ</a:t>
            </a:r>
            <a:r>
              <a:rPr lang="ru-RU" sz="3200" dirty="0"/>
              <a:t> </a:t>
            </a:r>
            <a:r>
              <a:rPr lang="ru-RU" sz="3200" dirty="0" err="1"/>
              <a:t>виконання</a:t>
            </a:r>
            <a:r>
              <a:rPr lang="ru-RU" sz="3200" dirty="0"/>
              <a:t> </a:t>
            </a:r>
            <a:r>
              <a:rPr lang="ru-RU" sz="3200" dirty="0" err="1"/>
              <a:t>покарань</a:t>
            </a:r>
            <a:r>
              <a:rPr lang="ru-RU" sz="3200" dirty="0"/>
              <a:t>, </a:t>
            </a:r>
            <a:r>
              <a:rPr lang="ru-RU" sz="3200" dirty="0" err="1"/>
              <a:t>слідчих</a:t>
            </a:r>
            <a:r>
              <a:rPr lang="ru-RU" sz="3200" dirty="0"/>
              <a:t> </a:t>
            </a:r>
            <a:r>
              <a:rPr lang="ru-RU" sz="3200" dirty="0" err="1"/>
              <a:t>ізоляторів</a:t>
            </a:r>
            <a:r>
              <a:rPr lang="ru-RU" sz="3200" dirty="0"/>
              <a:t>, </a:t>
            </a:r>
            <a:r>
              <a:rPr lang="ru-RU" sz="3200" dirty="0" err="1"/>
              <a:t>призначені</a:t>
            </a:r>
            <a:r>
              <a:rPr lang="ru-RU" sz="3200" dirty="0"/>
              <a:t> для </a:t>
            </a:r>
            <a:r>
              <a:rPr lang="ru-RU" sz="3200" dirty="0" err="1"/>
              <a:t>їх</a:t>
            </a:r>
            <a:r>
              <a:rPr lang="ru-RU" sz="3200" dirty="0"/>
              <a:t> </a:t>
            </a:r>
            <a:r>
              <a:rPr lang="ru-RU" sz="3200" dirty="0" err="1"/>
              <a:t>охорони</a:t>
            </a:r>
            <a:r>
              <a:rPr lang="ru-RU" sz="3200" dirty="0"/>
              <a:t> та </a:t>
            </a:r>
            <a:r>
              <a:rPr lang="ru-RU" sz="3200" dirty="0" err="1"/>
              <a:t>запобігання</a:t>
            </a:r>
            <a:r>
              <a:rPr lang="ru-RU" sz="3200" dirty="0"/>
              <a:t> і </a:t>
            </a:r>
            <a:r>
              <a:rPr lang="ru-RU" sz="3200" dirty="0" err="1"/>
              <a:t>припинення</a:t>
            </a:r>
            <a:r>
              <a:rPr lang="ru-RU" sz="3200" dirty="0"/>
              <a:t> </a:t>
            </a:r>
            <a:r>
              <a:rPr lang="ru-RU" sz="3200" dirty="0" err="1"/>
              <a:t>дій</a:t>
            </a:r>
            <a:r>
              <a:rPr lang="ru-RU" sz="3200" dirty="0"/>
              <a:t>, </a:t>
            </a:r>
            <a:r>
              <a:rPr lang="ru-RU" sz="3200" dirty="0" err="1"/>
              <a:t>що</a:t>
            </a:r>
            <a:r>
              <a:rPr lang="ru-RU" sz="3200" dirty="0"/>
              <a:t> </a:t>
            </a:r>
            <a:r>
              <a:rPr lang="ru-RU" sz="3200" dirty="0" err="1"/>
              <a:t>дезорганізують</a:t>
            </a:r>
            <a:r>
              <a:rPr lang="ru-RU" sz="3200" dirty="0"/>
              <a:t> роботу </a:t>
            </a:r>
            <a:r>
              <a:rPr lang="ru-RU" sz="3200" dirty="0" err="1"/>
              <a:t>виправних</a:t>
            </a:r>
            <a:r>
              <a:rPr lang="ru-RU" sz="3200" dirty="0"/>
              <a:t> </a:t>
            </a:r>
            <a:r>
              <a:rPr lang="ru-RU" sz="3200" dirty="0" err="1"/>
              <a:t>установ</a:t>
            </a:r>
            <a:r>
              <a:rPr lang="ru-RU" sz="3200" dirty="0"/>
              <a:t>.</a:t>
            </a:r>
          </a:p>
        </p:txBody>
      </p:sp>
    </p:spTree>
    <p:extLst>
      <p:ext uri="{BB962C8B-B14F-4D97-AF65-F5344CB8AC3E}">
        <p14:creationId xmlns:p14="http://schemas.microsoft.com/office/powerpoint/2010/main" val="168928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6500368"/>
          </a:xfrm>
        </p:spPr>
        <p:txBody>
          <a:bodyPr>
            <a:normAutofit/>
          </a:bodyPr>
          <a:lstStyle/>
          <a:p>
            <a:r>
              <a:rPr lang="ru-RU" sz="4000" dirty="0"/>
              <a:t>До персоналу </a:t>
            </a:r>
            <a:r>
              <a:rPr lang="ru-RU" sz="4000" dirty="0" err="1"/>
              <a:t>Державної</a:t>
            </a:r>
            <a:r>
              <a:rPr lang="ru-RU" sz="4000" dirty="0"/>
              <a:t> </a:t>
            </a:r>
            <a:r>
              <a:rPr lang="ru-RU" sz="4000" dirty="0" err="1"/>
              <a:t>кримінально-виконавчої</a:t>
            </a:r>
            <a:r>
              <a:rPr lang="ru-RU" sz="4000" dirty="0"/>
              <a:t> </a:t>
            </a:r>
            <a:r>
              <a:rPr lang="ru-RU" sz="4000" dirty="0" err="1"/>
              <a:t>служби</a:t>
            </a:r>
            <a:r>
              <a:rPr lang="ru-RU" sz="4000" dirty="0"/>
              <a:t> </a:t>
            </a:r>
            <a:r>
              <a:rPr lang="ru-RU" sz="4000" dirty="0" err="1"/>
              <a:t>України</a:t>
            </a:r>
            <a:r>
              <a:rPr lang="ru-RU" sz="4000" dirty="0"/>
              <a:t> належать </a:t>
            </a:r>
            <a:r>
              <a:rPr lang="ru-RU" sz="4000" b="1" dirty="0"/>
              <a:t>особи рядового і </a:t>
            </a:r>
            <a:r>
              <a:rPr lang="ru-RU" sz="4000" b="1" dirty="0" err="1"/>
              <a:t>начальницького</a:t>
            </a:r>
            <a:r>
              <a:rPr lang="ru-RU" sz="4000" b="1" dirty="0"/>
              <a:t> складу, </a:t>
            </a:r>
            <a:r>
              <a:rPr lang="ru-RU" sz="4000" b="1" dirty="0" err="1"/>
              <a:t>спеціалісти</a:t>
            </a:r>
            <a:r>
              <a:rPr lang="ru-RU" sz="4000" b="1" dirty="0"/>
              <a:t>, </a:t>
            </a:r>
            <a:r>
              <a:rPr lang="ru-RU" sz="4000" b="1" dirty="0" err="1"/>
              <a:t>які</a:t>
            </a:r>
            <a:r>
              <a:rPr lang="ru-RU" sz="4000" b="1" dirty="0"/>
              <a:t> не </a:t>
            </a:r>
            <a:r>
              <a:rPr lang="ru-RU" sz="4000" b="1" dirty="0" err="1"/>
              <a:t>мають</a:t>
            </a:r>
            <a:r>
              <a:rPr lang="ru-RU" sz="4000" b="1" dirty="0"/>
              <a:t> </a:t>
            </a:r>
            <a:r>
              <a:rPr lang="ru-RU" sz="4000" b="1" dirty="0" err="1"/>
              <a:t>спеціальних</a:t>
            </a:r>
            <a:r>
              <a:rPr lang="ru-RU" sz="4000" b="1" dirty="0"/>
              <a:t> </a:t>
            </a:r>
            <a:r>
              <a:rPr lang="ru-RU" sz="4000" b="1" dirty="0" err="1"/>
              <a:t>звань</a:t>
            </a:r>
            <a:r>
              <a:rPr lang="ru-RU" sz="4000" b="1" dirty="0"/>
              <a:t>, та </a:t>
            </a:r>
            <a:r>
              <a:rPr lang="ru-RU" sz="4000" b="1" dirty="0" err="1"/>
              <a:t>інші</a:t>
            </a:r>
            <a:r>
              <a:rPr lang="ru-RU" sz="4000" b="1" dirty="0"/>
              <a:t> </a:t>
            </a:r>
            <a:r>
              <a:rPr lang="ru-RU" sz="4000" b="1" dirty="0" err="1"/>
              <a:t>працівники</a:t>
            </a:r>
            <a:r>
              <a:rPr lang="ru-RU" sz="4000" b="1" dirty="0"/>
              <a:t>,</a:t>
            </a:r>
            <a:r>
              <a:rPr lang="ru-RU" sz="4000" dirty="0"/>
              <a:t> </a:t>
            </a:r>
            <a:r>
              <a:rPr lang="ru-RU" sz="4000" dirty="0" err="1"/>
              <a:t>які</a:t>
            </a:r>
            <a:r>
              <a:rPr lang="ru-RU" sz="4000" dirty="0"/>
              <a:t> </a:t>
            </a:r>
            <a:r>
              <a:rPr lang="ru-RU" sz="4000" dirty="0" err="1"/>
              <a:t>працюють</a:t>
            </a:r>
            <a:r>
              <a:rPr lang="ru-RU" sz="4000" dirty="0"/>
              <a:t> за </a:t>
            </a:r>
            <a:r>
              <a:rPr lang="ru-RU" sz="4000" dirty="0" err="1"/>
              <a:t>трудовими</a:t>
            </a:r>
            <a:r>
              <a:rPr lang="ru-RU" sz="4000" dirty="0"/>
              <a:t> договорами в </a:t>
            </a:r>
            <a:r>
              <a:rPr lang="ru-RU" sz="4000" dirty="0" err="1"/>
              <a:t>Державній</a:t>
            </a:r>
            <a:r>
              <a:rPr lang="ru-RU" sz="4000" dirty="0"/>
              <a:t> </a:t>
            </a:r>
            <a:r>
              <a:rPr lang="ru-RU" sz="4000" dirty="0" err="1"/>
              <a:t>кримінально-виконавчій</a:t>
            </a:r>
            <a:r>
              <a:rPr lang="ru-RU" sz="4000" dirty="0"/>
              <a:t> </a:t>
            </a:r>
            <a:r>
              <a:rPr lang="ru-RU" sz="4000" dirty="0" err="1"/>
              <a:t>службі</a:t>
            </a:r>
            <a:r>
              <a:rPr lang="ru-RU" sz="4000" dirty="0"/>
              <a:t> </a:t>
            </a:r>
            <a:r>
              <a:rPr lang="ru-RU" sz="4000" dirty="0" err="1"/>
              <a:t>України</a:t>
            </a:r>
            <a:r>
              <a:rPr lang="ru-RU" sz="4000" dirty="0"/>
              <a:t> </a:t>
            </a:r>
            <a:endParaRPr lang="ru-RU" sz="4000" dirty="0"/>
          </a:p>
        </p:txBody>
      </p:sp>
    </p:spTree>
    <p:extLst>
      <p:ext uri="{BB962C8B-B14F-4D97-AF65-F5344CB8AC3E}">
        <p14:creationId xmlns:p14="http://schemas.microsoft.com/office/powerpoint/2010/main" val="4126214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txBody>
          <a:bodyPr>
            <a:normAutofit/>
          </a:bodyPr>
          <a:lstStyle/>
          <a:p>
            <a:r>
              <a:rPr lang="ru-RU" sz="2800" b="1" dirty="0" err="1"/>
              <a:t>Правовий</a:t>
            </a:r>
            <a:r>
              <a:rPr lang="ru-RU" sz="2800" b="1" dirty="0"/>
              <a:t> статус персоналу </a:t>
            </a:r>
            <a:r>
              <a:rPr lang="ru-RU" sz="2800" b="1" dirty="0" err="1"/>
              <a:t>Державної</a:t>
            </a:r>
            <a:r>
              <a:rPr lang="ru-RU" sz="2800" b="1" dirty="0"/>
              <a:t> </a:t>
            </a:r>
            <a:r>
              <a:rPr lang="ru-RU" sz="2800" b="1" dirty="0" err="1"/>
              <a:t>кримінально-виконавчої</a:t>
            </a:r>
            <a:r>
              <a:rPr lang="ru-RU" sz="2800" b="1" dirty="0"/>
              <a:t> </a:t>
            </a:r>
            <a:r>
              <a:rPr lang="ru-RU" sz="2800" b="1" dirty="0" err="1"/>
              <a:t>служби</a:t>
            </a:r>
            <a:r>
              <a:rPr lang="ru-RU" sz="2800" b="1" dirty="0"/>
              <a:t> </a:t>
            </a:r>
            <a:r>
              <a:rPr lang="ru-RU" sz="2800" b="1" dirty="0" err="1"/>
              <a:t>України</a:t>
            </a:r>
            <a:r>
              <a:rPr lang="ru-RU" sz="2800" b="1" dirty="0"/>
              <a:t/>
            </a:r>
            <a:br>
              <a:rPr lang="ru-RU" sz="2800" b="1" dirty="0"/>
            </a:br>
            <a:r>
              <a:rPr lang="ru-RU" sz="2800" dirty="0"/>
              <a:t>1. Особам рядового і </a:t>
            </a:r>
            <a:r>
              <a:rPr lang="ru-RU" sz="2800" dirty="0" err="1"/>
              <a:t>начальницького</a:t>
            </a:r>
            <a:r>
              <a:rPr lang="ru-RU" sz="2800" dirty="0"/>
              <a:t> складу </a:t>
            </a:r>
            <a:r>
              <a:rPr lang="ru-RU" sz="2800" dirty="0" err="1"/>
              <a:t>кримінально-виконавчої</a:t>
            </a:r>
            <a:r>
              <a:rPr lang="ru-RU" sz="2800" dirty="0"/>
              <a:t> </a:t>
            </a:r>
            <a:r>
              <a:rPr lang="ru-RU" sz="2800" dirty="0" err="1"/>
              <a:t>служби</a:t>
            </a:r>
            <a:r>
              <a:rPr lang="ru-RU" sz="2800" dirty="0"/>
              <a:t> </a:t>
            </a:r>
            <a:r>
              <a:rPr lang="ru-RU" sz="2800" dirty="0" err="1"/>
              <a:t>видаються</a:t>
            </a:r>
            <a:r>
              <a:rPr lang="ru-RU" sz="2800" dirty="0"/>
              <a:t> </a:t>
            </a:r>
            <a:r>
              <a:rPr lang="ru-RU" sz="2800" dirty="0" err="1"/>
              <a:t>службові</a:t>
            </a:r>
            <a:r>
              <a:rPr lang="ru-RU" sz="2800" dirty="0"/>
              <a:t> та </a:t>
            </a:r>
            <a:r>
              <a:rPr lang="ru-RU" sz="2800" dirty="0" err="1"/>
              <a:t>спеціальні</a:t>
            </a:r>
            <a:r>
              <a:rPr lang="ru-RU" sz="2800" dirty="0"/>
              <a:t> </a:t>
            </a:r>
            <a:r>
              <a:rPr lang="ru-RU" sz="2800" dirty="0" err="1"/>
              <a:t>посвідчення</a:t>
            </a:r>
            <a:r>
              <a:rPr lang="ru-RU" sz="2800" dirty="0"/>
              <a:t>, а </a:t>
            </a:r>
            <a:r>
              <a:rPr lang="ru-RU" sz="2800" dirty="0" err="1"/>
              <a:t>також</a:t>
            </a:r>
            <a:r>
              <a:rPr lang="ru-RU" sz="2800" dirty="0"/>
              <a:t> </a:t>
            </a:r>
            <a:r>
              <a:rPr lang="ru-RU" sz="2800" dirty="0" err="1"/>
              <a:t>відповідні</a:t>
            </a:r>
            <a:r>
              <a:rPr lang="ru-RU" sz="2800" dirty="0"/>
              <a:t> знаки (</a:t>
            </a:r>
            <a:r>
              <a:rPr lang="ru-RU" sz="2800" dirty="0" err="1"/>
              <a:t>жетони</a:t>
            </a:r>
            <a:r>
              <a:rPr lang="ru-RU" sz="2800" dirty="0" smtClean="0"/>
              <a:t>).</a:t>
            </a:r>
            <a:br>
              <a:rPr lang="ru-RU" sz="2800" dirty="0" smtClean="0"/>
            </a:br>
            <a:r>
              <a:rPr lang="ru-RU" sz="2800" dirty="0" smtClean="0"/>
              <a:t>2.</a:t>
            </a:r>
            <a:r>
              <a:rPr lang="ru-RU" sz="2800" dirty="0"/>
              <a:t> Особи рядового і </a:t>
            </a:r>
            <a:r>
              <a:rPr lang="ru-RU" sz="2800" dirty="0" err="1"/>
              <a:t>начальницького</a:t>
            </a:r>
            <a:r>
              <a:rPr lang="ru-RU" sz="2800" dirty="0"/>
              <a:t> складу </a:t>
            </a:r>
            <a:r>
              <a:rPr lang="ru-RU" sz="2800" dirty="0" err="1"/>
              <a:t>кримінально-виконавчої</a:t>
            </a:r>
            <a:r>
              <a:rPr lang="ru-RU" sz="2800" dirty="0"/>
              <a:t> </a:t>
            </a:r>
            <a:r>
              <a:rPr lang="ru-RU" sz="2800" dirty="0" err="1"/>
              <a:t>служби</a:t>
            </a:r>
            <a:r>
              <a:rPr lang="ru-RU" sz="2800" dirty="0"/>
              <a:t> </a:t>
            </a:r>
            <a:r>
              <a:rPr lang="ru-RU" sz="2800" dirty="0" err="1"/>
              <a:t>мають</a:t>
            </a:r>
            <a:r>
              <a:rPr lang="ru-RU" sz="2800" dirty="0"/>
              <a:t> право на </a:t>
            </a:r>
            <a:r>
              <a:rPr lang="ru-RU" sz="2800" dirty="0" err="1"/>
              <a:t>носіння</a:t>
            </a:r>
            <a:r>
              <a:rPr lang="ru-RU" sz="2800" dirty="0"/>
              <a:t> </a:t>
            </a:r>
            <a:r>
              <a:rPr lang="ru-RU" sz="2800" dirty="0" err="1"/>
              <a:t>форменого</a:t>
            </a:r>
            <a:r>
              <a:rPr lang="ru-RU" sz="2800" dirty="0"/>
              <a:t> </a:t>
            </a:r>
            <a:r>
              <a:rPr lang="ru-RU" sz="2800" dirty="0" err="1"/>
              <a:t>одягу</a:t>
            </a:r>
            <a:r>
              <a:rPr lang="ru-RU" sz="2800" dirty="0"/>
              <a:t> </a:t>
            </a:r>
            <a:r>
              <a:rPr lang="ru-RU" sz="2800" dirty="0" err="1"/>
              <a:t>із</a:t>
            </a:r>
            <a:r>
              <a:rPr lang="ru-RU" sz="2800" dirty="0"/>
              <a:t> знаками </a:t>
            </a:r>
            <a:r>
              <a:rPr lang="ru-RU" sz="2800" dirty="0" err="1"/>
              <a:t>розрізнення</a:t>
            </a:r>
            <a:r>
              <a:rPr lang="ru-RU" sz="2800" dirty="0"/>
              <a:t>, </a:t>
            </a:r>
            <a:r>
              <a:rPr lang="ru-RU" sz="2800" dirty="0" err="1"/>
              <a:t>зразки</a:t>
            </a:r>
            <a:r>
              <a:rPr lang="ru-RU" sz="2800" dirty="0"/>
              <a:t> </a:t>
            </a:r>
            <a:r>
              <a:rPr lang="ru-RU" sz="2800" dirty="0" err="1"/>
              <a:t>якого</a:t>
            </a:r>
            <a:r>
              <a:rPr lang="ru-RU" sz="2800" dirty="0"/>
              <a:t> </a:t>
            </a:r>
            <a:r>
              <a:rPr lang="ru-RU" sz="2800" dirty="0" err="1"/>
              <a:t>розробляються</a:t>
            </a:r>
            <a:r>
              <a:rPr lang="ru-RU" sz="2800" dirty="0"/>
              <a:t> </a:t>
            </a:r>
            <a:r>
              <a:rPr lang="ru-RU" sz="2800" dirty="0" err="1"/>
              <a:t>відповідно</a:t>
            </a:r>
            <a:r>
              <a:rPr lang="ru-RU" sz="2800" dirty="0"/>
              <a:t> до </a:t>
            </a:r>
            <a:r>
              <a:rPr lang="ru-RU" sz="2800" dirty="0" err="1"/>
              <a:t>законодавства</a:t>
            </a:r>
            <a:r>
              <a:rPr lang="ru-RU" sz="2800" dirty="0"/>
              <a:t>.</a:t>
            </a:r>
            <a:br>
              <a:rPr lang="ru-RU" sz="2800" dirty="0"/>
            </a:br>
            <a:endParaRPr lang="ru-RU" sz="2800" dirty="0"/>
          </a:p>
        </p:txBody>
      </p:sp>
    </p:spTree>
    <p:extLst>
      <p:ext uri="{BB962C8B-B14F-4D97-AF65-F5344CB8AC3E}">
        <p14:creationId xmlns:p14="http://schemas.microsoft.com/office/powerpoint/2010/main" val="2917870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6093968"/>
          </a:xfrm>
        </p:spPr>
        <p:txBody>
          <a:bodyPr>
            <a:normAutofit/>
          </a:bodyPr>
          <a:lstStyle/>
          <a:p>
            <a:r>
              <a:rPr lang="ru-RU" sz="3600" b="1" dirty="0" err="1">
                <a:solidFill>
                  <a:srgbClr val="FF0000"/>
                </a:solidFill>
              </a:rPr>
              <a:t>Персональний</a:t>
            </a:r>
            <a:r>
              <a:rPr lang="ru-RU" sz="3600" b="1" dirty="0">
                <a:solidFill>
                  <a:srgbClr val="FF0000"/>
                </a:solidFill>
              </a:rPr>
              <a:t> </a:t>
            </a:r>
            <a:r>
              <a:rPr lang="ru-RU" sz="3600" b="1" dirty="0" err="1">
                <a:solidFill>
                  <a:srgbClr val="FF0000"/>
                </a:solidFill>
              </a:rPr>
              <a:t>облік</a:t>
            </a:r>
            <a:r>
              <a:rPr lang="ru-RU" sz="3600" b="1" dirty="0">
                <a:solidFill>
                  <a:srgbClr val="FF0000"/>
                </a:solidFill>
              </a:rPr>
              <a:t> </a:t>
            </a:r>
            <a:r>
              <a:rPr lang="ru-RU" sz="3600" b="1" dirty="0" err="1">
                <a:solidFill>
                  <a:srgbClr val="FF0000"/>
                </a:solidFill>
              </a:rPr>
              <a:t>кадрів</a:t>
            </a:r>
            <a:r>
              <a:rPr lang="ru-RU" sz="3600" b="1" dirty="0">
                <a:solidFill>
                  <a:srgbClr val="FF0000"/>
                </a:solidFill>
              </a:rPr>
              <a:t> </a:t>
            </a:r>
            <a:r>
              <a:rPr lang="ru-RU" sz="3600" dirty="0"/>
              <a:t>- система </a:t>
            </a:r>
            <a:r>
              <a:rPr lang="ru-RU" sz="3600" dirty="0" err="1"/>
              <a:t>збору</a:t>
            </a:r>
            <a:r>
              <a:rPr lang="ru-RU" sz="3600" dirty="0"/>
              <a:t>, </a:t>
            </a:r>
            <a:r>
              <a:rPr lang="ru-RU" sz="3600" dirty="0" err="1"/>
              <a:t>накопичення</a:t>
            </a:r>
            <a:r>
              <a:rPr lang="ru-RU" sz="3600" dirty="0"/>
              <a:t> та </a:t>
            </a:r>
            <a:r>
              <a:rPr lang="ru-RU" sz="3600" dirty="0" err="1"/>
              <a:t>узагальнення</a:t>
            </a:r>
            <a:r>
              <a:rPr lang="ru-RU" sz="3600" dirty="0"/>
              <a:t> </a:t>
            </a:r>
            <a:r>
              <a:rPr lang="ru-RU" sz="3600" dirty="0" err="1"/>
              <a:t>персональної</a:t>
            </a:r>
            <a:r>
              <a:rPr lang="ru-RU" sz="3600" dirty="0"/>
              <a:t> </a:t>
            </a:r>
            <a:r>
              <a:rPr lang="ru-RU" sz="3600" dirty="0" err="1"/>
              <a:t>інформації</a:t>
            </a:r>
            <a:r>
              <a:rPr lang="ru-RU" sz="3600" dirty="0"/>
              <a:t> </a:t>
            </a:r>
            <a:r>
              <a:rPr lang="ru-RU" sz="3600" dirty="0" err="1"/>
              <a:t>щодо</a:t>
            </a:r>
            <a:r>
              <a:rPr lang="ru-RU" sz="3600" dirty="0"/>
              <a:t> особи рядового </a:t>
            </a:r>
            <a:r>
              <a:rPr lang="ru-RU" sz="3600" dirty="0" err="1"/>
              <a:t>чи</a:t>
            </a:r>
            <a:r>
              <a:rPr lang="ru-RU" sz="3600" dirty="0"/>
              <a:t> </a:t>
            </a:r>
            <a:r>
              <a:rPr lang="ru-RU" sz="3600" dirty="0" err="1"/>
              <a:t>начальницького</a:t>
            </a:r>
            <a:r>
              <a:rPr lang="ru-RU" sz="3600" dirty="0"/>
              <a:t> складу </a:t>
            </a:r>
            <a:r>
              <a:rPr lang="ru-RU" sz="3600" dirty="0" err="1"/>
              <a:t>або</a:t>
            </a:r>
            <a:r>
              <a:rPr lang="ru-RU" sz="3600" dirty="0"/>
              <a:t> </a:t>
            </a:r>
            <a:r>
              <a:rPr lang="ru-RU" sz="3600" dirty="0" err="1"/>
              <a:t>працівника</a:t>
            </a:r>
            <a:r>
              <a:rPr lang="ru-RU" sz="3600" dirty="0"/>
              <a:t>, яка </a:t>
            </a:r>
            <a:r>
              <a:rPr lang="ru-RU" sz="3600" dirty="0" err="1"/>
              <a:t>включає</a:t>
            </a:r>
            <a:r>
              <a:rPr lang="ru-RU" sz="3600" dirty="0"/>
              <a:t> </a:t>
            </a:r>
            <a:r>
              <a:rPr lang="ru-RU" sz="3600" dirty="0" err="1"/>
              <a:t>автобіографічні</a:t>
            </a:r>
            <a:r>
              <a:rPr lang="ru-RU" sz="3600" dirty="0"/>
              <a:t> </a:t>
            </a:r>
            <a:r>
              <a:rPr lang="ru-RU" sz="3600" dirty="0" err="1"/>
              <a:t>відомості</a:t>
            </a:r>
            <a:r>
              <a:rPr lang="ru-RU" sz="3600" dirty="0"/>
              <a:t>, </a:t>
            </a:r>
            <a:r>
              <a:rPr lang="ru-RU" sz="3600" dirty="0" err="1"/>
              <a:t>відомості</a:t>
            </a:r>
            <a:r>
              <a:rPr lang="ru-RU" sz="3600" dirty="0"/>
              <a:t> про </a:t>
            </a:r>
            <a:r>
              <a:rPr lang="ru-RU" sz="3600" dirty="0" err="1"/>
              <a:t>проходження</a:t>
            </a:r>
            <a:r>
              <a:rPr lang="ru-RU" sz="3600" dirty="0"/>
              <a:t> </a:t>
            </a:r>
            <a:r>
              <a:rPr lang="ru-RU" sz="3600" dirty="0" err="1"/>
              <a:t>служби</a:t>
            </a:r>
            <a:r>
              <a:rPr lang="ru-RU" sz="3600" dirty="0"/>
              <a:t>, </a:t>
            </a:r>
            <a:r>
              <a:rPr lang="ru-RU" sz="3600" dirty="0" err="1"/>
              <a:t>трудову</a:t>
            </a:r>
            <a:r>
              <a:rPr lang="ru-RU" sz="3600" dirty="0"/>
              <a:t> </a:t>
            </a:r>
            <a:r>
              <a:rPr lang="ru-RU" sz="3600" dirty="0" err="1"/>
              <a:t>діяльність</a:t>
            </a:r>
            <a:r>
              <a:rPr lang="ru-RU" sz="3600" dirty="0"/>
              <a:t> та </a:t>
            </a:r>
            <a:r>
              <a:rPr lang="ru-RU" sz="3600" dirty="0" err="1"/>
              <a:t>іншу</a:t>
            </a:r>
            <a:r>
              <a:rPr lang="ru-RU" sz="3600" dirty="0"/>
              <a:t> </a:t>
            </a:r>
            <a:r>
              <a:rPr lang="ru-RU" sz="3600" dirty="0" err="1"/>
              <a:t>інформацію</a:t>
            </a:r>
            <a:r>
              <a:rPr lang="ru-RU" sz="3600" dirty="0"/>
              <a:t>, </a:t>
            </a:r>
            <a:r>
              <a:rPr lang="ru-RU" sz="3600" dirty="0" err="1"/>
              <a:t>що</a:t>
            </a:r>
            <a:r>
              <a:rPr lang="ru-RU" sz="3600" dirty="0"/>
              <a:t> </a:t>
            </a:r>
            <a:r>
              <a:rPr lang="ru-RU" sz="3600" dirty="0" err="1"/>
              <a:t>характеризує</a:t>
            </a:r>
            <a:r>
              <a:rPr lang="ru-RU" sz="3600" dirty="0"/>
              <a:t> </a:t>
            </a:r>
            <a:r>
              <a:rPr lang="ru-RU" sz="3600" dirty="0" err="1"/>
              <a:t>професійні</a:t>
            </a:r>
            <a:r>
              <a:rPr lang="ru-RU" sz="3600" dirty="0"/>
              <a:t>, </a:t>
            </a:r>
            <a:r>
              <a:rPr lang="ru-RU" sz="3600" dirty="0" err="1"/>
              <a:t>освітні</a:t>
            </a:r>
            <a:r>
              <a:rPr lang="ru-RU" sz="3600" dirty="0"/>
              <a:t>, </a:t>
            </a:r>
            <a:r>
              <a:rPr lang="ru-RU" sz="3600" dirty="0" err="1"/>
              <a:t>моральні</a:t>
            </a:r>
            <a:r>
              <a:rPr lang="ru-RU" sz="3600" dirty="0"/>
              <a:t> та </a:t>
            </a:r>
            <a:r>
              <a:rPr lang="ru-RU" sz="3600" dirty="0" err="1"/>
              <a:t>ділові</a:t>
            </a:r>
            <a:r>
              <a:rPr lang="ru-RU" sz="3600" dirty="0"/>
              <a:t> </a:t>
            </a:r>
            <a:r>
              <a:rPr lang="ru-RU" sz="3600" dirty="0" err="1"/>
              <a:t>якості</a:t>
            </a:r>
            <a:r>
              <a:rPr lang="ru-RU" sz="3600" dirty="0"/>
              <a:t> </a:t>
            </a:r>
            <a:r>
              <a:rPr lang="ru-RU" sz="3600" dirty="0" err="1"/>
              <a:t>цих</a:t>
            </a:r>
            <a:r>
              <a:rPr lang="ru-RU" sz="3600" dirty="0"/>
              <a:t> </a:t>
            </a:r>
            <a:r>
              <a:rPr lang="ru-RU" sz="3600" dirty="0" err="1"/>
              <a:t>осіб</a:t>
            </a:r>
            <a:r>
              <a:rPr lang="ru-RU" sz="3600" dirty="0"/>
              <a:t>.</a:t>
            </a:r>
            <a:br>
              <a:rPr lang="ru-RU" sz="3600" dirty="0"/>
            </a:br>
            <a:endParaRPr lang="ru-RU" sz="3600" dirty="0"/>
          </a:p>
        </p:txBody>
      </p:sp>
    </p:spTree>
    <p:extLst>
      <p:ext uri="{BB962C8B-B14F-4D97-AF65-F5344CB8AC3E}">
        <p14:creationId xmlns:p14="http://schemas.microsoft.com/office/powerpoint/2010/main" val="2610188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26</TotalTime>
  <Words>384</Words>
  <Application>Microsoft Office PowerPoint</Application>
  <PresentationFormat>Широкоэкранный</PresentationFormat>
  <Paragraphs>19</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Cambria</vt:lpstr>
      <vt:lpstr>Rockwell</vt:lpstr>
      <vt:lpstr>Rockwell Condensed</vt:lpstr>
      <vt:lpstr>Wingdings</vt:lpstr>
      <vt:lpstr>Дерево</vt:lpstr>
      <vt:lpstr>Особливості проходження державної служби в органах юстиції</vt:lpstr>
      <vt:lpstr>Державна кримінально-виконавча служба України — система, на яку покладається завдання щодо здійснення державної політики у сфері виконання кримінальних покарань. </vt:lpstr>
      <vt:lpstr>Презентация PowerPoint</vt:lpstr>
      <vt:lpstr>Презентация PowerPoint</vt:lpstr>
      <vt:lpstr>Кримінально-виконавча інспекція - орган, який виконує покарання у виді позбавлення права обіймати певні посади або займатися певною діяльністю, громадських робіт, виправних робіт та здійснює контроль за поведінкою осіб, звільнених від відбування покарання з випробуванням або умовно-достроково, а також звільнених від відбування покарання вагітних жінок і жінок, які мають дітей віком до трьох років. </vt:lpstr>
      <vt:lpstr>Воєнізовані формування - підрозділи, які діють у складі органів і установ виконання покарань, слідчих ізоляторів, призначені для їх охорони та запобігання і припинення дій, що дезорганізують роботу виправних установ.</vt:lpstr>
      <vt:lpstr>До персоналу Державної кримінально-виконавчої служби України належать особи рядового і начальницького складу, спеціалісти, які не мають спеціальних звань, та інші працівники, які працюють за трудовими договорами в Державній кримінально-виконавчій службі України </vt:lpstr>
      <vt:lpstr>Правовий статус персоналу Державної кримінально-виконавчої служби України 1. Особам рядового і начальницького складу кримінально-виконавчої служби видаються службові та спеціальні посвідчення, а також відповідні знаки (жетони). 2. Особи рядового і начальницького складу кримінально-виконавчої служби мають право на носіння форменого одягу із знаками розрізнення, зразки якого розробляються відповідно до законодавства. </vt:lpstr>
      <vt:lpstr>Персональний облік кадрів - система збору, накопичення та узагальнення персональної інформації щодо особи рядового чи начальницького складу або працівника, яка включає автобіографічні відомості, відомості про проходження служби, трудову діяльність та іншу інформацію, що характеризує професійні, освітні, моральні та ділові якості цих осіб. </vt:lpstr>
      <vt:lpstr>Проба́ція — це система наглядових та соціально-виховних заходів, що застосовуються за рішенням суду та відповідно до закону до засуджених, виконання певних видів кримінальних покарань, не пов'язаних з позбавленням волі, та забезпечення суду інформацією, що характеризує обвинуваченого</vt:lpstr>
      <vt:lpstr>Презентация PowerPoint</vt:lpstr>
      <vt:lpstr>Презентация PowerPoint</vt:lpstr>
      <vt:lpstr>Держа́вна викона́вча слу́жба Украї́ни (ДВС України) — колишній центральний орган виконавчої влади, діяльність якого спрямовувалася і координувалася Кабінетом Міністрів України через Міністра юстиції України, який реалізує державну політику у сфері організації примусового виконання рішень судів та інших органів (посадових осіб) відповідно до законів.</vt:lpstr>
      <vt:lpstr>Систему органів примусового виконання рішень становлять:  1) Міністерство юстиції України;  2) органи державної виконавчої служби, утворені Міністерством юстиції України в установленому законодавством порядку. </vt:lpstr>
      <vt:lpstr>Державними виконавцями є керівники органів державної виконавчої служби, їхні заступники, головні державні виконавці, старші державні виконавці, державні виконавці органів державної виконавчої служби.</vt:lpstr>
      <vt:lpstr>Державним виконавцем може бути громадянин України, який має вищу юридичну освіту (для керівників органів державної виконавчої служби та їх заступників - не нижче другого рівня), володіє державною мовою і здатний за своїми особистими і діловими якостями здійснювати повноваження державного виконавця. </vt:lpstr>
      <vt:lpstr>Презентация PowerPoint</vt:lpstr>
      <vt:lpstr>Приватним виконавцем може бути громадянин України, уповноважений державою здійснювати діяльність з примусового виконання рішень.  </vt:lpstr>
      <vt:lpstr>Приватним виконавцем може бути громадянин України, який досяг 25 років, має вищу юридичну освіту не нижче другого рівня, володіє державною мовою, має стаж роботи у галузі права після отримання відповідного диплома не менше двох років та склав кваліфікаційний іспит. </vt:lpstr>
      <vt:lpstr>Приватним виконавцем не може бути особа: 1) яка не відповідає вимогам; 2) визнана судом обмеженою у цивільній дієздатності або недієздатною; 3) яка має не зняту або не погашену в установленому законом порядку судимість; 4) яка вчинила корупційне правопорушення або порушення, пов’язане з корупцією, - протягом трьох років з дня вчинення; 5) якій за порушення вимог законодавства анульовано свідоцтво про право на зайняття нотаріальною чи адвокатською діяльністю або діяльністю арбітражного керуючого (розпорядника майна, керуючого санацією, ліквідатора), яку позбавлено права на здійснення діяльності приватного виконавця, - протягом трьох років з дня прийняття відповідного рішення; 6) звільнена з посади судді, прокурора, працівника правоохоронного органу, з державної служби або служби в органах місцевого самоврядування у зв’язку з притягненням до дисциплінарної відповідальності, - протягом трьох років з дня звільнення. </vt:lpstr>
      <vt:lpstr>Про початок діяльності приватний виконавець повідомляє Міністерство юстиції України.  У повідомленні про початок діяльності обов’язково зазначаються:  1) виконавчий округ, на території якого приватний виконавець має намір здійснювати діяльність; 2) інформація про офіс приватного виконавця; 3) реквізити договору страхування цивільно-правової відповідальності приватного виконавця, строк дії договору, інформація про страховика та страхову суму; 4) інформація про помічників приватного виконавця (у разі їх наявності). </vt:lpstr>
      <vt:lpstr>За вчинення дисциплінарного проступку до приватного виконавця може бути застосовано одне з таких дисциплінарних стягнень:  1) попередження; 2) догана; 3) зупинення діяльності приватного виконавця на строк до шести місяців; 4) припинення діяльності приватного виконавця.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проходження державної служби в органах юстиції</dc:title>
  <dc:creator>Home</dc:creator>
  <cp:lastModifiedBy>Home</cp:lastModifiedBy>
  <cp:revision>3</cp:revision>
  <dcterms:created xsi:type="dcterms:W3CDTF">2020-03-12T12:19:48Z</dcterms:created>
  <dcterms:modified xsi:type="dcterms:W3CDTF">2020-03-12T12:46:11Z</dcterms:modified>
</cp:coreProperties>
</file>