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564904"/>
            <a:ext cx="7772400" cy="3753600"/>
          </a:xfrm>
        </p:spPr>
        <p:txBody>
          <a:bodyPr/>
          <a:lstStyle/>
          <a:p>
            <a:r>
              <a:rPr lang="uk-UA" dirty="0" smtClean="0"/>
              <a:t>ПЛАН:</a:t>
            </a:r>
            <a:br>
              <a:rPr lang="uk-UA" dirty="0" smtClean="0"/>
            </a:br>
            <a:r>
              <a:rPr lang="uk-UA" sz="2400" dirty="0" smtClean="0"/>
              <a:t>1.</a:t>
            </a:r>
            <a:r>
              <a:rPr lang="ru-RU" sz="2400" dirty="0"/>
              <a:t> </a:t>
            </a:r>
            <a:r>
              <a:rPr lang="uk-UA" sz="2400" dirty="0" smtClean="0"/>
              <a:t>Правове регулювання права інституту права</a:t>
            </a:r>
            <a:br>
              <a:rPr lang="uk-UA" sz="2400" dirty="0" smtClean="0"/>
            </a:br>
            <a:r>
              <a:rPr lang="uk-UA" sz="2400" dirty="0" smtClean="0"/>
              <a:t>власності в законодавстві України та інших країн</a:t>
            </a:r>
            <a:br>
              <a:rPr lang="uk-UA" sz="2400" dirty="0" smtClean="0"/>
            </a:br>
            <a:r>
              <a:rPr lang="uk-UA" sz="2400" dirty="0" smtClean="0"/>
              <a:t>2. Колізійні питання права власності.</a:t>
            </a:r>
            <a:br>
              <a:rPr lang="uk-UA" sz="2400" dirty="0" smtClean="0"/>
            </a:br>
            <a:r>
              <a:rPr lang="uk-UA" sz="2400" dirty="0" smtClean="0"/>
              <a:t>3. Право держави на проведення націоналізації, визнання екстериторіальної дії законів іноземної держави щодо націоналізації</a:t>
            </a:r>
            <a:endParaRPr lang="uk-UA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620688"/>
            <a:ext cx="7772400" cy="1634480"/>
          </a:xfrm>
        </p:spPr>
        <p:txBody>
          <a:bodyPr>
            <a:normAutofit/>
          </a:bodyPr>
          <a:lstStyle/>
          <a:p>
            <a:r>
              <a:rPr lang="ru-RU" sz="3200" dirty="0"/>
              <a:t>ПРАВО ВЛАСНОСТІ В</a:t>
            </a:r>
          </a:p>
          <a:p>
            <a:r>
              <a:rPr lang="ru-RU" sz="3200" dirty="0"/>
              <a:t>МІЖНАРОДНОМУ ПРИВАТНОМУ ПРАВІ</a:t>
            </a:r>
          </a:p>
        </p:txBody>
      </p:sp>
    </p:spTree>
    <p:extLst>
      <p:ext uri="{BB962C8B-B14F-4D97-AF65-F5344CB8AC3E}">
        <p14:creationId xmlns:p14="http://schemas.microsoft.com/office/powerpoint/2010/main" val="267625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Питання колізійного регулювання правового статусу рухомого майна (права вимоги, цінних паперів, транспортних засобів, особистих речей тощо) є дещо складнішим. У таких випадках часто застосовують прив’язку до закону місцезнаходження речі.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2490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 smtClean="0"/>
              <a:t>Колізійні прив’язки для встановлення застосовного </a:t>
            </a:r>
            <a:r>
              <a:rPr lang="ru-RU" sz="2800" dirty="0" smtClean="0"/>
              <a:t>права</a:t>
            </a:r>
            <a:r>
              <a:rPr lang="ru-RU" sz="28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Закон місця знаходження речі; Особистий закон власника; Закон місця здійснення правочину; Закон країни продавця; Закон</a:t>
            </a:r>
          </a:p>
          <a:p>
            <a:r>
              <a:rPr lang="uk-UA" dirty="0" smtClean="0"/>
              <a:t>місця відправлення речі та ін.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81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836712"/>
            <a:ext cx="7772400" cy="5518848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Націоналізація – це вилучення майна, що перебуває в приватній власності, і передавання його у власність держави. Внаслідок чого у власність держави переходять не окремі об'єкти, а цілі галузі економіки. Націоналізацію слід відрізняти від експропріації як міри щодо </a:t>
            </a:r>
            <a:r>
              <a:rPr lang="uk-UA" dirty="0" err="1" smtClean="0"/>
              <a:t>передачвання</a:t>
            </a:r>
            <a:r>
              <a:rPr lang="uk-UA" dirty="0" smtClean="0"/>
              <a:t> у власність держави окремих об’єктів у випадках невідкладної потреби, і від конфіскації як заходу покарання індивідуального порядку.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9128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 smtClean="0"/>
              <a:t>Міжнародно-правове регулювання відносин</a:t>
            </a:r>
            <a:br>
              <a:rPr lang="uk-UA" sz="2400" dirty="0" smtClean="0"/>
            </a:br>
            <a:r>
              <a:rPr lang="uk-UA" sz="2400" dirty="0" smtClean="0"/>
              <a:t>власності в рамках СНД</a:t>
            </a: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     Угода </a:t>
            </a:r>
            <a:r>
              <a:rPr lang="uk-UA" dirty="0" smtClean="0"/>
              <a:t>країн СНД про взаємне визнання права і регулюванні відносин власності від 9 жовтня </a:t>
            </a:r>
            <a:r>
              <a:rPr lang="ru-RU" dirty="0" smtClean="0"/>
              <a:t>1992 </a:t>
            </a:r>
            <a:r>
              <a:rPr lang="ru-RU" dirty="0"/>
              <a:t>року</a:t>
            </a:r>
            <a:r>
              <a:rPr lang="ru-RU" dirty="0" smtClean="0"/>
              <a:t>.</a:t>
            </a:r>
          </a:p>
          <a:p>
            <a:endParaRPr lang="uk-UA" dirty="0"/>
          </a:p>
          <a:p>
            <a:pPr algn="just"/>
            <a:r>
              <a:rPr lang="ru-RU" dirty="0" smtClean="0"/>
              <a:t>      «</a:t>
            </a:r>
            <a:r>
              <a:rPr lang="ru-RU" dirty="0" err="1"/>
              <a:t>Інвестиція</a:t>
            </a:r>
            <a:r>
              <a:rPr lang="ru-RU" dirty="0"/>
              <a:t>» («</a:t>
            </a:r>
            <a:r>
              <a:rPr lang="en-US" dirty="0"/>
              <a:t>investment») </a:t>
            </a:r>
            <a:r>
              <a:rPr lang="ru-RU" dirty="0" err="1"/>
              <a:t>означає</a:t>
            </a:r>
            <a:r>
              <a:rPr lang="ru-RU" dirty="0"/>
              <a:t> «</a:t>
            </a:r>
            <a:r>
              <a:rPr lang="ru-RU" dirty="0" err="1"/>
              <a:t>капіталовкладення</a:t>
            </a:r>
            <a:r>
              <a:rPr lang="ru-RU" dirty="0"/>
              <a:t>».</a:t>
            </a:r>
          </a:p>
          <a:p>
            <a:pPr algn="just"/>
            <a:r>
              <a:rPr lang="ru-RU" dirty="0" smtClean="0"/>
              <a:t>       </a:t>
            </a:r>
            <a:r>
              <a:rPr lang="uk-UA" dirty="0" smtClean="0"/>
              <a:t>Отже, «інвестиції» і «капіталовкладення» багато в чому є синонімами. Інвестиції – капітал, вкладений у виробництво, тобто вартість, яка збільшується завдяки своєму функціонуванню у системі, що забезпечує використання живої праці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86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У структурі правового регулювання інвестиційних відносин можна виділити два рівні: 1) міжнародно-правовий, який формується шляхом укладення міжнародних договорів; </a:t>
            </a:r>
          </a:p>
          <a:p>
            <a:pPr algn="just"/>
            <a:r>
              <a:rPr lang="uk-UA" dirty="0" smtClean="0"/>
              <a:t>2) внутрішньодержавний, основу якого складає національне законодавство при-</a:t>
            </a:r>
          </a:p>
          <a:p>
            <a:pPr algn="just"/>
            <a:r>
              <a:rPr lang="uk-UA" dirty="0" err="1" smtClean="0"/>
              <a:t>ймаючої</a:t>
            </a:r>
            <a:r>
              <a:rPr lang="uk-UA" dirty="0" smtClean="0"/>
              <a:t> держави.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944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548680"/>
            <a:ext cx="7772400" cy="5806880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uk-UA" dirty="0" smtClean="0"/>
              <a:t>Засоби здійснення іноземних інвестицій:</a:t>
            </a:r>
          </a:p>
          <a:p>
            <a:pPr marL="68580" indent="0" algn="just">
              <a:buNone/>
            </a:pPr>
            <a:r>
              <a:rPr lang="uk-UA" dirty="0" smtClean="0"/>
              <a:t>Пайова участь спільно з юридичними особами і громадянами України;</a:t>
            </a:r>
          </a:p>
          <a:p>
            <a:pPr marL="68580" indent="0" algn="just">
              <a:buNone/>
            </a:pPr>
            <a:r>
              <a:rPr lang="uk-UA" dirty="0" smtClean="0"/>
              <a:t>• Створення підприємств, що повністю належать іноземним інвесторам;</a:t>
            </a:r>
          </a:p>
          <a:p>
            <a:pPr marL="68580" indent="0" algn="just">
              <a:buNone/>
            </a:pPr>
            <a:r>
              <a:rPr lang="uk-UA" dirty="0" smtClean="0"/>
              <a:t>• Пайова участь у придбанні об'єктів, паїв, акцій, облігацій та інших цінних паперів;</a:t>
            </a:r>
          </a:p>
          <a:p>
            <a:pPr marL="68580" indent="0" algn="just">
              <a:buNone/>
            </a:pPr>
            <a:r>
              <a:rPr lang="uk-UA" dirty="0" smtClean="0"/>
              <a:t>• Придбання права користування землею, іншими природними ресурсами і майновими правами.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7986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dirty="0"/>
              <a:t> </a:t>
            </a:r>
            <a:r>
              <a:rPr lang="uk-UA" dirty="0" smtClean="0"/>
              <a:t>                                      ДЯКУЮ ЗА УВАГУ.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897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Способами 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є: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(право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вперше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переробка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будинку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прибудували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присвоєння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безхазяйних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факт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чужим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«Особа, яка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добросовісно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заволоділа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чужим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безперервно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нерухомим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десяти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рухомим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п’яти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набуває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набувальна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(ч. 1 ст. 344 ЦК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Набувальна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</p:txBody>
      </p:sp>
    </p:spTree>
    <p:extLst>
      <p:ext uri="{BB962C8B-B14F-4D97-AF65-F5344CB8AC3E}">
        <p14:creationId xmlns:p14="http://schemas.microsoft.com/office/powerpoint/2010/main" val="95891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Похідні</a:t>
            </a:r>
            <a:r>
              <a:rPr lang="ru-RU" dirty="0"/>
              <a:t> (у порядку </a:t>
            </a:r>
            <a:r>
              <a:rPr lang="ru-RU" dirty="0" err="1"/>
              <a:t>правонаступництва</a:t>
            </a:r>
            <a:r>
              <a:rPr lang="ru-RU" dirty="0"/>
              <a:t>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 </a:t>
            </a:r>
            <a:r>
              <a:rPr lang="ru-RU" dirty="0" err="1"/>
              <a:t>волі</a:t>
            </a:r>
            <a:r>
              <a:rPr lang="ru-RU" dirty="0"/>
              <a:t> </a:t>
            </a:r>
            <a:r>
              <a:rPr lang="ru-RU" dirty="0" err="1"/>
              <a:t>власника</a:t>
            </a:r>
            <a:r>
              <a:rPr lang="ru-RU" dirty="0"/>
              <a:t> (</a:t>
            </a:r>
            <a:r>
              <a:rPr lang="ru-RU" dirty="0" err="1"/>
              <a:t>договір</a:t>
            </a:r>
            <a:r>
              <a:rPr lang="ru-RU" dirty="0"/>
              <a:t>, одностороння угода);</a:t>
            </a:r>
          </a:p>
          <a:p>
            <a:r>
              <a:rPr lang="ru-RU" dirty="0"/>
              <a:t>- </a:t>
            </a:r>
            <a:r>
              <a:rPr lang="ru-RU" dirty="0" err="1"/>
              <a:t>всупереч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 </a:t>
            </a:r>
            <a:r>
              <a:rPr lang="ru-RU" dirty="0" err="1"/>
              <a:t>власника</a:t>
            </a:r>
            <a:r>
              <a:rPr lang="ru-RU" dirty="0"/>
              <a:t> (</a:t>
            </a:r>
            <a:r>
              <a:rPr lang="ru-RU" dirty="0" err="1"/>
              <a:t>націоналізація</a:t>
            </a:r>
            <a:r>
              <a:rPr lang="ru-RU" dirty="0"/>
              <a:t>, </a:t>
            </a:r>
            <a:r>
              <a:rPr lang="ru-RU" dirty="0" err="1"/>
              <a:t>конфіскація</a:t>
            </a:r>
            <a:r>
              <a:rPr lang="ru-RU" dirty="0"/>
              <a:t>, </a:t>
            </a:r>
            <a:r>
              <a:rPr lang="ru-RU" dirty="0" err="1"/>
              <a:t>рекві</a:t>
            </a:r>
            <a:r>
              <a:rPr lang="ru-RU" dirty="0"/>
              <a:t>-</a:t>
            </a:r>
          </a:p>
          <a:p>
            <a:r>
              <a:rPr lang="ru-RU" dirty="0" err="1"/>
              <a:t>зиція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35099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Способами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є: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1) </a:t>
            </a:r>
            <a:r>
              <a:rPr lang="ru-RU" dirty="0" err="1"/>
              <a:t>зобов’язально-правові</a:t>
            </a:r>
            <a:r>
              <a:rPr lang="ru-RU" dirty="0"/>
              <a:t>:</a:t>
            </a:r>
          </a:p>
          <a:p>
            <a:r>
              <a:rPr lang="ru-RU" dirty="0"/>
              <a:t>- позови з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позадоговірної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(танкер розлив</a:t>
            </a:r>
          </a:p>
          <a:p>
            <a:r>
              <a:rPr lang="ru-RU" dirty="0" err="1"/>
              <a:t>нафту</a:t>
            </a:r>
            <a:r>
              <a:rPr lang="ru-RU" dirty="0"/>
              <a:t> і </a:t>
            </a:r>
            <a:r>
              <a:rPr lang="ru-RU" dirty="0" err="1"/>
              <a:t>заподіяв</a:t>
            </a:r>
            <a:r>
              <a:rPr lang="ru-RU" dirty="0"/>
              <a:t> </a:t>
            </a:r>
            <a:r>
              <a:rPr lang="ru-RU" dirty="0" err="1"/>
              <a:t>величезний</a:t>
            </a:r>
            <a:r>
              <a:rPr lang="ru-RU" dirty="0"/>
              <a:t> </a:t>
            </a:r>
            <a:r>
              <a:rPr lang="ru-RU" dirty="0" err="1"/>
              <a:t>збиток</a:t>
            </a:r>
            <a:r>
              <a:rPr lang="ru-RU" dirty="0"/>
              <a:t> </a:t>
            </a:r>
            <a:r>
              <a:rPr lang="ru-RU" dirty="0" err="1"/>
              <a:t>рибному</a:t>
            </a:r>
            <a:r>
              <a:rPr lang="ru-RU" dirty="0"/>
              <a:t> </a:t>
            </a:r>
            <a:r>
              <a:rPr lang="ru-RU" dirty="0" err="1"/>
              <a:t>господарству</a:t>
            </a:r>
            <a:r>
              <a:rPr lang="ru-RU" dirty="0"/>
              <a:t>);</a:t>
            </a:r>
          </a:p>
          <a:p>
            <a:r>
              <a:rPr lang="ru-RU" dirty="0"/>
              <a:t>- позови з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, </a:t>
            </a:r>
            <a:r>
              <a:rPr lang="ru-RU" dirty="0" err="1"/>
              <a:t>заподіяної</a:t>
            </a:r>
            <a:r>
              <a:rPr lang="ru-RU" dirty="0"/>
              <a:t> </a:t>
            </a:r>
            <a:r>
              <a:rPr lang="ru-RU" dirty="0" err="1"/>
              <a:t>безпідставним</a:t>
            </a:r>
            <a:endParaRPr lang="ru-RU" dirty="0"/>
          </a:p>
          <a:p>
            <a:r>
              <a:rPr lang="ru-RU" dirty="0" err="1"/>
              <a:t>збагаченням</a:t>
            </a:r>
            <a:r>
              <a:rPr lang="ru-RU" dirty="0"/>
              <a:t> (</a:t>
            </a:r>
            <a:r>
              <a:rPr lang="ru-RU" dirty="0" err="1"/>
              <a:t>гроші</a:t>
            </a:r>
            <a:r>
              <a:rPr lang="ru-RU" dirty="0"/>
              <a:t> </a:t>
            </a:r>
            <a:r>
              <a:rPr lang="ru-RU" dirty="0" err="1"/>
              <a:t>надіслано</a:t>
            </a:r>
            <a:r>
              <a:rPr lang="ru-RU" dirty="0"/>
              <a:t> за </a:t>
            </a:r>
            <a:r>
              <a:rPr lang="ru-RU" dirty="0" err="1"/>
              <a:t>іншою</a:t>
            </a:r>
            <a:r>
              <a:rPr lang="ru-RU" dirty="0"/>
              <a:t> </a:t>
            </a:r>
            <a:r>
              <a:rPr lang="ru-RU" dirty="0" err="1"/>
              <a:t>адресою</a:t>
            </a:r>
            <a:r>
              <a:rPr lang="ru-RU" dirty="0"/>
              <a:t>, а одержу-</a:t>
            </a:r>
          </a:p>
          <a:p>
            <a:r>
              <a:rPr lang="ru-RU" dirty="0" err="1"/>
              <a:t>вач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не </a:t>
            </a:r>
            <a:r>
              <a:rPr lang="ru-RU" dirty="0" err="1"/>
              <a:t>віддає</a:t>
            </a:r>
            <a:r>
              <a:rPr lang="ru-RU" dirty="0"/>
              <a:t>);</a:t>
            </a:r>
          </a:p>
          <a:p>
            <a:r>
              <a:rPr lang="ru-RU" dirty="0"/>
              <a:t>2)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, </a:t>
            </a:r>
            <a:r>
              <a:rPr lang="ru-RU" dirty="0" err="1"/>
              <a:t>заподіяних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порушення</a:t>
            </a:r>
            <a:endParaRPr lang="ru-RU" dirty="0"/>
          </a:p>
          <a:p>
            <a:r>
              <a:rPr lang="ru-RU" dirty="0" err="1"/>
              <a:t>договірних</a:t>
            </a:r>
            <a:r>
              <a:rPr lang="ru-RU" dirty="0"/>
              <a:t> </a:t>
            </a:r>
            <a:r>
              <a:rPr lang="ru-RU" dirty="0" err="1"/>
              <a:t>зобов'язань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105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Існують такі види позовів для захисту прав власності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 країнах континентальної системи права – </a:t>
            </a:r>
            <a:r>
              <a:rPr lang="uk-UA" dirty="0" err="1" smtClean="0"/>
              <a:t>речово</a:t>
            </a:r>
            <a:r>
              <a:rPr lang="uk-UA" dirty="0" smtClean="0"/>
              <a:t>-правові.</a:t>
            </a:r>
          </a:p>
          <a:p>
            <a:r>
              <a:rPr lang="uk-UA" dirty="0" smtClean="0"/>
              <a:t>2. У країнах загального права – спеціальні види позовів.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7091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Сутність інституту права власності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uk-UA" dirty="0" smtClean="0"/>
              <a:t>три характерні риси:</a:t>
            </a:r>
          </a:p>
          <a:p>
            <a:pPr algn="just"/>
            <a:r>
              <a:rPr lang="uk-UA" dirty="0" smtClean="0"/>
              <a:t>По-перше, право власності є речовим правом, яке прямо передбачене законодавством.</a:t>
            </a:r>
          </a:p>
          <a:p>
            <a:pPr algn="just"/>
            <a:r>
              <a:rPr lang="uk-UA" dirty="0" smtClean="0"/>
              <a:t>По-друге, право власності належить до числа абсолютних (виняткових) прав, згідно з якими здійснення власником своїх прав виключає дії інших осіб щодо майна, яке належить власнику.</a:t>
            </a:r>
          </a:p>
          <a:p>
            <a:pPr algn="just"/>
            <a:r>
              <a:rPr lang="uk-UA" dirty="0" smtClean="0"/>
              <a:t>По-третє, право власності є правом, що безпосередньо випливає із закону. В цьому випадку діє принцип дозволу, тобто власник може здійснювати будь-які дії, що не заборонені законом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980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 smtClean="0"/>
              <a:t>За законодавством України, право власності – це врегульовані</a:t>
            </a:r>
          </a:p>
          <a:p>
            <a:r>
              <a:rPr lang="uk-UA" dirty="0" smtClean="0"/>
              <a:t>законом суспільні відносини щодо володіння, користування й роз-</a:t>
            </a:r>
          </a:p>
          <a:p>
            <a:r>
              <a:rPr lang="uk-UA" dirty="0" err="1" smtClean="0"/>
              <a:t>порядження</a:t>
            </a:r>
            <a:r>
              <a:rPr lang="uk-UA" dirty="0" smtClean="0"/>
              <a:t> майном. Стаття 316 ЦК України закріплює, що правом</a:t>
            </a:r>
          </a:p>
          <a:p>
            <a:r>
              <a:rPr lang="uk-UA" dirty="0" smtClean="0"/>
              <a:t>власності є право особи на річ (майно), яке вона здійснює відповідно</a:t>
            </a:r>
          </a:p>
          <a:p>
            <a:r>
              <a:rPr lang="uk-UA" dirty="0" smtClean="0"/>
              <a:t>до закону за своєю волею, незалежно від волі інших осіб. Здійсню-</a:t>
            </a:r>
          </a:p>
          <a:p>
            <a:r>
              <a:rPr lang="uk-UA" dirty="0" smtClean="0"/>
              <a:t>вати відносини щодо володіння, користування та розпорядження</a:t>
            </a:r>
          </a:p>
          <a:p>
            <a:r>
              <a:rPr lang="uk-UA" dirty="0" smtClean="0"/>
              <a:t>власністю, незалежно від її форм, можуть не тільки народ України,</a:t>
            </a:r>
          </a:p>
          <a:p>
            <a:r>
              <a:rPr lang="uk-UA" dirty="0" smtClean="0"/>
              <a:t>громадяни, юридичні особи України та держава Україна, а й інші</a:t>
            </a:r>
          </a:p>
          <a:p>
            <a:r>
              <a:rPr lang="uk-UA" dirty="0" smtClean="0"/>
              <a:t>держави, їхні юридичні особи, спільні підприємства, міжнародні </a:t>
            </a:r>
            <a:r>
              <a:rPr lang="uk-UA" dirty="0" err="1" smtClean="0"/>
              <a:t>ор</a:t>
            </a:r>
            <a:r>
              <a:rPr lang="uk-UA" dirty="0" smtClean="0"/>
              <a:t>-</a:t>
            </a:r>
          </a:p>
          <a:p>
            <a:r>
              <a:rPr lang="uk-UA" dirty="0" err="1" smtClean="0"/>
              <a:t>ганізації</a:t>
            </a:r>
            <a:r>
              <a:rPr lang="uk-UA" dirty="0" smtClean="0"/>
              <a:t>, громадяни іноземних держав та особи без громадянства.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1147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Питання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права </a:t>
            </a:r>
            <a:r>
              <a:rPr lang="ru-RU" dirty="0" err="1"/>
              <a:t>власності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uk-UA" dirty="0" smtClean="0"/>
              <a:t>Конвенції про обмеження відповідальності власників суден внутрішнього плавання від 1 березня 1973 року;</a:t>
            </a:r>
          </a:p>
          <a:p>
            <a:pPr algn="just"/>
            <a:r>
              <a:rPr lang="uk-UA" dirty="0" smtClean="0"/>
              <a:t>- Міжнародній конвенції про обмеження відповідальності власників морських суден від 10 жовтня 1957 року;</a:t>
            </a:r>
          </a:p>
          <a:p>
            <a:pPr algn="just"/>
            <a:r>
              <a:rPr lang="uk-UA" dirty="0" smtClean="0"/>
              <a:t>- Конвенції про заснування Організації інтелектуальної власності від 14 липня 1967 року;</a:t>
            </a:r>
          </a:p>
          <a:p>
            <a:pPr algn="just"/>
            <a:r>
              <a:rPr lang="uk-UA" dirty="0" smtClean="0"/>
              <a:t>- Паризькій конвенції про охорону промислової власності від 20 березня 1983 року (Україна приєдналася до цієї Конвенції 25 грудня 1991 року).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4095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Колізійні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772816"/>
            <a:ext cx="7772400" cy="457200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 smtClean="0"/>
              <a:t>Колізійна проблема – це правовий індикатор, що визначає існування міжнародного приватного права (далі – </a:t>
            </a:r>
            <a:r>
              <a:rPr lang="uk-UA" dirty="0" err="1" smtClean="0"/>
              <a:t>МПрП</a:t>
            </a:r>
            <a:r>
              <a:rPr lang="uk-UA" dirty="0" smtClean="0"/>
              <a:t>), і є неодмінною умовою дії його норм і при регулюванні речових прав також.</a:t>
            </a:r>
          </a:p>
          <a:p>
            <a:pPr algn="just"/>
            <a:r>
              <a:rPr lang="uk-UA" dirty="0" smtClean="0"/>
              <a:t>Визначальним початком для вирішення колізійних питань права </a:t>
            </a:r>
            <a:r>
              <a:rPr lang="ru-RU" dirty="0" err="1" smtClean="0"/>
              <a:t>власності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МПрП</a:t>
            </a:r>
            <a:r>
              <a:rPr lang="ru-RU" dirty="0"/>
              <a:t> є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прив'язки</a:t>
            </a:r>
            <a:r>
              <a:rPr lang="ru-RU" dirty="0"/>
              <a:t> </a:t>
            </a:r>
            <a:r>
              <a:rPr lang="en-US" dirty="0" err="1"/>
              <a:t>lex</a:t>
            </a:r>
            <a:r>
              <a:rPr lang="en-US" dirty="0"/>
              <a:t> rei </a:t>
            </a:r>
            <a:r>
              <a:rPr lang="en-US" dirty="0" err="1"/>
              <a:t>sitae</a:t>
            </a:r>
            <a:r>
              <a:rPr lang="en-US" dirty="0"/>
              <a:t> (</a:t>
            </a:r>
            <a:r>
              <a:rPr lang="ru-RU" dirty="0" smtClean="0"/>
              <a:t>закон </a:t>
            </a:r>
            <a:r>
              <a:rPr lang="ru-RU" dirty="0" err="1" smtClean="0"/>
              <a:t>місцезнаходження</a:t>
            </a:r>
            <a:r>
              <a:rPr lang="ru-RU" dirty="0" smtClean="0"/>
              <a:t> </a:t>
            </a:r>
            <a:r>
              <a:rPr lang="ru-RU" dirty="0" err="1"/>
              <a:t>речі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2695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</TotalTime>
  <Words>847</Words>
  <Application>Microsoft Office PowerPoint</Application>
  <PresentationFormat>Экран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Метро</vt:lpstr>
      <vt:lpstr>ПЛАН: 1. Правове регулювання права інституту права власності в законодавстві України та інших країн 2. Колізійні питання права власності. 3. Право держави на проведення націоналізації, визнання екстериторіальної дії законів іноземної держави щодо націоналізації</vt:lpstr>
      <vt:lpstr>Способами набуття права власності є:</vt:lpstr>
      <vt:lpstr>Похідні (у порядку правонаступництва):</vt:lpstr>
      <vt:lpstr>Способами захисту відносин власності є:</vt:lpstr>
      <vt:lpstr>Існують такі види позовів для захисту прав власності:</vt:lpstr>
      <vt:lpstr>Сутність інституту права власності</vt:lpstr>
      <vt:lpstr>Презентация PowerPoint</vt:lpstr>
      <vt:lpstr>Питання права власності</vt:lpstr>
      <vt:lpstr>Колізійні питання права власності.</vt:lpstr>
      <vt:lpstr>Презентация PowerPoint</vt:lpstr>
      <vt:lpstr>Колізійні прив’язки для встановлення застосовного права:</vt:lpstr>
      <vt:lpstr>Презентация PowerPoint</vt:lpstr>
      <vt:lpstr>Міжнародно-правове регулювання відносин власності в рамках СНД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ПЛАН: 1. Правове регулювання права інституту права власності в законодавстві України та інших країн 2. Колізійні питання права власності.</dc:title>
  <dc:creator>user1</dc:creator>
  <cp:lastModifiedBy>user</cp:lastModifiedBy>
  <cp:revision>10</cp:revision>
  <dcterms:created xsi:type="dcterms:W3CDTF">2020-03-02T18:41:36Z</dcterms:created>
  <dcterms:modified xsi:type="dcterms:W3CDTF">2020-03-02T19:06:01Z</dcterms:modified>
</cp:coreProperties>
</file>