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5" r:id="rId2"/>
    <p:sldId id="256" r:id="rId3"/>
    <p:sldId id="269" r:id="rId4"/>
    <p:sldId id="268" r:id="rId5"/>
    <p:sldId id="257" r:id="rId6"/>
    <p:sldId id="259" r:id="rId7"/>
    <p:sldId id="270" r:id="rId8"/>
    <p:sldId id="271" r:id="rId9"/>
    <p:sldId id="273" r:id="rId10"/>
    <p:sldId id="274" r:id="rId1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2712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D30641-9F94-4CFA-BB11-1D4B1AB723CF}" type="datetimeFigureOut">
              <a:rPr lang="uk-UA" smtClean="0"/>
              <a:pPr/>
              <a:t>22.06.2019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B55751-F429-42B0-8518-289B037FA17D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55751-F429-42B0-8518-289B037FA17D}" type="slidenum">
              <a:rPr lang="uk-UA" smtClean="0"/>
              <a:pPr/>
              <a:t>1</a:t>
            </a:fld>
            <a:endParaRPr lang="uk-U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55751-F429-42B0-8518-289B037FA17D}" type="slidenum">
              <a:rPr lang="uk-UA" smtClean="0"/>
              <a:pPr/>
              <a:t>5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41867-7E13-47FC-A82E-ED571937692F}" type="datetimeFigureOut">
              <a:rPr lang="uk-UA" smtClean="0"/>
              <a:pPr/>
              <a:t>22.06.2019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DAE6E-082B-44F8-852D-CCDD1414F5C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41867-7E13-47FC-A82E-ED571937692F}" type="datetimeFigureOut">
              <a:rPr lang="uk-UA" smtClean="0"/>
              <a:pPr/>
              <a:t>22.06.2019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DAE6E-082B-44F8-852D-CCDD1414F5C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41867-7E13-47FC-A82E-ED571937692F}" type="datetimeFigureOut">
              <a:rPr lang="uk-UA" smtClean="0"/>
              <a:pPr/>
              <a:t>22.06.2019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DAE6E-082B-44F8-852D-CCDD1414F5C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41867-7E13-47FC-A82E-ED571937692F}" type="datetimeFigureOut">
              <a:rPr lang="uk-UA" smtClean="0"/>
              <a:pPr/>
              <a:t>22.06.2019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DAE6E-082B-44F8-852D-CCDD1414F5C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41867-7E13-47FC-A82E-ED571937692F}" type="datetimeFigureOut">
              <a:rPr lang="uk-UA" smtClean="0"/>
              <a:pPr/>
              <a:t>22.06.2019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DAE6E-082B-44F8-852D-CCDD1414F5C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41867-7E13-47FC-A82E-ED571937692F}" type="datetimeFigureOut">
              <a:rPr lang="uk-UA" smtClean="0"/>
              <a:pPr/>
              <a:t>22.06.2019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DAE6E-082B-44F8-852D-CCDD1414F5C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41867-7E13-47FC-A82E-ED571937692F}" type="datetimeFigureOut">
              <a:rPr lang="uk-UA" smtClean="0"/>
              <a:pPr/>
              <a:t>22.06.2019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DAE6E-082B-44F8-852D-CCDD1414F5C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41867-7E13-47FC-A82E-ED571937692F}" type="datetimeFigureOut">
              <a:rPr lang="uk-UA" smtClean="0"/>
              <a:pPr/>
              <a:t>22.06.2019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DAE6E-082B-44F8-852D-CCDD1414F5C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41867-7E13-47FC-A82E-ED571937692F}" type="datetimeFigureOut">
              <a:rPr lang="uk-UA" smtClean="0"/>
              <a:pPr/>
              <a:t>22.06.2019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DAE6E-082B-44F8-852D-CCDD1414F5C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41867-7E13-47FC-A82E-ED571937692F}" type="datetimeFigureOut">
              <a:rPr lang="uk-UA" smtClean="0"/>
              <a:pPr/>
              <a:t>22.06.2019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DAE6E-082B-44F8-852D-CCDD1414F5C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41867-7E13-47FC-A82E-ED571937692F}" type="datetimeFigureOut">
              <a:rPr lang="uk-UA" smtClean="0"/>
              <a:pPr/>
              <a:t>22.06.2019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DAE6E-082B-44F8-852D-CCDD1414F5C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41867-7E13-47FC-A82E-ED571937692F}" type="datetimeFigureOut">
              <a:rPr lang="uk-UA" smtClean="0"/>
              <a:pPr/>
              <a:t>22.06.2019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DAE6E-082B-44F8-852D-CCDD1414F5C9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916832"/>
            <a:ext cx="8229600" cy="2506290"/>
          </a:xfrm>
        </p:spPr>
        <p:txBody>
          <a:bodyPr>
            <a:noAutofit/>
          </a:bodyPr>
          <a:lstStyle/>
          <a:p>
            <a:r>
              <a:rPr lang="uk-UA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Провокація (підбурювання) злочину. Деякі питання здійснення захисту особи, стосовно якої проводилися НСРД</a:t>
            </a:r>
            <a:r>
              <a:rPr lang="uk-UA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						</a:t>
            </a:r>
            <a:r>
              <a:rPr lang="uk-UA" sz="3600" b="1" i="1" u="sng" dirty="0" smtClean="0">
                <a:latin typeface="Times New Roman" pitchFamily="18" charset="0"/>
                <a:cs typeface="Times New Roman" pitchFamily="18" charset="0"/>
              </a:rPr>
              <a:t>Доповідач:</a:t>
            </a:r>
            <a:r>
              <a:rPr lang="uk-UA" sz="3600" b="1" i="1" dirty="0" smtClean="0">
                <a:latin typeface="Times New Roman" pitchFamily="18" charset="0"/>
                <a:cs typeface="Times New Roman" pitchFamily="18" charset="0"/>
              </a:rPr>
              <a:t> 					   Гнатюк А.Ю.</a:t>
            </a:r>
            <a:endParaRPr lang="uk-UA" sz="3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204864"/>
            <a:ext cx="8229600" cy="1143000"/>
          </a:xfrm>
        </p:spPr>
        <p:txBody>
          <a:bodyPr/>
          <a:lstStyle/>
          <a:p>
            <a:r>
              <a:rPr lang="uk-UA" sz="5000" b="1" dirty="0" smtClean="0">
                <a:latin typeface="+mn-lt"/>
              </a:rPr>
              <a:t>Дякую за увагу!</a:t>
            </a:r>
            <a:endParaRPr lang="uk-UA" sz="5000" b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uk-UA" dirty="0" smtClean="0"/>
          </a:p>
          <a:p>
            <a:pPr>
              <a:buNone/>
            </a:pPr>
            <a:endParaRPr lang="uk-UA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															</a:t>
            </a:r>
          </a:p>
          <a:p>
            <a:pPr algn="r">
              <a:buNone/>
            </a:pPr>
            <a:endParaRPr lang="uk-UA" sz="111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uk-UA" sz="111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uk-UA" sz="11100" b="1" i="1" dirty="0" smtClean="0">
                <a:latin typeface="Times New Roman" pitchFamily="18" charset="0"/>
                <a:cs typeface="Times New Roman" pitchFamily="18" charset="0"/>
              </a:rPr>
              <a:t>							</a:t>
            </a:r>
          </a:p>
          <a:p>
            <a:pPr algn="r">
              <a:buNone/>
            </a:pPr>
            <a:r>
              <a:rPr lang="uk-UA" sz="11100" b="1" i="1" dirty="0" smtClean="0">
                <a:latin typeface="Times New Roman" pitchFamily="18" charset="0"/>
                <a:cs typeface="Times New Roman" pitchFamily="18" charset="0"/>
              </a:rPr>
              <a:t>							</a:t>
            </a:r>
            <a:r>
              <a:rPr lang="uk-UA" sz="11100" b="1" i="1" u="sng" dirty="0" smtClean="0">
                <a:latin typeface="Times New Roman" pitchFamily="18" charset="0"/>
                <a:cs typeface="Times New Roman" pitchFamily="18" charset="0"/>
              </a:rPr>
              <a:t>Доповідач:</a:t>
            </a:r>
            <a:r>
              <a:rPr lang="uk-UA" sz="11100" b="1" i="1" dirty="0" smtClean="0">
                <a:latin typeface="Times New Roman" pitchFamily="18" charset="0"/>
                <a:cs typeface="Times New Roman" pitchFamily="18" charset="0"/>
              </a:rPr>
              <a:t> 					   Гнатюк А.Ю.</a:t>
            </a:r>
            <a:endParaRPr lang="uk-UA" sz="11100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pPr lvl="1">
              <a:buNone/>
            </a:pPr>
            <a:r>
              <a:rPr lang="uk-UA" dirty="0" smtClean="0"/>
              <a:t>					</a:t>
            </a: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65253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b="1" u="sng" dirty="0" smtClean="0">
                <a:latin typeface="Times New Roman" pitchFamily="18" charset="0"/>
                <a:cs typeface="Times New Roman" pitchFamily="18" charset="0"/>
              </a:rPr>
              <a:t>Зміст провокації злочину за ч. 3 ст. 271 КПК </a:t>
            </a:r>
            <a:r>
              <a:rPr lang="uk-UA" b="1" u="sng" dirty="0" smtClean="0">
                <a:latin typeface="Times New Roman" pitchFamily="18" charset="0"/>
                <a:cs typeface="Times New Roman" pitchFamily="18" charset="0"/>
              </a:rPr>
              <a:t>України (Контроль </a:t>
            </a:r>
            <a:r>
              <a:rPr lang="uk-UA" b="1" u="sng" dirty="0" smtClean="0">
                <a:latin typeface="Times New Roman" pitchFamily="18" charset="0"/>
                <a:cs typeface="Times New Roman" pitchFamily="18" charset="0"/>
              </a:rPr>
              <a:t>за вчиненням злочину):</a:t>
            </a: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algn="just"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Під час підготовки та проведення заходів з контролю за вчиненням злочину </a:t>
            </a:r>
            <a:r>
              <a:rPr lang="uk-UA" sz="2600" b="1" u="sng" dirty="0" smtClean="0">
                <a:latin typeface="Times New Roman" pitchFamily="18" charset="0"/>
                <a:cs typeface="Times New Roman" pitchFamily="18" charset="0"/>
              </a:rPr>
              <a:t>забороняється провокувати (підбурювати)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 особу на вчинення цього злочину з метою його подальшого викриття, допомагаючи особі вчинити злочин, який вона би не вчинила, якби слідчий цьому не сприяв, або з цією самою метою впливати на її поведінку насильством, погрозами, шантажем. Здобуті в такий спосіб речі і документи не можуть бути використані у кримінальному провадженні.</a:t>
            </a:r>
            <a:endParaRPr lang="uk-UA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836712"/>
          </a:xfrm>
        </p:spPr>
        <p:txBody>
          <a:bodyPr>
            <a:normAutofit fontScale="90000"/>
          </a:bodyPr>
          <a:lstStyle/>
          <a:p>
            <a:r>
              <a:rPr lang="uk-UA" sz="3600" b="1" u="sng" dirty="0" smtClean="0">
                <a:latin typeface="Times New Roman" pitchFamily="18" charset="0"/>
                <a:cs typeface="Times New Roman" pitchFamily="18" charset="0"/>
              </a:rPr>
              <a:t>Рішення ЄСПЛ щодо провокації (підбурювання) </a:t>
            </a:r>
            <a:r>
              <a:rPr lang="uk-UA" sz="3600" b="1" u="sng" dirty="0" smtClean="0">
                <a:latin typeface="Times New Roman" pitchFamily="18" charset="0"/>
                <a:cs typeface="Times New Roman" pitchFamily="18" charset="0"/>
              </a:rPr>
              <a:t>злочину:</a:t>
            </a:r>
            <a:endParaRPr lang="uk-UA" sz="3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760640"/>
          </a:xfrm>
        </p:spPr>
        <p:txBody>
          <a:bodyPr>
            <a:normAutofit/>
          </a:bodyPr>
          <a:lstStyle/>
          <a:p>
            <a:pPr algn="just"/>
            <a:endParaRPr lang="uk-UA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6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2600" b="1" dirty="0" err="1" smtClean="0">
                <a:latin typeface="Times New Roman" pitchFamily="18" charset="0"/>
                <a:cs typeface="Times New Roman" pitchFamily="18" charset="0"/>
              </a:rPr>
              <a:t>Тейшейра</a:t>
            </a:r>
            <a:r>
              <a:rPr lang="uk-UA" sz="2600" b="1" dirty="0" smtClean="0">
                <a:latin typeface="Times New Roman" pitchFamily="18" charset="0"/>
                <a:cs typeface="Times New Roman" pitchFamily="18" charset="0"/>
              </a:rPr>
              <a:t> де </a:t>
            </a:r>
            <a:r>
              <a:rPr lang="uk-UA" sz="2600" b="1" dirty="0" err="1" smtClean="0">
                <a:latin typeface="Times New Roman" pitchFamily="18" charset="0"/>
                <a:cs typeface="Times New Roman" pitchFamily="18" charset="0"/>
              </a:rPr>
              <a:t>Кастро</a:t>
            </a:r>
            <a:r>
              <a:rPr lang="uk-UA" sz="2600" b="1" dirty="0" smtClean="0">
                <a:latin typeface="Times New Roman" pitchFamily="18" charset="0"/>
                <a:cs typeface="Times New Roman" pitchFamily="18" charset="0"/>
              </a:rPr>
              <a:t> проти Португалії» від 09.06.1998 р. </a:t>
            </a:r>
            <a:endParaRPr lang="uk-UA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6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2600" b="1" dirty="0" err="1" smtClean="0">
                <a:latin typeface="Times New Roman" pitchFamily="18" charset="0"/>
                <a:cs typeface="Times New Roman" pitchFamily="18" charset="0"/>
              </a:rPr>
              <a:t>Ваньян</a:t>
            </a:r>
            <a:r>
              <a:rPr lang="uk-UA" sz="2600" b="1" dirty="0" smtClean="0">
                <a:latin typeface="Times New Roman" pitchFamily="18" charset="0"/>
                <a:cs typeface="Times New Roman" pitchFamily="18" charset="0"/>
              </a:rPr>
              <a:t> проти Росії» від 15.12.2005 р.</a:t>
            </a:r>
            <a:endParaRPr lang="uk-UA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6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2600" b="1" dirty="0" err="1" smtClean="0">
                <a:latin typeface="Times New Roman" pitchFamily="18" charset="0"/>
                <a:cs typeface="Times New Roman" pitchFamily="18" charset="0"/>
              </a:rPr>
              <a:t>Раманаускас</a:t>
            </a:r>
            <a:r>
              <a:rPr lang="uk-UA" sz="2600" b="1" dirty="0" smtClean="0">
                <a:latin typeface="Times New Roman" pitchFamily="18" charset="0"/>
                <a:cs typeface="Times New Roman" pitchFamily="18" charset="0"/>
              </a:rPr>
              <a:t> проти Литви» від 05.02.2008 р.</a:t>
            </a:r>
            <a:endParaRPr lang="uk-UA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6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2600" b="1" dirty="0" err="1" smtClean="0">
                <a:latin typeface="Times New Roman" pitchFamily="18" charset="0"/>
                <a:cs typeface="Times New Roman" pitchFamily="18" charset="0"/>
              </a:rPr>
              <a:t>Носко</a:t>
            </a:r>
            <a:r>
              <a:rPr lang="uk-UA" sz="2600" b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uk-UA" sz="2600" b="1" dirty="0" err="1" smtClean="0">
                <a:latin typeface="Times New Roman" pitchFamily="18" charset="0"/>
                <a:cs typeface="Times New Roman" pitchFamily="18" charset="0"/>
              </a:rPr>
              <a:t>Нефедов</a:t>
            </a:r>
            <a:r>
              <a:rPr lang="uk-UA" sz="2600" b="1" dirty="0" smtClean="0">
                <a:latin typeface="Times New Roman" pitchFamily="18" charset="0"/>
                <a:cs typeface="Times New Roman" pitchFamily="18" charset="0"/>
              </a:rPr>
              <a:t> проти Росії» від 30.10.2014 р.</a:t>
            </a:r>
            <a:endParaRPr lang="uk-UA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6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2600" b="1" dirty="0" err="1" smtClean="0">
                <a:latin typeface="Times New Roman" pitchFamily="18" charset="0"/>
                <a:cs typeface="Times New Roman" pitchFamily="18" charset="0"/>
              </a:rPr>
              <a:t>Таранекс</a:t>
            </a:r>
            <a:r>
              <a:rPr lang="uk-UA" sz="2600" b="1" dirty="0" smtClean="0">
                <a:latin typeface="Times New Roman" pitchFamily="18" charset="0"/>
                <a:cs typeface="Times New Roman" pitchFamily="18" charset="0"/>
              </a:rPr>
              <a:t> проти Латвії» від 02.12.2015 р. </a:t>
            </a:r>
            <a:endParaRPr lang="uk-UA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6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2600" b="1" dirty="0" err="1" smtClean="0">
                <a:latin typeface="Times New Roman" pitchFamily="18" charset="0"/>
                <a:cs typeface="Times New Roman" pitchFamily="18" charset="0"/>
              </a:rPr>
              <a:t>Банникова</a:t>
            </a:r>
            <a:r>
              <a:rPr lang="uk-UA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600" b="1" dirty="0" err="1" smtClean="0">
                <a:latin typeface="Times New Roman" pitchFamily="18" charset="0"/>
                <a:cs typeface="Times New Roman" pitchFamily="18" charset="0"/>
              </a:rPr>
              <a:t>протии</a:t>
            </a:r>
            <a:r>
              <a:rPr lang="uk-UA" sz="2600" b="1" dirty="0" smtClean="0">
                <a:latin typeface="Times New Roman" pitchFamily="18" charset="0"/>
                <a:cs typeface="Times New Roman" pitchFamily="18" charset="0"/>
              </a:rPr>
              <a:t> Росії» від 26.05.2016 р. </a:t>
            </a:r>
            <a:endParaRPr lang="uk-UA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Autofit/>
          </a:bodyPr>
          <a:lstStyle/>
          <a:p>
            <a:r>
              <a:rPr lang="uk-UA" sz="3200" b="1" u="sng" dirty="0" smtClean="0">
                <a:latin typeface="Times New Roman" pitchFamily="18" charset="0"/>
                <a:cs typeface="Times New Roman" pitchFamily="18" charset="0"/>
              </a:rPr>
              <a:t>Основні положення з наведених рішень</a:t>
            </a:r>
            <a:endParaRPr lang="uk-UA" sz="3200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478539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sz="2900" b="1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r>
              <a:rPr lang="uk-UA" sz="2600" b="1" dirty="0" smtClean="0">
                <a:latin typeface="Times New Roman" pitchFamily="18" charset="0"/>
                <a:cs typeface="Times New Roman" pitchFamily="18" charset="0"/>
              </a:rPr>
              <a:t>Провокація (підбурювання)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 з боку поліції має місце тоді, коли відповідні працівники правоохоронних органів або особи, які діють за їхніми вказівками, не обмежуються пасивним розслідуванням, а з метою встановлення злочину, тобто отримання доказів і порушення кримінальної справи, впливають на суб’єкта, схиляючи його до вчинення злочину, який в іншому випадку не був би вчинений. </a:t>
            </a:r>
          </a:p>
          <a:p>
            <a:pPr algn="just">
              <a:buNone/>
            </a:pP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>
              <a:buNone/>
            </a:pP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	«</a:t>
            </a:r>
            <a:r>
              <a:rPr lang="uk-UA" sz="2800" b="1" i="1" dirty="0" err="1" smtClean="0">
                <a:latin typeface="Times New Roman" pitchFamily="18" charset="0"/>
                <a:cs typeface="Times New Roman" pitchFamily="18" charset="0"/>
              </a:rPr>
              <a:t>Раманаускас</a:t>
            </a: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 проти Литви»</a:t>
            </a:r>
            <a:endParaRPr lang="uk-UA" sz="26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just" fontAlgn="base"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Працівники поліції не обмежилися «пасивним розслідуванням протиправної діяльності заявника, а вплинули на нього, підбуривши до вчинення злочину». Суд встановив, що їхні дії вийшли за межі функцій негласних агентів, оскільки вони спровокували злочин і не було підстав вважати, що його було б вчинено без їхнього втручання.</a:t>
            </a:r>
          </a:p>
          <a:p>
            <a:pPr algn="just" fontAlgn="base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2400" b="1" i="1" dirty="0" err="1" smtClean="0">
                <a:latin typeface="Times New Roman" pitchFamily="18" charset="0"/>
                <a:cs typeface="Times New Roman" pitchFamily="18" charset="0"/>
              </a:rPr>
              <a:t>Тейксейра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 де </a:t>
            </a:r>
            <a:r>
              <a:rPr lang="uk-UA" sz="2400" b="1" i="1" dirty="0" err="1" smtClean="0">
                <a:latin typeface="Times New Roman" pitchFamily="18" charset="0"/>
                <a:cs typeface="Times New Roman" pitchFamily="18" charset="0"/>
              </a:rPr>
              <a:t>Кастро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 проти Португалії»</a:t>
            </a: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Суд констатував відсутність судимості або інших підстав підозрювати національними органами заявника у будь-якій попередній злочинній діяльності.</a:t>
            </a: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Суд встановив, що всі телефонні дзвінки та приватні зустрічі, в ході яких заявник нібито попросив агента виплатити хабар відбулися за ініціативою або навіть наполяганням агента, а не заявника.</a:t>
            </a:r>
          </a:p>
          <a:p>
            <a:pPr algn="just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2400" b="1" i="1" dirty="0" err="1" smtClean="0">
                <a:latin typeface="Times New Roman" pitchFamily="18" charset="0"/>
                <a:cs typeface="Times New Roman" pitchFamily="18" charset="0"/>
              </a:rPr>
              <a:t>Таранекс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 проти Латвії»</a:t>
            </a:r>
          </a:p>
          <a:p>
            <a:pPr algn="just" fontAlgn="base">
              <a:buFont typeface="Wingdings" pitchFamily="2" charset="2"/>
              <a:buChar char="§"/>
            </a:pPr>
            <a:endParaRPr lang="uk-UA" sz="2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3284984"/>
            <a:ext cx="9144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just"/>
            <a:r>
              <a:rPr lang="uk-UA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Font typeface="Wingdings" pitchFamily="2" charset="2"/>
              <a:buChar char="§"/>
            </a:pP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Негласні операції повинні проводитися пасивним шляхом за відсутності тиску на заявника для вчинення ним злочину за рахунок таких засобів, як прийняття на себе ініціативи в контактах із заявником, наполегливе спонукання, обіцянку фінансової вигоди або звернення до почуття жалю заявника.</a:t>
            </a:r>
            <a:endParaRPr lang="uk-UA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Міліція направила Особу1 до заявниці не прямо, а через колишнього однокурсника заявниці і багаторічного колеги (Особа2). Залученням Особа2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 негласної операції і поміщенням заявниці в неформальне оточення, міліція, в деякій мірі розраховувала на довіру заявниці до цієї особи і її бажання допомогти колезі. Таким чином, можна зробити висновок, що міліція не залишалася повністю пасивною і негласна операція включала, зокрема, певний елемент тиску на заявницю.</a:t>
            </a:r>
          </a:p>
          <a:p>
            <a:pPr algn="just"/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«Носко и Нефедов </a:t>
            </a:r>
            <a:r>
              <a:rPr lang="ru-RU" sz="24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проти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Росії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uk-UA" sz="22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u="sng" dirty="0" smtClean="0"/>
              <a:t>Особи, задіяні при проведенні НСРД</a:t>
            </a:r>
            <a:endParaRPr lang="uk-UA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44824"/>
            <a:ext cx="9144000" cy="5013176"/>
          </a:xfrm>
        </p:spPr>
        <p:txBody>
          <a:bodyPr>
            <a:normAutofit/>
          </a:bodyPr>
          <a:lstStyle/>
          <a:p>
            <a:pPr algn="just"/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Згідно п. 1.7. </a:t>
            </a:r>
            <a:r>
              <a:rPr lang="uk-UA" sz="2600" u="sng" dirty="0" smtClean="0">
                <a:latin typeface="Times New Roman" pitchFamily="18" charset="0"/>
                <a:cs typeface="Times New Roman" pitchFamily="18" charset="0"/>
              </a:rPr>
              <a:t>Інструкції про організацію проведення НСРД та використання їх результатів у кримінальному провадженні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, право проводити НСРД надається </a:t>
            </a:r>
            <a:r>
              <a:rPr lang="uk-UA" sz="2600" b="1" dirty="0" smtClean="0">
                <a:latin typeface="Times New Roman" pitchFamily="18" charset="0"/>
                <a:cs typeface="Times New Roman" pitchFamily="18" charset="0"/>
              </a:rPr>
              <a:t>слідчому та працівникам оперативних підрозділів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, за письмовим дорученням слідчого або прокурора.</a:t>
            </a:r>
          </a:p>
          <a:p>
            <a:pPr algn="just"/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Відповідно до ч. 1 ст. 275 КПК України, слідчий має право використовувати інформацію, отриману внаслідок конфіденційного співробітництва з іншими особами, або залучати цих осіб до проведення негласних слідчих (розшукових) дій.</a:t>
            </a:r>
          </a:p>
          <a:p>
            <a:pPr algn="just"/>
            <a:endParaRPr lang="uk-UA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b="1" u="sng" dirty="0" smtClean="0">
                <a:latin typeface="Times New Roman" pitchFamily="18" charset="0"/>
                <a:cs typeface="Times New Roman" pitchFamily="18" charset="0"/>
              </a:rPr>
              <a:t>Постанова прокурора про контроль за вчиненням злочину (ст. 251, 271 КПК</a:t>
            </a:r>
            <a:r>
              <a:rPr lang="uk-UA" sz="3600" b="1" u="sng" dirty="0" smtClean="0">
                <a:latin typeface="Times New Roman" pitchFamily="18" charset="0"/>
                <a:cs typeface="Times New Roman" pitchFamily="18" charset="0"/>
              </a:rPr>
              <a:t>) повинна містити:</a:t>
            </a:r>
            <a:endParaRPr lang="uk-UA" sz="3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77500" lnSpcReduction="20000"/>
          </a:bodyPr>
          <a:lstStyle/>
          <a:p>
            <a:pPr algn="just"/>
            <a:endParaRPr lang="uk-UA" sz="29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1)найменування </a:t>
            </a:r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кримінального провадження та його реєстраційний номер;</a:t>
            </a:r>
          </a:p>
          <a:p>
            <a:pPr algn="just"/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2)правову кваліфікацію злочину;</a:t>
            </a:r>
          </a:p>
          <a:p>
            <a:pPr algn="just"/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3)відомості про особу (осіб), місце або річ, щодо яких проводитиметься негласна слідча (розшукова) дія;</a:t>
            </a:r>
          </a:p>
          <a:p>
            <a:pPr algn="just"/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4)початок, тривалість і мету негласної слідчої (розшукової) дії;</a:t>
            </a:r>
          </a:p>
          <a:p>
            <a:pPr algn="just"/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5)відомості про особу (осіб), яка буде проводити негласну слідчу (розшукову) дію;</a:t>
            </a:r>
          </a:p>
          <a:p>
            <a:pPr algn="just"/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6)обґрунтування прийнятої постанови, у тому числі обґрунтування неможливості отримання відомостей про злочин та особу, яка його вчинила, в інший спосіб;</a:t>
            </a:r>
          </a:p>
          <a:p>
            <a:pPr algn="just"/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7)вказівку на вид негласної слідчої (розшукової) дії, що проводиться.</a:t>
            </a:r>
          </a:p>
          <a:p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8)викласти обставини, які свідчать про відсутність під час негласної слідчої (розшукової) дії провокування особи на вчинення злочину;</a:t>
            </a:r>
          </a:p>
          <a:p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9)зазначити про застосування спеціальних імітаційних засобів.</a:t>
            </a:r>
          </a:p>
          <a:p>
            <a:pPr algn="just"/>
            <a:endParaRPr lang="uk-UA" sz="3100" dirty="0" smtClean="0"/>
          </a:p>
          <a:p>
            <a:endParaRPr lang="uk-U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u="sng" dirty="0" smtClean="0">
                <a:latin typeface="Times New Roman" pitchFamily="18" charset="0"/>
                <a:cs typeface="Times New Roman" pitchFamily="18" charset="0"/>
              </a:rPr>
              <a:t>Які обставини необхідно встановлювати захиснику:</a:t>
            </a:r>
            <a:endParaRPr lang="uk-UA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algn="just"/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що передувало подачі заяви до правоохоронних органів;</a:t>
            </a:r>
          </a:p>
          <a:p>
            <a:pPr algn="just"/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особу заявника (наявність судимостей, відносин з підозрюваним\обвинуваченим);</a:t>
            </a:r>
          </a:p>
          <a:p>
            <a:pPr algn="just"/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які відомості були зазначені у первинному витягу з ЄРДР (фабула справи);</a:t>
            </a:r>
          </a:p>
          <a:p>
            <a:pPr algn="just"/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чи надавалися заявником докази 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(аудіо, відео тощо) при 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реєстрації 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відомостей до ЄРДР 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або 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заведення оперативно-розшукової 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справи (</a:t>
            </a:r>
            <a:r>
              <a:rPr lang="uk-UA" sz="2600" b="1" dirty="0" smtClean="0">
                <a:latin typeface="Times New Roman" pitchFamily="18" charset="0"/>
                <a:cs typeface="Times New Roman" pitchFamily="18" charset="0"/>
              </a:rPr>
              <a:t>Рішення Конституційного Суду України| від 20.10.2011 № 12-рп/2011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/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характер дій правоохоронних органів, або їх агентів. Хто був ініціатором зустрічей, телефонних розмов, чи мав місце тиск на особу.</a:t>
            </a:r>
            <a:endParaRPr lang="uk-UA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2146</TotalTime>
  <Words>555</Words>
  <Application>Microsoft Office PowerPoint</Application>
  <PresentationFormat>Экран (4:3)</PresentationFormat>
  <Paragraphs>81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   Провокація (підбурювання) злочину. Деякі питання здійснення захисту особи, стосовно якої проводилися НСРД          Доповідач:         Гнатюк А.Ю.</vt:lpstr>
      <vt:lpstr>Слайд 2</vt:lpstr>
      <vt:lpstr>Рішення ЄСПЛ щодо провокації (підбурювання) злочину:</vt:lpstr>
      <vt:lpstr>Основні положення з наведених рішень</vt:lpstr>
      <vt:lpstr>Слайд 5</vt:lpstr>
      <vt:lpstr>Слайд 6</vt:lpstr>
      <vt:lpstr>Особи, задіяні при проведенні НСРД</vt:lpstr>
      <vt:lpstr>Постанова прокурора про контроль за вчиненням злочину (ст. 251, 271 КПК) повинна містити:</vt:lpstr>
      <vt:lpstr>Які обставини необхідно встановлювати захиснику:</vt:lpstr>
      <vt:lpstr>Дякую за увагу!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Нові вимоги до клопотання про обшук та порядку проведення цієї процесуальної дії. Збільшення прав адвоката при обшуку.</dc:title>
  <dc:creator>Andrew</dc:creator>
  <cp:lastModifiedBy>Andrew</cp:lastModifiedBy>
  <cp:revision>175</cp:revision>
  <dcterms:created xsi:type="dcterms:W3CDTF">2017-12-16T00:24:22Z</dcterms:created>
  <dcterms:modified xsi:type="dcterms:W3CDTF">2019-06-22T10:25:09Z</dcterms:modified>
</cp:coreProperties>
</file>