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5" r:id="rId2"/>
    <p:sldId id="256" r:id="rId3"/>
    <p:sldId id="275" r:id="rId4"/>
    <p:sldId id="276" r:id="rId5"/>
    <p:sldId id="268" r:id="rId6"/>
    <p:sldId id="277" r:id="rId7"/>
    <p:sldId id="278" r:id="rId8"/>
    <p:sldId id="279" r:id="rId9"/>
    <p:sldId id="280" r:id="rId10"/>
    <p:sldId id="257" r:id="rId11"/>
    <p:sldId id="281" r:id="rId12"/>
    <p:sldId id="282" r:id="rId13"/>
    <p:sldId id="283" r:id="rId14"/>
    <p:sldId id="284" r:id="rId15"/>
    <p:sldId id="274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71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30641-9F94-4CFA-BB11-1D4B1AB723CF}" type="datetimeFigureOut">
              <a:rPr lang="uk-UA" smtClean="0"/>
              <a:pPr/>
              <a:t>28.09.2019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55751-F429-42B0-8518-289B037FA17D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5751-F429-42B0-8518-289B037FA17D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55751-F429-42B0-8518-289B037FA17D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28.09.2019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28.09.2019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28.09.2019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28.09.2019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28.09.2019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28.09.2019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28.09.2019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28.09.2019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28.09.2019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28.09.2019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1867-7E13-47FC-A82E-ED571937692F}" type="datetimeFigureOut">
              <a:rPr lang="uk-UA" smtClean="0"/>
              <a:pPr/>
              <a:t>28.09.2019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41867-7E13-47FC-A82E-ED571937692F}" type="datetimeFigureOut">
              <a:rPr lang="uk-UA" smtClean="0"/>
              <a:pPr/>
              <a:t>28.09.2019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DAE6E-082B-44F8-852D-CCDD1414F5C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506290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Арешт майна у кримінальному провадженні.</a:t>
            </a:r>
            <a: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uk-UA" sz="3600" b="1" i="1" u="sng" dirty="0" smtClean="0">
                <a:latin typeface="Times New Roman" pitchFamily="18" charset="0"/>
                <a:cs typeface="Times New Roman" pitchFamily="18" charset="0"/>
              </a:rPr>
              <a:t>Доповідач:</a:t>
            </a: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 					   Гнатюк А.Ю.</a:t>
            </a:r>
            <a:endParaRPr lang="uk-UA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endParaRPr lang="uk-UA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000" b="1" u="sng" dirty="0" smtClean="0">
                <a:latin typeface="Times New Roman" pitchFamily="18" charset="0"/>
                <a:cs typeface="Times New Roman" pitchFamily="18" charset="0"/>
              </a:rPr>
              <a:t>Перелік суб'єктів, які мають право звертатись до слідчого судді з клопотанням про скасування арешту:</a:t>
            </a:r>
            <a:endParaRPr lang="uk-UA" sz="3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endParaRPr lang="uk-UA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підозрюваний, обвинувачений, їх захисник, законний представник;</a:t>
            </a:r>
          </a:p>
          <a:p>
            <a:pPr lvl="0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інший власник або володілець майна;</a:t>
            </a:r>
          </a:p>
          <a:p>
            <a:pPr lvl="0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представник юридичної особи, щодо якої здійснюється провадження.</a:t>
            </a:r>
          </a:p>
          <a:p>
            <a:pPr algn="just">
              <a:buNone/>
            </a:pPr>
            <a:endParaRPr lang="uk-UA" sz="3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Font typeface="Wingdings" pitchFamily="2" charset="2"/>
              <a:buChar char="§"/>
            </a:pPr>
            <a:endParaRPr lang="uk-UA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>
            <a:normAutofit/>
          </a:bodyPr>
          <a:lstStyle/>
          <a:p>
            <a:r>
              <a:rPr lang="uk-UA" sz="4000" b="1" u="sng" dirty="0" smtClean="0">
                <a:latin typeface="Times New Roman" pitchFamily="18" charset="0"/>
                <a:cs typeface="Times New Roman" pitchFamily="18" charset="0"/>
              </a:rPr>
              <a:t>Скасування арешту: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клопотання розглядається </a:t>
            </a:r>
            <a:r>
              <a:rPr lang="uk-UA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пізніше трьох днів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після його надходження до суду;</a:t>
            </a:r>
          </a:p>
          <a:p>
            <a:pPr algn="just"/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прокурор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одночасно з винесенням постанови про закриття кримінального провадження </a:t>
            </a: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скасовує арешт майна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якщо воно не підлягає спеціальній конфіскації;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протягом </a:t>
            </a:r>
            <a:r>
              <a:rPr lang="uk-UA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5-ти днів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власник майна може подати апеляційну скаргу на ухвалу слідчого судді про накладення арешту;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суд 1-ї інстанції ухвалюючи остаточне рішення вирішує питання про скасування арешту майна.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u="sng" dirty="0" smtClean="0">
                <a:latin typeface="Times New Roman" pitchFamily="18" charset="0"/>
                <a:cs typeface="Times New Roman" pitchFamily="18" charset="0"/>
              </a:rPr>
              <a:t>Скасування арешту у вже закритому провадженні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>
            <a:normAutofit/>
          </a:bodyPr>
          <a:lstStyle/>
          <a:p>
            <a:pPr algn="just"/>
            <a:endParaRPr lang="uk-UA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757/22584/17-к (прокурор не вирішив питання про скасування арешту);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761/47156/17, 295/2313/19(справа закрита слідчим, арешт не скасовано);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208/3776/18(закрито слідчим, прокурором винесено постанову про скасування арешту).</a:t>
            </a:r>
          </a:p>
          <a:p>
            <a:pPr algn="just"/>
            <a:r>
              <a:rPr lang="uk-UA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Постанова ВС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372/2904/17-ц від 15.05.2019 року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(зняття арешту, накладеного за КПК 1960 року вирішується в порядку цивільного судочинства).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u="sng" dirty="0" smtClean="0">
                <a:latin typeface="Times New Roman" pitchFamily="18" charset="0"/>
                <a:cs typeface="Times New Roman" pitchFamily="18" charset="0"/>
              </a:rPr>
              <a:t>Відмова прокурора у поверненні арештованого майна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Рішення КДКП №165дп-19 від 29.05.2019 року – притягнуто до дисциплінарної відповідальності слідчих та прокурора.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Встановлено строк арешту майна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	Ухвалою Апеляційного суду Харківської області від 01.04.2019 року у справі № 638/1228/19 </a:t>
            </a: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встановлено строк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накладення арешту на грошові кошти в </a:t>
            </a: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межах строку досудового розслідування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який буде достатнім для їх огляду та з’ясування необхідних обставин справи.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/>
          <a:lstStyle/>
          <a:p>
            <a:r>
              <a:rPr lang="uk-UA" sz="5000" b="1" dirty="0" smtClean="0">
                <a:latin typeface="+mn-lt"/>
              </a:rPr>
              <a:t>Дякую за увагу!</a:t>
            </a:r>
            <a:endParaRPr lang="uk-UA" sz="50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uk-UA" dirty="0" smtClean="0"/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															</a:t>
            </a:r>
          </a:p>
          <a:p>
            <a:pPr algn="r">
              <a:buNone/>
            </a:pPr>
            <a:endParaRPr lang="uk-UA" sz="111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uk-UA" sz="111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uk-UA" sz="11100" b="1" i="1" dirty="0" smtClean="0">
                <a:latin typeface="Times New Roman" pitchFamily="18" charset="0"/>
                <a:cs typeface="Times New Roman" pitchFamily="18" charset="0"/>
              </a:rPr>
              <a:t>							</a:t>
            </a:r>
          </a:p>
          <a:p>
            <a:pPr algn="r">
              <a:buNone/>
            </a:pPr>
            <a:r>
              <a:rPr lang="uk-UA" sz="11100" b="1" i="1" dirty="0" smtClean="0">
                <a:latin typeface="Times New Roman" pitchFamily="18" charset="0"/>
                <a:cs typeface="Times New Roman" pitchFamily="18" charset="0"/>
              </a:rPr>
              <a:t>							</a:t>
            </a:r>
            <a:r>
              <a:rPr lang="uk-UA" sz="11100" b="1" i="1" u="sng" dirty="0" smtClean="0">
                <a:latin typeface="Times New Roman" pitchFamily="18" charset="0"/>
                <a:cs typeface="Times New Roman" pitchFamily="18" charset="0"/>
              </a:rPr>
              <a:t>Доповідач:</a:t>
            </a:r>
            <a:r>
              <a:rPr lang="uk-UA" sz="11100" b="1" i="1" dirty="0" smtClean="0">
                <a:latin typeface="Times New Roman" pitchFamily="18" charset="0"/>
                <a:cs typeface="Times New Roman" pitchFamily="18" charset="0"/>
              </a:rPr>
              <a:t> 					   Гнатюк А.Ю.</a:t>
            </a:r>
            <a:endParaRPr lang="uk-UA" sz="11100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 lvl="1">
              <a:buNone/>
            </a:pPr>
            <a:r>
              <a:rPr lang="uk-UA" dirty="0" smtClean="0"/>
              <a:t>					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400" b="1" u="sng" dirty="0" smtClean="0">
                <a:latin typeface="Times New Roman" pitchFamily="18" charset="0"/>
                <a:cs typeface="Times New Roman" pitchFamily="18" charset="0"/>
              </a:rPr>
              <a:t>Види правового статусу майна за КПК:</a:t>
            </a:r>
          </a:p>
          <a:p>
            <a:pPr algn="just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речовий доказ;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вилучене під час тимчасового доступу до речей і документів;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тимчасово вилучене майно (під час обушку/огляду);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тимчасово вилучене майно, на яке накладено арешт;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не вилучене майно, на яке накладено арешт;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майно, зазначене в ухвалі слідчого судді, однак не вирішено питання про визнання речовим доказом.</a:t>
            </a:r>
          </a:p>
          <a:p>
            <a:pPr algn="just"/>
            <a:endParaRPr lang="uk-UA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u="sng" dirty="0" smtClean="0">
                <a:latin typeface="Times New Roman" pitchFamily="18" charset="0"/>
                <a:cs typeface="Times New Roman" pitchFamily="18" charset="0"/>
              </a:rPr>
              <a:t>Арешт майна</a:t>
            </a:r>
            <a:endParaRPr lang="uk-UA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8892480" cy="4713387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dirty="0" smtClean="0"/>
              <a:t>    	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тимчасове, до скасування у встановленому КПК порядку, </a:t>
            </a:r>
            <a:r>
              <a:rPr lang="uk-UA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позбавлення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 за ухвалою слідчого судді або суду </a:t>
            </a:r>
            <a:r>
              <a:rPr lang="uk-UA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права на відчуження, розпорядження та/або користування майном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, щодо якого існує сукупність підстав чи розумних підозр вважати, що воно є доказом злочину, підлягає спеціальній конфіскації у </a:t>
            </a:r>
            <a:r>
              <a:rPr lang="uk-UA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підозрюваного, обвинуваченого, засудженого, третіх осіб, конфіскації у юридичної особи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, для забезпечення цивільного позову, стягнення з юридичної особи отриманої неправомірної вигоди, можливої конфіскації майна.</a:t>
            </a:r>
            <a:endParaRPr lang="uk-UA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u="sng" dirty="0" smtClean="0">
                <a:latin typeface="Times New Roman" pitchFamily="18" charset="0"/>
                <a:cs typeface="Times New Roman" pitchFamily="18" charset="0"/>
              </a:rPr>
              <a:t>Учасники кримінального процесу, які мають право звернутися з клопотанням про арешт майна</a:t>
            </a:r>
            <a:r>
              <a:rPr lang="uk-UA" sz="3600" b="1" u="sng" dirty="0" smtClean="0"/>
              <a:t>: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>
            <a:normAutofit/>
          </a:bodyPr>
          <a:lstStyle/>
          <a:p>
            <a:endParaRPr lang="uk-UA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слідчий за погодженням з прокурором; </a:t>
            </a:r>
          </a:p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прокурор; </a:t>
            </a:r>
          </a:p>
          <a:p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цивільний позивач. </a:t>
            </a:r>
          </a:p>
          <a:p>
            <a:pPr algn="just"/>
            <a:endParaRPr lang="uk-UA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uk-UA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24744"/>
          </a:xfrm>
        </p:spPr>
        <p:txBody>
          <a:bodyPr>
            <a:noAutofit/>
          </a:bodyPr>
          <a:lstStyle/>
          <a:p>
            <a:pPr lvl="0"/>
            <a:r>
              <a:rPr lang="uk-UA" sz="36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u="sng" dirty="0" smtClean="0">
                <a:latin typeface="Times New Roman" pitchFamily="18" charset="0"/>
                <a:cs typeface="Times New Roman" pitchFamily="18" charset="0"/>
              </a:rPr>
              <a:t>Мета накладення арешту: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uk-UA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609329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збереження речових доказів;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спеціальна конфіскація;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конфіскація майна як виду покарання або заходу кримінально-правового характеру щодо юридичної особи;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відшкодування шкоди,  завданої внаслідок кримінального правопорушення (цивільній позов) чи стягнення з юридичної особи отриманої неправомірної вигоди.</a:t>
            </a:r>
            <a:endParaRPr lang="uk-UA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56792"/>
          </a:xfrm>
        </p:spPr>
        <p:txBody>
          <a:bodyPr>
            <a:noAutofit/>
          </a:bodyPr>
          <a:lstStyle/>
          <a:p>
            <a:r>
              <a:rPr lang="uk-UA" sz="3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400" b="1" dirty="0" smtClean="0">
                <a:latin typeface="Times New Roman" pitchFamily="18" charset="0"/>
                <a:cs typeface="Times New Roman" pitchFamily="18" charset="0"/>
              </a:rPr>
              <a:t>Учасники кримінального провадження, які мають право накладати арешт у кримінальному провадженні:</a:t>
            </a:r>
            <a:endParaRPr lang="uk-UA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752528"/>
          </a:xfrm>
        </p:spPr>
        <p:txBody>
          <a:bodyPr>
            <a:normAutofit/>
          </a:bodyPr>
          <a:lstStyle/>
          <a:p>
            <a:pPr algn="just"/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слідчий суддя місцевого суду за місцезнаходженням органу досудового розслідування;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суд першої інстанції;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суд апеляційної інстанції;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директор НАБУ (або його заступник).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u="sng" dirty="0" smtClean="0">
                <a:latin typeface="Times New Roman" pitchFamily="18" charset="0"/>
                <a:cs typeface="Times New Roman" pitchFamily="18" charset="0"/>
              </a:rPr>
              <a:t>Заборони при накладенні арешту:</a:t>
            </a:r>
            <a:endParaRPr lang="uk-UA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Autofit/>
          </a:bodyPr>
          <a:lstStyle/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перебуває у власності </a:t>
            </a:r>
            <a:r>
              <a:rPr lang="uk-UA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добросовісного набувача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, крім арешту майна з метою забезпечення збереження речових доказів;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uk-UA" sz="2600" smtClean="0">
                <a:latin typeface="Times New Roman" pitchFamily="18" charset="0"/>
                <a:cs typeface="Times New Roman" pitchFamily="18" charset="0"/>
              </a:rPr>
              <a:t>допускається </a:t>
            </a:r>
            <a:r>
              <a:rPr lang="uk-UA" sz="2600" smtClean="0">
                <a:latin typeface="Times New Roman" pitchFamily="18" charset="0"/>
                <a:cs typeface="Times New Roman" pitchFamily="18" charset="0"/>
              </a:rPr>
              <a:t>встановлювати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заборону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використання житлового приміщення особам, які </a:t>
            </a:r>
            <a:r>
              <a:rPr lang="uk-UA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законних підставах проживають у такому житловому приміщенні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не допускається арешт майна/коштів банку, віднесеного до категорії </a:t>
            </a:r>
            <a:r>
              <a:rPr lang="uk-UA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неплатоспроможних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, а також майна/коштів </a:t>
            </a:r>
            <a:r>
              <a:rPr lang="uk-UA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Фонду гарантування вкладів фізичних осіб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800" b="1" u="sng" dirty="0" smtClean="0">
                <a:latin typeface="Times New Roman" pitchFamily="18" charset="0"/>
                <a:cs typeface="Times New Roman" pitchFamily="18" charset="0"/>
              </a:rPr>
              <a:t>Порядок накладення арешту:</a:t>
            </a:r>
            <a:endParaRPr lang="uk-UA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algn="just"/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клопотання про накладення арешту розглядається </a:t>
            </a:r>
            <a:r>
              <a:rPr lang="uk-UA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пізніше 2х днів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з моменту надходження до суду;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ухвалу про арешт тимчасово вилученого майна слідчий суддя, суд постановляє </a:t>
            </a:r>
            <a:r>
              <a:rPr lang="uk-UA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пізніше сімдесяти двох годин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із дня находження до суду клопотання, інакше таке майно повертається особі, у якої його було вилучено;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u="sng" dirty="0" smtClean="0">
                <a:latin typeface="Times New Roman" pitchFamily="18" charset="0"/>
                <a:cs typeface="Times New Roman" pitchFamily="18" charset="0"/>
              </a:rPr>
              <a:t>Приймають участь при розгляді клопотання:</a:t>
            </a:r>
            <a:endParaRPr lang="uk-UA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88840"/>
            <a:ext cx="8229600" cy="4304456"/>
          </a:xfrm>
        </p:spPr>
        <p:txBody>
          <a:bodyPr numCol="2">
            <a:no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слідчий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та\або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прокурор; 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цивільний позивач; 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підозрюваний;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обвинувачений; 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інший власник майна;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захисник;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законний представник;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представник юридичної особи, щодо якої здійснюється провадження;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свідок.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2389</TotalTime>
  <Words>359</Words>
  <Application>Microsoft Office PowerPoint</Application>
  <PresentationFormat>Экран (4:3)</PresentationFormat>
  <Paragraphs>104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Арешт майна у кримінальному провадженні.          Доповідач:         Гнатюк А.Ю.</vt:lpstr>
      <vt:lpstr>Слайд 2</vt:lpstr>
      <vt:lpstr>Арешт майна</vt:lpstr>
      <vt:lpstr>Учасники кримінального процесу, які мають право звернутися з клопотанням про арешт майна:</vt:lpstr>
      <vt:lpstr>  Мета накладення арешту:  </vt:lpstr>
      <vt:lpstr> Учасники кримінального провадження, які мають право накладати арешт у кримінальному провадженні:</vt:lpstr>
      <vt:lpstr>Заборони при накладенні арешту:</vt:lpstr>
      <vt:lpstr>Порядок накладення арешту:</vt:lpstr>
      <vt:lpstr>Приймають участь при розгляді клопотання:</vt:lpstr>
      <vt:lpstr>Слайд 10</vt:lpstr>
      <vt:lpstr>Скасування арешту:</vt:lpstr>
      <vt:lpstr>Скасування арешту у вже закритому провадженні</vt:lpstr>
      <vt:lpstr>Відмова прокурора у поверненні арештованого майна</vt:lpstr>
      <vt:lpstr>Встановлено строк арешту майна</vt:lpstr>
      <vt:lpstr>Дякую за увагу!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Нові вимоги до клопотання про обшук та порядку проведення цієї процесуальної дії. Збільшення прав адвоката при обшуку.</dc:title>
  <dc:creator>Andrew</dc:creator>
  <cp:lastModifiedBy>Andrew</cp:lastModifiedBy>
  <cp:revision>191</cp:revision>
  <dcterms:created xsi:type="dcterms:W3CDTF">2017-12-16T00:24:22Z</dcterms:created>
  <dcterms:modified xsi:type="dcterms:W3CDTF">2019-09-28T05:24:26Z</dcterms:modified>
</cp:coreProperties>
</file>