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5" r:id="rId2"/>
    <p:sldId id="256" r:id="rId3"/>
    <p:sldId id="276" r:id="rId4"/>
    <p:sldId id="269" r:id="rId5"/>
    <p:sldId id="275" r:id="rId6"/>
    <p:sldId id="268" r:id="rId7"/>
    <p:sldId id="277" r:id="rId8"/>
    <p:sldId id="278" r:id="rId9"/>
    <p:sldId id="279" r:id="rId10"/>
    <p:sldId id="280" r:id="rId11"/>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36" y="2712"/>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D30641-9F94-4CFA-BB11-1D4B1AB723CF}" type="datetimeFigureOut">
              <a:rPr lang="uk-UA" smtClean="0"/>
              <a:pPr/>
              <a:t>26.03.2020</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B55751-F429-42B0-8518-289B037FA17D}"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FAB55751-F429-42B0-8518-289B037FA17D}" type="slidenum">
              <a:rPr lang="uk-UA" smtClean="0"/>
              <a:pPr/>
              <a:t>1</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D7D41867-7E13-47FC-A82E-ED571937692F}" type="datetimeFigureOut">
              <a:rPr lang="uk-UA" smtClean="0"/>
              <a:pPr/>
              <a:t>26.03.2020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7D41867-7E13-47FC-A82E-ED571937692F}" type="datetimeFigureOut">
              <a:rPr lang="uk-UA" smtClean="0"/>
              <a:pPr/>
              <a:t>26.03.2020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7D41867-7E13-47FC-A82E-ED571937692F}" type="datetimeFigureOut">
              <a:rPr lang="uk-UA" smtClean="0"/>
              <a:pPr/>
              <a:t>26.03.2020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7D41867-7E13-47FC-A82E-ED571937692F}" type="datetimeFigureOut">
              <a:rPr lang="uk-UA" smtClean="0"/>
              <a:pPr/>
              <a:t>26.03.2020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7D41867-7E13-47FC-A82E-ED571937692F}" type="datetimeFigureOut">
              <a:rPr lang="uk-UA" smtClean="0"/>
              <a:pPr/>
              <a:t>26.03.2020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D7D41867-7E13-47FC-A82E-ED571937692F}" type="datetimeFigureOut">
              <a:rPr lang="uk-UA" smtClean="0"/>
              <a:pPr/>
              <a:t>26.03.2020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D7D41867-7E13-47FC-A82E-ED571937692F}" type="datetimeFigureOut">
              <a:rPr lang="uk-UA" smtClean="0"/>
              <a:pPr/>
              <a:t>26.03.2020</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D7D41867-7E13-47FC-A82E-ED571937692F}" type="datetimeFigureOut">
              <a:rPr lang="uk-UA" smtClean="0"/>
              <a:pPr/>
              <a:t>26.03.2020</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7D41867-7E13-47FC-A82E-ED571937692F}" type="datetimeFigureOut">
              <a:rPr lang="uk-UA" smtClean="0"/>
              <a:pPr/>
              <a:t>26.03.2020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7D41867-7E13-47FC-A82E-ED571937692F}" type="datetimeFigureOut">
              <a:rPr lang="uk-UA" smtClean="0"/>
              <a:pPr/>
              <a:t>26.03.2020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7D41867-7E13-47FC-A82E-ED571937692F}" type="datetimeFigureOut">
              <a:rPr lang="uk-UA" smtClean="0"/>
              <a:pPr/>
              <a:t>26.03.2020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D41867-7E13-47FC-A82E-ED571937692F}" type="datetimeFigureOut">
              <a:rPr lang="uk-UA" smtClean="0"/>
              <a:pPr/>
              <a:t>26.03.2020</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9DAE6E-082B-44F8-852D-CCDD1414F5C9}"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916832"/>
            <a:ext cx="8229600" cy="2506290"/>
          </a:xfrm>
        </p:spPr>
        <p:txBody>
          <a:bodyPr>
            <a:noAutofit/>
          </a:bodyPr>
          <a:lstStyle/>
          <a:p>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u="sng" dirty="0" smtClean="0">
                <a:latin typeface="Times New Roman" pitchFamily="18" charset="0"/>
                <a:cs typeface="Times New Roman" pitchFamily="18" charset="0"/>
              </a:rPr>
              <a:t>Лекція № 6 </a:t>
            </a: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latin typeface="Times New Roman" pitchFamily="18" charset="0"/>
                <a:cs typeface="Times New Roman" pitchFamily="18" charset="0"/>
              </a:rPr>
              <a:t>Суб'єкти доказування </a:t>
            </a: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solidFill>
                  <a:schemeClr val="tx1">
                    <a:lumMod val="75000"/>
                    <a:lumOff val="25000"/>
                  </a:schemeClr>
                </a:solidFill>
                <a:latin typeface="Times New Roman" pitchFamily="18" charset="0"/>
                <a:cs typeface="Times New Roman" pitchFamily="18" charset="0"/>
              </a:rPr>
              <a:t>						</a:t>
            </a:r>
            <a:endParaRPr lang="uk-UA" sz="3600" b="1" i="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normAutofit/>
          </a:bodyPr>
          <a:lstStyle/>
          <a:p>
            <a:r>
              <a:rPr lang="uk-UA" sz="3000" b="1" u="sng" dirty="0" smtClean="0">
                <a:latin typeface="Times New Roman" pitchFamily="18" charset="0"/>
                <a:cs typeface="Times New Roman" pitchFamily="18" charset="0"/>
              </a:rPr>
              <a:t>Сторона захисту у процесі доказування</a:t>
            </a:r>
            <a:endParaRPr lang="uk-UA" sz="3000" b="1" u="sng" dirty="0">
              <a:latin typeface="Times New Roman" pitchFamily="18" charset="0"/>
              <a:cs typeface="Times New Roman" pitchFamily="18" charset="0"/>
            </a:endParaRPr>
          </a:p>
        </p:txBody>
      </p:sp>
      <p:sp>
        <p:nvSpPr>
          <p:cNvPr id="3" name="Содержимое 2"/>
          <p:cNvSpPr>
            <a:spLocks noGrp="1"/>
          </p:cNvSpPr>
          <p:nvPr>
            <p:ph idx="1"/>
          </p:nvPr>
        </p:nvSpPr>
        <p:spPr>
          <a:xfrm>
            <a:off x="323528" y="1268760"/>
            <a:ext cx="8820472" cy="5589240"/>
          </a:xfrm>
        </p:spPr>
        <p:txBody>
          <a:bodyPr>
            <a:normAutofit/>
          </a:bodyPr>
          <a:lstStyle/>
          <a:p>
            <a:pPr algn="just"/>
            <a:r>
              <a:rPr lang="uk-UA" sz="2000" dirty="0" smtClean="0">
                <a:latin typeface="Times New Roman" pitchFamily="18" charset="0"/>
                <a:cs typeface="Times New Roman" pitchFamily="18" charset="0"/>
              </a:rPr>
              <a:t>Необхідно пам'ятати, що ніхто не зобов’язаний доводити свою невинуватість у вчиненні кримінального правопорушення і має бути виправданим, якщо сторона обвинувачення не доведе винуватість особи поза розумним сумнівом (ч. 2 ст. 17 КПК). Тобто, якщо сторона обвинувачення не встановить обставин (хоча б однієї), передбачених ст. 91 КПК, та не переконає суд, останній не зможе постановити законний вирок.</a:t>
            </a:r>
          </a:p>
          <a:p>
            <a:pPr algn="just"/>
            <a:r>
              <a:rPr lang="uk-UA" sz="2000" dirty="0" smtClean="0">
                <a:latin typeface="Times New Roman" pitchFamily="18" charset="0"/>
                <a:cs typeface="Times New Roman" pitchFamily="18" charset="0"/>
              </a:rPr>
              <a:t>Сторона захисту більш ефективно зможе реалізувати своє право на збирання доказів, якщо у кримінальному провадженні приймає участь захисник. Це пов'язано не тільки з професійною підготовкою останнього, а й з тим фактом, що витребування та отримання від органів державної влади, органів місцевого самоврядування, підприємств, установ, організацій, службових та фізичних осіб речей, копій документів, відомостей, висновків ревізій, актів перевірок, легше здійснити за допомогою направлення адвокатського запиту. Це пов'язано з тим, що згідно ст. 24 ЗУ </a:t>
            </a:r>
            <a:r>
              <a:rPr lang="uk-UA" sz="2000" dirty="0" err="1" smtClean="0">
                <a:latin typeface="Times New Roman" pitchFamily="18" charset="0"/>
                <a:cs typeface="Times New Roman" pitchFamily="18" charset="0"/>
              </a:rPr>
              <a:t>“Про</a:t>
            </a:r>
            <a:r>
              <a:rPr lang="uk-UA" sz="2000" dirty="0" smtClean="0">
                <a:latin typeface="Times New Roman" pitchFamily="18" charset="0"/>
                <a:cs typeface="Times New Roman" pitchFamily="18" charset="0"/>
              </a:rPr>
              <a:t> адвокатуру та адвокатську </a:t>
            </a:r>
            <a:r>
              <a:rPr lang="uk-UA" sz="2000" dirty="0" err="1" smtClean="0">
                <a:latin typeface="Times New Roman" pitchFamily="18" charset="0"/>
                <a:cs typeface="Times New Roman" pitchFamily="18" charset="0"/>
              </a:rPr>
              <a:t>діяльність”</a:t>
            </a:r>
            <a:r>
              <a:rPr lang="uk-UA" sz="2000" dirty="0" smtClean="0">
                <a:latin typeface="Times New Roman" pitchFamily="18" charset="0"/>
                <a:cs typeface="Times New Roman" pitchFamily="18" charset="0"/>
              </a:rPr>
              <a:t> юридичні особи, яким направлено адвокатський запит, зобов’язані не пізніше п’яти робочих днів надати на нього відповідь.</a:t>
            </a:r>
            <a:endParaRPr lang="uk-UA"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Содержимое 10"/>
          <p:cNvSpPr>
            <a:spLocks noGrp="1"/>
          </p:cNvSpPr>
          <p:nvPr>
            <p:ph idx="1"/>
          </p:nvPr>
        </p:nvSpPr>
        <p:spPr>
          <a:xfrm>
            <a:off x="179512" y="0"/>
            <a:ext cx="8964488" cy="6858000"/>
          </a:xfrm>
        </p:spPr>
        <p:txBody>
          <a:bodyPr numCol="2">
            <a:normAutofit lnSpcReduction="10000"/>
          </a:bodyPr>
          <a:lstStyle/>
          <a:p>
            <a:pPr algn="just">
              <a:buNone/>
            </a:pPr>
            <a:endParaRPr lang="uk-UA" sz="2000" dirty="0" smtClean="0">
              <a:latin typeface="Times New Roman" pitchFamily="18" charset="0"/>
              <a:cs typeface="Times New Roman" pitchFamily="18" charset="0"/>
            </a:endParaRPr>
          </a:p>
          <a:p>
            <a:pPr algn="just">
              <a:buNone/>
            </a:pPr>
            <a:r>
              <a:rPr lang="uk-UA" sz="2200" b="1" u="sng" dirty="0" smtClean="0">
                <a:latin typeface="Times New Roman" pitchFamily="18" charset="0"/>
                <a:cs typeface="Times New Roman" pitchFamily="18" charset="0"/>
              </a:rPr>
              <a:t>Перелік суб'єктів доказування у кримінальному провадженні:</a:t>
            </a:r>
            <a:r>
              <a:rPr lang="uk-UA" sz="2000" dirty="0" smtClean="0">
                <a:latin typeface="Times New Roman" pitchFamily="18" charset="0"/>
                <a:cs typeface="Times New Roman" pitchFamily="18" charset="0"/>
              </a:rPr>
              <a:t> </a:t>
            </a:r>
          </a:p>
          <a:p>
            <a:pPr algn="just">
              <a:buNone/>
            </a:pPr>
            <a:r>
              <a:rPr lang="uk-UA" sz="2000" dirty="0" smtClean="0">
                <a:latin typeface="Times New Roman" pitchFamily="18" charset="0"/>
                <a:cs typeface="Times New Roman" pitchFamily="18" charset="0"/>
              </a:rPr>
              <a:t>		</a:t>
            </a:r>
          </a:p>
          <a:p>
            <a:pPr algn="just"/>
            <a:r>
              <a:rPr lang="uk-UA" sz="2000" dirty="0" smtClean="0">
                <a:latin typeface="Times New Roman" pitchFamily="18" charset="0"/>
                <a:cs typeface="Times New Roman" pitchFamily="18" charset="0"/>
              </a:rPr>
              <a:t>Суд;</a:t>
            </a:r>
          </a:p>
          <a:p>
            <a:pPr algn="just"/>
            <a:r>
              <a:rPr lang="uk-UA" sz="2000" dirty="0" smtClean="0">
                <a:latin typeface="Times New Roman" pitchFamily="18" charset="0"/>
                <a:cs typeface="Times New Roman" pitchFamily="18" charset="0"/>
              </a:rPr>
              <a:t>Слідчий суддя;</a:t>
            </a:r>
          </a:p>
          <a:p>
            <a:pPr algn="just"/>
            <a:r>
              <a:rPr lang="uk-UA" sz="2000" dirty="0" smtClean="0">
                <a:latin typeface="Times New Roman" pitchFamily="18" charset="0"/>
                <a:cs typeface="Times New Roman" pitchFamily="18" charset="0"/>
              </a:rPr>
              <a:t>Прокурор;</a:t>
            </a:r>
          </a:p>
          <a:p>
            <a:pPr algn="just"/>
            <a:r>
              <a:rPr lang="uk-UA" sz="2000" dirty="0" smtClean="0">
                <a:latin typeface="Times New Roman" pitchFamily="18" charset="0"/>
                <a:cs typeface="Times New Roman" pitchFamily="18" charset="0"/>
              </a:rPr>
              <a:t>Керівник органу досудового розслідування;</a:t>
            </a:r>
          </a:p>
          <a:p>
            <a:pPr algn="just"/>
            <a:r>
              <a:rPr lang="uk-UA" sz="2000" dirty="0" smtClean="0">
                <a:latin typeface="Times New Roman" pitchFamily="18" charset="0"/>
                <a:cs typeface="Times New Roman" pitchFamily="18" charset="0"/>
              </a:rPr>
              <a:t>Слідчий;</a:t>
            </a:r>
          </a:p>
          <a:p>
            <a:pPr algn="just"/>
            <a:r>
              <a:rPr lang="uk-UA" sz="2000" dirty="0" smtClean="0">
                <a:latin typeface="Times New Roman" pitchFamily="18" charset="0"/>
                <a:cs typeface="Times New Roman" pitchFamily="18" charset="0"/>
              </a:rPr>
              <a:t>Оперативні підрозділи;</a:t>
            </a:r>
          </a:p>
          <a:p>
            <a:pPr algn="just"/>
            <a:r>
              <a:rPr lang="uk-UA" sz="2000" dirty="0" smtClean="0">
                <a:latin typeface="Times New Roman" pitchFamily="18" charset="0"/>
                <a:cs typeface="Times New Roman" pitchFamily="18" charset="0"/>
              </a:rPr>
              <a:t>Потерпілий;</a:t>
            </a:r>
          </a:p>
          <a:p>
            <a:pPr algn="just"/>
            <a:r>
              <a:rPr lang="uk-UA" sz="2000" dirty="0" smtClean="0">
                <a:latin typeface="Times New Roman" pitchFamily="18" charset="0"/>
                <a:cs typeface="Times New Roman" pitchFamily="18" charset="0"/>
              </a:rPr>
              <a:t>Представник потерпілого;</a:t>
            </a:r>
          </a:p>
          <a:p>
            <a:pPr algn="just"/>
            <a:r>
              <a:rPr lang="uk-UA" sz="2000" dirty="0" smtClean="0">
                <a:latin typeface="Times New Roman" pitchFamily="18" charset="0"/>
                <a:cs typeface="Times New Roman" pitchFamily="18" charset="0"/>
              </a:rPr>
              <a:t>Законний представник потерпілого;</a:t>
            </a:r>
          </a:p>
          <a:p>
            <a:pPr algn="just"/>
            <a:r>
              <a:rPr lang="uk-UA" sz="2000" dirty="0" smtClean="0">
                <a:latin typeface="Times New Roman" pitchFamily="18" charset="0"/>
                <a:cs typeface="Times New Roman" pitchFamily="18" charset="0"/>
              </a:rPr>
              <a:t>Підозрюваний/обвинувачений;</a:t>
            </a: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Законний	представник підозрюваного/обвинуваченого;</a:t>
            </a:r>
          </a:p>
          <a:p>
            <a:pPr algn="just"/>
            <a:r>
              <a:rPr lang="uk-UA" sz="2000" dirty="0" smtClean="0">
                <a:latin typeface="Times New Roman" pitchFamily="18" charset="0"/>
                <a:cs typeface="Times New Roman" pitchFamily="18" charset="0"/>
              </a:rPr>
              <a:t>Захисник;</a:t>
            </a:r>
          </a:p>
          <a:p>
            <a:pPr algn="just">
              <a:buNone/>
            </a:pPr>
            <a:endParaRPr lang="uk-UA"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Цивільний позивач;</a:t>
            </a:r>
          </a:p>
          <a:p>
            <a:pPr algn="just"/>
            <a:r>
              <a:rPr lang="uk-UA" sz="2000" dirty="0" smtClean="0">
                <a:latin typeface="Times New Roman" pitchFamily="18" charset="0"/>
                <a:cs typeface="Times New Roman" pitchFamily="18" charset="0"/>
              </a:rPr>
              <a:t>Цивільний відповідач;</a:t>
            </a:r>
          </a:p>
          <a:p>
            <a:pPr algn="just"/>
            <a:r>
              <a:rPr lang="uk-UA" sz="2000" dirty="0" smtClean="0">
                <a:latin typeface="Times New Roman" pitchFamily="18" charset="0"/>
                <a:cs typeface="Times New Roman" pitchFamily="18" charset="0"/>
              </a:rPr>
              <a:t>Представник цивільного позивача/відповідача;</a:t>
            </a:r>
          </a:p>
          <a:p>
            <a:pPr algn="just"/>
            <a:r>
              <a:rPr lang="uk-UA" sz="2000" dirty="0" smtClean="0">
                <a:latin typeface="Times New Roman" pitchFamily="18" charset="0"/>
                <a:cs typeface="Times New Roman" pitchFamily="18" charset="0"/>
              </a:rPr>
              <a:t>Законний представник цивільного позивача;</a:t>
            </a:r>
          </a:p>
          <a:p>
            <a:pPr algn="just"/>
            <a:r>
              <a:rPr lang="uk-UA" sz="2000" dirty="0" smtClean="0">
                <a:latin typeface="Times New Roman" pitchFamily="18" charset="0"/>
                <a:cs typeface="Times New Roman" pitchFamily="18" charset="0"/>
              </a:rPr>
              <a:t>Представник юридичної особи, щодо якої здійснюється провадження</a:t>
            </a: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buNone/>
            </a:pPr>
            <a:endParaRPr lang="uk-UA"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000" b="1" u="sng" dirty="0" smtClean="0">
                <a:latin typeface="Times New Roman" pitchFamily="18" charset="0"/>
                <a:cs typeface="Times New Roman" pitchFamily="18" charset="0"/>
              </a:rPr>
              <a:t>Учасники кримінального процесу, які приймають епізодичну роль у доказуванні, однак не є суб'єктами доказування:</a:t>
            </a:r>
            <a:endParaRPr lang="uk-UA" sz="3000" b="1" u="sng"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endParaRPr lang="uk-UA" sz="2200" dirty="0" smtClean="0">
              <a:latin typeface="Times New Roman" pitchFamily="18" charset="0"/>
              <a:cs typeface="Times New Roman" pitchFamily="18" charset="0"/>
            </a:endParaRPr>
          </a:p>
          <a:p>
            <a:endParaRPr lang="uk-UA" sz="2200" dirty="0" smtClean="0">
              <a:latin typeface="Times New Roman" pitchFamily="18" charset="0"/>
              <a:cs typeface="Times New Roman" pitchFamily="18" charset="0"/>
            </a:endParaRPr>
          </a:p>
          <a:p>
            <a:r>
              <a:rPr lang="uk-UA" sz="2200" dirty="0" smtClean="0">
                <a:latin typeface="Times New Roman" pitchFamily="18" charset="0"/>
                <a:cs typeface="Times New Roman" pitchFamily="18" charset="0"/>
              </a:rPr>
              <a:t>Заявник;</a:t>
            </a:r>
          </a:p>
          <a:p>
            <a:r>
              <a:rPr lang="uk-UA" sz="2200" dirty="0" smtClean="0">
                <a:latin typeface="Times New Roman" pitchFamily="18" charset="0"/>
                <a:cs typeface="Times New Roman" pitchFamily="18" charset="0"/>
              </a:rPr>
              <a:t>Свідок;</a:t>
            </a:r>
          </a:p>
          <a:p>
            <a:r>
              <a:rPr lang="uk-UA" sz="2200" dirty="0" smtClean="0">
                <a:latin typeface="Times New Roman" pitchFamily="18" charset="0"/>
                <a:cs typeface="Times New Roman" pitchFamily="18" charset="0"/>
              </a:rPr>
              <a:t>Експерт;</a:t>
            </a:r>
          </a:p>
          <a:p>
            <a:r>
              <a:rPr lang="uk-UA" sz="2200" dirty="0" smtClean="0">
                <a:latin typeface="Times New Roman" pitchFamily="18" charset="0"/>
                <a:cs typeface="Times New Roman" pitchFamily="18" charset="0"/>
              </a:rPr>
              <a:t>Спеціаліст;</a:t>
            </a:r>
          </a:p>
          <a:p>
            <a:r>
              <a:rPr lang="uk-UA" sz="2200" dirty="0" smtClean="0">
                <a:latin typeface="Times New Roman" pitchFamily="18" charset="0"/>
                <a:cs typeface="Times New Roman" pitchFamily="18" charset="0"/>
              </a:rPr>
              <a:t>Перекладач;</a:t>
            </a:r>
          </a:p>
          <a:p>
            <a:r>
              <a:rPr lang="uk-UA" sz="2200" dirty="0" smtClean="0">
                <a:latin typeface="Times New Roman" pitchFamily="18" charset="0"/>
                <a:cs typeface="Times New Roman" pitchFamily="18" charset="0"/>
              </a:rPr>
              <a:t>Третя особа, щодо майна якої вирішується питання про арешт.</a:t>
            </a:r>
            <a:endParaRPr lang="uk-UA" sz="2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836712"/>
          </a:xfrm>
        </p:spPr>
        <p:txBody>
          <a:bodyPr>
            <a:normAutofit/>
          </a:bodyPr>
          <a:lstStyle/>
          <a:p>
            <a:r>
              <a:rPr lang="uk-UA" sz="3000" b="1" u="sng" dirty="0" smtClean="0">
                <a:latin typeface="Times New Roman" pitchFamily="18" charset="0"/>
                <a:cs typeface="Times New Roman" pitchFamily="18" charset="0"/>
              </a:rPr>
              <a:t>Обов'язок доказування</a:t>
            </a:r>
            <a:endParaRPr lang="uk-UA" sz="3000" b="1" u="sng" dirty="0">
              <a:latin typeface="Times New Roman" pitchFamily="18" charset="0"/>
              <a:cs typeface="Times New Roman" pitchFamily="18" charset="0"/>
            </a:endParaRPr>
          </a:p>
        </p:txBody>
      </p:sp>
      <p:sp>
        <p:nvSpPr>
          <p:cNvPr id="3" name="Содержимое 2"/>
          <p:cNvSpPr>
            <a:spLocks noGrp="1"/>
          </p:cNvSpPr>
          <p:nvPr>
            <p:ph idx="1"/>
          </p:nvPr>
        </p:nvSpPr>
        <p:spPr>
          <a:xfrm>
            <a:off x="0" y="908720"/>
            <a:ext cx="9144000" cy="5760640"/>
          </a:xfrm>
        </p:spPr>
        <p:txBody>
          <a:bodyPr>
            <a:normAutofit/>
          </a:bodyPr>
          <a:lstStyle/>
          <a:p>
            <a:pPr algn="just">
              <a:buNone/>
            </a:pPr>
            <a:endParaRPr lang="uk-UA" sz="2200" b="1" dirty="0" smtClean="0">
              <a:latin typeface="Times New Roman" pitchFamily="18" charset="0"/>
              <a:cs typeface="Times New Roman" pitchFamily="18" charset="0"/>
            </a:endParaRPr>
          </a:p>
          <a:p>
            <a:pPr algn="just"/>
            <a:r>
              <a:rPr lang="uk-UA" sz="2200" dirty="0" smtClean="0">
                <a:latin typeface="Times New Roman" pitchFamily="18" charset="0"/>
                <a:cs typeface="Times New Roman" pitchFamily="18" charset="0"/>
              </a:rPr>
              <a:t>Слідчий та прокурор - обставини, які підлягають доказуванню у кримінальному провадженні згідно ч. 1 ст. 91 КПК (час, місце, спосіб, винуватість особи та інше).</a:t>
            </a:r>
          </a:p>
          <a:p>
            <a:pPr algn="just"/>
            <a:r>
              <a:rPr lang="uk-UA" sz="2200" dirty="0" smtClean="0">
                <a:latin typeface="Times New Roman" pitchFamily="18" charset="0"/>
                <a:cs typeface="Times New Roman" pitchFamily="18" charset="0"/>
              </a:rPr>
              <a:t>На потерпілого покладається обов'язок доказування обставин, що викладені у ч. 1 ст. 91 КПК – у випадку відмови прокурором від підтримання обвинувачення (регламентовано ст. 340 КПК). В такому разі провадження набуває статусу приватного та потерпілий користується всіма правами сторони обвинувачення, тобто замінює прокурора у процесі.</a:t>
            </a:r>
          </a:p>
          <a:p>
            <a:pPr algn="just"/>
            <a:r>
              <a:rPr lang="uk-UA" sz="2200" dirty="0" smtClean="0">
                <a:latin typeface="Times New Roman" pitchFamily="18" charset="0"/>
                <a:cs typeface="Times New Roman" pitchFamily="18" charset="0"/>
              </a:rPr>
              <a:t>Обов’язок доказування належності та допустимості доказів, даних щодо розміру процесуальних витрат та обставин, які характеризують обвинуваченого, покладається на сторону, що їх подає (ч. 2 ст. 92 КПК). </a:t>
            </a:r>
          </a:p>
          <a:p>
            <a:pPr algn="just">
              <a:buNone/>
            </a:pPr>
            <a:endParaRPr lang="uk-UA" sz="2200" dirty="0" smtClean="0">
              <a:latin typeface="Times New Roman" pitchFamily="18" charset="0"/>
              <a:cs typeface="Times New Roman" pitchFamily="18" charset="0"/>
            </a:endParaRPr>
          </a:p>
          <a:p>
            <a:pPr algn="just"/>
            <a:endParaRPr lang="uk-UA" sz="2200" dirty="0" smtClean="0">
              <a:latin typeface="Times New Roman" pitchFamily="18" charset="0"/>
              <a:cs typeface="Times New Roman" pitchFamily="18" charset="0"/>
            </a:endParaRPr>
          </a:p>
          <a:p>
            <a:pPr algn="just"/>
            <a:endParaRPr lang="uk-UA" sz="2200" dirty="0" smtClean="0">
              <a:latin typeface="Times New Roman" pitchFamily="18" charset="0"/>
              <a:cs typeface="Times New Roman" pitchFamily="18" charset="0"/>
            </a:endParaRPr>
          </a:p>
          <a:p>
            <a:endParaRPr lang="uk-UA" sz="2200" dirty="0" smtClean="0">
              <a:latin typeface="Times New Roman" pitchFamily="18" charset="0"/>
              <a:cs typeface="Times New Roman" pitchFamily="18" charset="0"/>
            </a:endParaRPr>
          </a:p>
          <a:p>
            <a:endParaRPr lang="uk-UA" sz="2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44000" cy="1228998"/>
          </a:xfrm>
        </p:spPr>
        <p:txBody>
          <a:bodyPr>
            <a:normAutofit/>
          </a:bodyPr>
          <a:lstStyle/>
          <a:p>
            <a:r>
              <a:rPr lang="uk-UA" sz="3000" b="1" u="sng" dirty="0" smtClean="0">
                <a:latin typeface="Times New Roman" pitchFamily="18" charset="0"/>
                <a:cs typeface="Times New Roman" pitchFamily="18" charset="0"/>
              </a:rPr>
              <a:t>Діяльність потерпілого при відмові прокурора від підтримання обвинувачення </a:t>
            </a:r>
            <a:endParaRPr lang="uk-UA" sz="3000" b="1" u="sng"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r>
              <a:rPr lang="uk-UA" sz="2000" dirty="0" smtClean="0">
                <a:latin typeface="Times New Roman" pitchFamily="18" charset="0"/>
                <a:cs typeface="Times New Roman" pitchFamily="18" charset="0"/>
              </a:rPr>
              <a:t>Головуючий повинен роз’яснити потерпілому його право підтримувати обвинувачення в суді. В разі згоди останнього головуючий надає йому час, необхідний для підготовки до судового розгляду. </a:t>
            </a:r>
          </a:p>
          <a:p>
            <a:pPr algn="just"/>
            <a:r>
              <a:rPr lang="uk-UA" sz="2000" dirty="0" smtClean="0">
                <a:latin typeface="Times New Roman" pitchFamily="18" charset="0"/>
                <a:cs typeface="Times New Roman" pitchFamily="18" charset="0"/>
              </a:rPr>
              <a:t>Чинним КПК не врегульовано порядок передачі матеріалів кримінального провадження від прокурора до потерпілого у такому випадку.</a:t>
            </a:r>
          </a:p>
          <a:p>
            <a:pPr algn="just"/>
            <a:r>
              <a:rPr lang="uk-UA" sz="2000" dirty="0" smtClean="0">
                <a:latin typeface="Times New Roman" pitchFamily="18" charset="0"/>
                <a:cs typeface="Times New Roman" pitchFamily="18" charset="0"/>
              </a:rPr>
              <a:t>Якщо потерпілий повторно не з'явиться без поважних причин в судове засідання та у суду буде наявне підтвердження отримання ним повістки про виклик або ознайомлення з її змістом у інший спосіб, суд констатує, що останній відмовився від обвинувачення і має наслідком закриття кримінального провадження за відповідним обвинуваченням.</a:t>
            </a:r>
          </a:p>
          <a:p>
            <a:pPr algn="just"/>
            <a:endParaRPr lang="uk-UA" sz="2000" dirty="0" smtClean="0">
              <a:latin typeface="Times New Roman" pitchFamily="18" charset="0"/>
              <a:cs typeface="Times New Roman" pitchFamily="18" charset="0"/>
            </a:endParaRPr>
          </a:p>
          <a:p>
            <a:pPr algn="just"/>
            <a:endParaRPr lang="uk-UA"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lnSpcReduction="10000"/>
          </a:bodyPr>
          <a:lstStyle/>
          <a:p>
            <a:pPr algn="just"/>
            <a:r>
              <a:rPr lang="uk-UA" sz="2000" dirty="0" smtClean="0">
                <a:latin typeface="Times New Roman" pitchFamily="18" charset="0"/>
                <a:cs typeface="Times New Roman" pitchFamily="18" charset="0"/>
              </a:rPr>
              <a:t>Сторона обвинувачення здійснює збирання доказів шляхом проведення слідчих (розшукових) дій та НСРД, витребування та отримання від органів державної влади, органів місцевого самоврядування, підприємств, установ та організацій, службових та фізичних осіб речей, документів, відомостей, висновків експертів, висновків ревізій та актів перевірок, проведення інших процесуальних дій, передбачених цим Кодексом (ч. 2 ст. 93 КПК).</a:t>
            </a:r>
          </a:p>
          <a:p>
            <a:pPr algn="just"/>
            <a:r>
              <a:rPr lang="uk-UA" sz="2000" dirty="0" smtClean="0">
                <a:latin typeface="Times New Roman" pitchFamily="18" charset="0"/>
                <a:cs typeface="Times New Roman" pitchFamily="18" charset="0"/>
              </a:rPr>
              <a:t>Сторона захисту, потерпілий, представник юридичної особи, щодо якої здійснюється провадження, здійснює збирання доказів шляхом витребування та отримання від органів державної влади, органів місцевого самоврядування, підприємств, установ, організацій, службових та фізичних осіб речей, копій документів, відомостей, висновків експертів, висновків ревізій, актів перевірок; ініціювання проведення СД, НСРД та інших процесуальних дій, а також шляхом здійснення інших дій, які здатні забезпечити подання суду належних і допустимих доказів (ч. 3 ст. 93 КПК).</a:t>
            </a:r>
          </a:p>
          <a:p>
            <a:pPr algn="just"/>
            <a:r>
              <a:rPr lang="uk-UA" sz="2000" dirty="0" smtClean="0">
                <a:latin typeface="Times New Roman" pitchFamily="18" charset="0"/>
                <a:cs typeface="Times New Roman" pitchFamily="18" charset="0"/>
              </a:rPr>
              <a:t>Отже, слідчі дії вправі проводити виключно сторона обвинувачення. В разі бажання сторони захисту, потерпілого, представника юридичної особи, щодо якої здійснюється провадження провести будь яку СД або НСРД, вони мають право звернутися з клопотанням про проведення такої слідчої до слідчого або прокурора. У випадку відмови в задоволенні клопотання, таку постанову можна оскаржити до слідчого судді місцевого суду (</a:t>
            </a:r>
            <a:r>
              <a:rPr lang="uk-UA" sz="2000" dirty="0" err="1" smtClean="0">
                <a:latin typeface="Times New Roman" pitchFamily="18" charset="0"/>
                <a:cs typeface="Times New Roman" pitchFamily="18" charset="0"/>
              </a:rPr>
              <a:t>абз</a:t>
            </a:r>
            <a:r>
              <a:rPr lang="uk-UA" sz="2000" dirty="0" smtClean="0">
                <a:latin typeface="Times New Roman" pitchFamily="18" charset="0"/>
                <a:cs typeface="Times New Roman" pitchFamily="18" charset="0"/>
              </a:rPr>
              <a:t>. 2 ч. 3 ст. 93 КПК).</a:t>
            </a:r>
          </a:p>
          <a:p>
            <a:pPr algn="just"/>
            <a:r>
              <a:rPr lang="uk-UA" sz="2000" dirty="0" smtClean="0">
                <a:latin typeface="Times New Roman" pitchFamily="18" charset="0"/>
                <a:cs typeface="Times New Roman" pitchFamily="18" charset="0"/>
              </a:rPr>
              <a:t>Отримання доказів на території іноземної держави здійснюється в рамках міжнародного співробітництва під час кримінального провадження.</a:t>
            </a: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buNone/>
            </a:pPr>
            <a:endParaRPr lang="uk-UA" sz="2900" b="1"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1143000"/>
          </a:xfrm>
        </p:spPr>
        <p:txBody>
          <a:bodyPr>
            <a:normAutofit/>
          </a:bodyPr>
          <a:lstStyle/>
          <a:p>
            <a:r>
              <a:rPr lang="uk-UA" sz="3000" b="1" u="sng" dirty="0" smtClean="0">
                <a:latin typeface="Times New Roman" pitchFamily="18" charset="0"/>
                <a:cs typeface="Times New Roman" pitchFamily="18" charset="0"/>
              </a:rPr>
              <a:t>Роль суду у процесі доказування</a:t>
            </a:r>
            <a:endParaRPr lang="uk-UA" sz="3000" b="1" u="sng"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124744"/>
            <a:ext cx="8686800" cy="5733256"/>
          </a:xfrm>
        </p:spPr>
        <p:txBody>
          <a:bodyPr>
            <a:normAutofit/>
          </a:bodyPr>
          <a:lstStyle/>
          <a:p>
            <a:pPr algn="just"/>
            <a:r>
              <a:rPr lang="uk-UA" sz="2000" dirty="0" smtClean="0">
                <a:latin typeface="Times New Roman" pitchFamily="18" charset="0"/>
                <a:cs typeface="Times New Roman" pitchFamily="18" charset="0"/>
              </a:rPr>
              <a:t>Суд за своїм внутрішнім переконанням, яке ґрунтується на всебічному, повному й неупередженому дослідженні всіх обставин кримінального провадження, керуючись законом, оцінюють кожний доказ з точки зору належності, допустимості, достовірності, а сукупність зібраних доказів - з точки зору достатності та взаємозв’язку для прийняття відповідного процесуального рішення (ч. 1 ст. 94 КПК).</a:t>
            </a:r>
          </a:p>
          <a:p>
            <a:pPr algn="just"/>
            <a:r>
              <a:rPr lang="uk-UA" sz="2000" dirty="0" smtClean="0">
                <a:latin typeface="Times New Roman" pitchFamily="18" charset="0"/>
                <a:cs typeface="Times New Roman" pitchFamily="18" charset="0"/>
              </a:rPr>
              <a:t>Під час судового розгляду забезпечує рівність сторін в </a:t>
            </a:r>
            <a:r>
              <a:rPr lang="uk-UA" sz="2000" dirty="0" smtClean="0">
                <a:latin typeface="Times New Roman" pitchFamily="18" charset="0"/>
                <a:cs typeface="Times New Roman" pitchFamily="18" charset="0"/>
              </a:rPr>
              <a:t>поданні своїх доказів.</a:t>
            </a:r>
            <a:endParaRPr lang="uk-UA"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Окрім оцінки доказів, головуючий також наділений правом збирати докази. Так, суд </a:t>
            </a:r>
            <a:r>
              <a:rPr lang="uk-UA" sz="2000" dirty="0" smtClean="0">
                <a:latin typeface="Times New Roman" pitchFamily="18" charset="0"/>
                <a:cs typeface="Times New Roman" pitchFamily="18" charset="0"/>
              </a:rPr>
              <a:t>м</a:t>
            </a:r>
            <a:r>
              <a:rPr lang="uk-UA" sz="2000" dirty="0" smtClean="0">
                <a:latin typeface="Times New Roman" pitchFamily="18" charset="0"/>
                <a:cs typeface="Times New Roman" pitchFamily="18" charset="0"/>
              </a:rPr>
              <a:t>ає </a:t>
            </a:r>
            <a:r>
              <a:rPr lang="uk-UA" sz="2000" dirty="0" smtClean="0">
                <a:latin typeface="Times New Roman" pitchFamily="18" charset="0"/>
                <a:cs typeface="Times New Roman" pitchFamily="18" charset="0"/>
              </a:rPr>
              <a:t>право проводити огляд на місці згідно положень ст. 361 КПК, </a:t>
            </a:r>
            <a:r>
              <a:rPr lang="uk-UA" sz="2000" dirty="0" smtClean="0">
                <a:latin typeface="Times New Roman" pitchFamily="18" charset="0"/>
                <a:cs typeface="Times New Roman" pitchFamily="18" charset="0"/>
              </a:rPr>
              <a:t>що за своєю суттю є оглядом місця події.</a:t>
            </a:r>
            <a:r>
              <a:rPr lang="uk-UA" sz="2000" dirty="0">
                <a:latin typeface="Times New Roman" pitchFamily="18" charset="0"/>
                <a:cs typeface="Times New Roman" pitchFamily="18" charset="0"/>
              </a:rPr>
              <a:t> </a:t>
            </a:r>
            <a:r>
              <a:rPr lang="uk-UA" sz="2000" dirty="0" smtClean="0">
                <a:latin typeface="Times New Roman" pitchFamily="18" charset="0"/>
                <a:cs typeface="Times New Roman" pitchFamily="18" charset="0"/>
              </a:rPr>
              <a:t>Також, головуючий має право своєю ухвалою доручити проведення експертизи експертній установі, експерту або експертам незалежно від наявності клопотання у випадках, передбачених ч. 2 ст. 332 КПК. Отже, суд приймає безпосереднє рішення не тільки при оцінці та перевірці доказів, а також і при їх збиранні.</a:t>
            </a:r>
            <a:endParaRPr lang="uk-UA" sz="20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normAutofit/>
          </a:bodyPr>
          <a:lstStyle/>
          <a:p>
            <a:r>
              <a:rPr lang="uk-UA" sz="3000" b="1" u="sng" dirty="0" smtClean="0">
                <a:latin typeface="Times New Roman" pitchFamily="18" charset="0"/>
                <a:cs typeface="Times New Roman" pitchFamily="18" charset="0"/>
              </a:rPr>
              <a:t>Роль слідчого судді у процесі доказування</a:t>
            </a:r>
            <a:endParaRPr lang="uk-UA" sz="3000" b="1" u="sng"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124744"/>
            <a:ext cx="8686800" cy="5733256"/>
          </a:xfrm>
        </p:spPr>
        <p:txBody>
          <a:bodyPr>
            <a:normAutofit/>
          </a:bodyPr>
          <a:lstStyle/>
          <a:p>
            <a:pPr algn="just"/>
            <a:r>
              <a:rPr lang="uk-UA" sz="2000" dirty="0" smtClean="0">
                <a:latin typeface="Times New Roman" pitchFamily="18" charset="0"/>
                <a:cs typeface="Times New Roman" pitchFamily="18" charset="0"/>
              </a:rPr>
              <a:t>Оцінює докази сторін кримінального провадження при вирішенні питань, віднесених до компетенції сл. судді. Наприклад, при розгляді клопотання про обрання запобіжного заходу, надання дозволу у застосуванні заходів забезпечення кримінального провадження, а також оскарження рішень, дій чи </a:t>
            </a:r>
            <a:r>
              <a:rPr lang="uk-UA" sz="2000" dirty="0" err="1" smtClean="0">
                <a:latin typeface="Times New Roman" pitchFamily="18" charset="0"/>
                <a:cs typeface="Times New Roman" pitchFamily="18" charset="0"/>
              </a:rPr>
              <a:t>безд</a:t>
            </a:r>
            <a:r>
              <a:rPr lang="uk-UA" sz="2000" dirty="0" smtClean="0">
                <a:latin typeface="Times New Roman" pitchFamily="18" charset="0"/>
                <a:cs typeface="Times New Roman" pitchFamily="18" charset="0"/>
              </a:rPr>
              <a:t>. слідчого або прокурора.</a:t>
            </a:r>
          </a:p>
          <a:p>
            <a:pPr algn="just"/>
            <a:r>
              <a:rPr lang="uk-UA" sz="2000" dirty="0" smtClean="0">
                <a:latin typeface="Times New Roman" pitchFamily="18" charset="0"/>
                <a:cs typeface="Times New Roman" pitchFamily="18" charset="0"/>
              </a:rPr>
              <a:t>Слідчий суддя також уповноважений безпосередньо збирати докази шляхом допиту свідків, потерпілого під час досудового розслідування в судовому засіданні у випадках, передбачених ст. 225 КПК. Така процесуальна дія може бути проведена у ситуації, </a:t>
            </a:r>
            <a:r>
              <a:rPr lang="uk-UA" sz="2000" dirty="0" smtClean="0">
                <a:latin typeface="Times New Roman" pitchFamily="18" charset="0"/>
                <a:cs typeface="Times New Roman" pitchFamily="18" charset="0"/>
              </a:rPr>
              <a:t>якщо через існування небезпеки для життя і здоров’я свідка чи потерпілого, їх тяжкої хвороби, наявності інших обставин, що можуть унеможливити їх допит в суді або вплинути на повноту чи достовірність </a:t>
            </a:r>
            <a:r>
              <a:rPr lang="uk-UA" sz="2000" dirty="0" smtClean="0">
                <a:latin typeface="Times New Roman" pitchFamily="18" charset="0"/>
                <a:cs typeface="Times New Roman" pitchFamily="18" charset="0"/>
              </a:rPr>
              <a:t>показань. Варто зазначити, що за своєї ініціативою </a:t>
            </a:r>
            <a:r>
              <a:rPr lang="uk-UA" sz="2000" dirty="0" err="1" smtClean="0">
                <a:latin typeface="Times New Roman" pitchFamily="18" charset="0"/>
                <a:cs typeface="Times New Roman" pitchFamily="18" charset="0"/>
              </a:rPr>
              <a:t>сл.суддя</a:t>
            </a:r>
            <a:r>
              <a:rPr lang="uk-UA" sz="2000" dirty="0" smtClean="0">
                <a:latin typeface="Times New Roman" pitchFamily="18" charset="0"/>
                <a:cs typeface="Times New Roman" pitchFamily="18" charset="0"/>
              </a:rPr>
              <a:t> не уповноважений проводити дану слідчу дію, а здійснює її виключно за клопотанням  сторін </a:t>
            </a:r>
            <a:r>
              <a:rPr lang="uk-UA" sz="2000" dirty="0" smtClean="0">
                <a:latin typeface="Times New Roman" pitchFamily="18" charset="0"/>
                <a:cs typeface="Times New Roman" pitchFamily="18" charset="0"/>
              </a:rPr>
              <a:t>кримінального провадження, </a:t>
            </a:r>
            <a:r>
              <a:rPr lang="uk-UA" sz="2000" dirty="0" smtClean="0">
                <a:latin typeface="Times New Roman" pitchFamily="18" charset="0"/>
                <a:cs typeface="Times New Roman" pitchFamily="18" charset="0"/>
              </a:rPr>
              <a:t>представника </a:t>
            </a:r>
            <a:r>
              <a:rPr lang="uk-UA" sz="2000" dirty="0" smtClean="0">
                <a:latin typeface="Times New Roman" pitchFamily="18" charset="0"/>
                <a:cs typeface="Times New Roman" pitchFamily="18" charset="0"/>
              </a:rPr>
              <a:t>юридичної особи, щодо якої здійснюється провадження. </a:t>
            </a:r>
            <a:endParaRPr lang="uk-UA"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Отже, сл. суддя окрім оцінки доказів, також наділений правом збирати їх у </a:t>
            </a:r>
            <a:r>
              <a:rPr lang="uk-UA" sz="2000" dirty="0" err="1" smtClean="0">
                <a:latin typeface="Times New Roman" pitchFamily="18" charset="0"/>
                <a:cs typeface="Times New Roman" pitchFamily="18" charset="0"/>
              </a:rPr>
              <a:t>кр</a:t>
            </a:r>
            <a:r>
              <a:rPr lang="uk-UA" sz="2000" dirty="0" smtClean="0">
                <a:latin typeface="Times New Roman" pitchFamily="18" charset="0"/>
                <a:cs typeface="Times New Roman" pitchFamily="18" charset="0"/>
              </a:rPr>
              <a:t>. провадженні.</a:t>
            </a:r>
            <a:endParaRPr lang="uk-UA"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normAutofit/>
          </a:bodyPr>
          <a:lstStyle/>
          <a:p>
            <a:r>
              <a:rPr lang="uk-UA" sz="3000" b="1" u="sng" dirty="0" smtClean="0">
                <a:latin typeface="Times New Roman" pitchFamily="18" charset="0"/>
                <a:cs typeface="Times New Roman" pitchFamily="18" charset="0"/>
              </a:rPr>
              <a:t>Роль прокурора у процесі доказування</a:t>
            </a:r>
            <a:endParaRPr lang="uk-UA" sz="3000" b="1" u="sng" dirty="0">
              <a:latin typeface="Times New Roman" pitchFamily="18" charset="0"/>
              <a:cs typeface="Times New Roman" pitchFamily="18" charset="0"/>
            </a:endParaRPr>
          </a:p>
        </p:txBody>
      </p:sp>
      <p:sp>
        <p:nvSpPr>
          <p:cNvPr id="3" name="Содержимое 2"/>
          <p:cNvSpPr>
            <a:spLocks noGrp="1"/>
          </p:cNvSpPr>
          <p:nvPr>
            <p:ph idx="1"/>
          </p:nvPr>
        </p:nvSpPr>
        <p:spPr>
          <a:xfrm>
            <a:off x="251520" y="1196752"/>
            <a:ext cx="8892480" cy="5661248"/>
          </a:xfrm>
        </p:spPr>
        <p:txBody>
          <a:bodyPr>
            <a:normAutofit lnSpcReduction="10000"/>
          </a:bodyPr>
          <a:lstStyle/>
          <a:p>
            <a:pPr algn="just"/>
            <a:r>
              <a:rPr lang="uk-UA" sz="2000" dirty="0" smtClean="0">
                <a:latin typeface="Times New Roman" pitchFamily="18" charset="0"/>
                <a:cs typeface="Times New Roman" pitchFamily="18" charset="0"/>
              </a:rPr>
              <a:t>Хоча слідчий і є процесуально незалежним суб'єктом </a:t>
            </a:r>
            <a:r>
              <a:rPr lang="uk-UA" sz="2000" dirty="0" err="1" smtClean="0">
                <a:latin typeface="Times New Roman" pitchFamily="18" charset="0"/>
                <a:cs typeface="Times New Roman" pitchFamily="18" charset="0"/>
              </a:rPr>
              <a:t>кр</a:t>
            </a:r>
            <a:r>
              <a:rPr lang="uk-UA" sz="2000" dirty="0" smtClean="0">
                <a:latin typeface="Times New Roman" pitchFamily="18" charset="0"/>
                <a:cs typeface="Times New Roman" pitchFamily="18" charset="0"/>
              </a:rPr>
              <a:t>. процесу при прийнятті рішень, однак аналіз основної функції прокурора у кримінальному провадженні, а саме здійснення нагляду за додержанням законів під час проведення досудового розслідування у формі процесуального керівництва досудовим розслідуванням, дає право стверджувати, що у процесі доказування державний обвинувач є основним учасником у цьому напрямі.</a:t>
            </a:r>
          </a:p>
          <a:p>
            <a:pPr algn="just"/>
            <a:r>
              <a:rPr lang="uk-UA" sz="2000" dirty="0" smtClean="0">
                <a:latin typeface="Times New Roman" pitchFamily="18" charset="0"/>
                <a:cs typeface="Times New Roman" pitchFamily="18" charset="0"/>
              </a:rPr>
              <a:t>У разі необхідності прокурор уповноважений (ст. 36 КПК) особисто проводити слідчі дії, а не тільки ініціювати питання про їх проведення перед слідчим (шляхом надання письмових вказівок), та опер. підрозділам (шляхом надання письмового доручення в порядку ст. 36 КПК).</a:t>
            </a:r>
          </a:p>
          <a:p>
            <a:pPr algn="just"/>
            <a:r>
              <a:rPr lang="uk-UA" sz="2000" dirty="0" smtClean="0">
                <a:latin typeface="Times New Roman" pitchFamily="18" charset="0"/>
                <a:cs typeface="Times New Roman" pitchFamily="18" charset="0"/>
              </a:rPr>
              <a:t>Також, процесуальний керівник має право особисто звертатися з клопотанням про застосування </a:t>
            </a:r>
            <a:r>
              <a:rPr lang="uk-UA" sz="2000" dirty="0" err="1" smtClean="0">
                <a:latin typeface="Times New Roman" pitchFamily="18" charset="0"/>
                <a:cs typeface="Times New Roman" pitchFamily="18" charset="0"/>
              </a:rPr>
              <a:t>зап.зах</a:t>
            </a:r>
            <a:r>
              <a:rPr lang="uk-UA" sz="2000" dirty="0" smtClean="0">
                <a:latin typeface="Times New Roman" pitchFamily="18" charset="0"/>
                <a:cs typeface="Times New Roman" pitchFamily="18" charset="0"/>
              </a:rPr>
              <a:t>., проведення НСРД та </a:t>
            </a:r>
            <a:r>
              <a:rPr lang="uk-UA" sz="2000" dirty="0" err="1" smtClean="0">
                <a:latin typeface="Times New Roman" pitchFamily="18" charset="0"/>
                <a:cs typeface="Times New Roman" pitchFamily="18" charset="0"/>
              </a:rPr>
              <a:t>ін</a:t>
            </a:r>
            <a:r>
              <a:rPr lang="uk-UA" sz="2000" dirty="0" smtClean="0">
                <a:latin typeface="Times New Roman" pitchFamily="18" charset="0"/>
                <a:cs typeface="Times New Roman" pitchFamily="18" charset="0"/>
              </a:rPr>
              <a:t>, до слідчого судді.</a:t>
            </a:r>
          </a:p>
          <a:p>
            <a:pPr algn="just"/>
            <a:r>
              <a:rPr lang="uk-UA" sz="2000" dirty="0" smtClean="0">
                <a:latin typeface="Times New Roman" pitchFamily="18" charset="0"/>
                <a:cs typeface="Times New Roman" pitchFamily="18" charset="0"/>
              </a:rPr>
              <a:t>Отже, можна стверджувати, що прокурор вправі одноособово провести від початку і до кінця (за деяким винятком, як наприклад проведення НСРД) досудове розслідування у кримінальному провадженні, та прийняти остаточне рішення, чим слідчого КПК не наділив на відміну від КПК 1960 року.</a:t>
            </a:r>
            <a:endParaRPr lang="uk-UA"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2765</TotalTime>
  <Words>1239</Words>
  <Application>Microsoft Office PowerPoint</Application>
  <PresentationFormat>Экран (4:3)</PresentationFormat>
  <Paragraphs>76</Paragraphs>
  <Slides>10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   Лекція № 6  Суб'єкти доказування           </vt:lpstr>
      <vt:lpstr>Слайд 2</vt:lpstr>
      <vt:lpstr>Учасники кримінального процесу, які приймають епізодичну роль у доказуванні, однак не є суб'єктами доказування:</vt:lpstr>
      <vt:lpstr>Обов'язок доказування</vt:lpstr>
      <vt:lpstr>Діяльність потерпілого при відмові прокурора від підтримання обвинувачення </vt:lpstr>
      <vt:lpstr>Слайд 6</vt:lpstr>
      <vt:lpstr>Роль суду у процесі доказування</vt:lpstr>
      <vt:lpstr>Роль слідчого судді у процесі доказування</vt:lpstr>
      <vt:lpstr>Роль прокурора у процесі доказування</vt:lpstr>
      <vt:lpstr>Сторона захисту у процесі доказування</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Нові вимоги до клопотання про обшук та порядку проведення цієї процесуальної дії. Збільшення прав адвоката при обшуку.</dc:title>
  <dc:creator>Andrew</dc:creator>
  <cp:lastModifiedBy>Andrew</cp:lastModifiedBy>
  <cp:revision>207</cp:revision>
  <dcterms:created xsi:type="dcterms:W3CDTF">2017-12-16T00:24:22Z</dcterms:created>
  <dcterms:modified xsi:type="dcterms:W3CDTF">2020-03-26T07:01:59Z</dcterms:modified>
</cp:coreProperties>
</file>