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9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5" d="100"/>
          <a:sy n="75" d="100"/>
        </p:scale>
        <p:origin x="31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0E90D5-BE1D-4AE2-9D7C-6758AD1B759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164F75-DF4A-438C-895B-5A8D5E9E1E1C}">
      <dgm:prSet phldrT="[Текст]" custT="1"/>
      <dgm:spPr/>
      <dgm:t>
        <a:bodyPr/>
        <a:lstStyle/>
        <a:p>
          <a:r>
            <a:rPr lang="ru-RU" sz="2400" dirty="0" smtClean="0"/>
            <a:t>а) </a:t>
          </a:r>
          <a:r>
            <a:rPr lang="ru-RU" sz="2400" dirty="0" err="1" smtClean="0"/>
            <a:t>похилий</a:t>
          </a:r>
          <a:r>
            <a:rPr lang="ru-RU" sz="2400" dirty="0" smtClean="0"/>
            <a:t> </a:t>
          </a:r>
          <a:r>
            <a:rPr lang="ru-RU" sz="2400" dirty="0" err="1" smtClean="0"/>
            <a:t>вік</a:t>
          </a:r>
          <a:r>
            <a:rPr lang="ru-RU" sz="2400" dirty="0" smtClean="0"/>
            <a:t>;</a:t>
          </a:r>
        </a:p>
        <a:p>
          <a:r>
            <a:rPr lang="ru-RU" sz="2400" dirty="0" smtClean="0"/>
            <a:t>б) </a:t>
          </a:r>
          <a:r>
            <a:rPr lang="ru-RU" sz="2400" dirty="0" err="1" smtClean="0"/>
            <a:t>часткова</a:t>
          </a:r>
          <a:r>
            <a:rPr lang="ru-RU" sz="2400" dirty="0" smtClean="0"/>
            <a:t> </a:t>
          </a:r>
          <a:r>
            <a:rPr lang="ru-RU" sz="2400" dirty="0" err="1" smtClean="0"/>
            <a:t>або</a:t>
          </a:r>
          <a:r>
            <a:rPr lang="ru-RU" sz="2400" dirty="0" smtClean="0"/>
            <a:t> </a:t>
          </a:r>
          <a:r>
            <a:rPr lang="ru-RU" sz="2400" dirty="0" err="1" smtClean="0"/>
            <a:t>повна</a:t>
          </a:r>
          <a:r>
            <a:rPr lang="ru-RU" sz="2400" dirty="0" smtClean="0"/>
            <a:t> </a:t>
          </a:r>
          <a:r>
            <a:rPr lang="ru-RU" sz="2400" dirty="0" err="1" smtClean="0"/>
            <a:t>втрата</a:t>
          </a:r>
          <a:r>
            <a:rPr lang="ru-RU" sz="2400" dirty="0" smtClean="0"/>
            <a:t> </a:t>
          </a:r>
          <a:r>
            <a:rPr lang="ru-RU" sz="2400" dirty="0" err="1" smtClean="0"/>
            <a:t>рухової</a:t>
          </a:r>
          <a:r>
            <a:rPr lang="ru-RU" sz="2400" dirty="0" smtClean="0"/>
            <a:t> </a:t>
          </a:r>
          <a:r>
            <a:rPr lang="ru-RU" sz="2400" dirty="0" err="1" smtClean="0"/>
            <a:t>активності</a:t>
          </a:r>
          <a:r>
            <a:rPr lang="ru-RU" sz="2400" dirty="0" smtClean="0"/>
            <a:t>, </a:t>
          </a:r>
          <a:r>
            <a:rPr lang="ru-RU" sz="2400" dirty="0" err="1" smtClean="0"/>
            <a:t>пам’яті</a:t>
          </a:r>
          <a:r>
            <a:rPr lang="ru-RU" sz="2400" dirty="0" smtClean="0"/>
            <a:t>;</a:t>
          </a:r>
        </a:p>
        <a:p>
          <a:r>
            <a:rPr lang="ru-RU" sz="2400" dirty="0" smtClean="0"/>
            <a:t>в) </a:t>
          </a:r>
          <a:r>
            <a:rPr lang="ru-RU" sz="2400" dirty="0" err="1" smtClean="0"/>
            <a:t>невиліковні</a:t>
          </a:r>
          <a:r>
            <a:rPr lang="ru-RU" sz="2400" dirty="0" smtClean="0"/>
            <a:t> </a:t>
          </a:r>
          <a:r>
            <a:rPr lang="ru-RU" sz="2400" dirty="0" err="1" smtClean="0"/>
            <a:t>хвороби</a:t>
          </a:r>
          <a:r>
            <a:rPr lang="ru-RU" sz="2400" dirty="0" smtClean="0"/>
            <a:t>, </a:t>
          </a:r>
          <a:r>
            <a:rPr lang="ru-RU" sz="2400" dirty="0" err="1" smtClean="0"/>
            <a:t>хвороби</a:t>
          </a:r>
          <a:r>
            <a:rPr lang="ru-RU" sz="2400" dirty="0" smtClean="0"/>
            <a:t>, </a:t>
          </a:r>
          <a:r>
            <a:rPr lang="ru-RU" sz="2400" dirty="0" err="1" smtClean="0"/>
            <a:t>що</a:t>
          </a:r>
          <a:r>
            <a:rPr lang="ru-RU" sz="2400" dirty="0" smtClean="0"/>
            <a:t> </a:t>
          </a:r>
          <a:r>
            <a:rPr lang="ru-RU" sz="2400" dirty="0" err="1" smtClean="0"/>
            <a:t>потребують</a:t>
          </a:r>
          <a:r>
            <a:rPr lang="ru-RU" sz="2400" dirty="0" smtClean="0"/>
            <a:t> </a:t>
          </a:r>
          <a:r>
            <a:rPr lang="ru-RU" sz="2400" dirty="0" err="1" smtClean="0"/>
            <a:t>тривалого</a:t>
          </a:r>
          <a:r>
            <a:rPr lang="ru-RU" sz="2400" dirty="0" smtClean="0"/>
            <a:t> </a:t>
          </a:r>
          <a:r>
            <a:rPr lang="ru-RU" sz="2400" dirty="0" err="1" smtClean="0"/>
            <a:t>лікування</a:t>
          </a:r>
          <a:r>
            <a:rPr lang="ru-RU" sz="2400" dirty="0" smtClean="0"/>
            <a:t>;</a:t>
          </a:r>
          <a:endParaRPr lang="ru-RU" sz="2400" dirty="0"/>
        </a:p>
      </dgm:t>
    </dgm:pt>
    <dgm:pt modelId="{03289DA2-4628-4ABC-9554-D6FEBC49D316}" type="parTrans" cxnId="{FF84AE5B-BB87-4580-82BA-6FA8ACBD69E2}">
      <dgm:prSet/>
      <dgm:spPr/>
      <dgm:t>
        <a:bodyPr/>
        <a:lstStyle/>
        <a:p>
          <a:endParaRPr lang="ru-RU"/>
        </a:p>
      </dgm:t>
    </dgm:pt>
    <dgm:pt modelId="{9BBCFAD5-2CC0-4AC8-8094-DA38AF4C066E}" type="sibTrans" cxnId="{FF84AE5B-BB87-4580-82BA-6FA8ACBD69E2}">
      <dgm:prSet/>
      <dgm:spPr/>
      <dgm:t>
        <a:bodyPr/>
        <a:lstStyle/>
        <a:p>
          <a:endParaRPr lang="ru-RU"/>
        </a:p>
      </dgm:t>
    </dgm:pt>
    <dgm:pt modelId="{C722BBDF-E652-4F50-8AA1-678D65A91B79}">
      <dgm:prSet phldrT="[Текст]" custT="1"/>
      <dgm:spPr/>
      <dgm:t>
        <a:bodyPr/>
        <a:lstStyle/>
        <a:p>
          <a:r>
            <a:rPr lang="ru-RU" sz="2400" dirty="0" smtClean="0"/>
            <a:t>г) </a:t>
          </a:r>
          <a:r>
            <a:rPr lang="ru-RU" sz="2400" dirty="0" err="1" smtClean="0"/>
            <a:t>психічні</a:t>
          </a:r>
          <a:r>
            <a:rPr lang="ru-RU" sz="2400" dirty="0" smtClean="0"/>
            <a:t> та </a:t>
          </a:r>
          <a:r>
            <a:rPr lang="ru-RU" sz="2400" dirty="0" err="1" smtClean="0"/>
            <a:t>поведінкові</a:t>
          </a:r>
          <a:r>
            <a:rPr lang="ru-RU" sz="2400" dirty="0" smtClean="0"/>
            <a:t> </a:t>
          </a:r>
          <a:r>
            <a:rPr lang="ru-RU" sz="2400" dirty="0" err="1" smtClean="0"/>
            <a:t>розлади</a:t>
          </a:r>
          <a:r>
            <a:rPr lang="ru-RU" sz="2400" dirty="0" smtClean="0"/>
            <a:t>, у тому </a:t>
          </a:r>
          <a:r>
            <a:rPr lang="ru-RU" sz="2400" dirty="0" err="1" smtClean="0"/>
            <a:t>числі</a:t>
          </a:r>
          <a:r>
            <a:rPr lang="ru-RU" sz="2400" dirty="0" smtClean="0"/>
            <a:t> </a:t>
          </a:r>
          <a:r>
            <a:rPr lang="ru-RU" sz="2400" dirty="0" err="1" smtClean="0"/>
            <a:t>внаслідок</a:t>
          </a:r>
          <a:r>
            <a:rPr lang="ru-RU" sz="2400" dirty="0" smtClean="0"/>
            <a:t> </a:t>
          </a:r>
          <a:r>
            <a:rPr lang="ru-RU" sz="2400" dirty="0" err="1" smtClean="0"/>
            <a:t>вживання</a:t>
          </a:r>
          <a:r>
            <a:rPr lang="ru-RU" sz="2400" dirty="0" smtClean="0"/>
            <a:t> </a:t>
          </a:r>
          <a:r>
            <a:rPr lang="ru-RU" sz="2400" dirty="0" err="1" smtClean="0"/>
            <a:t>психоактивних</a:t>
          </a:r>
          <a:r>
            <a:rPr lang="ru-RU" sz="2400" dirty="0" smtClean="0"/>
            <a:t> </a:t>
          </a:r>
          <a:r>
            <a:rPr lang="ru-RU" sz="2400" dirty="0" err="1" smtClean="0"/>
            <a:t>речовин</a:t>
          </a:r>
          <a:r>
            <a:rPr lang="ru-RU" sz="2400" dirty="0" smtClean="0"/>
            <a:t>;</a:t>
          </a:r>
        </a:p>
        <a:p>
          <a:r>
            <a:rPr lang="ru-RU" sz="2400" dirty="0" smtClean="0"/>
            <a:t>ґ) </a:t>
          </a:r>
          <a:r>
            <a:rPr lang="ru-RU" sz="2400" dirty="0" err="1" smtClean="0"/>
            <a:t>інвалідність</a:t>
          </a:r>
          <a:r>
            <a:rPr lang="ru-RU" sz="2400" dirty="0" smtClean="0"/>
            <a:t>;</a:t>
          </a:r>
        </a:p>
        <a:p>
          <a:r>
            <a:rPr lang="ru-RU" sz="2400" dirty="0" smtClean="0"/>
            <a:t>д) </a:t>
          </a:r>
          <a:r>
            <a:rPr lang="ru-RU" sz="2400" dirty="0" err="1" smtClean="0"/>
            <a:t>бездомність</a:t>
          </a:r>
          <a:r>
            <a:rPr lang="ru-RU" sz="2400" dirty="0" smtClean="0"/>
            <a:t>;</a:t>
          </a:r>
        </a:p>
        <a:p>
          <a:r>
            <a:rPr lang="ru-RU" sz="2400" dirty="0" smtClean="0"/>
            <a:t>е) </a:t>
          </a:r>
          <a:r>
            <a:rPr lang="ru-RU" sz="2400" dirty="0" err="1" smtClean="0"/>
            <a:t>безробіття</a:t>
          </a:r>
          <a:r>
            <a:rPr lang="ru-RU" sz="2400" dirty="0" smtClean="0"/>
            <a:t>;</a:t>
          </a:r>
          <a:endParaRPr lang="ru-RU" sz="2400" dirty="0"/>
        </a:p>
      </dgm:t>
    </dgm:pt>
    <dgm:pt modelId="{1644194B-1BB8-4948-825A-7A1321848996}" type="parTrans" cxnId="{EF0403D9-AC6E-4BF6-80F6-EB89000E7689}">
      <dgm:prSet/>
      <dgm:spPr/>
      <dgm:t>
        <a:bodyPr/>
        <a:lstStyle/>
        <a:p>
          <a:endParaRPr lang="ru-RU"/>
        </a:p>
      </dgm:t>
    </dgm:pt>
    <dgm:pt modelId="{4167421C-BEAE-463F-9BE2-8B30A2B9FB39}" type="sibTrans" cxnId="{EF0403D9-AC6E-4BF6-80F6-EB89000E7689}">
      <dgm:prSet/>
      <dgm:spPr/>
      <dgm:t>
        <a:bodyPr/>
        <a:lstStyle/>
        <a:p>
          <a:endParaRPr lang="ru-RU"/>
        </a:p>
      </dgm:t>
    </dgm:pt>
    <dgm:pt modelId="{83265520-094F-4161-8FA9-DD37ACE870D8}">
      <dgm:prSet phldrT="[Текст]" custT="1"/>
      <dgm:spPr/>
      <dgm:t>
        <a:bodyPr/>
        <a:lstStyle/>
        <a:p>
          <a:r>
            <a:rPr lang="ru-RU" sz="2000" dirty="0" smtClean="0"/>
            <a:t>є) </a:t>
          </a:r>
          <a:r>
            <a:rPr lang="ru-RU" sz="2000" dirty="0" err="1" smtClean="0"/>
            <a:t>малозабезпеченість</a:t>
          </a:r>
          <a:r>
            <a:rPr lang="ru-RU" sz="2000" dirty="0" smtClean="0"/>
            <a:t> особи;</a:t>
          </a:r>
        </a:p>
        <a:p>
          <a:r>
            <a:rPr lang="ru-RU" sz="2000" dirty="0" smtClean="0"/>
            <a:t>ж) </a:t>
          </a:r>
          <a:r>
            <a:rPr lang="ru-RU" sz="2000" dirty="0" err="1" smtClean="0"/>
            <a:t>поведінкові</a:t>
          </a:r>
          <a:r>
            <a:rPr lang="ru-RU" sz="2000" dirty="0" smtClean="0"/>
            <a:t> </a:t>
          </a:r>
          <a:r>
            <a:rPr lang="ru-RU" sz="2000" dirty="0" err="1" smtClean="0"/>
            <a:t>розлади</a:t>
          </a:r>
          <a:r>
            <a:rPr lang="ru-RU" sz="2000" dirty="0" smtClean="0"/>
            <a:t> у </a:t>
          </a:r>
          <a:r>
            <a:rPr lang="ru-RU" sz="2000" dirty="0" err="1" smtClean="0"/>
            <a:t>дітей</a:t>
          </a:r>
          <a:r>
            <a:rPr lang="ru-RU" sz="2000" dirty="0" smtClean="0"/>
            <a:t> через </a:t>
          </a:r>
          <a:r>
            <a:rPr lang="ru-RU" sz="2000" dirty="0" err="1" smtClean="0"/>
            <a:t>розлучення</a:t>
          </a:r>
          <a:r>
            <a:rPr lang="ru-RU" sz="2000" dirty="0" smtClean="0"/>
            <a:t> </a:t>
          </a:r>
          <a:r>
            <a:rPr lang="ru-RU" sz="2000" dirty="0" err="1" smtClean="0"/>
            <a:t>батьків</a:t>
          </a:r>
          <a:r>
            <a:rPr lang="ru-RU" sz="2000" dirty="0" smtClean="0"/>
            <a:t>;</a:t>
          </a:r>
        </a:p>
        <a:p>
          <a:r>
            <a:rPr lang="ru-RU" sz="2000" dirty="0" smtClean="0"/>
            <a:t>з) </a:t>
          </a:r>
          <a:r>
            <a:rPr lang="ru-RU" sz="2000" dirty="0" err="1" smtClean="0"/>
            <a:t>ухилення</a:t>
          </a:r>
          <a:r>
            <a:rPr lang="ru-RU" sz="2000" dirty="0" smtClean="0"/>
            <a:t> батьками </a:t>
          </a:r>
          <a:r>
            <a:rPr lang="ru-RU" sz="2000" dirty="0" err="1" smtClean="0"/>
            <a:t>або</a:t>
          </a:r>
          <a:r>
            <a:rPr lang="ru-RU" sz="2000" dirty="0" smtClean="0"/>
            <a:t> особами, </a:t>
          </a:r>
          <a:r>
            <a:rPr lang="ru-RU" sz="2000" dirty="0" err="1" smtClean="0"/>
            <a:t>які</a:t>
          </a:r>
          <a:r>
            <a:rPr lang="ru-RU" sz="2000" dirty="0" smtClean="0"/>
            <a:t> </a:t>
          </a:r>
          <a:r>
            <a:rPr lang="ru-RU" sz="2000" dirty="0" err="1" smtClean="0"/>
            <a:t>їх</a:t>
          </a:r>
          <a:r>
            <a:rPr lang="ru-RU" sz="2000" dirty="0" smtClean="0"/>
            <a:t> </a:t>
          </a:r>
          <a:r>
            <a:rPr lang="ru-RU" sz="2000" dirty="0" err="1" smtClean="0"/>
            <a:t>замінюють</a:t>
          </a:r>
          <a:r>
            <a:rPr lang="ru-RU" sz="2000" dirty="0" smtClean="0"/>
            <a:t>, </a:t>
          </a:r>
          <a:r>
            <a:rPr lang="ru-RU" sz="2000" dirty="0" err="1" smtClean="0"/>
            <a:t>від</a:t>
          </a:r>
          <a:r>
            <a:rPr lang="ru-RU" sz="2000" dirty="0" smtClean="0"/>
            <a:t> </a:t>
          </a:r>
          <a:r>
            <a:rPr lang="ru-RU" sz="2000" dirty="0" err="1" smtClean="0"/>
            <a:t>виконання</a:t>
          </a:r>
          <a:r>
            <a:rPr lang="ru-RU" sz="2000" dirty="0" smtClean="0"/>
            <a:t> </a:t>
          </a:r>
          <a:r>
            <a:rPr lang="ru-RU" sz="2000" dirty="0" err="1" smtClean="0"/>
            <a:t>своїх</a:t>
          </a:r>
          <a:r>
            <a:rPr lang="ru-RU" sz="2000" dirty="0" smtClean="0"/>
            <a:t> </a:t>
          </a:r>
          <a:r>
            <a:rPr lang="ru-RU" sz="2000" dirty="0" err="1" smtClean="0"/>
            <a:t>обов’язків</a:t>
          </a:r>
          <a:r>
            <a:rPr lang="ru-RU" sz="2000" dirty="0" smtClean="0"/>
            <a:t> </a:t>
          </a:r>
          <a:r>
            <a:rPr lang="ru-RU" sz="2000" dirty="0" err="1" smtClean="0"/>
            <a:t>із</a:t>
          </a:r>
          <a:r>
            <a:rPr lang="ru-RU" sz="2000" dirty="0" smtClean="0"/>
            <a:t> </a:t>
          </a:r>
          <a:r>
            <a:rPr lang="ru-RU" sz="2000" dirty="0" err="1" smtClean="0"/>
            <a:t>виховання</a:t>
          </a:r>
          <a:r>
            <a:rPr lang="ru-RU" sz="2000" dirty="0" smtClean="0"/>
            <a:t> </a:t>
          </a:r>
          <a:r>
            <a:rPr lang="ru-RU" sz="2000" dirty="0" err="1" smtClean="0"/>
            <a:t>дитини</a:t>
          </a:r>
          <a:r>
            <a:rPr lang="ru-RU" sz="2000" dirty="0" smtClean="0"/>
            <a:t>;</a:t>
          </a:r>
          <a:endParaRPr lang="ru-RU" sz="2000" dirty="0"/>
        </a:p>
      </dgm:t>
    </dgm:pt>
    <dgm:pt modelId="{8774D4FA-F2F3-441F-8D72-82249B5A7C93}" type="parTrans" cxnId="{7E2DB5C9-975F-451B-B20D-4FE6B45ED278}">
      <dgm:prSet/>
      <dgm:spPr/>
      <dgm:t>
        <a:bodyPr/>
        <a:lstStyle/>
        <a:p>
          <a:endParaRPr lang="ru-RU"/>
        </a:p>
      </dgm:t>
    </dgm:pt>
    <dgm:pt modelId="{43A12BA2-D180-4B0E-817F-C1FF21C7B310}" type="sibTrans" cxnId="{7E2DB5C9-975F-451B-B20D-4FE6B45ED278}">
      <dgm:prSet/>
      <dgm:spPr/>
      <dgm:t>
        <a:bodyPr/>
        <a:lstStyle/>
        <a:p>
          <a:endParaRPr lang="ru-RU"/>
        </a:p>
      </dgm:t>
    </dgm:pt>
    <dgm:pt modelId="{B1349A88-81C1-43FF-AE88-19279AAEB9E3}">
      <dgm:prSet phldrT="[Текст]" custT="1"/>
      <dgm:spPr/>
      <dgm:t>
        <a:bodyPr/>
        <a:lstStyle/>
        <a:p>
          <a:r>
            <a:rPr lang="ru-RU" sz="2000" dirty="0" smtClean="0"/>
            <a:t>и) </a:t>
          </a:r>
          <a:r>
            <a:rPr lang="ru-RU" sz="2000" dirty="0" err="1" smtClean="0"/>
            <a:t>втрата</a:t>
          </a:r>
          <a:r>
            <a:rPr lang="ru-RU" sz="2000" dirty="0" smtClean="0"/>
            <a:t> </a:t>
          </a:r>
          <a:r>
            <a:rPr lang="ru-RU" sz="2000" dirty="0" err="1" smtClean="0"/>
            <a:t>соціальних</a:t>
          </a:r>
          <a:r>
            <a:rPr lang="ru-RU" sz="2000" dirty="0" smtClean="0"/>
            <a:t> </a:t>
          </a:r>
          <a:r>
            <a:rPr lang="ru-RU" sz="2000" dirty="0" err="1" smtClean="0"/>
            <a:t>зв’язків</a:t>
          </a:r>
          <a:r>
            <a:rPr lang="ru-RU" sz="2000" dirty="0" smtClean="0"/>
            <a:t>, у тому </a:t>
          </a:r>
          <a:r>
            <a:rPr lang="ru-RU" sz="2000" dirty="0" err="1" smtClean="0"/>
            <a:t>числі</a:t>
          </a:r>
          <a:r>
            <a:rPr lang="ru-RU" sz="2000" dirty="0" smtClean="0"/>
            <a:t> </a:t>
          </a:r>
          <a:r>
            <a:rPr lang="ru-RU" sz="2000" dirty="0" err="1" smtClean="0"/>
            <a:t>під</a:t>
          </a:r>
          <a:r>
            <a:rPr lang="ru-RU" sz="2000" dirty="0" smtClean="0"/>
            <a:t> час </a:t>
          </a:r>
          <a:r>
            <a:rPr lang="ru-RU" sz="2000" dirty="0" err="1" smtClean="0"/>
            <a:t>перебування</a:t>
          </a:r>
          <a:r>
            <a:rPr lang="ru-RU" sz="2000" dirty="0" smtClean="0"/>
            <a:t> в </a:t>
          </a:r>
          <a:r>
            <a:rPr lang="ru-RU" sz="2000" dirty="0" err="1" smtClean="0"/>
            <a:t>місцях</a:t>
          </a:r>
          <a:r>
            <a:rPr lang="ru-RU" sz="2000" dirty="0" smtClean="0"/>
            <a:t> </a:t>
          </a:r>
          <a:r>
            <a:rPr lang="ru-RU" sz="2000" dirty="0" err="1" smtClean="0"/>
            <a:t>позбавлення</a:t>
          </a:r>
          <a:r>
            <a:rPr lang="ru-RU" sz="2000" dirty="0" smtClean="0"/>
            <a:t> </a:t>
          </a:r>
          <a:r>
            <a:rPr lang="ru-RU" sz="2000" dirty="0" err="1" smtClean="0"/>
            <a:t>волі</a:t>
          </a:r>
          <a:r>
            <a:rPr lang="ru-RU" sz="2000" dirty="0" smtClean="0"/>
            <a:t>;</a:t>
          </a:r>
        </a:p>
        <a:p>
          <a:r>
            <a:rPr lang="ru-RU" sz="2000" dirty="0" smtClean="0"/>
            <a:t>і) </a:t>
          </a:r>
          <a:r>
            <a:rPr lang="ru-RU" sz="2000" dirty="0" err="1" smtClean="0"/>
            <a:t>жорстоке</a:t>
          </a:r>
          <a:r>
            <a:rPr lang="ru-RU" sz="2000" dirty="0" smtClean="0"/>
            <a:t> </a:t>
          </a:r>
          <a:r>
            <a:rPr lang="ru-RU" sz="2000" dirty="0" err="1" smtClean="0"/>
            <a:t>поводження</a:t>
          </a:r>
          <a:r>
            <a:rPr lang="ru-RU" sz="2000" dirty="0" smtClean="0"/>
            <a:t> з </a:t>
          </a:r>
          <a:r>
            <a:rPr lang="ru-RU" sz="2000" dirty="0" err="1" smtClean="0"/>
            <a:t>дитиною</a:t>
          </a:r>
          <a:r>
            <a:rPr lang="ru-RU" sz="2000" dirty="0" smtClean="0"/>
            <a:t>;</a:t>
          </a:r>
        </a:p>
        <a:p>
          <a:r>
            <a:rPr lang="ru-RU" sz="2000" dirty="0" smtClean="0"/>
            <a:t>ї) </a:t>
          </a:r>
          <a:r>
            <a:rPr lang="ru-RU" sz="2000" dirty="0" err="1" smtClean="0"/>
            <a:t>насильство</a:t>
          </a:r>
          <a:r>
            <a:rPr lang="ru-RU" sz="2000" dirty="0" smtClean="0"/>
            <a:t> за </a:t>
          </a:r>
          <a:r>
            <a:rPr lang="ru-RU" sz="2000" dirty="0" err="1" smtClean="0"/>
            <a:t>ознакою</a:t>
          </a:r>
          <a:r>
            <a:rPr lang="ru-RU" sz="2000" dirty="0" smtClean="0"/>
            <a:t> </a:t>
          </a:r>
          <a:r>
            <a:rPr lang="ru-RU" sz="2000" dirty="0" err="1" smtClean="0"/>
            <a:t>статі</a:t>
          </a:r>
          <a:r>
            <a:rPr lang="ru-RU" sz="2000" dirty="0" smtClean="0"/>
            <a:t>;</a:t>
          </a:r>
          <a:endParaRPr lang="ru-RU" sz="2000" dirty="0"/>
        </a:p>
      </dgm:t>
    </dgm:pt>
    <dgm:pt modelId="{101F7350-53A5-4380-A5DE-A3345D1E5C68}" type="parTrans" cxnId="{0A1C79BE-1B0C-4C31-9661-85EEAC0A60B0}">
      <dgm:prSet/>
      <dgm:spPr/>
      <dgm:t>
        <a:bodyPr/>
        <a:lstStyle/>
        <a:p>
          <a:endParaRPr lang="ru-RU"/>
        </a:p>
      </dgm:t>
    </dgm:pt>
    <dgm:pt modelId="{6BA52AA1-0A26-4007-966D-83829B9D56F4}" type="sibTrans" cxnId="{0A1C79BE-1B0C-4C31-9661-85EEAC0A60B0}">
      <dgm:prSet/>
      <dgm:spPr/>
      <dgm:t>
        <a:bodyPr/>
        <a:lstStyle/>
        <a:p>
          <a:endParaRPr lang="ru-RU"/>
        </a:p>
      </dgm:t>
    </dgm:pt>
    <dgm:pt modelId="{25144D00-D48D-4BAB-9AEE-539117834F2F}">
      <dgm:prSet phldrT="[Текст]" custT="1"/>
      <dgm:spPr/>
      <dgm:t>
        <a:bodyPr/>
        <a:lstStyle/>
        <a:p>
          <a:r>
            <a:rPr lang="ru-RU" sz="2000" dirty="0" smtClean="0"/>
            <a:t>й) </a:t>
          </a:r>
          <a:r>
            <a:rPr lang="ru-RU" sz="2000" dirty="0" err="1" smtClean="0"/>
            <a:t>домашнє</a:t>
          </a:r>
          <a:r>
            <a:rPr lang="ru-RU" sz="2000" dirty="0" smtClean="0"/>
            <a:t> </a:t>
          </a:r>
          <a:r>
            <a:rPr lang="ru-RU" sz="2000" dirty="0" err="1" smtClean="0"/>
            <a:t>насильство</a:t>
          </a:r>
          <a:r>
            <a:rPr lang="ru-RU" sz="2000" dirty="0" smtClean="0"/>
            <a:t>;</a:t>
          </a:r>
        </a:p>
        <a:p>
          <a:r>
            <a:rPr lang="ru-RU" sz="2000" dirty="0" smtClean="0"/>
            <a:t>к) </a:t>
          </a:r>
          <a:r>
            <a:rPr lang="ru-RU" sz="2000" dirty="0" err="1" smtClean="0"/>
            <a:t>потрапляння</a:t>
          </a:r>
          <a:r>
            <a:rPr lang="ru-RU" sz="2000" dirty="0" smtClean="0"/>
            <a:t> в </a:t>
          </a:r>
          <a:r>
            <a:rPr lang="ru-RU" sz="2000" dirty="0" err="1" smtClean="0"/>
            <a:t>ситуацію</a:t>
          </a:r>
          <a:r>
            <a:rPr lang="ru-RU" sz="2000" dirty="0" smtClean="0"/>
            <a:t> </a:t>
          </a:r>
          <a:r>
            <a:rPr lang="ru-RU" sz="2000" dirty="0" err="1" smtClean="0"/>
            <a:t>торгівлі</a:t>
          </a:r>
          <a:r>
            <a:rPr lang="ru-RU" sz="2000" dirty="0" smtClean="0"/>
            <a:t> людьми;</a:t>
          </a:r>
        </a:p>
        <a:p>
          <a:r>
            <a:rPr lang="ru-RU" sz="2000" dirty="0" smtClean="0"/>
            <a:t>л) шкода, </a:t>
          </a:r>
          <a:r>
            <a:rPr lang="ru-RU" sz="2000" dirty="0" err="1" smtClean="0"/>
            <a:t>завдана</a:t>
          </a:r>
          <a:r>
            <a:rPr lang="ru-RU" sz="2000" dirty="0" smtClean="0"/>
            <a:t> </a:t>
          </a:r>
          <a:r>
            <a:rPr lang="ru-RU" sz="2000" dirty="0" err="1" smtClean="0"/>
            <a:t>пожежею</a:t>
          </a:r>
          <a:r>
            <a:rPr lang="ru-RU" sz="2000" dirty="0" smtClean="0"/>
            <a:t>, </a:t>
          </a:r>
          <a:r>
            <a:rPr lang="ru-RU" sz="2000" dirty="0" err="1" smtClean="0"/>
            <a:t>стихійним</a:t>
          </a:r>
          <a:r>
            <a:rPr lang="ru-RU" sz="2000" dirty="0" smtClean="0"/>
            <a:t> лихом, катастрофою, </a:t>
          </a:r>
          <a:r>
            <a:rPr lang="ru-RU" sz="2000" dirty="0" err="1" smtClean="0"/>
            <a:t>бойовими</a:t>
          </a:r>
          <a:r>
            <a:rPr lang="ru-RU" sz="2000" dirty="0" smtClean="0"/>
            <a:t> </a:t>
          </a:r>
          <a:r>
            <a:rPr lang="ru-RU" sz="2000" dirty="0" err="1" smtClean="0"/>
            <a:t>діями</a:t>
          </a:r>
          <a:r>
            <a:rPr lang="ru-RU" sz="2000" dirty="0" smtClean="0"/>
            <a:t>, </a:t>
          </a:r>
          <a:r>
            <a:rPr lang="ru-RU" sz="2000" dirty="0" err="1" smtClean="0"/>
            <a:t>терористичним</a:t>
          </a:r>
          <a:r>
            <a:rPr lang="ru-RU" sz="2000" dirty="0" smtClean="0"/>
            <a:t> актом, </a:t>
          </a:r>
          <a:r>
            <a:rPr lang="ru-RU" sz="2000" dirty="0" err="1" smtClean="0"/>
            <a:t>збройним</a:t>
          </a:r>
          <a:r>
            <a:rPr lang="ru-RU" sz="2000" dirty="0" smtClean="0"/>
            <a:t> </a:t>
          </a:r>
          <a:r>
            <a:rPr lang="ru-RU" sz="2000" dirty="0" err="1" smtClean="0"/>
            <a:t>конфліктом</a:t>
          </a:r>
          <a:r>
            <a:rPr lang="ru-RU" sz="2000" dirty="0" smtClean="0"/>
            <a:t>, </a:t>
          </a:r>
          <a:r>
            <a:rPr lang="ru-RU" sz="2000" dirty="0" err="1" smtClean="0"/>
            <a:t>тимчасовою</a:t>
          </a:r>
          <a:r>
            <a:rPr lang="ru-RU" sz="2000" dirty="0" smtClean="0"/>
            <a:t> </a:t>
          </a:r>
          <a:r>
            <a:rPr lang="ru-RU" sz="2000" dirty="0" err="1" smtClean="0"/>
            <a:t>окупацією</a:t>
          </a:r>
          <a:r>
            <a:rPr lang="ru-RU" sz="2000" dirty="0" smtClean="0"/>
            <a:t>.</a:t>
          </a:r>
          <a:endParaRPr lang="ru-RU" sz="2000" dirty="0"/>
        </a:p>
      </dgm:t>
    </dgm:pt>
    <dgm:pt modelId="{CED4A373-F8E3-4A16-8671-4DF8A5180E11}" type="parTrans" cxnId="{AE4BF0A3-94AF-4D83-83AD-178A519E4FD7}">
      <dgm:prSet/>
      <dgm:spPr/>
      <dgm:t>
        <a:bodyPr/>
        <a:lstStyle/>
        <a:p>
          <a:endParaRPr lang="ru-RU"/>
        </a:p>
      </dgm:t>
    </dgm:pt>
    <dgm:pt modelId="{B5E01274-591F-4DA9-A49F-876CC936B6C9}" type="sibTrans" cxnId="{AE4BF0A3-94AF-4D83-83AD-178A519E4FD7}">
      <dgm:prSet/>
      <dgm:spPr/>
      <dgm:t>
        <a:bodyPr/>
        <a:lstStyle/>
        <a:p>
          <a:endParaRPr lang="ru-RU"/>
        </a:p>
      </dgm:t>
    </dgm:pt>
    <dgm:pt modelId="{D1848236-7FB5-47FA-BB7E-624164089312}" type="pres">
      <dgm:prSet presAssocID="{A50E90D5-BE1D-4AE2-9D7C-6758AD1B7599}" presName="diagram" presStyleCnt="0">
        <dgm:presLayoutVars>
          <dgm:dir/>
          <dgm:resizeHandles val="exact"/>
        </dgm:presLayoutVars>
      </dgm:prSet>
      <dgm:spPr/>
    </dgm:pt>
    <dgm:pt modelId="{5373DC58-C450-4550-9EED-679E5B28447A}" type="pres">
      <dgm:prSet presAssocID="{53164F75-DF4A-438C-895B-5A8D5E9E1E1C}" presName="node" presStyleLbl="node1" presStyleIdx="0" presStyleCnt="5" custScaleY="131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89461-9F03-4FFB-9659-DAE2E2ECCD99}" type="pres">
      <dgm:prSet presAssocID="{9BBCFAD5-2CC0-4AC8-8094-DA38AF4C066E}" presName="sibTrans" presStyleCnt="0"/>
      <dgm:spPr/>
    </dgm:pt>
    <dgm:pt modelId="{0480DA09-E776-40CE-AEB4-0F2A359B7B11}" type="pres">
      <dgm:prSet presAssocID="{C722BBDF-E652-4F50-8AA1-678D65A91B79}" presName="node" presStyleLbl="node1" presStyleIdx="1" presStyleCnt="5" custScaleY="131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B5131-C1FA-4DF3-89B3-C3681AA1D320}" type="pres">
      <dgm:prSet presAssocID="{4167421C-BEAE-463F-9BE2-8B30A2B9FB39}" presName="sibTrans" presStyleCnt="0"/>
      <dgm:spPr/>
    </dgm:pt>
    <dgm:pt modelId="{E1E98766-B6AE-41FA-9720-CCBA2F91675E}" type="pres">
      <dgm:prSet presAssocID="{83265520-094F-4161-8FA9-DD37ACE870D8}" presName="node" presStyleLbl="node1" presStyleIdx="2" presStyleCnt="5" custScaleY="131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2D08B-9EFE-44CE-927B-779E8A7C9075}" type="pres">
      <dgm:prSet presAssocID="{43A12BA2-D180-4B0E-817F-C1FF21C7B310}" presName="sibTrans" presStyleCnt="0"/>
      <dgm:spPr/>
    </dgm:pt>
    <dgm:pt modelId="{4F2AD89C-71F8-460E-9356-51E748D18CEB}" type="pres">
      <dgm:prSet presAssocID="{B1349A88-81C1-43FF-AE88-19279AAEB9E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B1B5DE-7CC1-489B-90E5-D19810A78B23}" type="pres">
      <dgm:prSet presAssocID="{6BA52AA1-0A26-4007-966D-83829B9D56F4}" presName="sibTrans" presStyleCnt="0"/>
      <dgm:spPr/>
    </dgm:pt>
    <dgm:pt modelId="{3EC62DC2-8A30-43C1-99DB-66DFE1765610}" type="pres">
      <dgm:prSet presAssocID="{25144D00-D48D-4BAB-9AEE-539117834F2F}" presName="node" presStyleLbl="node1" presStyleIdx="4" presStyleCnt="5" custScaleY="126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D11EC3-03FE-4BB8-8A0F-EF3AB6346AD0}" type="presOf" srcId="{25144D00-D48D-4BAB-9AEE-539117834F2F}" destId="{3EC62DC2-8A30-43C1-99DB-66DFE1765610}" srcOrd="0" destOrd="0" presId="urn:microsoft.com/office/officeart/2005/8/layout/default"/>
    <dgm:cxn modelId="{EF0403D9-AC6E-4BF6-80F6-EB89000E7689}" srcId="{A50E90D5-BE1D-4AE2-9D7C-6758AD1B7599}" destId="{C722BBDF-E652-4F50-8AA1-678D65A91B79}" srcOrd="1" destOrd="0" parTransId="{1644194B-1BB8-4948-825A-7A1321848996}" sibTransId="{4167421C-BEAE-463F-9BE2-8B30A2B9FB39}"/>
    <dgm:cxn modelId="{7E2DB5C9-975F-451B-B20D-4FE6B45ED278}" srcId="{A50E90D5-BE1D-4AE2-9D7C-6758AD1B7599}" destId="{83265520-094F-4161-8FA9-DD37ACE870D8}" srcOrd="2" destOrd="0" parTransId="{8774D4FA-F2F3-441F-8D72-82249B5A7C93}" sibTransId="{43A12BA2-D180-4B0E-817F-C1FF21C7B310}"/>
    <dgm:cxn modelId="{EABFC9B0-9712-43EC-909E-09830579C1C6}" type="presOf" srcId="{B1349A88-81C1-43FF-AE88-19279AAEB9E3}" destId="{4F2AD89C-71F8-460E-9356-51E748D18CEB}" srcOrd="0" destOrd="0" presId="urn:microsoft.com/office/officeart/2005/8/layout/default"/>
    <dgm:cxn modelId="{45992CE2-19BD-4E6C-B492-45126D000C8B}" type="presOf" srcId="{53164F75-DF4A-438C-895B-5A8D5E9E1E1C}" destId="{5373DC58-C450-4550-9EED-679E5B28447A}" srcOrd="0" destOrd="0" presId="urn:microsoft.com/office/officeart/2005/8/layout/default"/>
    <dgm:cxn modelId="{0A1C79BE-1B0C-4C31-9661-85EEAC0A60B0}" srcId="{A50E90D5-BE1D-4AE2-9D7C-6758AD1B7599}" destId="{B1349A88-81C1-43FF-AE88-19279AAEB9E3}" srcOrd="3" destOrd="0" parTransId="{101F7350-53A5-4380-A5DE-A3345D1E5C68}" sibTransId="{6BA52AA1-0A26-4007-966D-83829B9D56F4}"/>
    <dgm:cxn modelId="{8E509925-F2C2-4979-AAE9-A51442FC29E6}" type="presOf" srcId="{83265520-094F-4161-8FA9-DD37ACE870D8}" destId="{E1E98766-B6AE-41FA-9720-CCBA2F91675E}" srcOrd="0" destOrd="0" presId="urn:microsoft.com/office/officeart/2005/8/layout/default"/>
    <dgm:cxn modelId="{FF84AE5B-BB87-4580-82BA-6FA8ACBD69E2}" srcId="{A50E90D5-BE1D-4AE2-9D7C-6758AD1B7599}" destId="{53164F75-DF4A-438C-895B-5A8D5E9E1E1C}" srcOrd="0" destOrd="0" parTransId="{03289DA2-4628-4ABC-9554-D6FEBC49D316}" sibTransId="{9BBCFAD5-2CC0-4AC8-8094-DA38AF4C066E}"/>
    <dgm:cxn modelId="{AE4BF0A3-94AF-4D83-83AD-178A519E4FD7}" srcId="{A50E90D5-BE1D-4AE2-9D7C-6758AD1B7599}" destId="{25144D00-D48D-4BAB-9AEE-539117834F2F}" srcOrd="4" destOrd="0" parTransId="{CED4A373-F8E3-4A16-8671-4DF8A5180E11}" sibTransId="{B5E01274-591F-4DA9-A49F-876CC936B6C9}"/>
    <dgm:cxn modelId="{213F11E2-403E-409D-AF35-C0B4E10A10D5}" type="presOf" srcId="{C722BBDF-E652-4F50-8AA1-678D65A91B79}" destId="{0480DA09-E776-40CE-AEB4-0F2A359B7B11}" srcOrd="0" destOrd="0" presId="urn:microsoft.com/office/officeart/2005/8/layout/default"/>
    <dgm:cxn modelId="{BB617C16-A241-4299-8551-A98EB7AAAEA3}" type="presOf" srcId="{A50E90D5-BE1D-4AE2-9D7C-6758AD1B7599}" destId="{D1848236-7FB5-47FA-BB7E-624164089312}" srcOrd="0" destOrd="0" presId="urn:microsoft.com/office/officeart/2005/8/layout/default"/>
    <dgm:cxn modelId="{841027FD-B310-4AAA-A5C6-FFEDCA589FD0}" type="presParOf" srcId="{D1848236-7FB5-47FA-BB7E-624164089312}" destId="{5373DC58-C450-4550-9EED-679E5B28447A}" srcOrd="0" destOrd="0" presId="urn:microsoft.com/office/officeart/2005/8/layout/default"/>
    <dgm:cxn modelId="{9D83FC47-7EFF-4638-ADE7-B1717AE396F1}" type="presParOf" srcId="{D1848236-7FB5-47FA-BB7E-624164089312}" destId="{E1E89461-9F03-4FFB-9659-DAE2E2ECCD99}" srcOrd="1" destOrd="0" presId="urn:microsoft.com/office/officeart/2005/8/layout/default"/>
    <dgm:cxn modelId="{259FD75F-B8AE-458D-AA0D-3E6B90D15118}" type="presParOf" srcId="{D1848236-7FB5-47FA-BB7E-624164089312}" destId="{0480DA09-E776-40CE-AEB4-0F2A359B7B11}" srcOrd="2" destOrd="0" presId="urn:microsoft.com/office/officeart/2005/8/layout/default"/>
    <dgm:cxn modelId="{AF64576C-78E6-4B89-A5EF-122CD7DF964E}" type="presParOf" srcId="{D1848236-7FB5-47FA-BB7E-624164089312}" destId="{C79B5131-C1FA-4DF3-89B3-C3681AA1D320}" srcOrd="3" destOrd="0" presId="urn:microsoft.com/office/officeart/2005/8/layout/default"/>
    <dgm:cxn modelId="{6DFFBB44-2FE2-42E2-9E5A-A5ED11AA9987}" type="presParOf" srcId="{D1848236-7FB5-47FA-BB7E-624164089312}" destId="{E1E98766-B6AE-41FA-9720-CCBA2F91675E}" srcOrd="4" destOrd="0" presId="urn:microsoft.com/office/officeart/2005/8/layout/default"/>
    <dgm:cxn modelId="{8768B23A-29D4-4AB1-82C6-DBC9C56792B2}" type="presParOf" srcId="{D1848236-7FB5-47FA-BB7E-624164089312}" destId="{1782D08B-9EFE-44CE-927B-779E8A7C9075}" srcOrd="5" destOrd="0" presId="urn:microsoft.com/office/officeart/2005/8/layout/default"/>
    <dgm:cxn modelId="{4D56F5DE-C5FC-43D8-A281-6CC9853131D0}" type="presParOf" srcId="{D1848236-7FB5-47FA-BB7E-624164089312}" destId="{4F2AD89C-71F8-460E-9356-51E748D18CEB}" srcOrd="6" destOrd="0" presId="urn:microsoft.com/office/officeart/2005/8/layout/default"/>
    <dgm:cxn modelId="{4F11CC1B-62BD-4CE0-B2A9-128880ADD22A}" type="presParOf" srcId="{D1848236-7FB5-47FA-BB7E-624164089312}" destId="{38B1B5DE-7CC1-489B-90E5-D19810A78B23}" srcOrd="7" destOrd="0" presId="urn:microsoft.com/office/officeart/2005/8/layout/default"/>
    <dgm:cxn modelId="{5A3FCA1D-061F-4EC0-B358-1E6420C819A7}" type="presParOf" srcId="{D1848236-7FB5-47FA-BB7E-624164089312}" destId="{3EC62DC2-8A30-43C1-99DB-66DFE176561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1B006F-42C8-4A98-B8A6-129B2FB3213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88CB7F-944E-4B69-8890-99EA7820ED18}">
      <dgm:prSet phldrT="[Текст]" custT="1"/>
      <dgm:spPr/>
      <dgm:t>
        <a:bodyPr/>
        <a:lstStyle/>
        <a:p>
          <a:r>
            <a:rPr lang="ru-RU" sz="2000" dirty="0" smtClean="0"/>
            <a:t>1) догляд </a:t>
          </a:r>
          <a:r>
            <a:rPr lang="ru-RU" sz="2000" dirty="0" err="1" smtClean="0"/>
            <a:t>вдома</a:t>
          </a:r>
          <a:r>
            <a:rPr lang="ru-RU" sz="2000" dirty="0" smtClean="0"/>
            <a:t>, </a:t>
          </a:r>
          <a:r>
            <a:rPr lang="ru-RU" sz="2000" dirty="0" err="1" smtClean="0"/>
            <a:t>денний</a:t>
          </a:r>
          <a:r>
            <a:rPr lang="ru-RU" sz="2000" dirty="0" smtClean="0"/>
            <a:t> догляд;</a:t>
          </a:r>
        </a:p>
        <a:p>
          <a:r>
            <a:rPr lang="ru-RU" sz="2000" dirty="0" smtClean="0"/>
            <a:t>2) </a:t>
          </a:r>
          <a:r>
            <a:rPr lang="ru-RU" sz="2000" dirty="0" err="1" smtClean="0"/>
            <a:t>підтримане</a:t>
          </a:r>
          <a:r>
            <a:rPr lang="ru-RU" sz="2000" dirty="0" smtClean="0"/>
            <a:t> </a:t>
          </a:r>
          <a:r>
            <a:rPr lang="ru-RU" sz="2000" dirty="0" err="1" smtClean="0"/>
            <a:t>проживання</a:t>
          </a:r>
          <a:r>
            <a:rPr lang="ru-RU" sz="2000" dirty="0" smtClean="0"/>
            <a:t>;</a:t>
          </a:r>
        </a:p>
        <a:p>
          <a:r>
            <a:rPr lang="ru-RU" sz="2000" dirty="0" smtClean="0"/>
            <a:t>3) </a:t>
          </a:r>
          <a:r>
            <a:rPr lang="ru-RU" sz="2000" dirty="0" err="1" smtClean="0"/>
            <a:t>соціальна</a:t>
          </a:r>
          <a:r>
            <a:rPr lang="ru-RU" sz="2000" dirty="0" smtClean="0"/>
            <a:t> </a:t>
          </a:r>
          <a:r>
            <a:rPr lang="ru-RU" sz="2000" dirty="0" err="1" smtClean="0"/>
            <a:t>адаптація</a:t>
          </a:r>
          <a:r>
            <a:rPr lang="ru-RU" sz="2000" dirty="0" smtClean="0"/>
            <a:t>;</a:t>
          </a:r>
        </a:p>
        <a:p>
          <a:r>
            <a:rPr lang="ru-RU" sz="2000" dirty="0" smtClean="0"/>
            <a:t>4) </a:t>
          </a:r>
          <a:r>
            <a:rPr lang="ru-RU" sz="2000" dirty="0" err="1" smtClean="0"/>
            <a:t>соціальна</a:t>
          </a:r>
          <a:r>
            <a:rPr lang="ru-RU" sz="2000" dirty="0" smtClean="0"/>
            <a:t> </a:t>
          </a:r>
          <a:r>
            <a:rPr lang="ru-RU" sz="2000" dirty="0" err="1" smtClean="0"/>
            <a:t>інтеграція</a:t>
          </a:r>
          <a:r>
            <a:rPr lang="ru-RU" sz="2000" dirty="0" smtClean="0"/>
            <a:t> та </a:t>
          </a:r>
          <a:r>
            <a:rPr lang="ru-RU" sz="2000" dirty="0" err="1" smtClean="0"/>
            <a:t>реінтеграція</a:t>
          </a:r>
          <a:r>
            <a:rPr lang="ru-RU" sz="2000" dirty="0" smtClean="0"/>
            <a:t>;</a:t>
          </a:r>
          <a:endParaRPr lang="ru-RU" sz="2000" dirty="0"/>
        </a:p>
      </dgm:t>
    </dgm:pt>
    <dgm:pt modelId="{F44922D1-CF62-44C0-87ED-352D77C26F5D}" type="parTrans" cxnId="{F348580E-FACB-44F4-94D6-3081A0790D71}">
      <dgm:prSet/>
      <dgm:spPr/>
      <dgm:t>
        <a:bodyPr/>
        <a:lstStyle/>
        <a:p>
          <a:endParaRPr lang="ru-RU"/>
        </a:p>
      </dgm:t>
    </dgm:pt>
    <dgm:pt modelId="{3257E12F-3580-4969-BF64-9803A9BDA5BC}" type="sibTrans" cxnId="{F348580E-FACB-44F4-94D6-3081A0790D71}">
      <dgm:prSet/>
      <dgm:spPr/>
      <dgm:t>
        <a:bodyPr/>
        <a:lstStyle/>
        <a:p>
          <a:endParaRPr lang="ru-RU"/>
        </a:p>
      </dgm:t>
    </dgm:pt>
    <dgm:pt modelId="{579A1F7E-12EA-4580-A5A2-B3E9A00542F2}">
      <dgm:prSet phldrT="[Текст]" custT="1"/>
      <dgm:spPr/>
      <dgm:t>
        <a:bodyPr/>
        <a:lstStyle/>
        <a:p>
          <a:r>
            <a:rPr lang="ru-RU" sz="2000" dirty="0" smtClean="0"/>
            <a:t>5) </a:t>
          </a:r>
          <a:r>
            <a:rPr lang="ru-RU" sz="2000" dirty="0" err="1" smtClean="0"/>
            <a:t>надання</a:t>
          </a:r>
          <a:r>
            <a:rPr lang="ru-RU" sz="2000" dirty="0" smtClean="0"/>
            <a:t> </a:t>
          </a:r>
          <a:r>
            <a:rPr lang="ru-RU" sz="2000" dirty="0" err="1" smtClean="0"/>
            <a:t>притулку</a:t>
          </a:r>
          <a:r>
            <a:rPr lang="ru-RU" sz="2000" dirty="0" smtClean="0"/>
            <a:t>;</a:t>
          </a:r>
        </a:p>
        <a:p>
          <a:r>
            <a:rPr lang="ru-RU" sz="2000" dirty="0" smtClean="0"/>
            <a:t>6) </a:t>
          </a:r>
          <a:r>
            <a:rPr lang="ru-RU" sz="2000" dirty="0" err="1" smtClean="0"/>
            <a:t>екстрене</a:t>
          </a:r>
          <a:r>
            <a:rPr lang="ru-RU" sz="2000" dirty="0" smtClean="0"/>
            <a:t> (</a:t>
          </a:r>
          <a:r>
            <a:rPr lang="ru-RU" sz="2000" dirty="0" err="1" smtClean="0"/>
            <a:t>кризове</a:t>
          </a:r>
          <a:r>
            <a:rPr lang="ru-RU" sz="2000" dirty="0" smtClean="0"/>
            <a:t>) </a:t>
          </a:r>
          <a:r>
            <a:rPr lang="ru-RU" sz="2000" dirty="0" err="1" smtClean="0"/>
            <a:t>втручання</a:t>
          </a:r>
          <a:r>
            <a:rPr lang="ru-RU" sz="2000" dirty="0" smtClean="0"/>
            <a:t>;</a:t>
          </a:r>
        </a:p>
        <a:p>
          <a:r>
            <a:rPr lang="ru-RU" sz="2000" dirty="0" smtClean="0"/>
            <a:t>7) </a:t>
          </a:r>
          <a:r>
            <a:rPr lang="ru-RU" sz="2000" dirty="0" err="1" smtClean="0"/>
            <a:t>консультування</a:t>
          </a:r>
          <a:r>
            <a:rPr lang="ru-RU" sz="2000" dirty="0" smtClean="0"/>
            <a:t>;</a:t>
          </a:r>
        </a:p>
        <a:p>
          <a:r>
            <a:rPr lang="ru-RU" sz="2000" dirty="0" smtClean="0"/>
            <a:t>8) </a:t>
          </a:r>
          <a:r>
            <a:rPr lang="ru-RU" sz="2000" dirty="0" err="1" smtClean="0"/>
            <a:t>соціальний</a:t>
          </a:r>
          <a:r>
            <a:rPr lang="ru-RU" sz="2000" dirty="0" smtClean="0"/>
            <a:t> </a:t>
          </a:r>
          <a:r>
            <a:rPr lang="ru-RU" sz="2000" dirty="0" err="1" smtClean="0"/>
            <a:t>супровід</a:t>
          </a:r>
          <a:r>
            <a:rPr lang="ru-RU" sz="2000" dirty="0" smtClean="0"/>
            <a:t>;</a:t>
          </a:r>
          <a:endParaRPr lang="ru-RU" sz="2000" dirty="0"/>
        </a:p>
      </dgm:t>
    </dgm:pt>
    <dgm:pt modelId="{8A2A1058-EF26-4699-BFA1-1459E0F52ACF}" type="parTrans" cxnId="{FC368491-B0B3-4CE5-BAD3-CE8FB4CCA3F1}">
      <dgm:prSet/>
      <dgm:spPr/>
      <dgm:t>
        <a:bodyPr/>
        <a:lstStyle/>
        <a:p>
          <a:endParaRPr lang="ru-RU"/>
        </a:p>
      </dgm:t>
    </dgm:pt>
    <dgm:pt modelId="{FAE5AA62-D992-4F5E-A06F-6861996810A4}" type="sibTrans" cxnId="{FC368491-B0B3-4CE5-BAD3-CE8FB4CCA3F1}">
      <dgm:prSet/>
      <dgm:spPr/>
      <dgm:t>
        <a:bodyPr/>
        <a:lstStyle/>
        <a:p>
          <a:endParaRPr lang="ru-RU"/>
        </a:p>
      </dgm:t>
    </dgm:pt>
    <dgm:pt modelId="{BA619913-5860-471A-8097-4ACA851ABB48}">
      <dgm:prSet phldrT="[Текст]" custT="1"/>
      <dgm:spPr/>
      <dgm:t>
        <a:bodyPr/>
        <a:lstStyle/>
        <a:p>
          <a:r>
            <a:rPr lang="ru-RU" sz="2000" dirty="0" smtClean="0"/>
            <a:t>9) </a:t>
          </a:r>
          <a:r>
            <a:rPr lang="ru-RU" sz="2000" dirty="0" err="1" smtClean="0"/>
            <a:t>представництво</a:t>
          </a:r>
          <a:r>
            <a:rPr lang="ru-RU" sz="2000" dirty="0" smtClean="0"/>
            <a:t> </a:t>
          </a:r>
          <a:r>
            <a:rPr lang="ru-RU" sz="2000" dirty="0" err="1" smtClean="0"/>
            <a:t>інтересів</a:t>
          </a:r>
          <a:r>
            <a:rPr lang="ru-RU" sz="2000" dirty="0" smtClean="0"/>
            <a:t>;</a:t>
          </a:r>
        </a:p>
        <a:p>
          <a:r>
            <a:rPr lang="ru-RU" sz="2000" dirty="0" smtClean="0"/>
            <a:t>10) </a:t>
          </a:r>
          <a:r>
            <a:rPr lang="ru-RU" sz="2000" dirty="0" err="1" smtClean="0"/>
            <a:t>посередництво</a:t>
          </a:r>
          <a:r>
            <a:rPr lang="ru-RU" sz="2000" dirty="0" smtClean="0"/>
            <a:t> (</a:t>
          </a:r>
          <a:r>
            <a:rPr lang="ru-RU" sz="2000" dirty="0" err="1" smtClean="0"/>
            <a:t>медіація</a:t>
          </a:r>
          <a:r>
            <a:rPr lang="ru-RU" sz="2000" dirty="0" smtClean="0"/>
            <a:t>);</a:t>
          </a:r>
        </a:p>
        <a:p>
          <a:r>
            <a:rPr lang="ru-RU" sz="2000" dirty="0" smtClean="0"/>
            <a:t>11) </a:t>
          </a:r>
          <a:r>
            <a:rPr lang="ru-RU" sz="2000" dirty="0" err="1" smtClean="0"/>
            <a:t>соціальна</a:t>
          </a:r>
          <a:r>
            <a:rPr lang="ru-RU" sz="2000" dirty="0" smtClean="0"/>
            <a:t> </a:t>
          </a:r>
          <a:r>
            <a:rPr lang="ru-RU" sz="2000" dirty="0" err="1" smtClean="0"/>
            <a:t>профілактика</a:t>
          </a:r>
          <a:r>
            <a:rPr lang="ru-RU" sz="2000" dirty="0" smtClean="0"/>
            <a:t>;</a:t>
          </a:r>
        </a:p>
        <a:p>
          <a:r>
            <a:rPr lang="ru-RU" sz="2000" dirty="0" smtClean="0"/>
            <a:t>12) натуральна </a:t>
          </a:r>
          <a:r>
            <a:rPr lang="ru-RU" sz="2000" dirty="0" err="1" smtClean="0"/>
            <a:t>допомога</a:t>
          </a:r>
          <a:r>
            <a:rPr lang="ru-RU" sz="2000" dirty="0" smtClean="0"/>
            <a:t>;</a:t>
          </a:r>
          <a:endParaRPr lang="ru-RU" sz="2000" dirty="0"/>
        </a:p>
      </dgm:t>
    </dgm:pt>
    <dgm:pt modelId="{EE896760-B917-4ADF-97BA-6DD5ADFD6EB7}" type="parTrans" cxnId="{A4CACD03-90DA-4B4A-AC42-394E353A464C}">
      <dgm:prSet/>
      <dgm:spPr/>
      <dgm:t>
        <a:bodyPr/>
        <a:lstStyle/>
        <a:p>
          <a:endParaRPr lang="ru-RU"/>
        </a:p>
      </dgm:t>
    </dgm:pt>
    <dgm:pt modelId="{82E369C2-E913-4C90-A096-991F5AE0AA9E}" type="sibTrans" cxnId="{A4CACD03-90DA-4B4A-AC42-394E353A464C}">
      <dgm:prSet/>
      <dgm:spPr/>
      <dgm:t>
        <a:bodyPr/>
        <a:lstStyle/>
        <a:p>
          <a:endParaRPr lang="ru-RU"/>
        </a:p>
      </dgm:t>
    </dgm:pt>
    <dgm:pt modelId="{7B8B32AF-EA6B-431B-A440-C93B5D6C8770}">
      <dgm:prSet phldrT="[Текст]" custT="1"/>
      <dgm:spPr/>
      <dgm:t>
        <a:bodyPr/>
        <a:lstStyle/>
        <a:p>
          <a:r>
            <a:rPr lang="ru-RU" sz="2000" dirty="0" smtClean="0"/>
            <a:t>13) </a:t>
          </a:r>
          <a:r>
            <a:rPr lang="ru-RU" sz="2000" dirty="0" err="1" smtClean="0"/>
            <a:t>фізичний</a:t>
          </a:r>
          <a:r>
            <a:rPr lang="ru-RU" sz="2000" dirty="0" smtClean="0"/>
            <a:t> </a:t>
          </a:r>
          <a:r>
            <a:rPr lang="ru-RU" sz="2000" dirty="0" err="1" smtClean="0"/>
            <a:t>супровід</a:t>
          </a:r>
          <a:r>
            <a:rPr lang="ru-RU" sz="2000" dirty="0" smtClean="0"/>
            <a:t> </a:t>
          </a:r>
          <a:r>
            <a:rPr lang="ru-RU" sz="2000" dirty="0" err="1" smtClean="0"/>
            <a:t>осіб</a:t>
          </a:r>
          <a:r>
            <a:rPr lang="ru-RU" sz="2000" dirty="0" smtClean="0"/>
            <a:t> з </a:t>
          </a:r>
          <a:r>
            <a:rPr lang="ru-RU" sz="2000" dirty="0" err="1" smtClean="0"/>
            <a:t>інвалідністю</a:t>
          </a:r>
          <a:r>
            <a:rPr lang="ru-RU" sz="2000" dirty="0" smtClean="0"/>
            <a:t>, </a:t>
          </a:r>
          <a:r>
            <a:rPr lang="ru-RU" sz="2000" dirty="0" err="1" smtClean="0"/>
            <a:t>які</a:t>
          </a:r>
          <a:r>
            <a:rPr lang="ru-RU" sz="2000" dirty="0" smtClean="0"/>
            <a:t> </a:t>
          </a:r>
          <a:r>
            <a:rPr lang="ru-RU" sz="2000" dirty="0" err="1" smtClean="0"/>
            <a:t>мають</a:t>
          </a:r>
          <a:r>
            <a:rPr lang="ru-RU" sz="2000" dirty="0" smtClean="0"/>
            <a:t> </a:t>
          </a:r>
          <a:r>
            <a:rPr lang="ru-RU" sz="2000" dirty="0" err="1" smtClean="0"/>
            <a:t>порушення</a:t>
          </a:r>
          <a:r>
            <a:rPr lang="ru-RU" sz="2000" dirty="0" smtClean="0"/>
            <a:t> опорно-</a:t>
          </a:r>
          <a:r>
            <a:rPr lang="ru-RU" sz="2000" dirty="0" err="1" smtClean="0"/>
            <a:t>рухового</a:t>
          </a:r>
          <a:r>
            <a:rPr lang="ru-RU" sz="2000" dirty="0" smtClean="0"/>
            <a:t> </a:t>
          </a:r>
          <a:r>
            <a:rPr lang="ru-RU" sz="2000" dirty="0" err="1" smtClean="0"/>
            <a:t>апарату</a:t>
          </a:r>
          <a:r>
            <a:rPr lang="ru-RU" sz="2000" dirty="0" smtClean="0"/>
            <a:t> та </a:t>
          </a:r>
          <a:r>
            <a:rPr lang="ru-RU" sz="2000" dirty="0" err="1" smtClean="0"/>
            <a:t>пересуваються</a:t>
          </a:r>
          <a:r>
            <a:rPr lang="ru-RU" sz="2000" dirty="0" smtClean="0"/>
            <a:t> на </a:t>
          </a:r>
          <a:r>
            <a:rPr lang="ru-RU" sz="2000" dirty="0" err="1" smtClean="0"/>
            <a:t>кріслах</a:t>
          </a:r>
          <a:r>
            <a:rPr lang="ru-RU" sz="2000" dirty="0" smtClean="0"/>
            <a:t> </a:t>
          </a:r>
          <a:r>
            <a:rPr lang="ru-RU" sz="2000" dirty="0" err="1" smtClean="0"/>
            <a:t>колісних</a:t>
          </a:r>
          <a:r>
            <a:rPr lang="ru-RU" sz="2000" dirty="0" smtClean="0"/>
            <a:t>, </a:t>
          </a:r>
          <a:r>
            <a:rPr lang="ru-RU" sz="2000" dirty="0" err="1" smtClean="0"/>
            <a:t>порушення</a:t>
          </a:r>
          <a:r>
            <a:rPr lang="ru-RU" sz="2000" dirty="0" smtClean="0"/>
            <a:t> </a:t>
          </a:r>
          <a:r>
            <a:rPr lang="ru-RU" sz="2000" dirty="0" err="1" smtClean="0"/>
            <a:t>зору</a:t>
          </a:r>
          <a:r>
            <a:rPr lang="ru-RU" sz="2000" dirty="0" smtClean="0"/>
            <a:t>;</a:t>
          </a:r>
        </a:p>
        <a:p>
          <a:r>
            <a:rPr lang="ru-RU" sz="2000" dirty="0" smtClean="0"/>
            <a:t>14) переклад жестовою </a:t>
          </a:r>
          <a:r>
            <a:rPr lang="ru-RU" sz="2000" dirty="0" err="1" smtClean="0"/>
            <a:t>мовою</a:t>
          </a:r>
          <a:r>
            <a:rPr lang="ru-RU" sz="2000" dirty="0" smtClean="0"/>
            <a:t>;</a:t>
          </a:r>
          <a:endParaRPr lang="ru-RU" sz="2000" dirty="0"/>
        </a:p>
      </dgm:t>
    </dgm:pt>
    <dgm:pt modelId="{26B96750-5B7C-4C49-9114-D33603E37F27}" type="parTrans" cxnId="{E658A8DF-C093-49FE-9247-3341E83588CF}">
      <dgm:prSet/>
      <dgm:spPr/>
      <dgm:t>
        <a:bodyPr/>
        <a:lstStyle/>
        <a:p>
          <a:endParaRPr lang="ru-RU"/>
        </a:p>
      </dgm:t>
    </dgm:pt>
    <dgm:pt modelId="{4B38FB10-4BA1-40A6-870E-2F785C9524A1}" type="sibTrans" cxnId="{E658A8DF-C093-49FE-9247-3341E83588CF}">
      <dgm:prSet/>
      <dgm:spPr/>
      <dgm:t>
        <a:bodyPr/>
        <a:lstStyle/>
        <a:p>
          <a:endParaRPr lang="ru-RU"/>
        </a:p>
      </dgm:t>
    </dgm:pt>
    <dgm:pt modelId="{4DDC66C7-FF16-450A-93E3-FBD503118FE8}">
      <dgm:prSet phldrT="[Текст]" custT="1"/>
      <dgm:spPr/>
      <dgm:t>
        <a:bodyPr/>
        <a:lstStyle/>
        <a:p>
          <a:r>
            <a:rPr lang="ru-RU" sz="2000" dirty="0" smtClean="0"/>
            <a:t>15) догляд та </a:t>
          </a:r>
          <a:r>
            <a:rPr lang="ru-RU" sz="2000" dirty="0" err="1" smtClean="0"/>
            <a:t>виховання</a:t>
          </a:r>
          <a:r>
            <a:rPr lang="ru-RU" sz="2000" dirty="0" smtClean="0"/>
            <a:t> </a:t>
          </a:r>
          <a:r>
            <a:rPr lang="ru-RU" sz="2000" dirty="0" err="1" smtClean="0"/>
            <a:t>дітей</a:t>
          </a:r>
          <a:r>
            <a:rPr lang="ru-RU" sz="2000" dirty="0" smtClean="0"/>
            <a:t> в </a:t>
          </a:r>
          <a:r>
            <a:rPr lang="ru-RU" sz="2000" dirty="0" err="1" smtClean="0"/>
            <a:t>умовах</a:t>
          </a:r>
          <a:r>
            <a:rPr lang="ru-RU" sz="2000" dirty="0" smtClean="0"/>
            <a:t>, </a:t>
          </a:r>
          <a:r>
            <a:rPr lang="ru-RU" sz="2000" dirty="0" err="1" smtClean="0"/>
            <a:t>наближених</a:t>
          </a:r>
          <a:r>
            <a:rPr lang="ru-RU" sz="2000" dirty="0" smtClean="0"/>
            <a:t> до </a:t>
          </a:r>
          <a:r>
            <a:rPr lang="ru-RU" sz="2000" dirty="0" err="1" smtClean="0"/>
            <a:t>сімейних</a:t>
          </a:r>
          <a:r>
            <a:rPr lang="ru-RU" sz="2000" dirty="0" smtClean="0"/>
            <a:t>;</a:t>
          </a:r>
        </a:p>
        <a:p>
          <a:r>
            <a:rPr lang="ru-RU" sz="2000" dirty="0" smtClean="0"/>
            <a:t>16) </a:t>
          </a:r>
          <a:r>
            <a:rPr lang="ru-RU" sz="2000" dirty="0" err="1" smtClean="0"/>
            <a:t>супровід</a:t>
          </a:r>
          <a:r>
            <a:rPr lang="ru-RU" sz="2000" dirty="0" smtClean="0"/>
            <a:t> </a:t>
          </a:r>
          <a:r>
            <a:rPr lang="ru-RU" sz="2000" dirty="0" err="1" smtClean="0"/>
            <a:t>під</a:t>
          </a:r>
          <a:r>
            <a:rPr lang="ru-RU" sz="2000" dirty="0" smtClean="0"/>
            <a:t> час </a:t>
          </a:r>
          <a:r>
            <a:rPr lang="ru-RU" sz="2000" dirty="0" err="1" smtClean="0"/>
            <a:t>інклюзивного</a:t>
          </a:r>
          <a:r>
            <a:rPr lang="ru-RU" sz="2000" dirty="0" smtClean="0"/>
            <a:t> </a:t>
          </a:r>
          <a:r>
            <a:rPr lang="ru-RU" sz="2000" dirty="0" err="1" smtClean="0"/>
            <a:t>навчання</a:t>
          </a:r>
          <a:r>
            <a:rPr lang="ru-RU" sz="2000" dirty="0" smtClean="0"/>
            <a:t>;</a:t>
          </a:r>
        </a:p>
        <a:p>
          <a:r>
            <a:rPr lang="ru-RU" sz="2000" dirty="0" smtClean="0"/>
            <a:t>17) </a:t>
          </a:r>
          <a:r>
            <a:rPr lang="ru-RU" sz="2000" dirty="0" err="1" smtClean="0"/>
            <a:t>інформування</a:t>
          </a:r>
          <a:r>
            <a:rPr lang="ru-RU" sz="2000" dirty="0" smtClean="0"/>
            <a:t>.</a:t>
          </a:r>
          <a:endParaRPr lang="ru-RU" sz="2000" dirty="0"/>
        </a:p>
      </dgm:t>
    </dgm:pt>
    <dgm:pt modelId="{5CF0529B-4EDE-4658-9FB3-DD398C859216}" type="parTrans" cxnId="{08163D2D-DD47-464D-A659-01B596B96ED5}">
      <dgm:prSet/>
      <dgm:spPr/>
      <dgm:t>
        <a:bodyPr/>
        <a:lstStyle/>
        <a:p>
          <a:endParaRPr lang="ru-RU"/>
        </a:p>
      </dgm:t>
    </dgm:pt>
    <dgm:pt modelId="{F0016EBD-B5BD-402D-80DD-C716010E8BD8}" type="sibTrans" cxnId="{08163D2D-DD47-464D-A659-01B596B96ED5}">
      <dgm:prSet/>
      <dgm:spPr/>
      <dgm:t>
        <a:bodyPr/>
        <a:lstStyle/>
        <a:p>
          <a:endParaRPr lang="ru-RU"/>
        </a:p>
      </dgm:t>
    </dgm:pt>
    <dgm:pt modelId="{9ADF310D-7F21-447B-BB5A-F5249C87E8B4}" type="pres">
      <dgm:prSet presAssocID="{491B006F-42C8-4A98-B8A6-129B2FB3213A}" presName="diagram" presStyleCnt="0">
        <dgm:presLayoutVars>
          <dgm:dir/>
          <dgm:resizeHandles val="exact"/>
        </dgm:presLayoutVars>
      </dgm:prSet>
      <dgm:spPr/>
    </dgm:pt>
    <dgm:pt modelId="{50E23906-2F9C-4656-95F6-055082C8866B}" type="pres">
      <dgm:prSet presAssocID="{7488CB7F-944E-4B69-8890-99EA7820ED1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4517A-2EDE-46A3-B628-E5A234841487}" type="pres">
      <dgm:prSet presAssocID="{3257E12F-3580-4969-BF64-9803A9BDA5BC}" presName="sibTrans" presStyleCnt="0"/>
      <dgm:spPr/>
    </dgm:pt>
    <dgm:pt modelId="{B3113C04-1B99-40DE-8BC6-9ECBCE336FE8}" type="pres">
      <dgm:prSet presAssocID="{579A1F7E-12EA-4580-A5A2-B3E9A00542F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832469-24E2-4F08-BDB2-FF8750BC4C23}" type="pres">
      <dgm:prSet presAssocID="{FAE5AA62-D992-4F5E-A06F-6861996810A4}" presName="sibTrans" presStyleCnt="0"/>
      <dgm:spPr/>
    </dgm:pt>
    <dgm:pt modelId="{8DF6FF53-0ACE-4FD5-89EF-6B24530BDFFD}" type="pres">
      <dgm:prSet presAssocID="{BA619913-5860-471A-8097-4ACA851ABB4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AEF5B4-C9F1-4907-A47D-727F68CDADF1}" type="pres">
      <dgm:prSet presAssocID="{82E369C2-E913-4C90-A096-991F5AE0AA9E}" presName="sibTrans" presStyleCnt="0"/>
      <dgm:spPr/>
    </dgm:pt>
    <dgm:pt modelId="{924F03A7-33C6-4BBC-8221-5DD400AF47FF}" type="pres">
      <dgm:prSet presAssocID="{7B8B32AF-EA6B-431B-A440-C93B5D6C877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FC2F15-260B-4928-B50F-B5CDC614F2CA}" type="pres">
      <dgm:prSet presAssocID="{4B38FB10-4BA1-40A6-870E-2F785C9524A1}" presName="sibTrans" presStyleCnt="0"/>
      <dgm:spPr/>
    </dgm:pt>
    <dgm:pt modelId="{7EEDC479-C20B-4BDA-A5F5-0272F9A5A07B}" type="pres">
      <dgm:prSet presAssocID="{4DDC66C7-FF16-450A-93E3-FBD503118FE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448E1B-51A7-4901-981F-9E4D97A4AC2D}" type="presOf" srcId="{BA619913-5860-471A-8097-4ACA851ABB48}" destId="{8DF6FF53-0ACE-4FD5-89EF-6B24530BDFFD}" srcOrd="0" destOrd="0" presId="urn:microsoft.com/office/officeart/2005/8/layout/default"/>
    <dgm:cxn modelId="{6A0D7CC3-1F40-4D89-B00C-FEEAFF900281}" type="presOf" srcId="{7B8B32AF-EA6B-431B-A440-C93B5D6C8770}" destId="{924F03A7-33C6-4BBC-8221-5DD400AF47FF}" srcOrd="0" destOrd="0" presId="urn:microsoft.com/office/officeart/2005/8/layout/default"/>
    <dgm:cxn modelId="{2682FF5A-32F8-43D3-AE2A-D936660CB74A}" type="presOf" srcId="{491B006F-42C8-4A98-B8A6-129B2FB3213A}" destId="{9ADF310D-7F21-447B-BB5A-F5249C87E8B4}" srcOrd="0" destOrd="0" presId="urn:microsoft.com/office/officeart/2005/8/layout/default"/>
    <dgm:cxn modelId="{FC368491-B0B3-4CE5-BAD3-CE8FB4CCA3F1}" srcId="{491B006F-42C8-4A98-B8A6-129B2FB3213A}" destId="{579A1F7E-12EA-4580-A5A2-B3E9A00542F2}" srcOrd="1" destOrd="0" parTransId="{8A2A1058-EF26-4699-BFA1-1459E0F52ACF}" sibTransId="{FAE5AA62-D992-4F5E-A06F-6861996810A4}"/>
    <dgm:cxn modelId="{5E875CA5-0830-41B1-AAD3-71FBDA6ACD0D}" type="presOf" srcId="{7488CB7F-944E-4B69-8890-99EA7820ED18}" destId="{50E23906-2F9C-4656-95F6-055082C8866B}" srcOrd="0" destOrd="0" presId="urn:microsoft.com/office/officeart/2005/8/layout/default"/>
    <dgm:cxn modelId="{23966D61-06DD-484B-A009-0B8A481E870E}" type="presOf" srcId="{4DDC66C7-FF16-450A-93E3-FBD503118FE8}" destId="{7EEDC479-C20B-4BDA-A5F5-0272F9A5A07B}" srcOrd="0" destOrd="0" presId="urn:microsoft.com/office/officeart/2005/8/layout/default"/>
    <dgm:cxn modelId="{F348580E-FACB-44F4-94D6-3081A0790D71}" srcId="{491B006F-42C8-4A98-B8A6-129B2FB3213A}" destId="{7488CB7F-944E-4B69-8890-99EA7820ED18}" srcOrd="0" destOrd="0" parTransId="{F44922D1-CF62-44C0-87ED-352D77C26F5D}" sibTransId="{3257E12F-3580-4969-BF64-9803A9BDA5BC}"/>
    <dgm:cxn modelId="{E658A8DF-C093-49FE-9247-3341E83588CF}" srcId="{491B006F-42C8-4A98-B8A6-129B2FB3213A}" destId="{7B8B32AF-EA6B-431B-A440-C93B5D6C8770}" srcOrd="3" destOrd="0" parTransId="{26B96750-5B7C-4C49-9114-D33603E37F27}" sibTransId="{4B38FB10-4BA1-40A6-870E-2F785C9524A1}"/>
    <dgm:cxn modelId="{08163D2D-DD47-464D-A659-01B596B96ED5}" srcId="{491B006F-42C8-4A98-B8A6-129B2FB3213A}" destId="{4DDC66C7-FF16-450A-93E3-FBD503118FE8}" srcOrd="4" destOrd="0" parTransId="{5CF0529B-4EDE-4658-9FB3-DD398C859216}" sibTransId="{F0016EBD-B5BD-402D-80DD-C716010E8BD8}"/>
    <dgm:cxn modelId="{A4CACD03-90DA-4B4A-AC42-394E353A464C}" srcId="{491B006F-42C8-4A98-B8A6-129B2FB3213A}" destId="{BA619913-5860-471A-8097-4ACA851ABB48}" srcOrd="2" destOrd="0" parTransId="{EE896760-B917-4ADF-97BA-6DD5ADFD6EB7}" sibTransId="{82E369C2-E913-4C90-A096-991F5AE0AA9E}"/>
    <dgm:cxn modelId="{885DC9FF-DA5B-47BD-9AEC-371574CDEEC3}" type="presOf" srcId="{579A1F7E-12EA-4580-A5A2-B3E9A00542F2}" destId="{B3113C04-1B99-40DE-8BC6-9ECBCE336FE8}" srcOrd="0" destOrd="0" presId="urn:microsoft.com/office/officeart/2005/8/layout/default"/>
    <dgm:cxn modelId="{2C681089-0BB7-407C-9105-CAE464E15F17}" type="presParOf" srcId="{9ADF310D-7F21-447B-BB5A-F5249C87E8B4}" destId="{50E23906-2F9C-4656-95F6-055082C8866B}" srcOrd="0" destOrd="0" presId="urn:microsoft.com/office/officeart/2005/8/layout/default"/>
    <dgm:cxn modelId="{E9EBF0F0-1FDC-422F-BE23-956CBFBC556F}" type="presParOf" srcId="{9ADF310D-7F21-447B-BB5A-F5249C87E8B4}" destId="{C4C4517A-2EDE-46A3-B628-E5A234841487}" srcOrd="1" destOrd="0" presId="urn:microsoft.com/office/officeart/2005/8/layout/default"/>
    <dgm:cxn modelId="{79E8B5E6-BFFF-4AC5-A1E1-19493405B910}" type="presParOf" srcId="{9ADF310D-7F21-447B-BB5A-F5249C87E8B4}" destId="{B3113C04-1B99-40DE-8BC6-9ECBCE336FE8}" srcOrd="2" destOrd="0" presId="urn:microsoft.com/office/officeart/2005/8/layout/default"/>
    <dgm:cxn modelId="{4D7F9F35-BA8C-485E-8D16-91017F68E6D3}" type="presParOf" srcId="{9ADF310D-7F21-447B-BB5A-F5249C87E8B4}" destId="{EC832469-24E2-4F08-BDB2-FF8750BC4C23}" srcOrd="3" destOrd="0" presId="urn:microsoft.com/office/officeart/2005/8/layout/default"/>
    <dgm:cxn modelId="{E0F4941A-E68D-4DEF-95BA-C48BDA89BE8F}" type="presParOf" srcId="{9ADF310D-7F21-447B-BB5A-F5249C87E8B4}" destId="{8DF6FF53-0ACE-4FD5-89EF-6B24530BDFFD}" srcOrd="4" destOrd="0" presId="urn:microsoft.com/office/officeart/2005/8/layout/default"/>
    <dgm:cxn modelId="{61D27CB4-2E6E-4BDD-8A31-AEBB4249F455}" type="presParOf" srcId="{9ADF310D-7F21-447B-BB5A-F5249C87E8B4}" destId="{1AAEF5B4-C9F1-4907-A47D-727F68CDADF1}" srcOrd="5" destOrd="0" presId="urn:microsoft.com/office/officeart/2005/8/layout/default"/>
    <dgm:cxn modelId="{A560D55A-E55F-43C0-9503-ED365E6B9A80}" type="presParOf" srcId="{9ADF310D-7F21-447B-BB5A-F5249C87E8B4}" destId="{924F03A7-33C6-4BBC-8221-5DD400AF47FF}" srcOrd="6" destOrd="0" presId="urn:microsoft.com/office/officeart/2005/8/layout/default"/>
    <dgm:cxn modelId="{102E3391-F8BC-4D2A-899B-CAAD00BD71F5}" type="presParOf" srcId="{9ADF310D-7F21-447B-BB5A-F5249C87E8B4}" destId="{C3FC2F15-260B-4928-B50F-B5CDC614F2CA}" srcOrd="7" destOrd="0" presId="urn:microsoft.com/office/officeart/2005/8/layout/default"/>
    <dgm:cxn modelId="{F0BF23BA-7883-468B-8082-F967D16FA026}" type="presParOf" srcId="{9ADF310D-7F21-447B-BB5A-F5249C87E8B4}" destId="{7EEDC479-C20B-4BDA-A5F5-0272F9A5A07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3DC58-C450-4550-9EED-679E5B28447A}">
      <dsp:nvSpPr>
        <dsp:cNvPr id="0" name=""/>
        <dsp:cNvSpPr/>
      </dsp:nvSpPr>
      <dsp:spPr>
        <a:xfrm>
          <a:off x="238125" y="2484"/>
          <a:ext cx="3661171" cy="28801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а) </a:t>
          </a:r>
          <a:r>
            <a:rPr lang="ru-RU" sz="2400" kern="1200" dirty="0" err="1" smtClean="0"/>
            <a:t>похилий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вік</a:t>
          </a:r>
          <a:r>
            <a:rPr lang="ru-RU" sz="2400" kern="1200" dirty="0" smtClean="0"/>
            <a:t>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б) </a:t>
          </a:r>
          <a:r>
            <a:rPr lang="ru-RU" sz="2400" kern="1200" dirty="0" err="1" smtClean="0"/>
            <a:t>часткова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або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повна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втрата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рухової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активності</a:t>
          </a:r>
          <a:r>
            <a:rPr lang="ru-RU" sz="2400" kern="1200" dirty="0" smtClean="0"/>
            <a:t>, </a:t>
          </a:r>
          <a:r>
            <a:rPr lang="ru-RU" sz="2400" kern="1200" dirty="0" err="1" smtClean="0"/>
            <a:t>пам’яті</a:t>
          </a:r>
          <a:r>
            <a:rPr lang="ru-RU" sz="2400" kern="1200" dirty="0" smtClean="0"/>
            <a:t>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в) </a:t>
          </a:r>
          <a:r>
            <a:rPr lang="ru-RU" sz="2400" kern="1200" dirty="0" err="1" smtClean="0"/>
            <a:t>невиліковні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хвороби</a:t>
          </a:r>
          <a:r>
            <a:rPr lang="ru-RU" sz="2400" kern="1200" dirty="0" smtClean="0"/>
            <a:t>, </a:t>
          </a:r>
          <a:r>
            <a:rPr lang="ru-RU" sz="2400" kern="1200" dirty="0" err="1" smtClean="0"/>
            <a:t>хвороби</a:t>
          </a:r>
          <a:r>
            <a:rPr lang="ru-RU" sz="2400" kern="1200" dirty="0" smtClean="0"/>
            <a:t>, </a:t>
          </a:r>
          <a:r>
            <a:rPr lang="ru-RU" sz="2400" kern="1200" dirty="0" err="1" smtClean="0"/>
            <a:t>що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потребують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тривалого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лікування</a:t>
          </a:r>
          <a:r>
            <a:rPr lang="ru-RU" sz="2400" kern="1200" dirty="0" smtClean="0"/>
            <a:t>;</a:t>
          </a:r>
          <a:endParaRPr lang="ru-RU" sz="2400" kern="1200" dirty="0"/>
        </a:p>
      </dsp:txBody>
      <dsp:txXfrm>
        <a:off x="238125" y="2484"/>
        <a:ext cx="3661171" cy="2880119"/>
      </dsp:txXfrm>
    </dsp:sp>
    <dsp:sp modelId="{0480DA09-E776-40CE-AEB4-0F2A359B7B11}">
      <dsp:nvSpPr>
        <dsp:cNvPr id="0" name=""/>
        <dsp:cNvSpPr/>
      </dsp:nvSpPr>
      <dsp:spPr>
        <a:xfrm>
          <a:off x="4265414" y="2484"/>
          <a:ext cx="3661171" cy="28801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г) </a:t>
          </a:r>
          <a:r>
            <a:rPr lang="ru-RU" sz="2400" kern="1200" dirty="0" err="1" smtClean="0"/>
            <a:t>психічні</a:t>
          </a:r>
          <a:r>
            <a:rPr lang="ru-RU" sz="2400" kern="1200" dirty="0" smtClean="0"/>
            <a:t> та </a:t>
          </a:r>
          <a:r>
            <a:rPr lang="ru-RU" sz="2400" kern="1200" dirty="0" err="1" smtClean="0"/>
            <a:t>поведінкові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розлади</a:t>
          </a:r>
          <a:r>
            <a:rPr lang="ru-RU" sz="2400" kern="1200" dirty="0" smtClean="0"/>
            <a:t>, у тому </a:t>
          </a:r>
          <a:r>
            <a:rPr lang="ru-RU" sz="2400" kern="1200" dirty="0" err="1" smtClean="0"/>
            <a:t>числі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внаслідок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вживання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психоактивних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речовин</a:t>
          </a:r>
          <a:r>
            <a:rPr lang="ru-RU" sz="2400" kern="1200" dirty="0" smtClean="0"/>
            <a:t>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ґ) </a:t>
          </a:r>
          <a:r>
            <a:rPr lang="ru-RU" sz="2400" kern="1200" dirty="0" err="1" smtClean="0"/>
            <a:t>інвалідність</a:t>
          </a:r>
          <a:r>
            <a:rPr lang="ru-RU" sz="2400" kern="1200" dirty="0" smtClean="0"/>
            <a:t>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д) </a:t>
          </a:r>
          <a:r>
            <a:rPr lang="ru-RU" sz="2400" kern="1200" dirty="0" err="1" smtClean="0"/>
            <a:t>бездомність</a:t>
          </a:r>
          <a:r>
            <a:rPr lang="ru-RU" sz="2400" kern="1200" dirty="0" smtClean="0"/>
            <a:t>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е) </a:t>
          </a:r>
          <a:r>
            <a:rPr lang="ru-RU" sz="2400" kern="1200" dirty="0" err="1" smtClean="0"/>
            <a:t>безробіття</a:t>
          </a:r>
          <a:r>
            <a:rPr lang="ru-RU" sz="2400" kern="1200" dirty="0" smtClean="0"/>
            <a:t>;</a:t>
          </a:r>
          <a:endParaRPr lang="ru-RU" sz="2400" kern="1200" dirty="0"/>
        </a:p>
      </dsp:txBody>
      <dsp:txXfrm>
        <a:off x="4265414" y="2484"/>
        <a:ext cx="3661171" cy="2880119"/>
      </dsp:txXfrm>
    </dsp:sp>
    <dsp:sp modelId="{E1E98766-B6AE-41FA-9720-CCBA2F91675E}">
      <dsp:nvSpPr>
        <dsp:cNvPr id="0" name=""/>
        <dsp:cNvSpPr/>
      </dsp:nvSpPr>
      <dsp:spPr>
        <a:xfrm>
          <a:off x="8292703" y="2484"/>
          <a:ext cx="3661171" cy="28801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є) </a:t>
          </a:r>
          <a:r>
            <a:rPr lang="ru-RU" sz="2000" kern="1200" dirty="0" err="1" smtClean="0"/>
            <a:t>малозабезпеченість</a:t>
          </a:r>
          <a:r>
            <a:rPr lang="ru-RU" sz="2000" kern="1200" dirty="0" smtClean="0"/>
            <a:t> особи;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ж) </a:t>
          </a:r>
          <a:r>
            <a:rPr lang="ru-RU" sz="2000" kern="1200" dirty="0" err="1" smtClean="0"/>
            <a:t>поведінкові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розлади</a:t>
          </a:r>
          <a:r>
            <a:rPr lang="ru-RU" sz="2000" kern="1200" dirty="0" smtClean="0"/>
            <a:t> у </a:t>
          </a:r>
          <a:r>
            <a:rPr lang="ru-RU" sz="2000" kern="1200" dirty="0" err="1" smtClean="0"/>
            <a:t>дітей</a:t>
          </a:r>
          <a:r>
            <a:rPr lang="ru-RU" sz="2000" kern="1200" dirty="0" smtClean="0"/>
            <a:t> через </a:t>
          </a:r>
          <a:r>
            <a:rPr lang="ru-RU" sz="2000" kern="1200" dirty="0" err="1" smtClean="0"/>
            <a:t>розлучення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батьків</a:t>
          </a:r>
          <a:r>
            <a:rPr lang="ru-RU" sz="2000" kern="1200" dirty="0" smtClean="0"/>
            <a:t>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з) </a:t>
          </a:r>
          <a:r>
            <a:rPr lang="ru-RU" sz="2000" kern="1200" dirty="0" err="1" smtClean="0"/>
            <a:t>ухилення</a:t>
          </a:r>
          <a:r>
            <a:rPr lang="ru-RU" sz="2000" kern="1200" dirty="0" smtClean="0"/>
            <a:t> батьками </a:t>
          </a:r>
          <a:r>
            <a:rPr lang="ru-RU" sz="2000" kern="1200" dirty="0" err="1" smtClean="0"/>
            <a:t>або</a:t>
          </a:r>
          <a:r>
            <a:rPr lang="ru-RU" sz="2000" kern="1200" dirty="0" smtClean="0"/>
            <a:t> особами, </a:t>
          </a:r>
          <a:r>
            <a:rPr lang="ru-RU" sz="2000" kern="1200" dirty="0" err="1" smtClean="0"/>
            <a:t>які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їх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замінюють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від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виконання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своїх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обов’язків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із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виховання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дитини</a:t>
          </a:r>
          <a:r>
            <a:rPr lang="ru-RU" sz="2000" kern="1200" dirty="0" smtClean="0"/>
            <a:t>;</a:t>
          </a:r>
          <a:endParaRPr lang="ru-RU" sz="2000" kern="1200" dirty="0"/>
        </a:p>
      </dsp:txBody>
      <dsp:txXfrm>
        <a:off x="8292703" y="2484"/>
        <a:ext cx="3661171" cy="2880119"/>
      </dsp:txXfrm>
    </dsp:sp>
    <dsp:sp modelId="{4F2AD89C-71F8-460E-9356-51E748D18CEB}">
      <dsp:nvSpPr>
        <dsp:cNvPr id="0" name=""/>
        <dsp:cNvSpPr/>
      </dsp:nvSpPr>
      <dsp:spPr>
        <a:xfrm>
          <a:off x="2251769" y="3534666"/>
          <a:ext cx="3661171" cy="2196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и) </a:t>
          </a:r>
          <a:r>
            <a:rPr lang="ru-RU" sz="2000" kern="1200" dirty="0" err="1" smtClean="0"/>
            <a:t>втрата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соціальних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зв’язків</a:t>
          </a:r>
          <a:r>
            <a:rPr lang="ru-RU" sz="2000" kern="1200" dirty="0" smtClean="0"/>
            <a:t>, у тому </a:t>
          </a:r>
          <a:r>
            <a:rPr lang="ru-RU" sz="2000" kern="1200" dirty="0" err="1" smtClean="0"/>
            <a:t>числі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під</a:t>
          </a:r>
          <a:r>
            <a:rPr lang="ru-RU" sz="2000" kern="1200" dirty="0" smtClean="0"/>
            <a:t> час </a:t>
          </a:r>
          <a:r>
            <a:rPr lang="ru-RU" sz="2000" kern="1200" dirty="0" err="1" smtClean="0"/>
            <a:t>перебування</a:t>
          </a:r>
          <a:r>
            <a:rPr lang="ru-RU" sz="2000" kern="1200" dirty="0" smtClean="0"/>
            <a:t> в </a:t>
          </a:r>
          <a:r>
            <a:rPr lang="ru-RU" sz="2000" kern="1200" dirty="0" err="1" smtClean="0"/>
            <a:t>місцях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позбавлення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волі</a:t>
          </a:r>
          <a:r>
            <a:rPr lang="ru-RU" sz="2000" kern="1200" dirty="0" smtClean="0"/>
            <a:t>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і) </a:t>
          </a:r>
          <a:r>
            <a:rPr lang="ru-RU" sz="2000" kern="1200" dirty="0" err="1" smtClean="0"/>
            <a:t>жорстоке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поводження</a:t>
          </a:r>
          <a:r>
            <a:rPr lang="ru-RU" sz="2000" kern="1200" dirty="0" smtClean="0"/>
            <a:t> з </a:t>
          </a:r>
          <a:r>
            <a:rPr lang="ru-RU" sz="2000" kern="1200" dirty="0" err="1" smtClean="0"/>
            <a:t>дитиною</a:t>
          </a:r>
          <a:r>
            <a:rPr lang="ru-RU" sz="2000" kern="1200" dirty="0" smtClean="0"/>
            <a:t>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ї) </a:t>
          </a:r>
          <a:r>
            <a:rPr lang="ru-RU" sz="2000" kern="1200" dirty="0" err="1" smtClean="0"/>
            <a:t>насильство</a:t>
          </a:r>
          <a:r>
            <a:rPr lang="ru-RU" sz="2000" kern="1200" dirty="0" smtClean="0"/>
            <a:t> за </a:t>
          </a:r>
          <a:r>
            <a:rPr lang="ru-RU" sz="2000" kern="1200" dirty="0" err="1" smtClean="0"/>
            <a:t>ознакою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статі</a:t>
          </a:r>
          <a:r>
            <a:rPr lang="ru-RU" sz="2000" kern="1200" dirty="0" smtClean="0"/>
            <a:t>;</a:t>
          </a:r>
          <a:endParaRPr lang="ru-RU" sz="2000" kern="1200" dirty="0"/>
        </a:p>
      </dsp:txBody>
      <dsp:txXfrm>
        <a:off x="2251769" y="3534666"/>
        <a:ext cx="3661171" cy="2196703"/>
      </dsp:txXfrm>
    </dsp:sp>
    <dsp:sp modelId="{3EC62DC2-8A30-43C1-99DB-66DFE1765610}">
      <dsp:nvSpPr>
        <dsp:cNvPr id="0" name=""/>
        <dsp:cNvSpPr/>
      </dsp:nvSpPr>
      <dsp:spPr>
        <a:xfrm>
          <a:off x="6279058" y="3248721"/>
          <a:ext cx="3661171" cy="2768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й) </a:t>
          </a:r>
          <a:r>
            <a:rPr lang="ru-RU" sz="2000" kern="1200" dirty="0" err="1" smtClean="0"/>
            <a:t>домашнє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насильство</a:t>
          </a:r>
          <a:r>
            <a:rPr lang="ru-RU" sz="2000" kern="1200" dirty="0" smtClean="0"/>
            <a:t>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к) </a:t>
          </a:r>
          <a:r>
            <a:rPr lang="ru-RU" sz="2000" kern="1200" dirty="0" err="1" smtClean="0"/>
            <a:t>потрапляння</a:t>
          </a:r>
          <a:r>
            <a:rPr lang="ru-RU" sz="2000" kern="1200" dirty="0" smtClean="0"/>
            <a:t> в </a:t>
          </a:r>
          <a:r>
            <a:rPr lang="ru-RU" sz="2000" kern="1200" dirty="0" err="1" smtClean="0"/>
            <a:t>ситуацію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торгівлі</a:t>
          </a:r>
          <a:r>
            <a:rPr lang="ru-RU" sz="2000" kern="1200" dirty="0" smtClean="0"/>
            <a:t> людьми;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л) шкода, </a:t>
          </a:r>
          <a:r>
            <a:rPr lang="ru-RU" sz="2000" kern="1200" dirty="0" err="1" smtClean="0"/>
            <a:t>завдана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пожежею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стихійним</a:t>
          </a:r>
          <a:r>
            <a:rPr lang="ru-RU" sz="2000" kern="1200" dirty="0" smtClean="0"/>
            <a:t> лихом, катастрофою, </a:t>
          </a:r>
          <a:r>
            <a:rPr lang="ru-RU" sz="2000" kern="1200" dirty="0" err="1" smtClean="0"/>
            <a:t>бойовими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діями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терористичним</a:t>
          </a:r>
          <a:r>
            <a:rPr lang="ru-RU" sz="2000" kern="1200" dirty="0" smtClean="0"/>
            <a:t> актом, </a:t>
          </a:r>
          <a:r>
            <a:rPr lang="ru-RU" sz="2000" kern="1200" dirty="0" err="1" smtClean="0"/>
            <a:t>збройним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конфліктом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тимчасовою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окупацією</a:t>
          </a:r>
          <a:r>
            <a:rPr lang="ru-RU" sz="2000" kern="1200" dirty="0" smtClean="0"/>
            <a:t>.</a:t>
          </a:r>
          <a:endParaRPr lang="ru-RU" sz="2000" kern="1200" dirty="0"/>
        </a:p>
      </dsp:txBody>
      <dsp:txXfrm>
        <a:off x="6279058" y="3248721"/>
        <a:ext cx="3661171" cy="27685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23906-2F9C-4656-95F6-055082C8866B}">
      <dsp:nvSpPr>
        <dsp:cNvPr id="0" name=""/>
        <dsp:cNvSpPr/>
      </dsp:nvSpPr>
      <dsp:spPr>
        <a:xfrm>
          <a:off x="0" y="488950"/>
          <a:ext cx="3809999" cy="228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1) догляд </a:t>
          </a:r>
          <a:r>
            <a:rPr lang="ru-RU" sz="2000" kern="1200" dirty="0" err="1" smtClean="0"/>
            <a:t>вдома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денний</a:t>
          </a:r>
          <a:r>
            <a:rPr lang="ru-RU" sz="2000" kern="1200" dirty="0" smtClean="0"/>
            <a:t> догляд;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2) </a:t>
          </a:r>
          <a:r>
            <a:rPr lang="ru-RU" sz="2000" kern="1200" dirty="0" err="1" smtClean="0"/>
            <a:t>підтримане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проживання</a:t>
          </a:r>
          <a:r>
            <a:rPr lang="ru-RU" sz="2000" kern="1200" dirty="0" smtClean="0"/>
            <a:t>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3) </a:t>
          </a:r>
          <a:r>
            <a:rPr lang="ru-RU" sz="2000" kern="1200" dirty="0" err="1" smtClean="0"/>
            <a:t>соціальна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адаптація</a:t>
          </a:r>
          <a:r>
            <a:rPr lang="ru-RU" sz="2000" kern="1200" dirty="0" smtClean="0"/>
            <a:t>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4) </a:t>
          </a:r>
          <a:r>
            <a:rPr lang="ru-RU" sz="2000" kern="1200" dirty="0" err="1" smtClean="0"/>
            <a:t>соціальна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інтеграція</a:t>
          </a:r>
          <a:r>
            <a:rPr lang="ru-RU" sz="2000" kern="1200" dirty="0" smtClean="0"/>
            <a:t> та </a:t>
          </a:r>
          <a:r>
            <a:rPr lang="ru-RU" sz="2000" kern="1200" dirty="0" err="1" smtClean="0"/>
            <a:t>реінтеграція</a:t>
          </a:r>
          <a:r>
            <a:rPr lang="ru-RU" sz="2000" kern="1200" dirty="0" smtClean="0"/>
            <a:t>;</a:t>
          </a:r>
          <a:endParaRPr lang="ru-RU" sz="2000" kern="1200" dirty="0"/>
        </a:p>
      </dsp:txBody>
      <dsp:txXfrm>
        <a:off x="0" y="488950"/>
        <a:ext cx="3809999" cy="2286000"/>
      </dsp:txXfrm>
    </dsp:sp>
    <dsp:sp modelId="{B3113C04-1B99-40DE-8BC6-9ECBCE336FE8}">
      <dsp:nvSpPr>
        <dsp:cNvPr id="0" name=""/>
        <dsp:cNvSpPr/>
      </dsp:nvSpPr>
      <dsp:spPr>
        <a:xfrm>
          <a:off x="4191000" y="488950"/>
          <a:ext cx="3809999" cy="228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5) </a:t>
          </a:r>
          <a:r>
            <a:rPr lang="ru-RU" sz="2000" kern="1200" dirty="0" err="1" smtClean="0"/>
            <a:t>надання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притулку</a:t>
          </a:r>
          <a:r>
            <a:rPr lang="ru-RU" sz="2000" kern="1200" dirty="0" smtClean="0"/>
            <a:t>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6) </a:t>
          </a:r>
          <a:r>
            <a:rPr lang="ru-RU" sz="2000" kern="1200" dirty="0" err="1" smtClean="0"/>
            <a:t>екстрене</a:t>
          </a:r>
          <a:r>
            <a:rPr lang="ru-RU" sz="2000" kern="1200" dirty="0" smtClean="0"/>
            <a:t> (</a:t>
          </a:r>
          <a:r>
            <a:rPr lang="ru-RU" sz="2000" kern="1200" dirty="0" err="1" smtClean="0"/>
            <a:t>кризове</a:t>
          </a:r>
          <a:r>
            <a:rPr lang="ru-RU" sz="2000" kern="1200" dirty="0" smtClean="0"/>
            <a:t>) </a:t>
          </a:r>
          <a:r>
            <a:rPr lang="ru-RU" sz="2000" kern="1200" dirty="0" err="1" smtClean="0"/>
            <a:t>втручання</a:t>
          </a:r>
          <a:r>
            <a:rPr lang="ru-RU" sz="2000" kern="1200" dirty="0" smtClean="0"/>
            <a:t>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7) </a:t>
          </a:r>
          <a:r>
            <a:rPr lang="ru-RU" sz="2000" kern="1200" dirty="0" err="1" smtClean="0"/>
            <a:t>консультування</a:t>
          </a:r>
          <a:r>
            <a:rPr lang="ru-RU" sz="2000" kern="1200" dirty="0" smtClean="0"/>
            <a:t>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8) </a:t>
          </a:r>
          <a:r>
            <a:rPr lang="ru-RU" sz="2000" kern="1200" dirty="0" err="1" smtClean="0"/>
            <a:t>соціальний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супровід</a:t>
          </a:r>
          <a:r>
            <a:rPr lang="ru-RU" sz="2000" kern="1200" dirty="0" smtClean="0"/>
            <a:t>;</a:t>
          </a:r>
          <a:endParaRPr lang="ru-RU" sz="2000" kern="1200" dirty="0"/>
        </a:p>
      </dsp:txBody>
      <dsp:txXfrm>
        <a:off x="4191000" y="488950"/>
        <a:ext cx="3809999" cy="2286000"/>
      </dsp:txXfrm>
    </dsp:sp>
    <dsp:sp modelId="{8DF6FF53-0ACE-4FD5-89EF-6B24530BDFFD}">
      <dsp:nvSpPr>
        <dsp:cNvPr id="0" name=""/>
        <dsp:cNvSpPr/>
      </dsp:nvSpPr>
      <dsp:spPr>
        <a:xfrm>
          <a:off x="8382000" y="488950"/>
          <a:ext cx="3809999" cy="228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9) </a:t>
          </a:r>
          <a:r>
            <a:rPr lang="ru-RU" sz="2000" kern="1200" dirty="0" err="1" smtClean="0"/>
            <a:t>представництво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інтересів</a:t>
          </a:r>
          <a:r>
            <a:rPr lang="ru-RU" sz="2000" kern="1200" dirty="0" smtClean="0"/>
            <a:t>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10) </a:t>
          </a:r>
          <a:r>
            <a:rPr lang="ru-RU" sz="2000" kern="1200" dirty="0" err="1" smtClean="0"/>
            <a:t>посередництво</a:t>
          </a:r>
          <a:r>
            <a:rPr lang="ru-RU" sz="2000" kern="1200" dirty="0" smtClean="0"/>
            <a:t> (</a:t>
          </a:r>
          <a:r>
            <a:rPr lang="ru-RU" sz="2000" kern="1200" dirty="0" err="1" smtClean="0"/>
            <a:t>медіація</a:t>
          </a:r>
          <a:r>
            <a:rPr lang="ru-RU" sz="2000" kern="1200" dirty="0" smtClean="0"/>
            <a:t>);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11) </a:t>
          </a:r>
          <a:r>
            <a:rPr lang="ru-RU" sz="2000" kern="1200" dirty="0" err="1" smtClean="0"/>
            <a:t>соціальна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профілактика</a:t>
          </a:r>
          <a:r>
            <a:rPr lang="ru-RU" sz="2000" kern="1200" dirty="0" smtClean="0"/>
            <a:t>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12) натуральна </a:t>
          </a:r>
          <a:r>
            <a:rPr lang="ru-RU" sz="2000" kern="1200" dirty="0" err="1" smtClean="0"/>
            <a:t>допомога</a:t>
          </a:r>
          <a:r>
            <a:rPr lang="ru-RU" sz="2000" kern="1200" dirty="0" smtClean="0"/>
            <a:t>;</a:t>
          </a:r>
          <a:endParaRPr lang="ru-RU" sz="2000" kern="1200" dirty="0"/>
        </a:p>
      </dsp:txBody>
      <dsp:txXfrm>
        <a:off x="8382000" y="488950"/>
        <a:ext cx="3809999" cy="2286000"/>
      </dsp:txXfrm>
    </dsp:sp>
    <dsp:sp modelId="{924F03A7-33C6-4BBC-8221-5DD400AF47FF}">
      <dsp:nvSpPr>
        <dsp:cNvPr id="0" name=""/>
        <dsp:cNvSpPr/>
      </dsp:nvSpPr>
      <dsp:spPr>
        <a:xfrm>
          <a:off x="2095500" y="3155950"/>
          <a:ext cx="3809999" cy="228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13) </a:t>
          </a:r>
          <a:r>
            <a:rPr lang="ru-RU" sz="2000" kern="1200" dirty="0" err="1" smtClean="0"/>
            <a:t>фізичний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супровід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осіб</a:t>
          </a:r>
          <a:r>
            <a:rPr lang="ru-RU" sz="2000" kern="1200" dirty="0" smtClean="0"/>
            <a:t> з </a:t>
          </a:r>
          <a:r>
            <a:rPr lang="ru-RU" sz="2000" kern="1200" dirty="0" err="1" smtClean="0"/>
            <a:t>інвалідністю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які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мають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порушення</a:t>
          </a:r>
          <a:r>
            <a:rPr lang="ru-RU" sz="2000" kern="1200" dirty="0" smtClean="0"/>
            <a:t> опорно-</a:t>
          </a:r>
          <a:r>
            <a:rPr lang="ru-RU" sz="2000" kern="1200" dirty="0" err="1" smtClean="0"/>
            <a:t>рухового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апарату</a:t>
          </a:r>
          <a:r>
            <a:rPr lang="ru-RU" sz="2000" kern="1200" dirty="0" smtClean="0"/>
            <a:t> та </a:t>
          </a:r>
          <a:r>
            <a:rPr lang="ru-RU" sz="2000" kern="1200" dirty="0" err="1" smtClean="0"/>
            <a:t>пересуваються</a:t>
          </a:r>
          <a:r>
            <a:rPr lang="ru-RU" sz="2000" kern="1200" dirty="0" smtClean="0"/>
            <a:t> на </a:t>
          </a:r>
          <a:r>
            <a:rPr lang="ru-RU" sz="2000" kern="1200" dirty="0" err="1" smtClean="0"/>
            <a:t>кріслах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колісних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порушення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зору</a:t>
          </a:r>
          <a:r>
            <a:rPr lang="ru-RU" sz="2000" kern="1200" dirty="0" smtClean="0"/>
            <a:t>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14) переклад жестовою </a:t>
          </a:r>
          <a:r>
            <a:rPr lang="ru-RU" sz="2000" kern="1200" dirty="0" err="1" smtClean="0"/>
            <a:t>мовою</a:t>
          </a:r>
          <a:r>
            <a:rPr lang="ru-RU" sz="2000" kern="1200" dirty="0" smtClean="0"/>
            <a:t>;</a:t>
          </a:r>
          <a:endParaRPr lang="ru-RU" sz="2000" kern="1200" dirty="0"/>
        </a:p>
      </dsp:txBody>
      <dsp:txXfrm>
        <a:off x="2095500" y="3155950"/>
        <a:ext cx="3809999" cy="2286000"/>
      </dsp:txXfrm>
    </dsp:sp>
    <dsp:sp modelId="{7EEDC479-C20B-4BDA-A5F5-0272F9A5A07B}">
      <dsp:nvSpPr>
        <dsp:cNvPr id="0" name=""/>
        <dsp:cNvSpPr/>
      </dsp:nvSpPr>
      <dsp:spPr>
        <a:xfrm>
          <a:off x="6286500" y="3155949"/>
          <a:ext cx="3809999" cy="228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15) догляд та </a:t>
          </a:r>
          <a:r>
            <a:rPr lang="ru-RU" sz="2000" kern="1200" dirty="0" err="1" smtClean="0"/>
            <a:t>виховання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дітей</a:t>
          </a:r>
          <a:r>
            <a:rPr lang="ru-RU" sz="2000" kern="1200" dirty="0" smtClean="0"/>
            <a:t> в </a:t>
          </a:r>
          <a:r>
            <a:rPr lang="ru-RU" sz="2000" kern="1200" dirty="0" err="1" smtClean="0"/>
            <a:t>умовах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наближених</a:t>
          </a:r>
          <a:r>
            <a:rPr lang="ru-RU" sz="2000" kern="1200" dirty="0" smtClean="0"/>
            <a:t> до </a:t>
          </a:r>
          <a:r>
            <a:rPr lang="ru-RU" sz="2000" kern="1200" dirty="0" err="1" smtClean="0"/>
            <a:t>сімейних</a:t>
          </a:r>
          <a:r>
            <a:rPr lang="ru-RU" sz="2000" kern="1200" dirty="0" smtClean="0"/>
            <a:t>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16) </a:t>
          </a:r>
          <a:r>
            <a:rPr lang="ru-RU" sz="2000" kern="1200" dirty="0" err="1" smtClean="0"/>
            <a:t>супровід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під</a:t>
          </a:r>
          <a:r>
            <a:rPr lang="ru-RU" sz="2000" kern="1200" dirty="0" smtClean="0"/>
            <a:t> час </a:t>
          </a:r>
          <a:r>
            <a:rPr lang="ru-RU" sz="2000" kern="1200" dirty="0" err="1" smtClean="0"/>
            <a:t>інклюзивного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навчання</a:t>
          </a:r>
          <a:r>
            <a:rPr lang="ru-RU" sz="2000" kern="1200" dirty="0" smtClean="0"/>
            <a:t>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17) </a:t>
          </a:r>
          <a:r>
            <a:rPr lang="ru-RU" sz="2000" kern="1200" dirty="0" err="1" smtClean="0"/>
            <a:t>інформування</a:t>
          </a:r>
          <a:r>
            <a:rPr lang="ru-RU" sz="2000" kern="1200" dirty="0" smtClean="0"/>
            <a:t>.</a:t>
          </a:r>
          <a:endParaRPr lang="ru-RU" sz="2000" kern="1200" dirty="0"/>
        </a:p>
      </dsp:txBody>
      <dsp:txXfrm>
        <a:off x="6286500" y="3155949"/>
        <a:ext cx="3809999" cy="228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"/>
            <a:ext cx="8689976" cy="1625599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Тема: Соціальне обслуговування (Послуги)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625600"/>
            <a:ext cx="12192000" cy="5232400"/>
          </a:xfrm>
        </p:spPr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План:</a:t>
            </a:r>
          </a:p>
          <a:p>
            <a:pPr algn="l"/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1. </a:t>
            </a:r>
            <a:r>
              <a:rPr lang="ru-RU" dirty="0" err="1" smtClean="0">
                <a:solidFill>
                  <a:srgbClr val="C00000"/>
                </a:solidFill>
              </a:rPr>
              <a:t>Поняття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й </a:t>
            </a:r>
            <a:r>
              <a:rPr lang="ru-RU" dirty="0" err="1">
                <a:solidFill>
                  <a:srgbClr val="C00000"/>
                </a:solidFill>
              </a:rPr>
              <a:t>види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соціальних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послуг</a:t>
            </a:r>
            <a:r>
              <a:rPr lang="ru-RU" dirty="0">
                <a:solidFill>
                  <a:srgbClr val="C00000"/>
                </a:solidFill>
              </a:rPr>
              <a:t> та </a:t>
            </a:r>
            <a:r>
              <a:rPr lang="ru-RU" dirty="0" err="1">
                <a:solidFill>
                  <a:srgbClr val="C00000"/>
                </a:solidFill>
              </a:rPr>
              <a:t>форми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їх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надання</a:t>
            </a:r>
            <a:r>
              <a:rPr lang="ru-RU" dirty="0">
                <a:solidFill>
                  <a:srgbClr val="C00000"/>
                </a:solidFill>
              </a:rPr>
              <a:t>.</a:t>
            </a:r>
          </a:p>
          <a:p>
            <a:pPr algn="l"/>
            <a:r>
              <a:rPr lang="ru-RU" dirty="0">
                <a:solidFill>
                  <a:srgbClr val="C00000"/>
                </a:solidFill>
              </a:rPr>
              <a:t>2. Порядок </a:t>
            </a:r>
            <a:r>
              <a:rPr lang="ru-RU" dirty="0" err="1">
                <a:solidFill>
                  <a:srgbClr val="C00000"/>
                </a:solidFill>
              </a:rPr>
              <a:t>надання</a:t>
            </a:r>
            <a:r>
              <a:rPr lang="ru-RU" dirty="0">
                <a:solidFill>
                  <a:srgbClr val="C00000"/>
                </a:solidFill>
              </a:rPr>
              <a:t> й </a:t>
            </a:r>
            <a:r>
              <a:rPr lang="ru-RU" dirty="0" err="1">
                <a:solidFill>
                  <a:srgbClr val="C00000"/>
                </a:solidFill>
              </a:rPr>
              <a:t>отримання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соціальних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послуг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  <a:p>
            <a:pPr algn="l"/>
            <a:r>
              <a:rPr lang="ru-RU" dirty="0">
                <a:solidFill>
                  <a:srgbClr val="C00000"/>
                </a:solidFill>
              </a:rPr>
              <a:t>3. </a:t>
            </a:r>
            <a:r>
              <a:rPr lang="ru-RU" dirty="0" smtClean="0">
                <a:solidFill>
                  <a:srgbClr val="C00000"/>
                </a:solidFill>
              </a:rPr>
              <a:t>Центр з </a:t>
            </a:r>
            <a:r>
              <a:rPr lang="ru-RU" dirty="0" err="1" smtClean="0">
                <a:solidFill>
                  <a:srgbClr val="C00000"/>
                </a:solidFill>
              </a:rPr>
              <a:t>надання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соціальних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послуг</a:t>
            </a:r>
            <a:endParaRPr lang="ru-RU" dirty="0" smtClean="0">
              <a:solidFill>
                <a:srgbClr val="C00000"/>
              </a:solidFill>
            </a:endParaRPr>
          </a:p>
          <a:p>
            <a:pPr algn="l"/>
            <a:r>
              <a:rPr lang="uk-UA" dirty="0" smtClean="0">
                <a:solidFill>
                  <a:srgbClr val="C00000"/>
                </a:solidFill>
              </a:rPr>
              <a:t>4. Волонтерська діяльність у сфері надання соціальних послуг.</a:t>
            </a:r>
            <a:endParaRPr lang="ru-RU" dirty="0">
              <a:solidFill>
                <a:srgbClr val="C00000"/>
              </a:solidFill>
            </a:endParaRPr>
          </a:p>
          <a:p>
            <a:pPr algn="l"/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520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надавачів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b="1" i="1" dirty="0" err="1"/>
              <a:t>громадське</a:t>
            </a:r>
            <a:r>
              <a:rPr lang="ru-RU" sz="3200" b="1" i="1" dirty="0"/>
              <a:t> </a:t>
            </a:r>
            <a:r>
              <a:rPr lang="ru-RU" sz="3200" b="1" i="1" dirty="0" err="1"/>
              <a:t>об’єднання</a:t>
            </a:r>
            <a:r>
              <a:rPr lang="ru-RU" sz="3200" b="1" i="1" dirty="0"/>
              <a:t>, </a:t>
            </a:r>
            <a:r>
              <a:rPr lang="ru-RU" sz="3200" b="1" i="1" dirty="0" err="1"/>
              <a:t>засновниками</a:t>
            </a:r>
            <a:r>
              <a:rPr lang="ru-RU" sz="3200" b="1" i="1" dirty="0"/>
              <a:t> та членами </a:t>
            </a:r>
            <a:r>
              <a:rPr lang="ru-RU" sz="3200" b="1" i="1" dirty="0" err="1"/>
              <a:t>якого</a:t>
            </a:r>
            <a:r>
              <a:rPr lang="ru-RU" sz="3200" b="1" i="1" dirty="0"/>
              <a:t> є </a:t>
            </a:r>
            <a:r>
              <a:rPr lang="ru-RU" sz="3200" b="1" i="1" dirty="0" err="1"/>
              <a:t>надавачі</a:t>
            </a:r>
            <a:r>
              <a:rPr lang="ru-RU" sz="3200" b="1" i="1" dirty="0"/>
              <a:t> </a:t>
            </a:r>
            <a:r>
              <a:rPr lang="ru-RU" sz="3200" b="1" i="1" dirty="0" err="1"/>
              <a:t>соціальних</a:t>
            </a:r>
            <a:r>
              <a:rPr lang="ru-RU" sz="3200" b="1" i="1" dirty="0"/>
              <a:t> </a:t>
            </a:r>
            <a:r>
              <a:rPr lang="ru-RU" sz="3200" b="1" i="1" dirty="0" err="1"/>
              <a:t>послуг</a:t>
            </a:r>
            <a:r>
              <a:rPr lang="ru-RU" sz="3200" b="1" i="1" dirty="0"/>
              <a:t>, метою </a:t>
            </a:r>
            <a:r>
              <a:rPr lang="ru-RU" sz="3200" b="1" i="1" dirty="0" err="1"/>
              <a:t>діяльності</a:t>
            </a:r>
            <a:r>
              <a:rPr lang="ru-RU" sz="3200" b="1" i="1" dirty="0"/>
              <a:t> </a:t>
            </a:r>
            <a:r>
              <a:rPr lang="ru-RU" sz="3200" b="1" i="1" dirty="0" err="1"/>
              <a:t>якого</a:t>
            </a:r>
            <a:r>
              <a:rPr lang="ru-RU" sz="3200" b="1" i="1" dirty="0"/>
              <a:t> є </a:t>
            </a:r>
            <a:r>
              <a:rPr lang="ru-RU" sz="3200" b="1" i="1" dirty="0" err="1"/>
              <a:t>захист</a:t>
            </a:r>
            <a:r>
              <a:rPr lang="ru-RU" sz="3200" b="1" i="1" dirty="0"/>
              <a:t> прав та </a:t>
            </a:r>
            <a:r>
              <a:rPr lang="ru-RU" sz="3200" b="1" i="1" dirty="0" err="1"/>
              <a:t>інтересів</a:t>
            </a:r>
            <a:r>
              <a:rPr lang="ru-RU" sz="3200" b="1" i="1" dirty="0"/>
              <a:t> </a:t>
            </a:r>
            <a:r>
              <a:rPr lang="ru-RU" sz="3200" b="1" i="1" dirty="0" err="1"/>
              <a:t>надавачів</a:t>
            </a:r>
            <a:r>
              <a:rPr lang="ru-RU" sz="3200" b="1" i="1" dirty="0"/>
              <a:t> </a:t>
            </a:r>
            <a:r>
              <a:rPr lang="ru-RU" sz="3200" b="1" i="1" dirty="0" err="1"/>
              <a:t>соціальних</a:t>
            </a:r>
            <a:r>
              <a:rPr lang="ru-RU" sz="3200" b="1" i="1" dirty="0"/>
              <a:t> </a:t>
            </a:r>
            <a:r>
              <a:rPr lang="ru-RU" sz="3200" b="1" i="1" dirty="0" err="1"/>
              <a:t>послуг</a:t>
            </a:r>
            <a:r>
              <a:rPr lang="ru-RU" sz="3200" b="1" i="1" dirty="0"/>
              <a:t>;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2342273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отримувачів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i="1" dirty="0" err="1">
                <a:solidFill>
                  <a:srgbClr val="FF0000"/>
                </a:solidFill>
              </a:rPr>
              <a:t>громадське</a:t>
            </a:r>
            <a:r>
              <a:rPr lang="ru-RU" sz="3200" i="1" dirty="0">
                <a:solidFill>
                  <a:srgbClr val="FF0000"/>
                </a:solidFill>
              </a:rPr>
              <a:t> </a:t>
            </a:r>
            <a:r>
              <a:rPr lang="ru-RU" sz="3200" i="1" dirty="0" err="1">
                <a:solidFill>
                  <a:srgbClr val="FF0000"/>
                </a:solidFill>
              </a:rPr>
              <a:t>об’єднання</a:t>
            </a:r>
            <a:r>
              <a:rPr lang="ru-RU" sz="3200" i="1" dirty="0">
                <a:solidFill>
                  <a:srgbClr val="FF0000"/>
                </a:solidFill>
              </a:rPr>
              <a:t>, </a:t>
            </a:r>
            <a:r>
              <a:rPr lang="ru-RU" sz="3200" i="1" dirty="0" err="1">
                <a:solidFill>
                  <a:srgbClr val="FF0000"/>
                </a:solidFill>
              </a:rPr>
              <a:t>засновниками</a:t>
            </a:r>
            <a:r>
              <a:rPr lang="ru-RU" sz="3200" i="1" dirty="0">
                <a:solidFill>
                  <a:srgbClr val="FF0000"/>
                </a:solidFill>
              </a:rPr>
              <a:t> та членами </a:t>
            </a:r>
            <a:r>
              <a:rPr lang="ru-RU" sz="3200" i="1" dirty="0" err="1">
                <a:solidFill>
                  <a:srgbClr val="FF0000"/>
                </a:solidFill>
              </a:rPr>
              <a:t>якого</a:t>
            </a:r>
            <a:r>
              <a:rPr lang="ru-RU" sz="3200" i="1" dirty="0">
                <a:solidFill>
                  <a:srgbClr val="FF0000"/>
                </a:solidFill>
              </a:rPr>
              <a:t> є </a:t>
            </a:r>
            <a:r>
              <a:rPr lang="ru-RU" sz="3200" i="1" dirty="0" err="1">
                <a:solidFill>
                  <a:srgbClr val="FF0000"/>
                </a:solidFill>
              </a:rPr>
              <a:t>отримувачі</a:t>
            </a:r>
            <a:r>
              <a:rPr lang="ru-RU" sz="3200" i="1" dirty="0">
                <a:solidFill>
                  <a:srgbClr val="FF0000"/>
                </a:solidFill>
              </a:rPr>
              <a:t> </a:t>
            </a:r>
            <a:r>
              <a:rPr lang="ru-RU" sz="3200" i="1" dirty="0" err="1">
                <a:solidFill>
                  <a:srgbClr val="FF0000"/>
                </a:solidFill>
              </a:rPr>
              <a:t>соціальних</a:t>
            </a:r>
            <a:r>
              <a:rPr lang="ru-RU" sz="3200" i="1" dirty="0">
                <a:solidFill>
                  <a:srgbClr val="FF0000"/>
                </a:solidFill>
              </a:rPr>
              <a:t> </a:t>
            </a:r>
            <a:r>
              <a:rPr lang="ru-RU" sz="3200" i="1" dirty="0" err="1">
                <a:solidFill>
                  <a:srgbClr val="FF0000"/>
                </a:solidFill>
              </a:rPr>
              <a:t>послуг</a:t>
            </a:r>
            <a:r>
              <a:rPr lang="ru-RU" sz="3200" i="1" dirty="0">
                <a:solidFill>
                  <a:srgbClr val="FF0000"/>
                </a:solidFill>
              </a:rPr>
              <a:t>, </a:t>
            </a:r>
            <a:r>
              <a:rPr lang="ru-RU" sz="3200" i="1" dirty="0" err="1">
                <a:solidFill>
                  <a:srgbClr val="FF0000"/>
                </a:solidFill>
              </a:rPr>
              <a:t>їхні</a:t>
            </a:r>
            <a:r>
              <a:rPr lang="ru-RU" sz="3200" i="1" dirty="0">
                <a:solidFill>
                  <a:srgbClr val="FF0000"/>
                </a:solidFill>
              </a:rPr>
              <a:t> </a:t>
            </a:r>
            <a:r>
              <a:rPr lang="ru-RU" sz="3200" i="1" dirty="0" err="1">
                <a:solidFill>
                  <a:srgbClr val="FF0000"/>
                </a:solidFill>
              </a:rPr>
              <a:t>законні</a:t>
            </a:r>
            <a:r>
              <a:rPr lang="ru-RU" sz="3200" i="1" dirty="0">
                <a:solidFill>
                  <a:srgbClr val="FF0000"/>
                </a:solidFill>
              </a:rPr>
              <a:t> </a:t>
            </a:r>
            <a:r>
              <a:rPr lang="ru-RU" sz="3200" i="1" dirty="0" err="1">
                <a:solidFill>
                  <a:srgbClr val="FF0000"/>
                </a:solidFill>
              </a:rPr>
              <a:t>представники</a:t>
            </a:r>
            <a:r>
              <a:rPr lang="ru-RU" sz="3200" i="1" dirty="0">
                <a:solidFill>
                  <a:srgbClr val="FF0000"/>
                </a:solidFill>
              </a:rPr>
              <a:t>, метою </a:t>
            </a:r>
            <a:r>
              <a:rPr lang="ru-RU" sz="3200" i="1" dirty="0" err="1">
                <a:solidFill>
                  <a:srgbClr val="FF0000"/>
                </a:solidFill>
              </a:rPr>
              <a:t>діяльності</a:t>
            </a:r>
            <a:r>
              <a:rPr lang="ru-RU" sz="3200" i="1" dirty="0">
                <a:solidFill>
                  <a:srgbClr val="FF0000"/>
                </a:solidFill>
              </a:rPr>
              <a:t> </a:t>
            </a:r>
            <a:r>
              <a:rPr lang="ru-RU" sz="3200" i="1" dirty="0" err="1">
                <a:solidFill>
                  <a:srgbClr val="FF0000"/>
                </a:solidFill>
              </a:rPr>
              <a:t>якого</a:t>
            </a:r>
            <a:r>
              <a:rPr lang="ru-RU" sz="3200" i="1" dirty="0">
                <a:solidFill>
                  <a:srgbClr val="FF0000"/>
                </a:solidFill>
              </a:rPr>
              <a:t> є </a:t>
            </a:r>
            <a:r>
              <a:rPr lang="ru-RU" sz="3200" i="1" dirty="0" err="1">
                <a:solidFill>
                  <a:srgbClr val="FF0000"/>
                </a:solidFill>
              </a:rPr>
              <a:t>захист</a:t>
            </a:r>
            <a:r>
              <a:rPr lang="ru-RU" sz="3200" i="1" dirty="0">
                <a:solidFill>
                  <a:srgbClr val="FF0000"/>
                </a:solidFill>
              </a:rPr>
              <a:t> прав та </a:t>
            </a:r>
            <a:r>
              <a:rPr lang="ru-RU" sz="3200" i="1" dirty="0" err="1">
                <a:solidFill>
                  <a:srgbClr val="FF0000"/>
                </a:solidFill>
              </a:rPr>
              <a:t>інтересів</a:t>
            </a:r>
            <a:r>
              <a:rPr lang="ru-RU" sz="3200" i="1" dirty="0">
                <a:solidFill>
                  <a:srgbClr val="FF0000"/>
                </a:solidFill>
              </a:rPr>
              <a:t> </a:t>
            </a:r>
            <a:r>
              <a:rPr lang="ru-RU" sz="3200" i="1" dirty="0" err="1">
                <a:solidFill>
                  <a:srgbClr val="FF0000"/>
                </a:solidFill>
              </a:rPr>
              <a:t>отримувачів</a:t>
            </a:r>
            <a:r>
              <a:rPr lang="ru-RU" sz="3200" i="1" dirty="0">
                <a:solidFill>
                  <a:srgbClr val="FF0000"/>
                </a:solidFill>
              </a:rPr>
              <a:t> </a:t>
            </a:r>
            <a:r>
              <a:rPr lang="ru-RU" sz="3200" i="1" dirty="0" err="1">
                <a:solidFill>
                  <a:srgbClr val="FF0000"/>
                </a:solidFill>
              </a:rPr>
              <a:t>соціальних</a:t>
            </a:r>
            <a:r>
              <a:rPr lang="ru-RU" sz="3200" i="1" dirty="0">
                <a:solidFill>
                  <a:srgbClr val="FF0000"/>
                </a:solidFill>
              </a:rPr>
              <a:t> </a:t>
            </a:r>
            <a:r>
              <a:rPr lang="ru-RU" sz="3200" i="1" dirty="0" err="1">
                <a:solidFill>
                  <a:srgbClr val="FF0000"/>
                </a:solidFill>
              </a:rPr>
              <a:t>послуг</a:t>
            </a:r>
            <a:endParaRPr lang="ru-RU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00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2" cy="762000"/>
          </a:xfrm>
        </p:spPr>
        <p:txBody>
          <a:bodyPr>
            <a:normAutofit/>
          </a:bodyPr>
          <a:lstStyle/>
          <a:p>
            <a:r>
              <a:rPr lang="ru-RU" sz="2400" b="1" dirty="0" err="1"/>
              <a:t>Соціальні</a:t>
            </a:r>
            <a:r>
              <a:rPr lang="ru-RU" sz="2400" b="1" dirty="0"/>
              <a:t> </a:t>
            </a:r>
            <a:r>
              <a:rPr lang="ru-RU" sz="2400" b="1" dirty="0" err="1"/>
              <a:t>послуги</a:t>
            </a:r>
            <a:r>
              <a:rPr lang="ru-RU" sz="2400" b="1" dirty="0"/>
              <a:t> </a:t>
            </a:r>
            <a:r>
              <a:rPr lang="ru-RU" sz="2400" b="1" dirty="0" err="1"/>
              <a:t>поділяються</a:t>
            </a:r>
            <a:r>
              <a:rPr lang="ru-RU" sz="2400" b="1" dirty="0"/>
              <a:t> на </a:t>
            </a:r>
            <a:r>
              <a:rPr lang="ru-RU" sz="2400" b="1" dirty="0" err="1"/>
              <a:t>послуги</a:t>
            </a:r>
            <a:r>
              <a:rPr lang="ru-RU" sz="2400" b="1" dirty="0"/>
              <a:t>, </a:t>
            </a:r>
            <a:r>
              <a:rPr lang="ru-RU" sz="2400" b="1" dirty="0" err="1"/>
              <a:t>спрямовані</a:t>
            </a:r>
            <a:r>
              <a:rPr lang="ru-RU" sz="2400" b="1" dirty="0"/>
              <a:t> на: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3774" y="762001"/>
            <a:ext cx="3298976" cy="9144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err="1">
                <a:solidFill>
                  <a:srgbClr val="FF0000"/>
                </a:solidFill>
              </a:rPr>
              <a:t>соціальну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профілактику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913774" y="1676402"/>
            <a:ext cx="3298976" cy="5181598"/>
          </a:xfrm>
        </p:spPr>
        <p:txBody>
          <a:bodyPr>
            <a:normAutofit/>
          </a:bodyPr>
          <a:lstStyle/>
          <a:p>
            <a:r>
              <a:rPr lang="ru-RU" sz="2800" b="1" i="1" dirty="0" err="1"/>
              <a:t>запобігання</a:t>
            </a:r>
            <a:r>
              <a:rPr lang="ru-RU" sz="2800" b="1" i="1" dirty="0"/>
              <a:t> </a:t>
            </a:r>
            <a:r>
              <a:rPr lang="ru-RU" sz="2800" b="1" i="1" dirty="0" err="1"/>
              <a:t>виникненню</a:t>
            </a:r>
            <a:r>
              <a:rPr lang="ru-RU" sz="2800" b="1" i="1" dirty="0"/>
              <a:t> </a:t>
            </a:r>
            <a:r>
              <a:rPr lang="ru-RU" sz="2800" b="1" i="1" dirty="0" err="1"/>
              <a:t>складних</a:t>
            </a:r>
            <a:r>
              <a:rPr lang="ru-RU" sz="2800" b="1" i="1" dirty="0"/>
              <a:t> </a:t>
            </a:r>
            <a:r>
              <a:rPr lang="ru-RU" sz="2800" b="1" i="1" dirty="0" err="1"/>
              <a:t>життєвих</a:t>
            </a:r>
            <a:r>
              <a:rPr lang="ru-RU" sz="2800" b="1" i="1" dirty="0"/>
              <a:t> </a:t>
            </a:r>
            <a:r>
              <a:rPr lang="ru-RU" sz="2800" b="1" i="1" dirty="0" err="1"/>
              <a:t>обставин</a:t>
            </a:r>
            <a:r>
              <a:rPr lang="ru-RU" sz="2800" b="1" i="1" dirty="0"/>
              <a:t> та/</a:t>
            </a:r>
            <a:r>
              <a:rPr lang="ru-RU" sz="2800" b="1" i="1" dirty="0" err="1"/>
              <a:t>або</a:t>
            </a:r>
            <a:r>
              <a:rPr lang="ru-RU" sz="2800" b="1" i="1" dirty="0"/>
              <a:t> </a:t>
            </a:r>
            <a:r>
              <a:rPr lang="ru-RU" sz="2800" b="1" i="1" dirty="0" err="1"/>
              <a:t>потраплянню</a:t>
            </a:r>
            <a:r>
              <a:rPr lang="ru-RU" sz="2800" b="1" i="1" dirty="0"/>
              <a:t> особи/</a:t>
            </a:r>
            <a:r>
              <a:rPr lang="ru-RU" sz="2800" b="1" i="1" dirty="0" err="1"/>
              <a:t>сім’ї</a:t>
            </a:r>
            <a:r>
              <a:rPr lang="ru-RU" sz="2800" b="1" i="1" dirty="0"/>
              <a:t> в </a:t>
            </a:r>
            <a:r>
              <a:rPr lang="ru-RU" sz="2800" b="1" i="1" dirty="0" err="1"/>
              <a:t>такі</a:t>
            </a:r>
            <a:r>
              <a:rPr lang="ru-RU" sz="2800" b="1" i="1" dirty="0"/>
              <a:t> </a:t>
            </a:r>
            <a:r>
              <a:rPr lang="ru-RU" sz="2800" b="1" i="1" dirty="0" err="1"/>
              <a:t>обставини</a:t>
            </a:r>
            <a:endParaRPr lang="ru-RU" sz="2800" b="1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52389" y="939800"/>
            <a:ext cx="3291521" cy="736601"/>
          </a:xfrm>
        </p:spPr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соціальну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підтримку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441348" y="1854201"/>
            <a:ext cx="3303351" cy="5003799"/>
          </a:xfrm>
        </p:spPr>
        <p:txBody>
          <a:bodyPr>
            <a:normAutofit/>
          </a:bodyPr>
          <a:lstStyle/>
          <a:p>
            <a:r>
              <a:rPr lang="ru-RU" sz="2800" b="1" i="1" dirty="0" err="1"/>
              <a:t>сприяння</a:t>
            </a:r>
            <a:r>
              <a:rPr lang="ru-RU" sz="2800" b="1" i="1" dirty="0"/>
              <a:t> </a:t>
            </a:r>
            <a:r>
              <a:rPr lang="ru-RU" sz="2800" b="1" i="1" dirty="0" err="1"/>
              <a:t>подоланню</a:t>
            </a:r>
            <a:r>
              <a:rPr lang="ru-RU" sz="2800" b="1" i="1" dirty="0"/>
              <a:t> особою/</a:t>
            </a:r>
            <a:r>
              <a:rPr lang="ru-RU" sz="2800" b="1" i="1" dirty="0" err="1"/>
              <a:t>сім’єю</a:t>
            </a:r>
            <a:r>
              <a:rPr lang="ru-RU" sz="2800" b="1" i="1" dirty="0"/>
              <a:t> </a:t>
            </a:r>
            <a:r>
              <a:rPr lang="ru-RU" sz="2800" b="1" i="1" dirty="0" err="1"/>
              <a:t>складних</a:t>
            </a:r>
            <a:r>
              <a:rPr lang="ru-RU" sz="2800" b="1" i="1" dirty="0"/>
              <a:t> </a:t>
            </a:r>
            <a:r>
              <a:rPr lang="ru-RU" sz="2800" b="1" i="1" dirty="0" err="1"/>
              <a:t>життєвих</a:t>
            </a:r>
            <a:r>
              <a:rPr lang="ru-RU" sz="2800" b="1" i="1" dirty="0"/>
              <a:t> </a:t>
            </a:r>
            <a:r>
              <a:rPr lang="ru-RU" sz="2800" b="1" i="1" dirty="0" err="1"/>
              <a:t>обставин</a:t>
            </a:r>
            <a:endParaRPr lang="ru-RU" sz="2800" b="1" i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7973298" y="939800"/>
            <a:ext cx="3304928" cy="736601"/>
          </a:xfrm>
        </p:spPr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соціальне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обслуговування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7973298" y="1854200"/>
            <a:ext cx="3304928" cy="5003799"/>
          </a:xfrm>
        </p:spPr>
        <p:txBody>
          <a:bodyPr>
            <a:normAutofit/>
          </a:bodyPr>
          <a:lstStyle/>
          <a:p>
            <a:r>
              <a:rPr lang="ru-RU" sz="2400" b="1" i="1" dirty="0" err="1"/>
              <a:t>мінімізацію</a:t>
            </a:r>
            <a:r>
              <a:rPr lang="ru-RU" sz="2400" b="1" i="1" dirty="0"/>
              <a:t> для особи/</a:t>
            </a:r>
            <a:r>
              <a:rPr lang="ru-RU" sz="2400" b="1" i="1" dirty="0" err="1"/>
              <a:t>сім’ї</a:t>
            </a:r>
            <a:r>
              <a:rPr lang="ru-RU" sz="2400" b="1" i="1" dirty="0"/>
              <a:t> </a:t>
            </a:r>
            <a:r>
              <a:rPr lang="ru-RU" sz="2400" b="1" i="1" dirty="0" err="1"/>
              <a:t>негативних</a:t>
            </a:r>
            <a:r>
              <a:rPr lang="ru-RU" sz="2400" b="1" i="1" dirty="0"/>
              <a:t> </a:t>
            </a:r>
            <a:r>
              <a:rPr lang="ru-RU" sz="2400" b="1" i="1" dirty="0" err="1"/>
              <a:t>наслідків</a:t>
            </a:r>
            <a:r>
              <a:rPr lang="ru-RU" sz="2400" b="1" i="1" dirty="0"/>
              <a:t> </a:t>
            </a:r>
            <a:r>
              <a:rPr lang="ru-RU" sz="2400" b="1" i="1" dirty="0" err="1"/>
              <a:t>складних</a:t>
            </a:r>
            <a:r>
              <a:rPr lang="ru-RU" sz="2400" b="1" i="1" dirty="0"/>
              <a:t> </a:t>
            </a:r>
            <a:r>
              <a:rPr lang="ru-RU" sz="2400" b="1" i="1" dirty="0" err="1"/>
              <a:t>життєвих</a:t>
            </a:r>
            <a:r>
              <a:rPr lang="ru-RU" sz="2400" b="1" i="1" dirty="0"/>
              <a:t> </a:t>
            </a:r>
            <a:r>
              <a:rPr lang="ru-RU" sz="2400" b="1" i="1" dirty="0" err="1"/>
              <a:t>обставин</a:t>
            </a:r>
            <a:r>
              <a:rPr lang="ru-RU" sz="2400" b="1" i="1" dirty="0"/>
              <a:t>, </a:t>
            </a:r>
            <a:r>
              <a:rPr lang="ru-RU" sz="2400" b="1" i="1" dirty="0" err="1"/>
              <a:t>підтримку</a:t>
            </a:r>
            <a:r>
              <a:rPr lang="ru-RU" sz="2400" b="1" i="1" dirty="0"/>
              <a:t> </a:t>
            </a:r>
            <a:r>
              <a:rPr lang="ru-RU" sz="2400" b="1" i="1" dirty="0" err="1"/>
              <a:t>їх</a:t>
            </a:r>
            <a:r>
              <a:rPr lang="ru-RU" sz="2400" b="1" i="1" dirty="0"/>
              <a:t> </a:t>
            </a:r>
            <a:r>
              <a:rPr lang="ru-RU" sz="2400" b="1" i="1" dirty="0" err="1"/>
              <a:t>життєдіяльності</a:t>
            </a:r>
            <a:r>
              <a:rPr lang="ru-RU" sz="2400" b="1" i="1" dirty="0"/>
              <a:t>, </a:t>
            </a:r>
            <a:r>
              <a:rPr lang="ru-RU" sz="2400" b="1" i="1" dirty="0" err="1"/>
              <a:t>соціального</a:t>
            </a:r>
            <a:r>
              <a:rPr lang="ru-RU" sz="2400" b="1" i="1" dirty="0"/>
              <a:t> статусу та </a:t>
            </a:r>
            <a:r>
              <a:rPr lang="ru-RU" sz="2400" b="1" i="1" dirty="0" err="1"/>
              <a:t>включення</a:t>
            </a:r>
            <a:r>
              <a:rPr lang="ru-RU" sz="2400" b="1" i="1" dirty="0"/>
              <a:t> у громаду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86079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584199"/>
          </a:xfrm>
        </p:spPr>
        <p:txBody>
          <a:bodyPr>
            <a:normAutofit/>
          </a:bodyPr>
          <a:lstStyle/>
          <a:p>
            <a:r>
              <a:rPr lang="ru-RU" sz="2400" b="1" dirty="0" err="1"/>
              <a:t>Соціальні</a:t>
            </a:r>
            <a:r>
              <a:rPr lang="ru-RU" sz="2400" b="1" dirty="0"/>
              <a:t> </a:t>
            </a:r>
            <a:r>
              <a:rPr lang="ru-RU" sz="2400" b="1" dirty="0" err="1"/>
              <a:t>послуги</a:t>
            </a:r>
            <a:r>
              <a:rPr lang="ru-RU" sz="2400" b="1" dirty="0"/>
              <a:t> за типами </a:t>
            </a:r>
            <a:r>
              <a:rPr lang="ru-RU" sz="2400" b="1" dirty="0" err="1"/>
              <a:t>поділяються</a:t>
            </a:r>
            <a:r>
              <a:rPr lang="ru-RU" sz="2400" b="1" dirty="0"/>
              <a:t> на:</a:t>
            </a:r>
            <a:endParaRPr lang="ru-RU" sz="2400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0" y="584200"/>
            <a:ext cx="12192000" cy="6273800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1) </a:t>
            </a:r>
            <a:r>
              <a:rPr lang="ru-RU" b="1" dirty="0" err="1">
                <a:solidFill>
                  <a:srgbClr val="FF0000"/>
                </a:solidFill>
              </a:rPr>
              <a:t>прості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соціальні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послуги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постійної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систематичної</a:t>
            </a:r>
            <a:r>
              <a:rPr lang="ru-RU" dirty="0"/>
              <a:t> </a:t>
            </a:r>
            <a:r>
              <a:rPr lang="ru-RU" dirty="0" err="1"/>
              <a:t>комплексної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(</a:t>
            </a:r>
            <a:r>
              <a:rPr lang="ru-RU" dirty="0" err="1"/>
              <a:t>інформування</a:t>
            </a:r>
            <a:r>
              <a:rPr lang="ru-RU" dirty="0"/>
              <a:t>, </a:t>
            </a:r>
            <a:r>
              <a:rPr lang="ru-RU" dirty="0" err="1"/>
              <a:t>консультування</a:t>
            </a:r>
            <a:r>
              <a:rPr lang="ru-RU" dirty="0"/>
              <a:t>, </a:t>
            </a:r>
            <a:r>
              <a:rPr lang="ru-RU" dirty="0" err="1"/>
              <a:t>посередництво</a:t>
            </a:r>
            <a:r>
              <a:rPr lang="ru-RU" dirty="0"/>
              <a:t>,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притулку</a:t>
            </a:r>
            <a:r>
              <a:rPr lang="ru-RU" dirty="0"/>
              <a:t>, </a:t>
            </a:r>
            <a:r>
              <a:rPr lang="ru-RU" dirty="0" err="1"/>
              <a:t>представництво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</a:t>
            </a:r>
          </a:p>
          <a:p>
            <a:r>
              <a:rPr lang="ru-RU" dirty="0"/>
              <a:t>2) </a:t>
            </a:r>
            <a:r>
              <a:rPr lang="ru-RU" b="1" dirty="0" err="1">
                <a:solidFill>
                  <a:srgbClr val="FF0000"/>
                </a:solidFill>
              </a:rPr>
              <a:t>комплексні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соціальні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послуги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узгоджені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з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постійної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систематичної</a:t>
            </a:r>
            <a:r>
              <a:rPr lang="ru-RU" dirty="0"/>
              <a:t> </a:t>
            </a:r>
            <a:r>
              <a:rPr lang="ru-RU" dirty="0" err="1"/>
              <a:t>комплексної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(догляд, </a:t>
            </a:r>
            <a:r>
              <a:rPr lang="ru-RU" dirty="0" err="1"/>
              <a:t>виховання</a:t>
            </a:r>
            <a:r>
              <a:rPr lang="ru-RU" dirty="0"/>
              <a:t>, </a:t>
            </a:r>
            <a:r>
              <a:rPr lang="ru-RU" dirty="0" err="1"/>
              <a:t>спільне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, 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супровід</a:t>
            </a:r>
            <a:r>
              <a:rPr lang="ru-RU" dirty="0"/>
              <a:t>, </a:t>
            </a:r>
            <a:r>
              <a:rPr lang="ru-RU" dirty="0" err="1"/>
              <a:t>кризове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, </a:t>
            </a:r>
            <a:r>
              <a:rPr lang="ru-RU" dirty="0" err="1"/>
              <a:t>підтримане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,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адаптація</a:t>
            </a:r>
            <a:r>
              <a:rPr lang="ru-RU" dirty="0"/>
              <a:t>,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інтеграція</a:t>
            </a:r>
            <a:r>
              <a:rPr lang="ru-RU" dirty="0"/>
              <a:t> та </a:t>
            </a:r>
            <a:r>
              <a:rPr lang="ru-RU" dirty="0" err="1"/>
              <a:t>реінтеграція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</a:t>
            </a:r>
          </a:p>
          <a:p>
            <a:r>
              <a:rPr lang="ru-RU" dirty="0"/>
              <a:t>3) </a:t>
            </a:r>
            <a:r>
              <a:rPr lang="ru-RU" b="1" dirty="0" err="1">
                <a:solidFill>
                  <a:srgbClr val="FF0000"/>
                </a:solidFill>
              </a:rPr>
              <a:t>комплексні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спеціалізовані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соціальні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послуги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надаються</a:t>
            </a:r>
            <a:r>
              <a:rPr lang="ru-RU" dirty="0"/>
              <a:t>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отримувачів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(ВІЛ-</a:t>
            </a:r>
            <a:r>
              <a:rPr lang="ru-RU" dirty="0" err="1"/>
              <a:t>інфікованим</a:t>
            </a:r>
            <a:r>
              <a:rPr lang="ru-RU" dirty="0"/>
              <a:t> особам, особам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залежністю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психотропних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особам,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постраждали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людьми, </a:t>
            </a:r>
            <a:r>
              <a:rPr lang="ru-RU" dirty="0" err="1"/>
              <a:t>біженцям</a:t>
            </a:r>
            <a:r>
              <a:rPr lang="ru-RU" dirty="0"/>
              <a:t>, особам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психічними</a:t>
            </a:r>
            <a:r>
              <a:rPr lang="ru-RU" dirty="0"/>
              <a:t> </a:t>
            </a:r>
            <a:r>
              <a:rPr lang="ru-RU" dirty="0" err="1"/>
              <a:t>розладами</a:t>
            </a:r>
            <a:r>
              <a:rPr lang="ru-RU" dirty="0"/>
              <a:t> та </a:t>
            </a:r>
            <a:r>
              <a:rPr lang="ru-RU" dirty="0" err="1"/>
              <a:t>іншим</a:t>
            </a:r>
            <a:r>
              <a:rPr lang="ru-RU" dirty="0"/>
              <a:t>);</a:t>
            </a:r>
          </a:p>
          <a:p>
            <a:r>
              <a:rPr lang="ru-RU" dirty="0"/>
              <a:t>4) </a:t>
            </a:r>
            <a:r>
              <a:rPr lang="ru-RU" b="1" dirty="0" err="1">
                <a:solidFill>
                  <a:srgbClr val="FF0000"/>
                </a:solidFill>
              </a:rPr>
              <a:t>допоміжні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соціальні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послуги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надаються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натуральної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(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предмети</a:t>
            </a:r>
            <a:r>
              <a:rPr lang="ru-RU" dirty="0"/>
              <a:t> і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особистої</a:t>
            </a:r>
            <a:r>
              <a:rPr lang="ru-RU" dirty="0"/>
              <a:t> </a:t>
            </a:r>
            <a:r>
              <a:rPr lang="ru-RU" dirty="0" err="1"/>
              <a:t>гігієни</a:t>
            </a:r>
            <a:r>
              <a:rPr lang="ru-RU" dirty="0"/>
              <a:t>, </a:t>
            </a:r>
            <a:r>
              <a:rPr lang="ru-RU" dirty="0" err="1"/>
              <a:t>санітарно-гігієнічні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для </a:t>
            </a:r>
            <a:r>
              <a:rPr lang="ru-RU" dirty="0" err="1"/>
              <a:t>прибирання</a:t>
            </a:r>
            <a:r>
              <a:rPr lang="ru-RU" dirty="0"/>
              <a:t>, </a:t>
            </a:r>
            <a:r>
              <a:rPr lang="ru-RU" dirty="0" err="1"/>
              <a:t>засоби</a:t>
            </a:r>
            <a:r>
              <a:rPr lang="ru-RU" dirty="0"/>
              <a:t> догляду, </a:t>
            </a:r>
            <a:r>
              <a:rPr lang="ru-RU" dirty="0" err="1"/>
              <a:t>одяг</a:t>
            </a:r>
            <a:r>
              <a:rPr lang="ru-RU" dirty="0"/>
              <a:t>, </a:t>
            </a:r>
            <a:r>
              <a:rPr lang="ru-RU" dirty="0" err="1"/>
              <a:t>взуття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предмети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,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паливом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та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(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, переклад жестовою </a:t>
            </a:r>
            <a:r>
              <a:rPr lang="ru-RU" dirty="0" err="1"/>
              <a:t>мовою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513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2" cy="1092200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FF0000"/>
                </a:solidFill>
              </a:rPr>
              <a:t>Соціальні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послуги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залежно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від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місця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надання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поділяються</a:t>
            </a:r>
            <a:r>
              <a:rPr lang="ru-RU" b="1" dirty="0">
                <a:solidFill>
                  <a:srgbClr val="FF0000"/>
                </a:solidFill>
              </a:rPr>
              <a:t> на </a:t>
            </a:r>
            <a:r>
              <a:rPr lang="ru-RU" b="1" dirty="0" err="1">
                <a:solidFill>
                  <a:srgbClr val="FF0000"/>
                </a:solidFill>
              </a:rPr>
              <a:t>послуги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що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надаються</a:t>
            </a:r>
            <a:r>
              <a:rPr lang="ru-RU" b="1" dirty="0">
                <a:solidFill>
                  <a:srgbClr val="FF0000"/>
                </a:solidFill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за </a:t>
            </a:r>
            <a:r>
              <a:rPr lang="ru-RU" b="1" dirty="0" err="1"/>
              <a:t>місцем</a:t>
            </a:r>
            <a:r>
              <a:rPr lang="ru-RU" b="1" dirty="0"/>
              <a:t> </a:t>
            </a:r>
            <a:r>
              <a:rPr lang="ru-RU" b="1" dirty="0" err="1"/>
              <a:t>проживання</a:t>
            </a:r>
            <a:r>
              <a:rPr lang="ru-RU" b="1" dirty="0"/>
              <a:t>/</a:t>
            </a:r>
            <a:r>
              <a:rPr lang="ru-RU" b="1" dirty="0" err="1"/>
              <a:t>перебування</a:t>
            </a:r>
            <a:r>
              <a:rPr lang="ru-RU" b="1" dirty="0"/>
              <a:t> </a:t>
            </a:r>
            <a:r>
              <a:rPr lang="ru-RU" b="1" dirty="0" err="1"/>
              <a:t>отримувача</a:t>
            </a:r>
            <a:r>
              <a:rPr lang="ru-RU" b="1" dirty="0"/>
              <a:t> </a:t>
            </a:r>
            <a:r>
              <a:rPr lang="ru-RU" b="1" dirty="0" err="1"/>
              <a:t>соціальних</a:t>
            </a:r>
            <a:r>
              <a:rPr lang="ru-RU" b="1" dirty="0"/>
              <a:t> </a:t>
            </a:r>
            <a:r>
              <a:rPr lang="ru-RU" b="1" dirty="0" err="1"/>
              <a:t>послуг</a:t>
            </a:r>
            <a:r>
              <a:rPr lang="ru-RU" b="1" dirty="0"/>
              <a:t> (</a:t>
            </a:r>
            <a:r>
              <a:rPr lang="ru-RU" b="1" dirty="0" err="1"/>
              <a:t>вдома</a:t>
            </a:r>
            <a:r>
              <a:rPr lang="ru-RU" b="1" dirty="0"/>
              <a:t>)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52389" y="1397000"/>
            <a:ext cx="3291521" cy="1546355"/>
          </a:xfrm>
        </p:spPr>
        <p:txBody>
          <a:bodyPr/>
          <a:lstStyle/>
          <a:p>
            <a:r>
              <a:rPr lang="ru-RU" b="1" dirty="0"/>
              <a:t>у </a:t>
            </a:r>
            <a:r>
              <a:rPr lang="ru-RU" b="1" dirty="0" err="1"/>
              <a:t>приміщенні</a:t>
            </a:r>
            <a:r>
              <a:rPr lang="ru-RU" b="1" dirty="0"/>
              <a:t> </a:t>
            </a:r>
            <a:r>
              <a:rPr lang="ru-RU" b="1" dirty="0" err="1"/>
              <a:t>надавача</a:t>
            </a:r>
            <a:r>
              <a:rPr lang="ru-RU" b="1" dirty="0"/>
              <a:t> </a:t>
            </a:r>
            <a:r>
              <a:rPr lang="ru-RU" b="1" dirty="0" err="1"/>
              <a:t>соціальних</a:t>
            </a:r>
            <a:r>
              <a:rPr lang="ru-RU" b="1" dirty="0"/>
              <a:t> </a:t>
            </a:r>
            <a:r>
              <a:rPr lang="ru-RU" b="1" dirty="0" err="1"/>
              <a:t>послуг</a:t>
            </a:r>
            <a:r>
              <a:rPr lang="ru-RU" b="1" dirty="0"/>
              <a:t>: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3914645"/>
          </a:xfrm>
        </p:spPr>
        <p:txBody>
          <a:bodyPr/>
          <a:lstStyle/>
          <a:p>
            <a:r>
              <a:rPr lang="ru-RU" sz="1600" b="1" i="1" dirty="0" err="1">
                <a:solidFill>
                  <a:srgbClr val="FF0000"/>
                </a:solidFill>
              </a:rPr>
              <a:t>стаціонарно</a:t>
            </a:r>
            <a:r>
              <a:rPr lang="ru-RU" sz="1600" b="1" i="1" dirty="0"/>
              <a:t> - в </a:t>
            </a:r>
            <a:r>
              <a:rPr lang="ru-RU" sz="1600" b="1" i="1" dirty="0" err="1"/>
              <a:t>умовах</a:t>
            </a:r>
            <a:r>
              <a:rPr lang="ru-RU" sz="1600" b="1" i="1" dirty="0"/>
              <a:t> </a:t>
            </a:r>
            <a:r>
              <a:rPr lang="ru-RU" sz="1600" b="1" i="1" dirty="0" err="1"/>
              <a:t>цілодобового</a:t>
            </a:r>
            <a:r>
              <a:rPr lang="ru-RU" sz="1600" b="1" i="1" dirty="0"/>
              <a:t> </a:t>
            </a:r>
            <a:r>
              <a:rPr lang="ru-RU" sz="1600" b="1" i="1" dirty="0" err="1"/>
              <a:t>перебування</a:t>
            </a:r>
            <a:r>
              <a:rPr lang="ru-RU" sz="1600" b="1" i="1" dirty="0"/>
              <a:t> (</a:t>
            </a:r>
            <a:r>
              <a:rPr lang="ru-RU" sz="1600" b="1" i="1" dirty="0" err="1"/>
              <a:t>проживання</a:t>
            </a:r>
            <a:r>
              <a:rPr lang="ru-RU" sz="1600" b="1" i="1" dirty="0"/>
              <a:t>) </a:t>
            </a:r>
            <a:r>
              <a:rPr lang="ru-RU" sz="1600" b="1" i="1" dirty="0" err="1"/>
              <a:t>отримувача</a:t>
            </a:r>
            <a:r>
              <a:rPr lang="ru-RU" sz="1600" b="1" i="1" dirty="0"/>
              <a:t> </a:t>
            </a:r>
            <a:r>
              <a:rPr lang="ru-RU" sz="1600" b="1" i="1" dirty="0" err="1"/>
              <a:t>соціальної</a:t>
            </a:r>
            <a:r>
              <a:rPr lang="ru-RU" sz="1600" b="1" i="1" dirty="0"/>
              <a:t> </a:t>
            </a:r>
            <a:r>
              <a:rPr lang="ru-RU" sz="1600" b="1" i="1" dirty="0" err="1"/>
              <a:t>послуги</a:t>
            </a:r>
            <a:r>
              <a:rPr lang="ru-RU" sz="1600" b="1" i="1" dirty="0"/>
              <a:t> </a:t>
            </a:r>
            <a:r>
              <a:rPr lang="ru-RU" sz="1600" b="1" i="1" dirty="0" err="1"/>
              <a:t>із</a:t>
            </a:r>
            <a:r>
              <a:rPr lang="ru-RU" sz="1600" b="1" i="1" dirty="0"/>
              <a:t> </a:t>
            </a:r>
            <a:r>
              <a:rPr lang="ru-RU" sz="1600" b="1" i="1" dirty="0" err="1"/>
              <a:t>забезпеченням</a:t>
            </a:r>
            <a:r>
              <a:rPr lang="ru-RU" sz="1600" b="1" i="1" dirty="0"/>
              <a:t> </a:t>
            </a:r>
            <a:r>
              <a:rPr lang="ru-RU" sz="1600" b="1" i="1" dirty="0" err="1"/>
              <a:t>харчуванням</a:t>
            </a:r>
            <a:r>
              <a:rPr lang="ru-RU" sz="1600" b="1" i="1" dirty="0"/>
              <a:t> та </a:t>
            </a:r>
            <a:r>
              <a:rPr lang="ru-RU" sz="1600" b="1" i="1" dirty="0" err="1"/>
              <a:t>умовами</a:t>
            </a:r>
            <a:r>
              <a:rPr lang="ru-RU" sz="1600" b="1" i="1" dirty="0"/>
              <a:t> для </a:t>
            </a:r>
            <a:r>
              <a:rPr lang="ru-RU" sz="1600" b="1" i="1" dirty="0" err="1"/>
              <a:t>проживання</a:t>
            </a:r>
            <a:r>
              <a:rPr lang="ru-RU" sz="1600" b="1" i="1" dirty="0"/>
              <a:t>;</a:t>
            </a:r>
          </a:p>
          <a:p>
            <a:r>
              <a:rPr lang="ru-RU" sz="1600" b="1" i="1" dirty="0" err="1">
                <a:solidFill>
                  <a:srgbClr val="FF0000"/>
                </a:solidFill>
              </a:rPr>
              <a:t>напівстаціонарно</a:t>
            </a:r>
            <a:r>
              <a:rPr lang="ru-RU" sz="1600" b="1" i="1" dirty="0"/>
              <a:t> - </a:t>
            </a:r>
            <a:r>
              <a:rPr lang="ru-RU" sz="1600" b="1" i="1" dirty="0" err="1"/>
              <a:t>протягом</a:t>
            </a:r>
            <a:r>
              <a:rPr lang="ru-RU" sz="1600" b="1" i="1" dirty="0"/>
              <a:t> </a:t>
            </a:r>
            <a:r>
              <a:rPr lang="ru-RU" sz="1600" b="1" i="1" dirty="0" err="1"/>
              <a:t>визначеного</a:t>
            </a:r>
            <a:r>
              <a:rPr lang="ru-RU" sz="1600" b="1" i="1" dirty="0"/>
              <a:t> часу </a:t>
            </a:r>
            <a:r>
              <a:rPr lang="ru-RU" sz="1600" b="1" i="1" dirty="0" err="1"/>
              <a:t>доби</a:t>
            </a:r>
            <a:r>
              <a:rPr lang="ru-RU" sz="1600" b="1" i="1" dirty="0"/>
              <a:t> з </a:t>
            </a:r>
            <a:r>
              <a:rPr lang="ru-RU" sz="1600" b="1" i="1" dirty="0" err="1"/>
              <a:t>умовами</a:t>
            </a:r>
            <a:r>
              <a:rPr lang="ru-RU" sz="1600" b="1" i="1" dirty="0"/>
              <a:t> для </a:t>
            </a:r>
            <a:r>
              <a:rPr lang="ru-RU" sz="1600" b="1" i="1" dirty="0" err="1"/>
              <a:t>нічного</a:t>
            </a:r>
            <a:r>
              <a:rPr lang="ru-RU" sz="1600" b="1" i="1" dirty="0"/>
              <a:t> </a:t>
            </a:r>
            <a:r>
              <a:rPr lang="ru-RU" sz="1600" b="1" i="1" dirty="0" err="1"/>
              <a:t>або</a:t>
            </a:r>
            <a:r>
              <a:rPr lang="ru-RU" sz="1600" b="1" i="1" dirty="0"/>
              <a:t> денного </a:t>
            </a:r>
            <a:r>
              <a:rPr lang="ru-RU" sz="1600" b="1" i="1" dirty="0" err="1"/>
              <a:t>перебування</a:t>
            </a:r>
            <a:r>
              <a:rPr lang="ru-RU" sz="1600" b="1" i="1" dirty="0"/>
              <a:t>;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8100298" y="3340100"/>
            <a:ext cx="3304928" cy="1432055"/>
          </a:xfrm>
        </p:spPr>
        <p:txBody>
          <a:bodyPr/>
          <a:lstStyle/>
          <a:p>
            <a:r>
              <a:rPr lang="ru-RU" b="1" dirty="0"/>
              <a:t>за </a:t>
            </a:r>
            <a:r>
              <a:rPr lang="ru-RU" b="1" dirty="0" err="1"/>
              <a:t>місцем</a:t>
            </a:r>
            <a:r>
              <a:rPr lang="ru-RU" b="1" dirty="0"/>
              <a:t> </a:t>
            </a:r>
            <a:r>
              <a:rPr lang="ru-RU" b="1" dirty="0" err="1"/>
              <a:t>перебування</a:t>
            </a:r>
            <a:r>
              <a:rPr lang="ru-RU" b="1" dirty="0"/>
              <a:t> </a:t>
            </a:r>
            <a:r>
              <a:rPr lang="ru-RU" b="1" dirty="0" err="1"/>
              <a:t>отримувача</a:t>
            </a:r>
            <a:r>
              <a:rPr lang="ru-RU" b="1" dirty="0"/>
              <a:t> </a:t>
            </a:r>
            <a:r>
              <a:rPr lang="ru-RU" b="1" dirty="0" err="1"/>
              <a:t>соціальних</a:t>
            </a:r>
            <a:r>
              <a:rPr lang="ru-RU" b="1" dirty="0"/>
              <a:t> </a:t>
            </a:r>
            <a:r>
              <a:rPr lang="ru-RU" b="1" dirty="0" err="1"/>
              <a:t>послуг</a:t>
            </a:r>
            <a:r>
              <a:rPr lang="ru-RU" b="1" dirty="0"/>
              <a:t> поза межами </a:t>
            </a:r>
            <a:r>
              <a:rPr lang="ru-RU" b="1" dirty="0" err="1"/>
              <a:t>місця</a:t>
            </a:r>
            <a:r>
              <a:rPr lang="ru-RU" b="1" dirty="0"/>
              <a:t> </a:t>
            </a:r>
            <a:r>
              <a:rPr lang="ru-RU" b="1" dirty="0" err="1"/>
              <a:t>проживання</a:t>
            </a:r>
            <a:r>
              <a:rPr lang="ru-RU" b="1" dirty="0"/>
              <a:t> та </a:t>
            </a:r>
            <a:r>
              <a:rPr lang="ru-RU" b="1" dirty="0" err="1"/>
              <a:t>приміщення</a:t>
            </a:r>
            <a:r>
              <a:rPr lang="ru-RU" b="1" dirty="0"/>
              <a:t> </a:t>
            </a:r>
            <a:r>
              <a:rPr lang="ru-RU" b="1" dirty="0" err="1"/>
              <a:t>надавача</a:t>
            </a:r>
            <a:r>
              <a:rPr lang="ru-RU" b="1" dirty="0"/>
              <a:t> </a:t>
            </a:r>
            <a:r>
              <a:rPr lang="ru-RU" b="1" dirty="0" err="1"/>
              <a:t>соціальних</a:t>
            </a:r>
            <a:r>
              <a:rPr lang="ru-RU" b="1" dirty="0"/>
              <a:t> </a:t>
            </a:r>
            <a:r>
              <a:rPr lang="ru-RU" b="1" dirty="0" err="1"/>
              <a:t>послуг</a:t>
            </a:r>
            <a:r>
              <a:rPr lang="ru-RU" b="1" dirty="0"/>
              <a:t>, у тому </a:t>
            </a:r>
            <a:r>
              <a:rPr lang="ru-RU" b="1" dirty="0" err="1"/>
              <a:t>числі</a:t>
            </a:r>
            <a:r>
              <a:rPr lang="ru-RU" b="1" dirty="0"/>
              <a:t> на </a:t>
            </a:r>
            <a:r>
              <a:rPr lang="ru-RU" b="1" dirty="0" err="1"/>
              <a:t>вулиці</a:t>
            </a:r>
            <a:endParaRPr lang="ru-RU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63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857999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Соціальні</a:t>
            </a:r>
            <a:r>
              <a:rPr lang="ru-RU" b="1" dirty="0"/>
              <a:t> </a:t>
            </a:r>
            <a:r>
              <a:rPr lang="ru-RU" b="1" dirty="0" err="1"/>
              <a:t>послуги</a:t>
            </a:r>
            <a:r>
              <a:rPr lang="ru-RU" b="1" dirty="0"/>
              <a:t> </a:t>
            </a:r>
            <a:r>
              <a:rPr lang="ru-RU" b="1" dirty="0" err="1"/>
              <a:t>залежно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строку </a:t>
            </a:r>
            <a:r>
              <a:rPr lang="ru-RU" b="1" dirty="0" err="1"/>
              <a:t>надання</a:t>
            </a:r>
            <a:r>
              <a:rPr lang="ru-RU" b="1" dirty="0"/>
              <a:t> </a:t>
            </a:r>
            <a:r>
              <a:rPr lang="ru-RU" b="1" dirty="0" err="1"/>
              <a:t>поділяються</a:t>
            </a:r>
            <a:r>
              <a:rPr lang="ru-RU" b="1" dirty="0"/>
              <a:t> на </a:t>
            </a:r>
            <a:r>
              <a:rPr lang="ru-RU" b="1" dirty="0" err="1"/>
              <a:t>послуги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надаються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i="1" dirty="0">
                <a:solidFill>
                  <a:srgbClr val="FF0000"/>
                </a:solidFill>
              </a:rPr>
              <a:t>1) </a:t>
            </a:r>
            <a:r>
              <a:rPr lang="ru-RU" b="1" i="1" dirty="0" err="1">
                <a:solidFill>
                  <a:srgbClr val="FF0000"/>
                </a:solidFill>
              </a:rPr>
              <a:t>екстрено</a:t>
            </a:r>
            <a:r>
              <a:rPr lang="ru-RU" b="1" i="1" dirty="0">
                <a:solidFill>
                  <a:srgbClr val="FF0000"/>
                </a:solidFill>
              </a:rPr>
              <a:t> (</a:t>
            </a:r>
            <a:r>
              <a:rPr lang="ru-RU" b="1" i="1" dirty="0" err="1">
                <a:solidFill>
                  <a:srgbClr val="FF0000"/>
                </a:solidFill>
              </a:rPr>
              <a:t>кризово</a:t>
            </a:r>
            <a:r>
              <a:rPr lang="ru-RU" b="1" i="1" dirty="0">
                <a:solidFill>
                  <a:srgbClr val="FF0000"/>
                </a:solidFill>
              </a:rPr>
              <a:t>) </a:t>
            </a:r>
            <a:r>
              <a:rPr lang="ru-RU" dirty="0"/>
              <a:t>- </a:t>
            </a:r>
            <a:r>
              <a:rPr lang="ru-RU" dirty="0" err="1"/>
              <a:t>невідкладно</a:t>
            </a:r>
            <a:r>
              <a:rPr lang="ru-RU" dirty="0"/>
              <a:t> (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)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обставинами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загрожують</a:t>
            </a:r>
            <a:r>
              <a:rPr lang="ru-RU" dirty="0"/>
              <a:t> </a:t>
            </a:r>
            <a:r>
              <a:rPr lang="ru-RU" dirty="0" err="1"/>
              <a:t>життю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здоров’ю</a:t>
            </a:r>
            <a:r>
              <a:rPr lang="ru-RU" dirty="0"/>
              <a:t> </a:t>
            </a:r>
            <a:r>
              <a:rPr lang="ru-RU" dirty="0" err="1"/>
              <a:t>отримувача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i="1" dirty="0">
                <a:solidFill>
                  <a:srgbClr val="FF0000"/>
                </a:solidFill>
              </a:rPr>
              <a:t>2) </a:t>
            </a:r>
            <a:r>
              <a:rPr lang="ru-RU" b="1" i="1" dirty="0" err="1">
                <a:solidFill>
                  <a:srgbClr val="FF0000"/>
                </a:solidFill>
              </a:rPr>
              <a:t>постійно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dirty="0"/>
              <a:t>- не </a:t>
            </a:r>
            <a:r>
              <a:rPr lang="ru-RU" dirty="0" err="1"/>
              <a:t>менше</a:t>
            </a:r>
            <a:r>
              <a:rPr lang="ru-RU" dirty="0"/>
              <a:t> одного разу на </a:t>
            </a:r>
            <a:r>
              <a:rPr lang="ru-RU" dirty="0" err="1"/>
              <a:t>місяць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одного року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i="1" dirty="0">
                <a:solidFill>
                  <a:srgbClr val="FF0000"/>
                </a:solidFill>
              </a:rPr>
              <a:t>3) </a:t>
            </a:r>
            <a:r>
              <a:rPr lang="ru-RU" b="1" i="1" dirty="0" err="1">
                <a:solidFill>
                  <a:srgbClr val="FF0000"/>
                </a:solidFill>
              </a:rPr>
              <a:t>тимчасово</a:t>
            </a:r>
            <a:r>
              <a:rPr lang="ru-RU" dirty="0"/>
              <a:t> - не </a:t>
            </a:r>
            <a:r>
              <a:rPr lang="ru-RU" dirty="0" err="1"/>
              <a:t>менше</a:t>
            </a:r>
            <a:r>
              <a:rPr lang="ru-RU" dirty="0"/>
              <a:t> одного разу на </a:t>
            </a:r>
            <a:r>
              <a:rPr lang="ru-RU" dirty="0" err="1"/>
              <a:t>місяць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до одного року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i="1" dirty="0">
                <a:solidFill>
                  <a:srgbClr val="FF0000"/>
                </a:solidFill>
              </a:rPr>
              <a:t>4) одноразово.</a:t>
            </a:r>
            <a:br>
              <a:rPr lang="ru-RU" b="1" i="1" dirty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748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444500"/>
            <a:ext cx="10364451" cy="27940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Базовими</a:t>
            </a:r>
            <a:r>
              <a:rPr lang="ru-RU" b="1" dirty="0"/>
              <a:t> є </a:t>
            </a:r>
            <a:r>
              <a:rPr lang="ru-RU" b="1" dirty="0" err="1"/>
              <a:t>такі</a:t>
            </a:r>
            <a:r>
              <a:rPr lang="ru-RU" b="1" dirty="0"/>
              <a:t> </a:t>
            </a:r>
            <a:r>
              <a:rPr lang="ru-RU" b="1" dirty="0" err="1"/>
              <a:t>соціальні</a:t>
            </a:r>
            <a:r>
              <a:rPr lang="ru-RU" b="1" dirty="0"/>
              <a:t> </a:t>
            </a:r>
            <a:r>
              <a:rPr lang="ru-RU" b="1" dirty="0" err="1"/>
              <a:t>послуги</a:t>
            </a:r>
            <a:r>
              <a:rPr lang="ru-RU" b="1" dirty="0"/>
              <a:t>:</a:t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94007440"/>
              </p:ext>
            </p:extLst>
          </p:nvPr>
        </p:nvGraphicFramePr>
        <p:xfrm>
          <a:off x="0" y="927100"/>
          <a:ext cx="12192000" cy="593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6308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355600"/>
            <a:ext cx="10364451" cy="482600"/>
          </a:xfrm>
        </p:spPr>
        <p:txBody>
          <a:bodyPr>
            <a:normAutofit fontScale="90000"/>
          </a:bodyPr>
          <a:lstStyle/>
          <a:p>
            <a:r>
              <a:rPr lang="ru-RU" sz="2800" b="1" dirty="0" err="1"/>
              <a:t>Надання</a:t>
            </a:r>
            <a:r>
              <a:rPr lang="ru-RU" sz="2800" b="1" dirty="0"/>
              <a:t> </a:t>
            </a:r>
            <a:r>
              <a:rPr lang="ru-RU" sz="2800" b="1" dirty="0" err="1"/>
              <a:t>соціальних</a:t>
            </a:r>
            <a:r>
              <a:rPr lang="ru-RU" sz="2800" b="1" dirty="0"/>
              <a:t> </a:t>
            </a:r>
            <a:r>
              <a:rPr lang="ru-RU" sz="2800" b="1" dirty="0" err="1"/>
              <a:t>послуг</a:t>
            </a:r>
            <a:r>
              <a:rPr lang="ru-RU" sz="2800" b="1" dirty="0"/>
              <a:t> </a:t>
            </a:r>
            <a:r>
              <a:rPr lang="ru-RU" sz="2800" b="1" dirty="0" err="1"/>
              <a:t>здійснюється</a:t>
            </a:r>
            <a:r>
              <a:rPr lang="ru-RU" sz="2800" b="1" dirty="0"/>
              <a:t> шляхом </a:t>
            </a:r>
            <a:r>
              <a:rPr lang="ru-RU" sz="2800" b="1" dirty="0" err="1"/>
              <a:t>ведення</a:t>
            </a:r>
            <a:r>
              <a:rPr lang="ru-RU" sz="2800" b="1" dirty="0"/>
              <a:t> </a:t>
            </a:r>
            <a:r>
              <a:rPr lang="ru-RU" sz="2800" b="1" dirty="0" err="1"/>
              <a:t>випадку</a:t>
            </a:r>
            <a:r>
              <a:rPr lang="ru-RU" sz="2800" b="1" dirty="0"/>
              <a:t>, </a:t>
            </a:r>
            <a:r>
              <a:rPr lang="ru-RU" sz="2800" b="1" dirty="0" err="1"/>
              <a:t>що</a:t>
            </a:r>
            <a:r>
              <a:rPr lang="ru-RU" sz="2800" b="1" dirty="0"/>
              <a:t> </a:t>
            </a:r>
            <a:r>
              <a:rPr lang="ru-RU" sz="2800" b="1" dirty="0" err="1"/>
              <a:t>включає</a:t>
            </a:r>
            <a:r>
              <a:rPr lang="ru-RU" sz="2800" b="1" dirty="0"/>
              <a:t> </a:t>
            </a:r>
            <a:r>
              <a:rPr lang="ru-RU" sz="2800" b="1" dirty="0" err="1"/>
              <a:t>такі</a:t>
            </a:r>
            <a:r>
              <a:rPr lang="ru-RU" sz="2800" b="1" dirty="0"/>
              <a:t> </a:t>
            </a:r>
            <a:r>
              <a:rPr lang="ru-RU" sz="2800" b="1" dirty="0" err="1"/>
              <a:t>етапи</a:t>
            </a:r>
            <a:r>
              <a:rPr lang="ru-RU" sz="2800" b="1" dirty="0"/>
              <a:t>: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054100"/>
            <a:ext cx="12192000" cy="5892800"/>
          </a:xfrm>
        </p:spPr>
        <p:txBody>
          <a:bodyPr/>
          <a:lstStyle/>
          <a:p>
            <a:r>
              <a:rPr lang="ru-RU" dirty="0"/>
              <a:t>1) </a:t>
            </a:r>
            <a:r>
              <a:rPr lang="ru-RU" dirty="0" err="1"/>
              <a:t>аналіз</a:t>
            </a:r>
            <a:r>
              <a:rPr lang="ru-RU" dirty="0"/>
              <a:t> заяви/</a:t>
            </a:r>
            <a:r>
              <a:rPr lang="ru-RU" dirty="0" err="1"/>
              <a:t>звернення</a:t>
            </a:r>
            <a:r>
              <a:rPr lang="ru-RU" dirty="0"/>
              <a:t> про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повідомлення</a:t>
            </a:r>
            <a:r>
              <a:rPr lang="ru-RU" dirty="0"/>
              <a:t> про </a:t>
            </a:r>
            <a:r>
              <a:rPr lang="ru-RU" dirty="0" err="1"/>
              <a:t>осіб</a:t>
            </a:r>
            <a:r>
              <a:rPr lang="ru-RU" dirty="0"/>
              <a:t>/</a:t>
            </a:r>
            <a:r>
              <a:rPr lang="ru-RU" dirty="0" err="1"/>
              <a:t>сім’ї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складних</a:t>
            </a:r>
            <a:r>
              <a:rPr lang="ru-RU" dirty="0"/>
              <a:t> </a:t>
            </a:r>
            <a:r>
              <a:rPr lang="ru-RU" dirty="0" err="1"/>
              <a:t>життєвих</a:t>
            </a:r>
            <a:r>
              <a:rPr lang="ru-RU" dirty="0"/>
              <a:t> </a:t>
            </a:r>
            <a:r>
              <a:rPr lang="ru-RU" dirty="0" err="1"/>
              <a:t>обставинах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ситуаціях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загрожують</a:t>
            </a:r>
            <a:r>
              <a:rPr lang="ru-RU" dirty="0"/>
              <a:t> </a:t>
            </a:r>
            <a:r>
              <a:rPr lang="ru-RU" dirty="0" err="1"/>
              <a:t>життю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здоров’ю</a:t>
            </a:r>
            <a:r>
              <a:rPr lang="ru-RU" dirty="0"/>
              <a:t> особи;</a:t>
            </a:r>
          </a:p>
          <a:p>
            <a:r>
              <a:rPr lang="ru-RU" dirty="0"/>
              <a:t>2) </a:t>
            </a:r>
            <a:r>
              <a:rPr lang="ru-RU" dirty="0" err="1"/>
              <a:t>оцінювання</a:t>
            </a:r>
            <a:r>
              <a:rPr lang="ru-RU" dirty="0"/>
              <a:t> потреб особи/</a:t>
            </a:r>
            <a:r>
              <a:rPr lang="ru-RU" dirty="0" err="1"/>
              <a:t>сім’ї</a:t>
            </a:r>
            <a:r>
              <a:rPr lang="ru-RU" dirty="0"/>
              <a:t> у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послугах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індивідуальних</a:t>
            </a:r>
            <a:r>
              <a:rPr lang="ru-RU" dirty="0"/>
              <a:t> потреб особи/</a:t>
            </a:r>
            <a:r>
              <a:rPr lang="ru-RU" dirty="0" err="1"/>
              <a:t>сім’ї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розроблення</a:t>
            </a:r>
            <a:r>
              <a:rPr lang="ru-RU" dirty="0"/>
              <a:t> </a:t>
            </a:r>
            <a:r>
              <a:rPr lang="ru-RU" dirty="0" err="1"/>
              <a:t>індивідуального</a:t>
            </a:r>
            <a:r>
              <a:rPr lang="ru-RU" dirty="0"/>
              <a:t> плану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укладення</a:t>
            </a:r>
            <a:r>
              <a:rPr lang="ru-RU" dirty="0"/>
              <a:t> договору про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;</a:t>
            </a:r>
          </a:p>
          <a:p>
            <a:r>
              <a:rPr lang="ru-RU" dirty="0"/>
              <a:t>6) </a:t>
            </a:r>
            <a:r>
              <a:rPr lang="ru-RU" dirty="0" err="1"/>
              <a:t>виконання</a:t>
            </a:r>
            <a:r>
              <a:rPr lang="ru-RU" dirty="0"/>
              <a:t> договору про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та </a:t>
            </a:r>
            <a:r>
              <a:rPr lang="ru-RU" dirty="0" err="1"/>
              <a:t>індивідуального</a:t>
            </a:r>
            <a:r>
              <a:rPr lang="ru-RU" dirty="0"/>
              <a:t> плану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;</a:t>
            </a:r>
          </a:p>
          <a:p>
            <a:r>
              <a:rPr lang="ru-RU" dirty="0"/>
              <a:t>7)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та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161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857999"/>
          </a:xfrm>
        </p:spPr>
        <p:txBody>
          <a:bodyPr/>
          <a:lstStyle/>
          <a:p>
            <a:r>
              <a:rPr lang="ru-RU" dirty="0"/>
              <a:t>. </a:t>
            </a:r>
            <a:r>
              <a:rPr lang="ru-RU" b="1" dirty="0" err="1"/>
              <a:t>Підставою</a:t>
            </a:r>
            <a:r>
              <a:rPr lang="ru-RU" b="1" dirty="0"/>
              <a:t> для </a:t>
            </a:r>
            <a:r>
              <a:rPr lang="ru-RU" b="1" dirty="0" err="1"/>
              <a:t>розгляду</a:t>
            </a:r>
            <a:r>
              <a:rPr lang="ru-RU" b="1" dirty="0"/>
              <a:t> </a:t>
            </a:r>
            <a:r>
              <a:rPr lang="ru-RU" b="1" dirty="0" err="1"/>
              <a:t>питання</a:t>
            </a:r>
            <a:r>
              <a:rPr lang="ru-RU" b="1" dirty="0"/>
              <a:t> </a:t>
            </a:r>
            <a:r>
              <a:rPr lang="ru-RU" b="1" dirty="0" err="1"/>
              <a:t>надання</a:t>
            </a:r>
            <a:r>
              <a:rPr lang="ru-RU" b="1" dirty="0"/>
              <a:t> </a:t>
            </a:r>
            <a:r>
              <a:rPr lang="ru-RU" b="1" dirty="0" err="1"/>
              <a:t>соціальних</a:t>
            </a:r>
            <a:r>
              <a:rPr lang="ru-RU" b="1" dirty="0"/>
              <a:t> </a:t>
            </a:r>
            <a:r>
              <a:rPr lang="ru-RU" b="1" dirty="0" err="1"/>
              <a:t>послуг</a:t>
            </a:r>
            <a:r>
              <a:rPr lang="ru-RU" b="1" dirty="0"/>
              <a:t> за </a:t>
            </a:r>
            <a:r>
              <a:rPr lang="ru-RU" b="1" dirty="0" err="1"/>
              <a:t>рахунок</a:t>
            </a:r>
            <a:r>
              <a:rPr lang="ru-RU" b="1" dirty="0"/>
              <a:t> </a:t>
            </a:r>
            <a:r>
              <a:rPr lang="ru-RU" b="1" dirty="0" err="1"/>
              <a:t>бюджетних</a:t>
            </a:r>
            <a:r>
              <a:rPr lang="ru-RU" b="1" dirty="0"/>
              <a:t> </a:t>
            </a:r>
            <a:r>
              <a:rPr lang="ru-RU" b="1" dirty="0" err="1"/>
              <a:t>коштів</a:t>
            </a:r>
            <a:r>
              <a:rPr lang="ru-RU" b="1" dirty="0"/>
              <a:t> є </a:t>
            </a:r>
            <a:r>
              <a:rPr lang="ru-RU" b="1" dirty="0" err="1"/>
              <a:t>подання</a:t>
            </a:r>
            <a:r>
              <a:rPr lang="ru-RU" b="1" dirty="0"/>
              <a:t> до структурного </a:t>
            </a:r>
            <a:r>
              <a:rPr lang="ru-RU" b="1" dirty="0" err="1"/>
              <a:t>підрозділу</a:t>
            </a:r>
            <a:r>
              <a:rPr lang="ru-RU" b="1" dirty="0"/>
              <a:t> з </a:t>
            </a:r>
            <a:r>
              <a:rPr lang="ru-RU" b="1" dirty="0" err="1"/>
              <a:t>питань</a:t>
            </a:r>
            <a:r>
              <a:rPr lang="ru-RU" b="1" dirty="0"/>
              <a:t> </a:t>
            </a:r>
            <a:r>
              <a:rPr lang="ru-RU" b="1" dirty="0" err="1"/>
              <a:t>соціального</a:t>
            </a:r>
            <a:r>
              <a:rPr lang="ru-RU" b="1" dirty="0"/>
              <a:t> </a:t>
            </a:r>
            <a:r>
              <a:rPr lang="ru-RU" b="1" dirty="0" err="1"/>
              <a:t>захисту</a:t>
            </a:r>
            <a:r>
              <a:rPr lang="ru-RU" b="1" dirty="0"/>
              <a:t> </a:t>
            </a:r>
            <a:r>
              <a:rPr lang="ru-RU" b="1" dirty="0" err="1" smtClean="0"/>
              <a:t>населення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1) заяви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законного </a:t>
            </a:r>
            <a:r>
              <a:rPr lang="ru-RU" dirty="0" err="1"/>
              <a:t>представника</a:t>
            </a:r>
            <a:r>
              <a:rPr lang="ru-RU" dirty="0"/>
              <a:t> про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2) </a:t>
            </a:r>
            <a:r>
              <a:rPr lang="ru-RU" dirty="0" err="1"/>
              <a:t>звернення</a:t>
            </a:r>
            <a:r>
              <a:rPr lang="ru-RU" dirty="0"/>
              <a:t>,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/</a:t>
            </a:r>
            <a:r>
              <a:rPr lang="ru-RU" dirty="0" err="1"/>
              <a:t>сімей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потребують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635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749299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 </a:t>
            </a:r>
            <a:r>
              <a:rPr lang="ru-RU" sz="2000" b="1" dirty="0" err="1">
                <a:solidFill>
                  <a:srgbClr val="FF0000"/>
                </a:solidFill>
              </a:rPr>
              <a:t>Рішення</a:t>
            </a:r>
            <a:r>
              <a:rPr lang="ru-RU" sz="2000" b="1" dirty="0">
                <a:solidFill>
                  <a:srgbClr val="FF0000"/>
                </a:solidFill>
              </a:rPr>
              <a:t> про </a:t>
            </a:r>
            <a:r>
              <a:rPr lang="ru-RU" sz="2000" b="1" dirty="0" err="1">
                <a:solidFill>
                  <a:srgbClr val="FF0000"/>
                </a:solidFill>
              </a:rPr>
              <a:t>обов’язкове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надання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соціальних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послуг</a:t>
            </a:r>
            <a:r>
              <a:rPr lang="ru-RU" sz="2000" b="1" dirty="0">
                <a:solidFill>
                  <a:srgbClr val="FF0000"/>
                </a:solidFill>
              </a:rPr>
              <a:t> (</a:t>
            </a:r>
            <a:r>
              <a:rPr lang="ru-RU" sz="2000" b="1" dirty="0" err="1">
                <a:solidFill>
                  <a:srgbClr val="FF0000"/>
                </a:solidFill>
              </a:rPr>
              <a:t>проходження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індивідуальних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корекційних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програм</a:t>
            </a:r>
            <a:r>
              <a:rPr lang="ru-RU" sz="2000" b="1" dirty="0">
                <a:solidFill>
                  <a:srgbClr val="FF0000"/>
                </a:solidFill>
              </a:rPr>
              <a:t>) </a:t>
            </a:r>
            <a:r>
              <a:rPr lang="ru-RU" sz="2000" b="1" dirty="0" err="1">
                <a:solidFill>
                  <a:srgbClr val="FF0000"/>
                </a:solidFill>
              </a:rPr>
              <a:t>приймається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стосовно</a:t>
            </a:r>
            <a:r>
              <a:rPr lang="ru-RU" sz="2000" b="1" dirty="0">
                <a:solidFill>
                  <a:srgbClr val="FF0000"/>
                </a:solidFill>
              </a:rPr>
              <a:t>:</a:t>
            </a:r>
            <a:br>
              <a:rPr lang="ru-RU" sz="2000" b="1" dirty="0">
                <a:solidFill>
                  <a:srgbClr val="FF0000"/>
                </a:solidFill>
              </a:rPr>
            </a:b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43000"/>
            <a:ext cx="12192000" cy="5715000"/>
          </a:xfrm>
        </p:spPr>
        <p:txBody>
          <a:bodyPr>
            <a:normAutofit/>
          </a:bodyPr>
          <a:lstStyle/>
          <a:p>
            <a:r>
              <a:rPr lang="ru-RU" sz="3200" dirty="0"/>
              <a:t>1) </a:t>
            </a:r>
            <a:r>
              <a:rPr lang="ru-RU" sz="3200" dirty="0" err="1"/>
              <a:t>батьків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не </a:t>
            </a:r>
            <a:r>
              <a:rPr lang="ru-RU" sz="3200" dirty="0" err="1"/>
              <a:t>виконують</a:t>
            </a:r>
            <a:r>
              <a:rPr lang="ru-RU" sz="3200" dirty="0"/>
              <a:t> </a:t>
            </a:r>
            <a:r>
              <a:rPr lang="ru-RU" sz="3200" dirty="0" err="1"/>
              <a:t>батьківських</a:t>
            </a:r>
            <a:r>
              <a:rPr lang="ru-RU" sz="3200" dirty="0"/>
              <a:t> </a:t>
            </a:r>
            <a:r>
              <a:rPr lang="ru-RU" sz="3200" dirty="0" err="1"/>
              <a:t>обов’язків</a:t>
            </a:r>
            <a:r>
              <a:rPr lang="ru-RU" sz="3200" dirty="0"/>
              <a:t>;</a:t>
            </a:r>
          </a:p>
          <a:p>
            <a:r>
              <a:rPr lang="ru-RU" sz="3200" dirty="0"/>
              <a:t>2) </a:t>
            </a:r>
            <a:r>
              <a:rPr lang="ru-RU" sz="3200" dirty="0" err="1"/>
              <a:t>осіб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вчинили </a:t>
            </a:r>
            <a:r>
              <a:rPr lang="ru-RU" sz="3200" dirty="0" err="1"/>
              <a:t>насильство</a:t>
            </a:r>
            <a:r>
              <a:rPr lang="ru-RU" sz="3200" dirty="0"/>
              <a:t> за </a:t>
            </a:r>
            <a:r>
              <a:rPr lang="ru-RU" sz="3200" dirty="0" err="1"/>
              <a:t>ознакою</a:t>
            </a:r>
            <a:r>
              <a:rPr lang="ru-RU" sz="3200" dirty="0"/>
              <a:t> </a:t>
            </a:r>
            <a:r>
              <a:rPr lang="ru-RU" sz="3200" dirty="0" err="1"/>
              <a:t>статі</a:t>
            </a:r>
            <a:r>
              <a:rPr lang="ru-RU" sz="3200" dirty="0"/>
              <a:t>, </a:t>
            </a:r>
            <a:r>
              <a:rPr lang="ru-RU" sz="3200" dirty="0" err="1"/>
              <a:t>домашнє</a:t>
            </a:r>
            <a:r>
              <a:rPr lang="ru-RU" sz="3200" dirty="0"/>
              <a:t> </a:t>
            </a:r>
            <a:r>
              <a:rPr lang="ru-RU" sz="3200" dirty="0" err="1"/>
              <a:t>насильство</a:t>
            </a:r>
            <a:r>
              <a:rPr lang="ru-RU" sz="3200" dirty="0"/>
              <a:t> </a:t>
            </a:r>
            <a:r>
              <a:rPr lang="ru-RU" sz="3200" dirty="0" err="1"/>
              <a:t>чи</a:t>
            </a:r>
            <a:r>
              <a:rPr lang="ru-RU" sz="3200" dirty="0"/>
              <a:t> </a:t>
            </a:r>
            <a:r>
              <a:rPr lang="ru-RU" sz="3200" dirty="0" err="1"/>
              <a:t>жорстоке</a:t>
            </a:r>
            <a:r>
              <a:rPr lang="ru-RU" sz="3200" dirty="0"/>
              <a:t> </a:t>
            </a:r>
            <a:r>
              <a:rPr lang="ru-RU" sz="3200" dirty="0" err="1"/>
              <a:t>поводження</a:t>
            </a:r>
            <a:r>
              <a:rPr lang="ru-RU" sz="3200" dirty="0"/>
              <a:t> з </a:t>
            </a:r>
            <a:r>
              <a:rPr lang="ru-RU" sz="3200" dirty="0" err="1"/>
              <a:t>дітьми</a:t>
            </a:r>
            <a:r>
              <a:rPr lang="ru-RU" sz="3200" dirty="0"/>
              <a:t>;</a:t>
            </a:r>
          </a:p>
          <a:p>
            <a:r>
              <a:rPr lang="ru-RU" sz="3200" dirty="0"/>
              <a:t>3) </a:t>
            </a:r>
            <a:r>
              <a:rPr lang="ru-RU" sz="3200" dirty="0" err="1"/>
              <a:t>осіб</a:t>
            </a:r>
            <a:r>
              <a:rPr lang="ru-RU" sz="3200" dirty="0"/>
              <a:t>, до </a:t>
            </a:r>
            <a:r>
              <a:rPr lang="ru-RU" sz="3200" dirty="0" err="1"/>
              <a:t>яких</a:t>
            </a:r>
            <a:r>
              <a:rPr lang="ru-RU" sz="3200" dirty="0"/>
              <a:t> </a:t>
            </a:r>
            <a:r>
              <a:rPr lang="ru-RU" sz="3200" dirty="0" err="1"/>
              <a:t>застосовуються</a:t>
            </a:r>
            <a:r>
              <a:rPr lang="ru-RU" sz="3200" dirty="0"/>
              <a:t> заходи </a:t>
            </a:r>
            <a:r>
              <a:rPr lang="ru-RU" sz="3200" dirty="0" err="1"/>
              <a:t>пробації</a:t>
            </a:r>
            <a:r>
              <a:rPr lang="ru-RU" sz="3200" dirty="0"/>
              <a:t> </a:t>
            </a:r>
            <a:r>
              <a:rPr lang="ru-RU" sz="3200" dirty="0" err="1"/>
              <a:t>відповідно</a:t>
            </a:r>
            <a:r>
              <a:rPr lang="ru-RU" sz="3200" dirty="0"/>
              <a:t> до закону;</a:t>
            </a:r>
          </a:p>
          <a:p>
            <a:r>
              <a:rPr lang="ru-RU" sz="3200" dirty="0"/>
              <a:t>4) </a:t>
            </a:r>
            <a:r>
              <a:rPr lang="ru-RU" sz="3200" dirty="0" err="1"/>
              <a:t>осіб</a:t>
            </a:r>
            <a:r>
              <a:rPr lang="ru-RU" sz="3200" dirty="0"/>
              <a:t>, </a:t>
            </a:r>
            <a:r>
              <a:rPr lang="ru-RU" sz="3200" dirty="0" err="1"/>
              <a:t>яких</a:t>
            </a:r>
            <a:r>
              <a:rPr lang="ru-RU" sz="3200" dirty="0"/>
              <a:t> судом направлено на </a:t>
            </a:r>
            <a:r>
              <a:rPr lang="ru-RU" sz="3200" dirty="0" err="1"/>
              <a:t>проходження</a:t>
            </a:r>
            <a:r>
              <a:rPr lang="ru-RU" sz="3200" dirty="0"/>
              <a:t> </a:t>
            </a:r>
            <a:r>
              <a:rPr lang="ru-RU" sz="3200" dirty="0" err="1"/>
              <a:t>програми</a:t>
            </a:r>
            <a:r>
              <a:rPr lang="ru-RU" sz="3200" dirty="0"/>
              <a:t> для </a:t>
            </a:r>
            <a:r>
              <a:rPr lang="ru-RU" sz="3200" dirty="0" err="1"/>
              <a:t>кривдників</a:t>
            </a:r>
            <a:r>
              <a:rPr lang="ru-RU" sz="3200" dirty="0"/>
              <a:t>;</a:t>
            </a:r>
          </a:p>
          <a:p>
            <a:r>
              <a:rPr lang="ru-RU" sz="3200" dirty="0"/>
              <a:t>5) в </a:t>
            </a:r>
            <a:r>
              <a:rPr lang="ru-RU" sz="3200" dirty="0" err="1"/>
              <a:t>інших</a:t>
            </a:r>
            <a:r>
              <a:rPr lang="ru-RU" sz="3200" dirty="0"/>
              <a:t> </a:t>
            </a:r>
            <a:r>
              <a:rPr lang="ru-RU" sz="3200" dirty="0" err="1"/>
              <a:t>випадках</a:t>
            </a:r>
            <a:r>
              <a:rPr lang="ru-RU" sz="3200" dirty="0"/>
              <a:t>, </a:t>
            </a:r>
            <a:r>
              <a:rPr lang="ru-RU" sz="3200" dirty="0" err="1"/>
              <a:t>передбачених</a:t>
            </a:r>
            <a:r>
              <a:rPr lang="ru-RU" sz="3200" dirty="0"/>
              <a:t> законом.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48117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015999"/>
          </a:xfrm>
        </p:spPr>
        <p:txBody>
          <a:bodyPr>
            <a:normAutofit/>
          </a:bodyPr>
          <a:lstStyle/>
          <a:p>
            <a:r>
              <a:rPr lang="uk-UA" dirty="0" smtClean="0"/>
              <a:t>Нормативно-правова база: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0" y="799547"/>
            <a:ext cx="16539817" cy="7213601"/>
          </a:xfrm>
        </p:spPr>
        <p:txBody>
          <a:bodyPr/>
          <a:lstStyle/>
          <a:p>
            <a:r>
              <a:rPr lang="uk-UA" dirty="0" smtClean="0"/>
              <a:t>Про соціальні послуги: закон України від 17.01.2019 р.  №2671-</a:t>
            </a:r>
            <a:r>
              <a:rPr lang="en-US" dirty="0" smtClean="0"/>
              <a:t>V</a:t>
            </a:r>
            <a:r>
              <a:rPr lang="uk-UA" dirty="0" smtClean="0"/>
              <a:t>ІІІ</a:t>
            </a:r>
          </a:p>
          <a:p>
            <a:r>
              <a:rPr lang="uk-UA" dirty="0" smtClean="0"/>
              <a:t>Про волонтерську діяльність: закон України від 01.01.2011 р. № 3236 – </a:t>
            </a:r>
            <a:r>
              <a:rPr lang="en-US" dirty="0" smtClean="0"/>
              <a:t>V</a:t>
            </a:r>
            <a:r>
              <a:rPr lang="uk-UA" dirty="0" smtClean="0"/>
              <a:t>І</a:t>
            </a:r>
          </a:p>
          <a:p>
            <a:r>
              <a:rPr lang="uk-UA" dirty="0" smtClean="0"/>
              <a:t>Про загальнообов'язкове державне соціальне страхування: закон України від23.09.1999 № 1105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5319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39700"/>
            <a:ext cx="12191999" cy="6997699"/>
          </a:xfrm>
        </p:spPr>
        <p:txBody>
          <a:bodyPr/>
          <a:lstStyle/>
          <a:p>
            <a:r>
              <a:rPr lang="ru-RU" b="1" dirty="0" err="1"/>
              <a:t>Підставою</a:t>
            </a:r>
            <a:r>
              <a:rPr lang="ru-RU" b="1" dirty="0"/>
              <a:t> для </a:t>
            </a:r>
            <a:r>
              <a:rPr lang="ru-RU" b="1" dirty="0" err="1"/>
              <a:t>відмови</a:t>
            </a:r>
            <a:r>
              <a:rPr lang="ru-RU" b="1" dirty="0"/>
              <a:t> у </a:t>
            </a:r>
            <a:r>
              <a:rPr lang="ru-RU" b="1" dirty="0" err="1"/>
              <a:t>наданні</a:t>
            </a:r>
            <a:r>
              <a:rPr lang="ru-RU" b="1" dirty="0"/>
              <a:t> </a:t>
            </a:r>
            <a:r>
              <a:rPr lang="ru-RU" b="1" dirty="0" err="1"/>
              <a:t>соціальних</a:t>
            </a:r>
            <a:r>
              <a:rPr lang="ru-RU" b="1" dirty="0"/>
              <a:t> </a:t>
            </a:r>
            <a:r>
              <a:rPr lang="ru-RU" b="1" dirty="0" err="1"/>
              <a:t>послуг</a:t>
            </a:r>
            <a:r>
              <a:rPr lang="ru-RU" b="1" dirty="0"/>
              <a:t> є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1) </a:t>
            </a:r>
            <a:r>
              <a:rPr lang="ru-RU" dirty="0" err="1"/>
              <a:t>відсутність</a:t>
            </a:r>
            <a:r>
              <a:rPr lang="ru-RU" dirty="0"/>
              <a:t> потреби у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послугах</a:t>
            </a:r>
            <a:r>
              <a:rPr lang="ru-RU" dirty="0"/>
              <a:t> за результатами </a:t>
            </a:r>
            <a:r>
              <a:rPr lang="ru-RU" dirty="0" err="1"/>
              <a:t>оцінювання</a:t>
            </a:r>
            <a:r>
              <a:rPr lang="ru-RU" dirty="0"/>
              <a:t> потреб особи/</a:t>
            </a:r>
            <a:r>
              <a:rPr lang="ru-RU" dirty="0" err="1"/>
              <a:t>сім’ї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2) </a:t>
            </a:r>
            <a:r>
              <a:rPr lang="ru-RU" dirty="0" err="1"/>
              <a:t>ненадання</a:t>
            </a:r>
            <a:r>
              <a:rPr lang="ru-RU" dirty="0"/>
              <a:t> </a:t>
            </a:r>
            <a:r>
              <a:rPr lang="ru-RU" dirty="0" err="1"/>
              <a:t>надавачем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тих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особа.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90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7061199"/>
          </a:xfrm>
        </p:spPr>
        <p:txBody>
          <a:bodyPr>
            <a:normAutofit/>
          </a:bodyPr>
          <a:lstStyle/>
          <a:p>
            <a:r>
              <a:rPr lang="ru-RU" sz="2400" b="1" i="1" dirty="0" err="1">
                <a:solidFill>
                  <a:srgbClr val="FF0000"/>
                </a:solidFill>
              </a:rPr>
              <a:t>Підставою</a:t>
            </a:r>
            <a:r>
              <a:rPr lang="ru-RU" sz="2400" b="1" i="1" dirty="0">
                <a:solidFill>
                  <a:srgbClr val="FF0000"/>
                </a:solidFill>
              </a:rPr>
              <a:t> для </a:t>
            </a:r>
            <a:r>
              <a:rPr lang="ru-RU" sz="2400" b="1" i="1" dirty="0" err="1">
                <a:solidFill>
                  <a:srgbClr val="FF0000"/>
                </a:solidFill>
              </a:rPr>
              <a:t>припинення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надання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соціальних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послуг</a:t>
            </a:r>
            <a:r>
              <a:rPr lang="ru-RU" sz="2400" b="1" i="1" dirty="0">
                <a:solidFill>
                  <a:srgbClr val="FF0000"/>
                </a:solidFill>
              </a:rPr>
              <a:t> є:</a:t>
            </a:r>
            <a:br>
              <a:rPr lang="ru-RU" sz="2400" b="1" i="1" dirty="0">
                <a:solidFill>
                  <a:srgbClr val="FF0000"/>
                </a:solidFill>
              </a:rPr>
            </a:br>
            <a:r>
              <a:rPr lang="ru-RU" sz="2400" b="1" dirty="0"/>
              <a:t>1)</a:t>
            </a:r>
            <a:r>
              <a:rPr lang="ru-RU" sz="2400" dirty="0"/>
              <a:t> </a:t>
            </a:r>
            <a:r>
              <a:rPr lang="ru-RU" sz="2400" dirty="0" err="1"/>
              <a:t>відсутність</a:t>
            </a:r>
            <a:r>
              <a:rPr lang="ru-RU" sz="2400" dirty="0"/>
              <a:t> потреби у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послугах</a:t>
            </a:r>
            <a:r>
              <a:rPr lang="ru-RU" sz="2400" dirty="0"/>
              <a:t> за результатами </a:t>
            </a:r>
            <a:r>
              <a:rPr lang="ru-RU" sz="2400" dirty="0" err="1"/>
              <a:t>оцінювання</a:t>
            </a:r>
            <a:r>
              <a:rPr lang="ru-RU" sz="2400" dirty="0"/>
              <a:t> потреб особи/</a:t>
            </a:r>
            <a:r>
              <a:rPr lang="ru-RU" sz="2400" dirty="0" err="1"/>
              <a:t>сім’ї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b="1" dirty="0"/>
              <a:t>2)</a:t>
            </a:r>
            <a:r>
              <a:rPr lang="ru-RU" sz="2400" dirty="0"/>
              <a:t> </a:t>
            </a:r>
            <a:r>
              <a:rPr lang="ru-RU" sz="2400" dirty="0" err="1"/>
              <a:t>закінчення</a:t>
            </a:r>
            <a:r>
              <a:rPr lang="ru-RU" sz="2400" dirty="0"/>
              <a:t> строку </a:t>
            </a:r>
            <a:r>
              <a:rPr lang="ru-RU" sz="2400" dirty="0" err="1"/>
              <a:t>дії</a:t>
            </a:r>
            <a:r>
              <a:rPr lang="ru-RU" sz="2400" dirty="0"/>
              <a:t> договору про </a:t>
            </a:r>
            <a:r>
              <a:rPr lang="ru-RU" sz="2400" dirty="0" err="1"/>
              <a:t>надання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 smtClean="0"/>
              <a:t>послуг</a:t>
            </a:r>
            <a:r>
              <a:rPr lang="ru-RU" sz="2400" dirty="0" smtClean="0"/>
              <a:t>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3)</a:t>
            </a:r>
            <a:r>
              <a:rPr lang="ru-RU" sz="2400" dirty="0"/>
              <a:t> </a:t>
            </a:r>
            <a:r>
              <a:rPr lang="ru-RU" sz="2400" dirty="0" err="1"/>
              <a:t>зміна</a:t>
            </a:r>
            <a:r>
              <a:rPr lang="ru-RU" sz="2400" dirty="0"/>
              <a:t> </a:t>
            </a:r>
            <a:r>
              <a:rPr lang="ru-RU" sz="2400" dirty="0" err="1"/>
              <a:t>місця</a:t>
            </a:r>
            <a:r>
              <a:rPr lang="ru-RU" sz="2400" dirty="0"/>
              <a:t> </a:t>
            </a:r>
            <a:r>
              <a:rPr lang="ru-RU" sz="2400" dirty="0" err="1"/>
              <a:t>проживання</a:t>
            </a:r>
            <a:r>
              <a:rPr lang="ru-RU" sz="2400" dirty="0"/>
              <a:t>/</a:t>
            </a:r>
            <a:r>
              <a:rPr lang="ru-RU" sz="2400" dirty="0" err="1"/>
              <a:t>перебування</a:t>
            </a:r>
            <a:r>
              <a:rPr lang="ru-RU" sz="2400" dirty="0"/>
              <a:t> </a:t>
            </a:r>
            <a:r>
              <a:rPr lang="ru-RU" sz="2400" dirty="0" err="1"/>
              <a:t>отримувача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унеможливлює</a:t>
            </a:r>
            <a:r>
              <a:rPr lang="ru-RU" sz="2400" dirty="0"/>
              <a:t> </a:t>
            </a:r>
            <a:r>
              <a:rPr lang="ru-RU" sz="2400" dirty="0" err="1"/>
              <a:t>надання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b="1" dirty="0"/>
              <a:t>4)</a:t>
            </a:r>
            <a:r>
              <a:rPr lang="ru-RU" sz="2400" dirty="0"/>
              <a:t> </a:t>
            </a:r>
            <a:r>
              <a:rPr lang="ru-RU" sz="2400" dirty="0" err="1"/>
              <a:t>невиконання</a:t>
            </a:r>
            <a:r>
              <a:rPr lang="ru-RU" sz="2400" dirty="0"/>
              <a:t> без </a:t>
            </a:r>
            <a:r>
              <a:rPr lang="ru-RU" sz="2400" dirty="0" err="1"/>
              <a:t>поважних</a:t>
            </a:r>
            <a:r>
              <a:rPr lang="ru-RU" sz="2400" dirty="0"/>
              <a:t> причин </a:t>
            </a:r>
            <a:r>
              <a:rPr lang="ru-RU" sz="2400" dirty="0" err="1"/>
              <a:t>отримувачем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вимог</a:t>
            </a:r>
            <a:r>
              <a:rPr lang="ru-RU" sz="2400" dirty="0"/>
              <a:t>, </a:t>
            </a:r>
            <a:r>
              <a:rPr lang="ru-RU" sz="2400" dirty="0" err="1"/>
              <a:t>визначених</a:t>
            </a:r>
            <a:r>
              <a:rPr lang="ru-RU" sz="2400" dirty="0"/>
              <a:t> договором про </a:t>
            </a:r>
            <a:r>
              <a:rPr lang="ru-RU" sz="2400" dirty="0" err="1"/>
              <a:t>надання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b="1" dirty="0"/>
              <a:t>5)</a:t>
            </a:r>
            <a:r>
              <a:rPr lang="ru-RU" sz="2400" dirty="0"/>
              <a:t> </a:t>
            </a:r>
            <a:r>
              <a:rPr lang="ru-RU" sz="2400" dirty="0" err="1"/>
              <a:t>виявлення</a:t>
            </a:r>
            <a:r>
              <a:rPr lang="ru-RU" sz="2400" dirty="0"/>
              <a:t>/</a:t>
            </a:r>
            <a:r>
              <a:rPr lang="ru-RU" sz="2400" dirty="0" err="1"/>
              <a:t>встановлення</a:t>
            </a:r>
            <a:r>
              <a:rPr lang="ru-RU" sz="2400" dirty="0"/>
              <a:t> </a:t>
            </a:r>
            <a:r>
              <a:rPr lang="ru-RU" sz="2400" dirty="0" err="1"/>
              <a:t>недостовірності</a:t>
            </a:r>
            <a:r>
              <a:rPr lang="ru-RU" sz="2400" dirty="0"/>
              <a:t> </a:t>
            </a:r>
            <a:r>
              <a:rPr lang="ru-RU" sz="2400" dirty="0" err="1"/>
              <a:t>поданих</a:t>
            </a:r>
            <a:r>
              <a:rPr lang="ru-RU" sz="2400" dirty="0"/>
              <a:t> </a:t>
            </a:r>
            <a:r>
              <a:rPr lang="ru-RU" sz="2400" dirty="0" err="1"/>
              <a:t>отримувачем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/</a:t>
            </a:r>
            <a:r>
              <a:rPr lang="ru-RU" sz="2400" dirty="0" err="1"/>
              <a:t>документів</a:t>
            </a:r>
            <a:r>
              <a:rPr lang="ru-RU" sz="2400" dirty="0"/>
              <a:t> при </a:t>
            </a:r>
            <a:r>
              <a:rPr lang="ru-RU" sz="2400" dirty="0" err="1"/>
              <a:t>зверненні</a:t>
            </a:r>
            <a:r>
              <a:rPr lang="ru-RU" sz="2400" dirty="0"/>
              <a:t> за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наданням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унеможливлює</a:t>
            </a:r>
            <a:r>
              <a:rPr lang="ru-RU" sz="2400" dirty="0"/>
              <a:t> подальше </a:t>
            </a:r>
            <a:r>
              <a:rPr lang="ru-RU" sz="2400" dirty="0" err="1"/>
              <a:t>надання</a:t>
            </a:r>
            <a:r>
              <a:rPr lang="ru-RU" sz="2400" dirty="0"/>
              <a:t> таких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b="1" dirty="0"/>
              <a:t>6)</a:t>
            </a:r>
            <a:r>
              <a:rPr lang="ru-RU" sz="2400" dirty="0"/>
              <a:t> смерть </a:t>
            </a:r>
            <a:r>
              <a:rPr lang="ru-RU" sz="2400" dirty="0" err="1"/>
              <a:t>отримувача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b="1" dirty="0"/>
              <a:t>7) </a:t>
            </a:r>
            <a:r>
              <a:rPr lang="ru-RU" sz="2400" dirty="0" err="1"/>
              <a:t>дострокове</a:t>
            </a:r>
            <a:r>
              <a:rPr lang="ru-RU" sz="2400" dirty="0"/>
              <a:t> </a:t>
            </a:r>
            <a:r>
              <a:rPr lang="ru-RU" sz="2400" dirty="0" err="1"/>
              <a:t>розірвання</a:t>
            </a:r>
            <a:r>
              <a:rPr lang="ru-RU" sz="2400" dirty="0"/>
              <a:t> договору про </a:t>
            </a:r>
            <a:r>
              <a:rPr lang="ru-RU" sz="2400" dirty="0" err="1"/>
              <a:t>надання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за </a:t>
            </a:r>
            <a:r>
              <a:rPr lang="ru-RU" sz="2400" dirty="0" err="1"/>
              <a:t>ініціативи</a:t>
            </a:r>
            <a:r>
              <a:rPr lang="ru-RU" sz="2400" dirty="0"/>
              <a:t> </a:t>
            </a:r>
            <a:r>
              <a:rPr lang="ru-RU" sz="2400" dirty="0" err="1"/>
              <a:t>отримувача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b="1" dirty="0"/>
              <a:t>8)</a:t>
            </a:r>
            <a:r>
              <a:rPr lang="ru-RU" sz="2400" dirty="0"/>
              <a:t> </a:t>
            </a:r>
            <a:r>
              <a:rPr lang="ru-RU" sz="2400" dirty="0" err="1"/>
              <a:t>ліквідація</a:t>
            </a:r>
            <a:r>
              <a:rPr lang="ru-RU" sz="2400" dirty="0"/>
              <a:t> (</a:t>
            </a:r>
            <a:r>
              <a:rPr lang="ru-RU" sz="2400" dirty="0" err="1"/>
              <a:t>припинення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) </a:t>
            </a:r>
            <a:r>
              <a:rPr lang="ru-RU" sz="2400" dirty="0" err="1"/>
              <a:t>надавача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припинення</a:t>
            </a:r>
            <a:r>
              <a:rPr lang="ru-RU" sz="2400" dirty="0"/>
              <a:t> </a:t>
            </a:r>
            <a:r>
              <a:rPr lang="ru-RU" sz="2400" dirty="0" err="1"/>
              <a:t>надання</a:t>
            </a:r>
            <a:r>
              <a:rPr lang="ru-RU" sz="2400" dirty="0"/>
              <a:t> ним </a:t>
            </a:r>
            <a:r>
              <a:rPr lang="ru-RU" sz="2400" dirty="0" err="1"/>
              <a:t>відповідних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.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23646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857999"/>
          </a:xfrm>
        </p:spPr>
        <p:txBody>
          <a:bodyPr/>
          <a:lstStyle/>
          <a:p>
            <a:r>
              <a:rPr lang="ru-RU" b="1" dirty="0" err="1">
                <a:solidFill>
                  <a:srgbClr val="FF0000"/>
                </a:solidFill>
              </a:rPr>
              <a:t>Соціальні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послуги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надаються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отримувачам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1) за </a:t>
            </a:r>
            <a:r>
              <a:rPr lang="ru-RU" b="1" i="1" dirty="0" err="1"/>
              <a:t>рахунок</a:t>
            </a:r>
            <a:r>
              <a:rPr lang="ru-RU" b="1" i="1" dirty="0"/>
              <a:t> </a:t>
            </a:r>
            <a:r>
              <a:rPr lang="ru-RU" b="1" i="1" dirty="0" err="1"/>
              <a:t>бюджетних</a:t>
            </a:r>
            <a:r>
              <a:rPr lang="ru-RU" b="1" i="1" dirty="0"/>
              <a:t> </a:t>
            </a:r>
            <a:r>
              <a:rPr lang="ru-RU" b="1" i="1" dirty="0" err="1"/>
              <a:t>коштів</a:t>
            </a:r>
            <a:r>
              <a:rPr lang="ru-RU" b="1" i="1" dirty="0" smtClean="0"/>
              <a:t>;</a:t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>2) з </a:t>
            </a:r>
            <a:r>
              <a:rPr lang="ru-RU" b="1" i="1" dirty="0" err="1"/>
              <a:t>установленням</a:t>
            </a:r>
            <a:r>
              <a:rPr lang="ru-RU" b="1" i="1" dirty="0"/>
              <a:t> </a:t>
            </a:r>
            <a:r>
              <a:rPr lang="ru-RU" b="1" i="1" dirty="0" err="1"/>
              <a:t>диференційованої</a:t>
            </a:r>
            <a:r>
              <a:rPr lang="ru-RU" b="1" i="1" dirty="0"/>
              <a:t> плати </a:t>
            </a:r>
            <a:r>
              <a:rPr lang="ru-RU" b="1" i="1" dirty="0" err="1"/>
              <a:t>залежно</a:t>
            </a:r>
            <a:r>
              <a:rPr lang="ru-RU" b="1" i="1" dirty="0"/>
              <a:t> </a:t>
            </a:r>
            <a:r>
              <a:rPr lang="ru-RU" b="1" i="1" dirty="0" err="1"/>
              <a:t>від</a:t>
            </a:r>
            <a:r>
              <a:rPr lang="ru-RU" b="1" i="1" dirty="0"/>
              <a:t> доходу </a:t>
            </a:r>
            <a:r>
              <a:rPr lang="ru-RU" b="1" i="1" dirty="0" err="1"/>
              <a:t>отримувача</a:t>
            </a:r>
            <a:r>
              <a:rPr lang="ru-RU" b="1" i="1" dirty="0"/>
              <a:t> </a:t>
            </a:r>
            <a:r>
              <a:rPr lang="ru-RU" b="1" i="1" dirty="0" err="1"/>
              <a:t>соціальних</a:t>
            </a:r>
            <a:r>
              <a:rPr lang="ru-RU" b="1" i="1" dirty="0"/>
              <a:t> </a:t>
            </a:r>
            <a:r>
              <a:rPr lang="ru-RU" b="1" i="1" dirty="0" err="1"/>
              <a:t>послуг</a:t>
            </a:r>
            <a:r>
              <a:rPr lang="ru-RU" b="1" i="1" dirty="0" smtClean="0"/>
              <a:t>;</a:t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>3) за </a:t>
            </a:r>
            <a:r>
              <a:rPr lang="ru-RU" b="1" i="1" dirty="0" err="1"/>
              <a:t>рахунок</a:t>
            </a:r>
            <a:r>
              <a:rPr lang="ru-RU" b="1" i="1" dirty="0"/>
              <a:t> </a:t>
            </a:r>
            <a:r>
              <a:rPr lang="ru-RU" b="1" i="1" dirty="0" err="1"/>
              <a:t>отримувача</a:t>
            </a:r>
            <a:r>
              <a:rPr lang="ru-RU" b="1" i="1" dirty="0"/>
              <a:t> </a:t>
            </a:r>
            <a:r>
              <a:rPr lang="ru-RU" b="1" i="1" dirty="0" err="1"/>
              <a:t>соціальних</a:t>
            </a:r>
            <a:r>
              <a:rPr lang="ru-RU" b="1" i="1" dirty="0"/>
              <a:t> </a:t>
            </a:r>
            <a:r>
              <a:rPr lang="ru-RU" b="1" i="1" dirty="0" err="1"/>
              <a:t>послуг</a:t>
            </a:r>
            <a:r>
              <a:rPr lang="ru-RU" b="1" i="1" dirty="0"/>
              <a:t> </a:t>
            </a:r>
            <a:r>
              <a:rPr lang="ru-RU" b="1" i="1" dirty="0" err="1"/>
              <a:t>або</a:t>
            </a:r>
            <a:r>
              <a:rPr lang="ru-RU" b="1" i="1" dirty="0"/>
              <a:t> </a:t>
            </a:r>
            <a:r>
              <a:rPr lang="ru-RU" b="1" i="1" dirty="0" err="1"/>
              <a:t>третіх</a:t>
            </a:r>
            <a:r>
              <a:rPr lang="ru-RU" b="1" i="1" dirty="0"/>
              <a:t> </a:t>
            </a:r>
            <a:r>
              <a:rPr lang="ru-RU" b="1" i="1" dirty="0" err="1"/>
              <a:t>осіб</a:t>
            </a:r>
            <a:r>
              <a:rPr lang="ru-RU" b="1" i="1" dirty="0"/>
              <a:t>.</a:t>
            </a:r>
            <a:br>
              <a:rPr lang="ru-RU" b="1" i="1" dirty="0"/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627557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857999"/>
          </a:xfrm>
        </p:spPr>
        <p:txBody>
          <a:bodyPr>
            <a:normAutofit fontScale="90000"/>
          </a:bodyPr>
          <a:lstStyle/>
          <a:p>
            <a:r>
              <a:rPr lang="ru-RU" sz="2400" b="1" dirty="0" err="1">
                <a:solidFill>
                  <a:srgbClr val="FF0000"/>
                </a:solidFill>
              </a:rPr>
              <a:t>Надавачі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соціальних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послуг</a:t>
            </a:r>
            <a:r>
              <a:rPr lang="ru-RU" sz="2400" b="1" dirty="0">
                <a:solidFill>
                  <a:srgbClr val="FF0000"/>
                </a:solidFill>
              </a:rPr>
              <a:t> державного та </a:t>
            </a:r>
            <a:r>
              <a:rPr lang="ru-RU" sz="2400" b="1" dirty="0" err="1">
                <a:solidFill>
                  <a:srgbClr val="FF0000"/>
                </a:solidFill>
              </a:rPr>
              <a:t>комунального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секторів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надають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соціальні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послуги</a:t>
            </a:r>
            <a:r>
              <a:rPr lang="ru-RU" sz="2400" b="1" dirty="0">
                <a:solidFill>
                  <a:srgbClr val="FF0000"/>
                </a:solidFill>
              </a:rPr>
              <a:t>: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dirty="0" smtClean="0"/>
              <a:t> </a:t>
            </a:r>
            <a:r>
              <a:rPr lang="ru-RU" sz="2400" b="1" dirty="0"/>
              <a:t>за </a:t>
            </a:r>
            <a:r>
              <a:rPr lang="ru-RU" sz="2400" b="1" dirty="0" err="1"/>
              <a:t>рахунок</a:t>
            </a:r>
            <a:r>
              <a:rPr lang="ru-RU" sz="2400" b="1" dirty="0"/>
              <a:t> </a:t>
            </a:r>
            <a:r>
              <a:rPr lang="ru-RU" sz="2400" b="1" dirty="0" err="1"/>
              <a:t>бюджетних</a:t>
            </a:r>
            <a:r>
              <a:rPr lang="ru-RU" sz="2400" b="1" dirty="0"/>
              <a:t> </a:t>
            </a:r>
            <a:r>
              <a:rPr lang="ru-RU" sz="2400" b="1" dirty="0" err="1"/>
              <a:t>коштів</a:t>
            </a:r>
            <a:r>
              <a:rPr lang="ru-RU" sz="2400" b="1" dirty="0"/>
              <a:t>:</a:t>
            </a:r>
            <a:br>
              <a:rPr lang="ru-RU" sz="2400" b="1" dirty="0"/>
            </a:br>
            <a:r>
              <a:rPr lang="ru-RU" sz="2400" b="1" dirty="0">
                <a:solidFill>
                  <a:srgbClr val="FFC000"/>
                </a:solidFill>
              </a:rPr>
              <a:t>а) </a:t>
            </a:r>
            <a:r>
              <a:rPr lang="ru-RU" sz="2400" b="1" dirty="0" err="1">
                <a:solidFill>
                  <a:srgbClr val="FFC000"/>
                </a:solidFill>
              </a:rPr>
              <a:t>незалежно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від</a:t>
            </a:r>
            <a:r>
              <a:rPr lang="ru-RU" sz="2400" b="1" dirty="0">
                <a:solidFill>
                  <a:srgbClr val="FFC000"/>
                </a:solidFill>
              </a:rPr>
              <a:t> доходу </a:t>
            </a:r>
            <a:r>
              <a:rPr lang="ru-RU" sz="2400" b="1" dirty="0" err="1">
                <a:solidFill>
                  <a:srgbClr val="FFC000"/>
                </a:solidFill>
              </a:rPr>
              <a:t>отримувача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соціальних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послуг</a:t>
            </a:r>
            <a:r>
              <a:rPr lang="ru-RU" sz="2400" b="1" dirty="0" smtClean="0">
                <a:solidFill>
                  <a:srgbClr val="FFC000"/>
                </a:solidFill>
              </a:rPr>
              <a:t>:</a:t>
            </a:r>
            <a:br>
              <a:rPr lang="ru-RU" sz="2400" b="1" dirty="0" smtClean="0">
                <a:solidFill>
                  <a:srgbClr val="FFC000"/>
                </a:solidFill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особам,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постраждали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торгівлі</a:t>
            </a:r>
            <a:r>
              <a:rPr lang="ru-RU" sz="2400" dirty="0"/>
              <a:t> людьми і </a:t>
            </a:r>
            <a:r>
              <a:rPr lang="ru-RU" sz="2400" dirty="0" err="1"/>
              <a:t>отримують</a:t>
            </a:r>
            <a:r>
              <a:rPr lang="ru-RU" sz="2400" dirty="0"/>
              <a:t> </a:t>
            </a:r>
            <a:r>
              <a:rPr lang="ru-RU" sz="2400" dirty="0" err="1"/>
              <a:t>соціальну</a:t>
            </a:r>
            <a:r>
              <a:rPr lang="ru-RU" sz="2400" dirty="0"/>
              <a:t> </a:t>
            </a:r>
            <a:r>
              <a:rPr lang="ru-RU" sz="2400" dirty="0" err="1"/>
              <a:t>допомогу</a:t>
            </a:r>
            <a:r>
              <a:rPr lang="ru-RU" sz="2400" dirty="0"/>
              <a:t> </a:t>
            </a:r>
            <a:r>
              <a:rPr lang="ru-RU" sz="2400" dirty="0" err="1"/>
              <a:t>відповідно</a:t>
            </a:r>
            <a:r>
              <a:rPr lang="ru-RU" sz="2400" dirty="0"/>
              <a:t> до </a:t>
            </a:r>
            <a:r>
              <a:rPr lang="ru-RU" sz="2400" dirty="0" err="1"/>
              <a:t>законодавства</a:t>
            </a:r>
            <a:r>
              <a:rPr lang="ru-RU" sz="2400" dirty="0"/>
              <a:t> у </a:t>
            </a:r>
            <a:r>
              <a:rPr lang="ru-RU" sz="2400" dirty="0" err="1"/>
              <a:t>сфері</a:t>
            </a:r>
            <a:r>
              <a:rPr lang="ru-RU" sz="2400" dirty="0"/>
              <a:t> </a:t>
            </a:r>
            <a:r>
              <a:rPr lang="ru-RU" sz="2400" dirty="0" err="1"/>
              <a:t>протидії</a:t>
            </a:r>
            <a:r>
              <a:rPr lang="ru-RU" sz="2400" dirty="0"/>
              <a:t> </a:t>
            </a:r>
            <a:r>
              <a:rPr lang="ru-RU" sz="2400" dirty="0" err="1"/>
              <a:t>торгівлі</a:t>
            </a:r>
            <a:r>
              <a:rPr lang="ru-RU" sz="2400" dirty="0"/>
              <a:t> людьми, особам,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постраждали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домашнього</a:t>
            </a:r>
            <a:r>
              <a:rPr lang="ru-RU" sz="2400" dirty="0"/>
              <a:t> </a:t>
            </a:r>
            <a:r>
              <a:rPr lang="ru-RU" sz="2400" dirty="0" err="1"/>
              <a:t>насильства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насильства</a:t>
            </a:r>
            <a:r>
              <a:rPr lang="ru-RU" sz="2400" dirty="0"/>
              <a:t> за </a:t>
            </a:r>
            <a:r>
              <a:rPr lang="ru-RU" sz="2400" dirty="0" err="1"/>
              <a:t>ознакою</a:t>
            </a:r>
            <a:r>
              <a:rPr lang="ru-RU" sz="2400" dirty="0"/>
              <a:t> </a:t>
            </a:r>
            <a:r>
              <a:rPr lang="ru-RU" sz="2400" dirty="0" err="1"/>
              <a:t>статі</a:t>
            </a:r>
            <a:r>
              <a:rPr lang="ru-RU" sz="2400" dirty="0"/>
              <a:t>, </a:t>
            </a:r>
            <a:r>
              <a:rPr lang="ru-RU" sz="2400" dirty="0" err="1"/>
              <a:t>дітям</a:t>
            </a:r>
            <a:r>
              <a:rPr lang="ru-RU" sz="2400" dirty="0"/>
              <a:t> з </a:t>
            </a:r>
            <a:r>
              <a:rPr lang="ru-RU" sz="2400" dirty="0" err="1"/>
              <a:t>інвалідністю</a:t>
            </a:r>
            <a:r>
              <a:rPr lang="ru-RU" sz="2400" dirty="0"/>
              <a:t>, особам з </a:t>
            </a:r>
            <a:r>
              <a:rPr lang="ru-RU" sz="2400" dirty="0" err="1"/>
              <a:t>інвалідністю</a:t>
            </a:r>
            <a:r>
              <a:rPr lang="ru-RU" sz="2400" dirty="0"/>
              <a:t> I </a:t>
            </a:r>
            <a:r>
              <a:rPr lang="ru-RU" sz="2400" dirty="0" err="1"/>
              <a:t>групи</a:t>
            </a:r>
            <a:r>
              <a:rPr lang="ru-RU" sz="2400" dirty="0"/>
              <a:t>, </a:t>
            </a:r>
            <a:r>
              <a:rPr lang="ru-RU" sz="2400" dirty="0" err="1"/>
              <a:t>дітям</a:t>
            </a:r>
            <a:r>
              <a:rPr lang="ru-RU" sz="2400" dirty="0"/>
              <a:t>-сиротам, </a:t>
            </a:r>
            <a:r>
              <a:rPr lang="ru-RU" sz="2400" dirty="0" err="1"/>
              <a:t>дітям</a:t>
            </a:r>
            <a:r>
              <a:rPr lang="ru-RU" sz="2400" dirty="0"/>
              <a:t>, </a:t>
            </a:r>
            <a:r>
              <a:rPr lang="ru-RU" sz="2400" dirty="0" err="1"/>
              <a:t>позбавленим</a:t>
            </a:r>
            <a:r>
              <a:rPr lang="ru-RU" sz="2400" dirty="0"/>
              <a:t> </a:t>
            </a:r>
            <a:r>
              <a:rPr lang="ru-RU" sz="2400" dirty="0" err="1"/>
              <a:t>батьківського</a:t>
            </a:r>
            <a:r>
              <a:rPr lang="ru-RU" sz="2400" dirty="0"/>
              <a:t> </a:t>
            </a:r>
            <a:r>
              <a:rPr lang="ru-RU" sz="2400" dirty="0" err="1"/>
              <a:t>піклування</a:t>
            </a:r>
            <a:r>
              <a:rPr lang="ru-RU" sz="2400" dirty="0"/>
              <a:t>, особам з </a:t>
            </a:r>
            <a:r>
              <a:rPr lang="ru-RU" sz="2400" dirty="0" err="1"/>
              <a:t>їх</a:t>
            </a:r>
            <a:r>
              <a:rPr lang="ru-RU" sz="2400" dirty="0"/>
              <a:t> числа </a:t>
            </a:r>
            <a:r>
              <a:rPr lang="ru-RU" sz="2400" dirty="0" err="1"/>
              <a:t>віком</a:t>
            </a:r>
            <a:r>
              <a:rPr lang="ru-RU" sz="2400" dirty="0"/>
              <a:t> до 23 </a:t>
            </a:r>
            <a:r>
              <a:rPr lang="ru-RU" sz="2400" dirty="0" err="1"/>
              <a:t>років</a:t>
            </a:r>
            <a:r>
              <a:rPr lang="ru-RU" sz="2400" dirty="0"/>
              <a:t>, </a:t>
            </a:r>
            <a:r>
              <a:rPr lang="ru-RU" sz="2400" dirty="0" err="1"/>
              <a:t>сім’ям</a:t>
            </a:r>
            <a:r>
              <a:rPr lang="ru-RU" sz="2400" dirty="0"/>
              <a:t> </a:t>
            </a:r>
            <a:r>
              <a:rPr lang="ru-RU" sz="2400" dirty="0" err="1"/>
              <a:t>опікунів</a:t>
            </a:r>
            <a:r>
              <a:rPr lang="ru-RU" sz="2400" dirty="0"/>
              <a:t>, </a:t>
            </a:r>
            <a:r>
              <a:rPr lang="ru-RU" sz="2400" dirty="0" err="1"/>
              <a:t>піклувальників</a:t>
            </a:r>
            <a:r>
              <a:rPr lang="ru-RU" sz="2400" dirty="0"/>
              <a:t>, </a:t>
            </a:r>
            <a:r>
              <a:rPr lang="ru-RU" sz="2400" dirty="0" err="1"/>
              <a:t>прийомним</a:t>
            </a:r>
            <a:r>
              <a:rPr lang="ru-RU" sz="2400" dirty="0"/>
              <a:t> </a:t>
            </a:r>
            <a:r>
              <a:rPr lang="ru-RU" sz="2400" dirty="0" err="1"/>
              <a:t>сім’ям</a:t>
            </a:r>
            <a:r>
              <a:rPr lang="ru-RU" sz="2400" dirty="0"/>
              <a:t>, </a:t>
            </a:r>
            <a:r>
              <a:rPr lang="ru-RU" sz="2400" dirty="0" err="1"/>
              <a:t>дитячим</a:t>
            </a:r>
            <a:r>
              <a:rPr lang="ru-RU" sz="2400" dirty="0"/>
              <a:t> </a:t>
            </a:r>
            <a:r>
              <a:rPr lang="ru-RU" sz="2400" dirty="0" err="1"/>
              <a:t>будинкам</a:t>
            </a:r>
            <a:r>
              <a:rPr lang="ru-RU" sz="2400" dirty="0"/>
              <a:t> </a:t>
            </a:r>
            <a:r>
              <a:rPr lang="ru-RU" sz="2400" dirty="0" err="1"/>
              <a:t>сімейного</a:t>
            </a:r>
            <a:r>
              <a:rPr lang="ru-RU" sz="2400" dirty="0"/>
              <a:t> типу, </a:t>
            </a:r>
            <a:r>
              <a:rPr lang="ru-RU" sz="2400" dirty="0" err="1"/>
              <a:t>сім’ям</a:t>
            </a:r>
            <a:r>
              <a:rPr lang="ru-RU" sz="2400" dirty="0"/>
              <a:t> </a:t>
            </a:r>
            <a:r>
              <a:rPr lang="ru-RU" sz="2400" dirty="0" err="1"/>
              <a:t>патронатних</a:t>
            </a:r>
            <a:r>
              <a:rPr lang="ru-RU" sz="2400" dirty="0"/>
              <a:t> </a:t>
            </a:r>
            <a:r>
              <a:rPr lang="ru-RU" sz="2400" dirty="0" err="1"/>
              <a:t>вихователів</a:t>
            </a:r>
            <a:r>
              <a:rPr lang="ru-RU" sz="2400" dirty="0"/>
              <a:t>, </a:t>
            </a:r>
            <a:r>
              <a:rPr lang="ru-RU" sz="2400" dirty="0" err="1" smtClean="0"/>
              <a:t>дітям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іншим</a:t>
            </a:r>
            <a:r>
              <a:rPr lang="ru-RU" sz="2400" dirty="0" smtClean="0"/>
              <a:t> </a:t>
            </a:r>
            <a:r>
              <a:rPr lang="ru-RU" sz="2400" dirty="0" err="1"/>
              <a:t>категоріям</a:t>
            </a:r>
            <a:r>
              <a:rPr lang="ru-RU" sz="2400" dirty="0"/>
              <a:t> </a:t>
            </a:r>
            <a:r>
              <a:rPr lang="ru-RU" sz="2400" dirty="0" err="1"/>
              <a:t>осіб</a:t>
            </a:r>
            <a:r>
              <a:rPr lang="ru-RU" sz="2400" dirty="0"/>
              <a:t> - </a:t>
            </a:r>
            <a:r>
              <a:rPr lang="ru-RU" sz="2400" dirty="0" err="1"/>
              <a:t>соціальні</a:t>
            </a:r>
            <a:r>
              <a:rPr lang="ru-RU" sz="2400" dirty="0"/>
              <a:t> </a:t>
            </a:r>
            <a:r>
              <a:rPr lang="ru-RU" sz="2400" dirty="0" err="1"/>
              <a:t>послуги</a:t>
            </a:r>
            <a:r>
              <a:rPr lang="ru-RU" sz="2400" dirty="0"/>
              <a:t> з </a:t>
            </a:r>
            <a:r>
              <a:rPr lang="ru-RU" sz="2400" dirty="0" err="1"/>
              <a:t>інформування</a:t>
            </a:r>
            <a:r>
              <a:rPr lang="ru-RU" sz="2400" dirty="0"/>
              <a:t>, </a:t>
            </a:r>
            <a:r>
              <a:rPr lang="ru-RU" sz="2400" dirty="0" err="1"/>
              <a:t>консультування</a:t>
            </a:r>
            <a:r>
              <a:rPr lang="ru-RU" sz="2400" dirty="0"/>
              <a:t>, </a:t>
            </a:r>
            <a:r>
              <a:rPr lang="ru-RU" sz="2400" dirty="0" err="1"/>
              <a:t>надання</a:t>
            </a:r>
            <a:r>
              <a:rPr lang="ru-RU" sz="2400" dirty="0"/>
              <a:t> </a:t>
            </a:r>
            <a:r>
              <a:rPr lang="ru-RU" sz="2400" dirty="0" err="1"/>
              <a:t>притулку</a:t>
            </a:r>
            <a:r>
              <a:rPr lang="ru-RU" sz="2400" dirty="0"/>
              <a:t>, </a:t>
            </a:r>
            <a:r>
              <a:rPr lang="ru-RU" sz="2400" dirty="0" err="1"/>
              <a:t>представництва</a:t>
            </a:r>
            <a:r>
              <a:rPr lang="ru-RU" sz="2400" dirty="0"/>
              <a:t> </a:t>
            </a:r>
            <a:r>
              <a:rPr lang="ru-RU" sz="2400" dirty="0" err="1"/>
              <a:t>інтересів</a:t>
            </a:r>
            <a:r>
              <a:rPr lang="ru-RU" sz="2400" dirty="0"/>
              <a:t>, перекладу жестовою </a:t>
            </a:r>
            <a:r>
              <a:rPr lang="ru-RU" sz="2400" dirty="0" err="1"/>
              <a:t>мовою</a:t>
            </a:r>
            <a:r>
              <a:rPr lang="ru-RU" sz="2400" dirty="0"/>
              <a:t>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соціальні</a:t>
            </a:r>
            <a:r>
              <a:rPr lang="ru-RU" sz="2400" dirty="0"/>
              <a:t> </a:t>
            </a:r>
            <a:r>
              <a:rPr lang="ru-RU" sz="2400" dirty="0" err="1"/>
              <a:t>послуги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надаються</a:t>
            </a:r>
            <a:r>
              <a:rPr lang="ru-RU" sz="2400" dirty="0"/>
              <a:t> </a:t>
            </a:r>
            <a:r>
              <a:rPr lang="ru-RU" sz="2400" dirty="0" err="1"/>
              <a:t>екстрено</a:t>
            </a:r>
            <a:r>
              <a:rPr lang="ru-RU" sz="2400" dirty="0"/>
              <a:t> (</a:t>
            </a:r>
            <a:r>
              <a:rPr lang="ru-RU" sz="2400" dirty="0" err="1"/>
              <a:t>кризово</a:t>
            </a:r>
            <a:r>
              <a:rPr lang="ru-RU" sz="2400" dirty="0" smtClean="0"/>
              <a:t>);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>
                <a:solidFill>
                  <a:srgbClr val="FFC000"/>
                </a:solidFill>
              </a:rPr>
              <a:t>б) </a:t>
            </a:r>
            <a:r>
              <a:rPr lang="ru-RU" sz="2400" b="1" dirty="0" err="1">
                <a:solidFill>
                  <a:srgbClr val="FFC000"/>
                </a:solidFill>
              </a:rPr>
              <a:t>отримувачам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соціальних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послуг</a:t>
            </a:r>
            <a:r>
              <a:rPr lang="ru-RU" sz="2400" b="1" dirty="0">
                <a:solidFill>
                  <a:srgbClr val="FFC000"/>
                </a:solidFill>
              </a:rPr>
              <a:t>, </a:t>
            </a:r>
            <a:r>
              <a:rPr lang="ru-RU" sz="2400" b="1" dirty="0" err="1" smtClean="0">
                <a:solidFill>
                  <a:srgbClr val="FFC000"/>
                </a:solidFill>
              </a:rPr>
              <a:t>середньомісячний</a:t>
            </a:r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сукупний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дохід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яких</a:t>
            </a:r>
            <a:r>
              <a:rPr lang="ru-RU" sz="2400" b="1" dirty="0">
                <a:solidFill>
                  <a:srgbClr val="FFC000"/>
                </a:solidFill>
              </a:rPr>
              <a:t> становить </a:t>
            </a:r>
            <a:r>
              <a:rPr lang="ru-RU" sz="2400" b="1" dirty="0" err="1">
                <a:solidFill>
                  <a:srgbClr val="FFC000"/>
                </a:solidFill>
              </a:rPr>
              <a:t>менше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двох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прожиткових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мінімумів</a:t>
            </a:r>
            <a:r>
              <a:rPr lang="ru-RU" sz="2400" b="1" dirty="0">
                <a:solidFill>
                  <a:srgbClr val="FFC000"/>
                </a:solidFill>
              </a:rPr>
              <a:t> для </a:t>
            </a:r>
            <a:r>
              <a:rPr lang="ru-RU" sz="2400" b="1" dirty="0" err="1">
                <a:solidFill>
                  <a:srgbClr val="FFC000"/>
                </a:solidFill>
              </a:rPr>
              <a:t>відповідної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категорії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осіб</a:t>
            </a:r>
            <a:r>
              <a:rPr lang="ru-RU" sz="2400" b="1" dirty="0">
                <a:solidFill>
                  <a:srgbClr val="FFC000"/>
                </a:solidFill>
              </a:rPr>
              <a:t>, - </a:t>
            </a:r>
            <a:r>
              <a:rPr lang="ru-RU" sz="2400" b="1" dirty="0" err="1">
                <a:solidFill>
                  <a:srgbClr val="FFC000"/>
                </a:solidFill>
              </a:rPr>
              <a:t>всі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соціальні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послуги</a:t>
            </a:r>
            <a:r>
              <a:rPr lang="ru-RU" sz="2400" b="1" dirty="0">
                <a:solidFill>
                  <a:srgbClr val="FFC000"/>
                </a:solidFill>
              </a:rPr>
              <a:t>.</a:t>
            </a:r>
            <a:br>
              <a:rPr lang="ru-RU" sz="2400" b="1" dirty="0">
                <a:solidFill>
                  <a:srgbClr val="FFC000"/>
                </a:solidFill>
              </a:rPr>
            </a:b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765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857999"/>
          </a:xfrm>
        </p:spPr>
        <p:txBody>
          <a:bodyPr>
            <a:normAutofit/>
          </a:bodyPr>
          <a:lstStyle/>
          <a:p>
            <a:r>
              <a:rPr lang="ru-RU" b="1" dirty="0"/>
              <a:t>За </a:t>
            </a:r>
            <a:r>
              <a:rPr lang="ru-RU" b="1" dirty="0" err="1"/>
              <a:t>рахунок</a:t>
            </a:r>
            <a:r>
              <a:rPr lang="ru-RU" b="1" dirty="0"/>
              <a:t> </a:t>
            </a:r>
            <a:r>
              <a:rPr lang="ru-RU" b="1" dirty="0" err="1"/>
              <a:t>отримувача</a:t>
            </a:r>
            <a:r>
              <a:rPr lang="ru-RU" b="1" dirty="0"/>
              <a:t> </a:t>
            </a:r>
            <a:r>
              <a:rPr lang="ru-RU" b="1" dirty="0" err="1"/>
              <a:t>соціальних</a:t>
            </a:r>
            <a:r>
              <a:rPr lang="ru-RU" b="1" dirty="0"/>
              <a:t> </a:t>
            </a:r>
            <a:r>
              <a:rPr lang="ru-RU" b="1" dirty="0" err="1"/>
              <a:t>послуг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третіх</a:t>
            </a:r>
            <a:r>
              <a:rPr lang="ru-RU" b="1" dirty="0"/>
              <a:t> </a:t>
            </a:r>
            <a:r>
              <a:rPr lang="ru-RU" b="1" dirty="0" err="1"/>
              <a:t>осіб</a:t>
            </a:r>
            <a:r>
              <a:rPr lang="ru-RU" b="1" dirty="0"/>
              <a:t> </a:t>
            </a:r>
            <a:r>
              <a:rPr lang="ru-RU" b="1" dirty="0" err="1"/>
              <a:t>надаються</a:t>
            </a:r>
            <a:r>
              <a:rPr lang="ru-RU" b="1" dirty="0"/>
              <a:t> </a:t>
            </a:r>
            <a:r>
              <a:rPr lang="ru-RU" b="1" dirty="0" err="1"/>
              <a:t>соціальні</a:t>
            </a:r>
            <a:r>
              <a:rPr lang="ru-RU" b="1" dirty="0"/>
              <a:t> </a:t>
            </a:r>
            <a:r>
              <a:rPr lang="ru-RU" b="1" dirty="0" err="1"/>
              <a:t>послуги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1) </a:t>
            </a:r>
            <a:r>
              <a:rPr lang="ru-RU" dirty="0" err="1"/>
              <a:t>отримувачам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середньомісячний</a:t>
            </a:r>
            <a:r>
              <a:rPr lang="ru-RU" dirty="0"/>
              <a:t> </a:t>
            </a:r>
            <a:r>
              <a:rPr lang="ru-RU" dirty="0" err="1"/>
              <a:t>сукупний</a:t>
            </a:r>
            <a:r>
              <a:rPr lang="ru-RU" dirty="0"/>
              <a:t> </a:t>
            </a:r>
            <a:r>
              <a:rPr lang="ru-RU" dirty="0" err="1"/>
              <a:t>дохід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прожиткові</a:t>
            </a:r>
            <a:r>
              <a:rPr lang="ru-RU" dirty="0"/>
              <a:t> </a:t>
            </a:r>
            <a:r>
              <a:rPr lang="ru-RU" dirty="0" err="1"/>
              <a:t>мінімуми</a:t>
            </a:r>
            <a:r>
              <a:rPr lang="ru-RU" dirty="0"/>
              <a:t> для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2) </a:t>
            </a:r>
            <a:r>
              <a:rPr lang="ru-RU" dirty="0" err="1"/>
              <a:t>понад</a:t>
            </a:r>
            <a:r>
              <a:rPr lang="ru-RU" dirty="0"/>
              <a:t> </a:t>
            </a:r>
            <a:r>
              <a:rPr lang="ru-RU" dirty="0" err="1"/>
              <a:t>обсяги</a:t>
            </a:r>
            <a:r>
              <a:rPr lang="ru-RU" dirty="0"/>
              <a:t>,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державним</a:t>
            </a:r>
            <a:r>
              <a:rPr lang="ru-RU" dirty="0"/>
              <a:t> стандартом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2413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2304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2630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280900" cy="6857999"/>
          </a:xfrm>
        </p:spPr>
        <p:txBody>
          <a:bodyPr/>
          <a:lstStyle/>
          <a:p>
            <a:r>
              <a:rPr lang="uk-UA" b="1" dirty="0">
                <a:solidFill>
                  <a:srgbClr val="C00000"/>
                </a:solidFill>
              </a:rPr>
              <a:t>Центр надання соціальних послуг </a:t>
            </a:r>
            <a:r>
              <a:rPr lang="uk-UA" dirty="0"/>
              <a:t>є комплексним закладом соціального захисту населення, структурні або відокремлені (територіальні) підрозділи якого провадять соціальну роботу та надають соціальні послуги особам/сім’ям, які належать до вразливих груп населення та/або перебувають у складних життєвих обставинах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8438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279400"/>
            <a:ext cx="10364451" cy="355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Центр </a:t>
            </a:r>
            <a:r>
              <a:rPr lang="ru-RU" b="1" dirty="0" err="1"/>
              <a:t>відповідно</a:t>
            </a:r>
            <a:r>
              <a:rPr lang="ru-RU" b="1" dirty="0"/>
              <a:t> до </a:t>
            </a:r>
            <a:r>
              <a:rPr lang="ru-RU" b="1" dirty="0" err="1"/>
              <a:t>визначених</a:t>
            </a:r>
            <a:r>
              <a:rPr lang="ru-RU" b="1" dirty="0"/>
              <a:t> </a:t>
            </a:r>
            <a:r>
              <a:rPr lang="ru-RU" b="1" dirty="0" err="1"/>
              <a:t>завдань</a:t>
            </a:r>
            <a:r>
              <a:rPr lang="ru-RU" b="1" dirty="0"/>
              <a:t>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863600"/>
            <a:ext cx="12192000" cy="599440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виявляє</a:t>
            </a:r>
            <a:r>
              <a:rPr lang="ru-RU" dirty="0" smtClean="0"/>
              <a:t> </a:t>
            </a:r>
            <a:r>
              <a:rPr lang="ru-RU" dirty="0" err="1"/>
              <a:t>осіб</a:t>
            </a:r>
            <a:r>
              <a:rPr lang="ru-RU" dirty="0"/>
              <a:t>/</a:t>
            </a:r>
            <a:r>
              <a:rPr lang="ru-RU" dirty="0" err="1"/>
              <a:t>сім’ї</a:t>
            </a:r>
            <a:r>
              <a:rPr lang="ru-RU" dirty="0"/>
              <a:t> і </a:t>
            </a:r>
            <a:r>
              <a:rPr lang="ru-RU" dirty="0" err="1"/>
              <a:t>веде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;</a:t>
            </a:r>
          </a:p>
          <a:p>
            <a:r>
              <a:rPr lang="ru-RU" dirty="0"/>
              <a:t>проводить </a:t>
            </a:r>
            <a:r>
              <a:rPr lang="ru-RU" dirty="0" err="1"/>
              <a:t>оцінювання</a:t>
            </a:r>
            <a:r>
              <a:rPr lang="ru-RU" dirty="0"/>
              <a:t> потреб </a:t>
            </a:r>
            <a:r>
              <a:rPr lang="ru-RU" dirty="0" err="1"/>
              <a:t>осіб</a:t>
            </a:r>
            <a:r>
              <a:rPr lang="ru-RU" dirty="0"/>
              <a:t>/</a:t>
            </a:r>
            <a:r>
              <a:rPr lang="ru-RU" dirty="0" err="1"/>
              <a:t>сімей</a:t>
            </a:r>
            <a:r>
              <a:rPr lang="ru-RU" dirty="0"/>
              <a:t> у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послугах</a:t>
            </a:r>
            <a:r>
              <a:rPr lang="ru-RU" dirty="0"/>
              <a:t>;</a:t>
            </a:r>
          </a:p>
          <a:p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;</a:t>
            </a:r>
          </a:p>
          <a:p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особам/</a:t>
            </a:r>
            <a:r>
              <a:rPr lang="ru-RU" dirty="0" err="1"/>
              <a:t>сім’ям</a:t>
            </a:r>
            <a:r>
              <a:rPr lang="ru-RU" dirty="0"/>
              <a:t> у </a:t>
            </a:r>
            <a:r>
              <a:rPr lang="ru-RU" dirty="0" err="1"/>
              <a:t>розв’язанні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соціально-побутових</a:t>
            </a:r>
            <a:r>
              <a:rPr lang="ru-RU" dirty="0"/>
              <a:t> проблем;</a:t>
            </a:r>
          </a:p>
          <a:p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супроводження</a:t>
            </a:r>
            <a:r>
              <a:rPr lang="ru-RU" dirty="0"/>
              <a:t> </a:t>
            </a:r>
            <a:r>
              <a:rPr lang="ru-RU" dirty="0" err="1"/>
              <a:t>прийомних</a:t>
            </a:r>
            <a:r>
              <a:rPr lang="ru-RU" dirty="0"/>
              <a:t> </a:t>
            </a:r>
            <a:r>
              <a:rPr lang="ru-RU" dirty="0" err="1"/>
              <a:t>сімей</a:t>
            </a:r>
            <a:r>
              <a:rPr lang="ru-RU" dirty="0"/>
              <a:t> і </a:t>
            </a:r>
            <a:r>
              <a:rPr lang="ru-RU" dirty="0" err="1"/>
              <a:t>дитячих</a:t>
            </a:r>
            <a:r>
              <a:rPr lang="ru-RU" dirty="0"/>
              <a:t> </a:t>
            </a:r>
            <a:r>
              <a:rPr lang="ru-RU" dirty="0" err="1"/>
              <a:t>будинків</a:t>
            </a:r>
            <a:r>
              <a:rPr lang="ru-RU" dirty="0"/>
              <a:t> </a:t>
            </a:r>
            <a:r>
              <a:rPr lang="ru-RU" dirty="0" err="1"/>
              <a:t>сімейного</a:t>
            </a:r>
            <a:r>
              <a:rPr lang="ru-RU" dirty="0"/>
              <a:t> типу;</a:t>
            </a:r>
          </a:p>
          <a:p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соціальний</a:t>
            </a:r>
            <a:r>
              <a:rPr lang="ru-RU" dirty="0"/>
              <a:t> патронаж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відбули</a:t>
            </a:r>
            <a:r>
              <a:rPr lang="ru-RU" dirty="0"/>
              <a:t> </a:t>
            </a:r>
            <a:r>
              <a:rPr lang="ru-RU" dirty="0" err="1"/>
              <a:t>покарання</a:t>
            </a:r>
            <a:r>
              <a:rPr lang="ru-RU" dirty="0"/>
              <a:t> у </a:t>
            </a:r>
            <a:r>
              <a:rPr lang="ru-RU" dirty="0" err="1"/>
              <a:t>виді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на </a:t>
            </a:r>
            <a:r>
              <a:rPr lang="ru-RU" dirty="0" err="1"/>
              <a:t>певний</a:t>
            </a:r>
            <a:r>
              <a:rPr lang="ru-RU" dirty="0"/>
              <a:t> строк,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звільнених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відбування</a:t>
            </a:r>
            <a:r>
              <a:rPr lang="ru-RU" dirty="0"/>
              <a:t> таких </a:t>
            </a:r>
            <a:r>
              <a:rPr lang="ru-RU" dirty="0" err="1"/>
              <a:t>покарань</a:t>
            </a:r>
            <a:r>
              <a:rPr lang="ru-RU" dirty="0"/>
              <a:t> на </a:t>
            </a:r>
            <a:r>
              <a:rPr lang="ru-RU" dirty="0" err="1"/>
              <a:t>підставах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законом, за </a:t>
            </a:r>
            <a:r>
              <a:rPr lang="ru-RU" dirty="0" err="1"/>
              <a:t>повідомленням</a:t>
            </a:r>
            <a:r>
              <a:rPr lang="ru-RU" dirty="0"/>
              <a:t> структурного </a:t>
            </a:r>
            <a:r>
              <a:rPr lang="ru-RU" dirty="0" err="1"/>
              <a:t>підрозділу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районної</a:t>
            </a:r>
            <a:r>
              <a:rPr lang="ru-RU" dirty="0"/>
              <a:t>, </a:t>
            </a:r>
            <a:r>
              <a:rPr lang="ru-RU" dirty="0" err="1"/>
              <a:t>районної</a:t>
            </a:r>
            <a:r>
              <a:rPr lang="ru-RU" dirty="0"/>
              <a:t> у м. </a:t>
            </a:r>
            <a:r>
              <a:rPr lang="ru-RU" dirty="0" err="1"/>
              <a:t>Києві</a:t>
            </a:r>
            <a:r>
              <a:rPr lang="ru-RU" dirty="0"/>
              <a:t> </a:t>
            </a:r>
            <a:r>
              <a:rPr lang="ru-RU" dirty="0" err="1"/>
              <a:t>держадміністрації</a:t>
            </a:r>
            <a:r>
              <a:rPr lang="ru-RU" dirty="0"/>
              <a:t>, </a:t>
            </a:r>
            <a:r>
              <a:rPr lang="ru-RU" dirty="0" err="1"/>
              <a:t>виконавчого</a:t>
            </a:r>
            <a:r>
              <a:rPr lang="ru-RU" dirty="0"/>
              <a:t> органу </a:t>
            </a:r>
            <a:r>
              <a:rPr lang="ru-RU" dirty="0" err="1"/>
              <a:t>міської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 </a:t>
            </a:r>
            <a:r>
              <a:rPr lang="ru-RU" dirty="0" err="1"/>
              <a:t>обласного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районної</a:t>
            </a:r>
            <a:r>
              <a:rPr lang="ru-RU" dirty="0"/>
              <a:t> у </a:t>
            </a:r>
            <a:r>
              <a:rPr lang="ru-RU" dirty="0" err="1"/>
              <a:t>місті</a:t>
            </a:r>
            <a:r>
              <a:rPr lang="ru-RU" dirty="0"/>
              <a:t> (в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) ради, </a:t>
            </a:r>
            <a:r>
              <a:rPr lang="ru-RU" dirty="0" err="1"/>
              <a:t>сільської</a:t>
            </a:r>
            <a:r>
              <a:rPr lang="ru-RU" dirty="0"/>
              <a:t>, </a:t>
            </a:r>
            <a:r>
              <a:rPr lang="ru-RU" dirty="0" err="1"/>
              <a:t>селищної</a:t>
            </a:r>
            <a:r>
              <a:rPr lang="ru-RU" dirty="0"/>
              <a:t>, </a:t>
            </a:r>
            <a:r>
              <a:rPr lang="ru-RU" dirty="0" err="1"/>
              <a:t>міської</a:t>
            </a:r>
            <a:r>
              <a:rPr lang="ru-RU" dirty="0"/>
              <a:t> ради </a:t>
            </a:r>
            <a:r>
              <a:rPr lang="ru-RU" dirty="0" err="1"/>
              <a:t>об’єднаної</a:t>
            </a:r>
            <a:r>
              <a:rPr lang="ru-RU" dirty="0"/>
              <a:t>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, </a:t>
            </a:r>
            <a:r>
              <a:rPr lang="ru-RU" dirty="0" err="1"/>
              <a:t>бере</a:t>
            </a:r>
            <a:r>
              <a:rPr lang="ru-RU" dirty="0"/>
              <a:t> участь у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спостережних</a:t>
            </a:r>
            <a:r>
              <a:rPr lang="ru-RU" dirty="0"/>
              <a:t> </a:t>
            </a:r>
            <a:r>
              <a:rPr lang="ru-RU" dirty="0" err="1"/>
              <a:t>комісій</a:t>
            </a:r>
            <a:r>
              <a:rPr lang="ru-RU" dirty="0"/>
              <a:t>;</a:t>
            </a:r>
          </a:p>
          <a:p>
            <a:r>
              <a:rPr lang="ru-RU" dirty="0" err="1"/>
              <a:t>складає</a:t>
            </a:r>
            <a:r>
              <a:rPr lang="ru-RU" dirty="0"/>
              <a:t> план </a:t>
            </a:r>
            <a:r>
              <a:rPr lang="ru-RU" dirty="0" err="1"/>
              <a:t>реабілітації</a:t>
            </a:r>
            <a:r>
              <a:rPr lang="ru-RU" dirty="0"/>
              <a:t> особи, яка </a:t>
            </a:r>
            <a:r>
              <a:rPr lang="ru-RU" dirty="0" err="1"/>
              <a:t>постраждала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людьми;</a:t>
            </a:r>
          </a:p>
          <a:p>
            <a:r>
              <a:rPr lang="ru-RU" dirty="0"/>
              <a:t>вносить </a:t>
            </a:r>
            <a:r>
              <a:rPr lang="ru-RU" dirty="0" err="1"/>
              <a:t>відомості</a:t>
            </a:r>
            <a:r>
              <a:rPr lang="ru-RU" dirty="0"/>
              <a:t> до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надавачів</a:t>
            </a:r>
            <a:r>
              <a:rPr lang="ru-RU" dirty="0"/>
              <a:t> та </a:t>
            </a:r>
            <a:r>
              <a:rPr lang="ru-RU" dirty="0" err="1"/>
              <a:t>отримувачів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;</a:t>
            </a:r>
          </a:p>
          <a:p>
            <a:r>
              <a:rPr lang="ru-RU" dirty="0"/>
              <a:t>проводить </a:t>
            </a:r>
            <a:r>
              <a:rPr lang="ru-RU" dirty="0" err="1"/>
              <a:t>моніторинг</a:t>
            </a:r>
            <a:r>
              <a:rPr lang="ru-RU" dirty="0"/>
              <a:t> та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наданих</a:t>
            </a:r>
            <a:r>
              <a:rPr lang="ru-RU" dirty="0"/>
              <a:t> ним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;</a:t>
            </a:r>
          </a:p>
          <a:p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навчання</a:t>
            </a:r>
            <a:r>
              <a:rPr lang="ru-RU" dirty="0"/>
              <a:t> та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кваліфікації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;</a:t>
            </a:r>
          </a:p>
          <a:p>
            <a:r>
              <a:rPr lang="ru-RU" dirty="0" err="1"/>
              <a:t>взаємодіє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суб’єктами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з органами, </a:t>
            </a:r>
            <a:r>
              <a:rPr lang="ru-RU" dirty="0" err="1"/>
              <a:t>установами</a:t>
            </a:r>
            <a:r>
              <a:rPr lang="ru-RU" dirty="0"/>
              <a:t>, закладами, </a:t>
            </a:r>
            <a:r>
              <a:rPr lang="ru-RU" dirty="0" err="1"/>
              <a:t>фізичними</a:t>
            </a:r>
            <a:r>
              <a:rPr lang="ru-RU" dirty="0"/>
              <a:t> особами - </a:t>
            </a:r>
            <a:r>
              <a:rPr lang="ru-RU" dirty="0" err="1"/>
              <a:t>підприємцями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 межах </a:t>
            </a:r>
            <a:r>
              <a:rPr lang="ru-RU" dirty="0" err="1"/>
              <a:t>компетенції</a:t>
            </a:r>
            <a:r>
              <a:rPr lang="ru-RU" dirty="0"/>
              <a:t> у </a:t>
            </a:r>
            <a:r>
              <a:rPr lang="ru-RU" dirty="0" err="1"/>
              <a:t>відповідній</a:t>
            </a:r>
            <a:r>
              <a:rPr lang="ru-RU" dirty="0"/>
              <a:t> </a:t>
            </a:r>
            <a:r>
              <a:rPr lang="ru-RU" dirty="0" err="1"/>
              <a:t>адміністративно-територіальній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територіальній</a:t>
            </a:r>
            <a:r>
              <a:rPr lang="ru-RU" dirty="0"/>
              <a:t> </a:t>
            </a:r>
            <a:r>
              <a:rPr lang="ru-RU" dirty="0" err="1"/>
              <a:t>громаді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особам/</a:t>
            </a:r>
            <a:r>
              <a:rPr lang="ru-RU" dirty="0" err="1"/>
              <a:t>сім’ям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;</a:t>
            </a:r>
          </a:p>
          <a:p>
            <a:r>
              <a:rPr lang="ru-RU" dirty="0" err="1"/>
              <a:t>інформує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адміністративно-територіальної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/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 та </a:t>
            </a:r>
            <a:r>
              <a:rPr lang="ru-RU" dirty="0" err="1"/>
              <a:t>осіб</a:t>
            </a:r>
            <a:r>
              <a:rPr lang="ru-RU" dirty="0"/>
              <a:t>/</a:t>
            </a:r>
            <a:r>
              <a:rPr lang="ru-RU" dirty="0" err="1"/>
              <a:t>сім’ї</a:t>
            </a:r>
            <a:r>
              <a:rPr lang="ru-RU" dirty="0"/>
              <a:t> </a:t>
            </a:r>
            <a:r>
              <a:rPr lang="ru-RU" dirty="0" err="1"/>
              <a:t>індивідуально</a:t>
            </a:r>
            <a:r>
              <a:rPr lang="ru-RU" dirty="0"/>
              <a:t> про </a:t>
            </a:r>
            <a:r>
              <a:rPr lang="ru-RU" dirty="0" err="1"/>
              <a:t>перелік</a:t>
            </a:r>
            <a:r>
              <a:rPr lang="ru-RU" dirty="0"/>
              <a:t>, </a:t>
            </a:r>
            <a:r>
              <a:rPr lang="ru-RU" dirty="0" err="1"/>
              <a:t>обсяг</a:t>
            </a:r>
            <a:r>
              <a:rPr lang="ru-RU" dirty="0"/>
              <a:t> і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, </a:t>
            </a:r>
            <a:r>
              <a:rPr lang="ru-RU" dirty="0" err="1"/>
              <a:t>умови</a:t>
            </a:r>
            <a:r>
              <a:rPr lang="ru-RU" dirty="0"/>
              <a:t> та порядок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. </a:t>
            </a:r>
            <a:r>
              <a:rPr lang="ru-RU" dirty="0" err="1"/>
              <a:t>Інформація</a:t>
            </a:r>
            <a:r>
              <a:rPr lang="ru-RU" dirty="0"/>
              <a:t> на </a:t>
            </a:r>
            <a:r>
              <a:rPr lang="ru-RU" dirty="0" err="1"/>
              <a:t>паперових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носіях</a:t>
            </a:r>
            <a:r>
              <a:rPr lang="ru-RU" dirty="0"/>
              <a:t> повинна </a:t>
            </a:r>
            <a:r>
              <a:rPr lang="ru-RU" dirty="0" err="1"/>
              <a:t>викладатися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забезпеченням</a:t>
            </a:r>
            <a:r>
              <a:rPr lang="ru-RU" dirty="0"/>
              <a:t> контрасту і </a:t>
            </a:r>
            <a:r>
              <a:rPr lang="ru-RU" dirty="0" err="1"/>
              <a:t>розміру</a:t>
            </a:r>
            <a:r>
              <a:rPr lang="ru-RU" dirty="0"/>
              <a:t> шрифту,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даватимуть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читати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особам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порушеннями</a:t>
            </a:r>
            <a:r>
              <a:rPr lang="ru-RU" dirty="0"/>
              <a:t> </a:t>
            </a:r>
            <a:r>
              <a:rPr lang="ru-RU" dirty="0" err="1"/>
              <a:t>зору</a:t>
            </a:r>
            <a:r>
              <a:rPr lang="ru-RU" dirty="0"/>
              <a:t> і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переміщуються</a:t>
            </a:r>
            <a:r>
              <a:rPr lang="ru-RU" dirty="0"/>
              <a:t> у </a:t>
            </a:r>
            <a:r>
              <a:rPr lang="ru-RU" dirty="0" err="1"/>
              <a:t>кріслах</a:t>
            </a:r>
            <a:r>
              <a:rPr lang="ru-RU" dirty="0"/>
              <a:t> </a:t>
            </a:r>
            <a:r>
              <a:rPr lang="ru-RU" dirty="0" err="1"/>
              <a:t>колісних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077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292100"/>
            <a:ext cx="10364451" cy="406400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Для </a:t>
            </a:r>
            <a:r>
              <a:rPr lang="ru-RU" sz="2800" b="1" dirty="0" err="1"/>
              <a:t>надання</a:t>
            </a:r>
            <a:r>
              <a:rPr lang="ru-RU" sz="2800" b="1" dirty="0"/>
              <a:t> </a:t>
            </a:r>
            <a:r>
              <a:rPr lang="ru-RU" sz="2800" b="1" dirty="0" err="1"/>
              <a:t>соціальних</a:t>
            </a:r>
            <a:r>
              <a:rPr lang="ru-RU" sz="2800" b="1" dirty="0"/>
              <a:t> </a:t>
            </a:r>
            <a:r>
              <a:rPr lang="ru-RU" sz="2800" b="1" dirty="0" err="1"/>
              <a:t>послуг</a:t>
            </a:r>
            <a:r>
              <a:rPr lang="ru-RU" sz="2800" b="1" dirty="0"/>
              <a:t> у </a:t>
            </a:r>
            <a:r>
              <a:rPr lang="ru-RU" sz="2800" b="1" dirty="0" err="1"/>
              <a:t>центрі</a:t>
            </a:r>
            <a:r>
              <a:rPr lang="ru-RU" sz="2800" b="1" dirty="0"/>
              <a:t> </a:t>
            </a:r>
            <a:r>
              <a:rPr lang="ru-RU" sz="2800" b="1" dirty="0" err="1"/>
              <a:t>утворюються</a:t>
            </a:r>
            <a:r>
              <a:rPr lang="ru-RU" sz="2800" b="1" dirty="0"/>
              <a:t> </a:t>
            </a:r>
            <a:r>
              <a:rPr lang="ru-RU" sz="2800" b="1" dirty="0" err="1"/>
              <a:t>такі</a:t>
            </a:r>
            <a:r>
              <a:rPr lang="ru-RU" sz="2800" b="1" dirty="0"/>
              <a:t> </a:t>
            </a:r>
            <a:r>
              <a:rPr lang="ru-RU" sz="2800" b="1" dirty="0" err="1"/>
              <a:t>структурні</a:t>
            </a:r>
            <a:r>
              <a:rPr lang="ru-RU" sz="2800" b="1" dirty="0"/>
              <a:t> </a:t>
            </a:r>
            <a:r>
              <a:rPr lang="ru-RU" sz="2800" b="1" dirty="0" err="1"/>
              <a:t>підрозділи</a:t>
            </a:r>
            <a:r>
              <a:rPr lang="ru-RU" sz="2800" b="1" dirty="0"/>
              <a:t> (</a:t>
            </a:r>
            <a:r>
              <a:rPr lang="ru-RU" sz="2800" b="1" dirty="0" err="1"/>
              <a:t>відділення</a:t>
            </a:r>
            <a:r>
              <a:rPr lang="ru-RU" sz="2800" b="1" dirty="0"/>
              <a:t>):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26" y="698501"/>
            <a:ext cx="12191374" cy="6159500"/>
          </a:xfrm>
        </p:spPr>
        <p:txBody>
          <a:bodyPr/>
          <a:lstStyle/>
          <a:p>
            <a:r>
              <a:rPr lang="ru-RU" b="1" dirty="0" err="1">
                <a:solidFill>
                  <a:srgbClr val="C00000"/>
                </a:solidFill>
              </a:rPr>
              <a:t>відділення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соціальної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роботи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особами/</a:t>
            </a:r>
            <a:r>
              <a:rPr lang="ru-RU" dirty="0" err="1"/>
              <a:t>сім’ями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інформаційно-просвітницька</a:t>
            </a:r>
            <a:r>
              <a:rPr lang="ru-RU" dirty="0"/>
              <a:t>, </a:t>
            </a:r>
            <a:r>
              <a:rPr lang="ru-RU" dirty="0" err="1"/>
              <a:t>соціально-профілактична</a:t>
            </a:r>
            <a:r>
              <a:rPr lang="ru-RU" dirty="0"/>
              <a:t> робота, </a:t>
            </a:r>
            <a:r>
              <a:rPr lang="ru-RU" dirty="0" err="1"/>
              <a:t>оцінювання</a:t>
            </a:r>
            <a:r>
              <a:rPr lang="ru-RU" dirty="0"/>
              <a:t> потреб </a:t>
            </a:r>
            <a:r>
              <a:rPr lang="ru-RU" dirty="0" err="1"/>
              <a:t>осіб</a:t>
            </a:r>
            <a:r>
              <a:rPr lang="ru-RU" dirty="0"/>
              <a:t>/</a:t>
            </a:r>
            <a:r>
              <a:rPr lang="ru-RU" dirty="0" err="1"/>
              <a:t>сімей</a:t>
            </a:r>
            <a:r>
              <a:rPr lang="ru-RU" dirty="0"/>
              <a:t> у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послугах</a:t>
            </a:r>
            <a:r>
              <a:rPr lang="ru-RU" dirty="0"/>
              <a:t>,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шляхом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, </a:t>
            </a:r>
            <a:r>
              <a:rPr lang="ru-RU" dirty="0" err="1"/>
              <a:t>моніторинг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центром,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супроводження</a:t>
            </a:r>
            <a:r>
              <a:rPr lang="ru-RU" dirty="0"/>
              <a:t> </a:t>
            </a:r>
            <a:r>
              <a:rPr lang="ru-RU" dirty="0" err="1"/>
              <a:t>прийомних</a:t>
            </a:r>
            <a:r>
              <a:rPr lang="ru-RU" dirty="0"/>
              <a:t> </a:t>
            </a:r>
            <a:r>
              <a:rPr lang="ru-RU" dirty="0" err="1"/>
              <a:t>сімей</a:t>
            </a:r>
            <a:r>
              <a:rPr lang="ru-RU" dirty="0"/>
              <a:t> і </a:t>
            </a:r>
            <a:r>
              <a:rPr lang="ru-RU" dirty="0" err="1"/>
              <a:t>дитячих</a:t>
            </a:r>
            <a:r>
              <a:rPr lang="ru-RU" dirty="0"/>
              <a:t> </a:t>
            </a:r>
            <a:r>
              <a:rPr lang="ru-RU" dirty="0" err="1"/>
              <a:t>будинків</a:t>
            </a:r>
            <a:r>
              <a:rPr lang="ru-RU" dirty="0"/>
              <a:t> </a:t>
            </a:r>
            <a:r>
              <a:rPr lang="ru-RU" dirty="0" err="1"/>
              <a:t>сімейного</a:t>
            </a:r>
            <a:r>
              <a:rPr lang="ru-RU" dirty="0"/>
              <a:t> типу, </a:t>
            </a:r>
            <a:r>
              <a:rPr lang="ru-RU" dirty="0" err="1"/>
              <a:t>соціальний</a:t>
            </a:r>
            <a:r>
              <a:rPr lang="ru-RU" dirty="0"/>
              <a:t> патронаж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відбули</a:t>
            </a:r>
            <a:r>
              <a:rPr lang="ru-RU" dirty="0"/>
              <a:t> </a:t>
            </a:r>
            <a:r>
              <a:rPr lang="ru-RU" dirty="0" err="1"/>
              <a:t>покарання</a:t>
            </a:r>
            <a:r>
              <a:rPr lang="ru-RU" dirty="0"/>
              <a:t> у </a:t>
            </a:r>
            <a:r>
              <a:rPr lang="ru-RU" dirty="0" err="1"/>
              <a:t>виді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на </a:t>
            </a:r>
            <a:r>
              <a:rPr lang="ru-RU" dirty="0" err="1"/>
              <a:t>певний</a:t>
            </a:r>
            <a:r>
              <a:rPr lang="ru-RU" dirty="0"/>
              <a:t> строк,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звільнених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відбування</a:t>
            </a:r>
            <a:r>
              <a:rPr lang="ru-RU" dirty="0"/>
              <a:t> таких </a:t>
            </a:r>
            <a:r>
              <a:rPr lang="ru-RU" dirty="0" err="1"/>
              <a:t>покарань</a:t>
            </a:r>
            <a:r>
              <a:rPr lang="ru-RU" dirty="0"/>
              <a:t>);</a:t>
            </a:r>
          </a:p>
          <a:p>
            <a:r>
              <a:rPr lang="ru-RU" b="1" dirty="0" err="1">
                <a:solidFill>
                  <a:srgbClr val="C00000"/>
                </a:solidFill>
              </a:rPr>
              <a:t>мобільна</a:t>
            </a:r>
            <a:r>
              <a:rPr lang="ru-RU" b="1" dirty="0">
                <a:solidFill>
                  <a:srgbClr val="C00000"/>
                </a:solidFill>
              </a:rPr>
              <a:t> бригада </a:t>
            </a:r>
            <a:r>
              <a:rPr lang="ru-RU" b="1" dirty="0" err="1">
                <a:solidFill>
                  <a:srgbClr val="C00000"/>
                </a:solidFill>
              </a:rPr>
              <a:t>соціально-психологічної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допомоги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/>
              <a:t>особам,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постраждали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домашнього</a:t>
            </a:r>
            <a:r>
              <a:rPr lang="ru-RU" dirty="0"/>
              <a:t> </a:t>
            </a:r>
            <a:r>
              <a:rPr lang="ru-RU" dirty="0" err="1"/>
              <a:t>насильства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насильства</a:t>
            </a:r>
            <a:r>
              <a:rPr lang="ru-RU" dirty="0"/>
              <a:t> за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статі</a:t>
            </a:r>
            <a:r>
              <a:rPr lang="ru-RU" dirty="0"/>
              <a:t> (</a:t>
            </a:r>
            <a:r>
              <a:rPr lang="ru-RU" dirty="0" err="1"/>
              <a:t>надання</a:t>
            </a:r>
            <a:r>
              <a:rPr lang="ru-RU" dirty="0"/>
              <a:t> особам,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постраждали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домашнього</a:t>
            </a:r>
            <a:r>
              <a:rPr lang="ru-RU" dirty="0"/>
              <a:t> </a:t>
            </a:r>
            <a:r>
              <a:rPr lang="ru-RU" dirty="0" err="1"/>
              <a:t>насильства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насильства</a:t>
            </a:r>
            <a:r>
              <a:rPr lang="ru-RU" dirty="0"/>
              <a:t> за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статі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кризового</a:t>
            </a:r>
            <a:r>
              <a:rPr lang="ru-RU" dirty="0"/>
              <a:t> та </a:t>
            </a:r>
            <a:r>
              <a:rPr lang="ru-RU" dirty="0" err="1"/>
              <a:t>екстреного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, </a:t>
            </a:r>
            <a:r>
              <a:rPr lang="ru-RU" dirty="0" err="1"/>
              <a:t>інформування</a:t>
            </a:r>
            <a:r>
              <a:rPr lang="ru-RU" dirty="0"/>
              <a:t>, </a:t>
            </a:r>
            <a:r>
              <a:rPr lang="ru-RU" dirty="0" err="1"/>
              <a:t>консультування</a:t>
            </a:r>
            <a:r>
              <a:rPr lang="ru-RU" dirty="0"/>
              <a:t>, </a:t>
            </a:r>
            <a:r>
              <a:rPr lang="ru-RU" dirty="0" err="1"/>
              <a:t>представництва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; </a:t>
            </a:r>
            <a:r>
              <a:rPr lang="ru-RU" dirty="0" err="1"/>
              <a:t>формування</a:t>
            </a:r>
            <a:r>
              <a:rPr lang="ru-RU" dirty="0"/>
              <a:t> нетерпимого </a:t>
            </a:r>
            <a:r>
              <a:rPr lang="ru-RU" dirty="0" err="1"/>
              <a:t>ставлення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до </a:t>
            </a:r>
            <a:r>
              <a:rPr lang="ru-RU" dirty="0" err="1"/>
              <a:t>проявів</a:t>
            </a:r>
            <a:r>
              <a:rPr lang="ru-RU" dirty="0"/>
              <a:t> </a:t>
            </a:r>
            <a:r>
              <a:rPr lang="ru-RU" dirty="0" err="1"/>
              <a:t>домашнього</a:t>
            </a:r>
            <a:r>
              <a:rPr lang="ru-RU" dirty="0"/>
              <a:t> </a:t>
            </a:r>
            <a:r>
              <a:rPr lang="ru-RU" dirty="0" err="1"/>
              <a:t>насильства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насильства</a:t>
            </a:r>
            <a:r>
              <a:rPr lang="ru-RU" dirty="0"/>
              <a:t> за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статі</a:t>
            </a:r>
            <a:r>
              <a:rPr lang="ru-RU" dirty="0"/>
              <a:t>,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та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насильству</a:t>
            </a:r>
            <a:r>
              <a:rPr lang="ru-RU" dirty="0"/>
              <a:t>). У </a:t>
            </a:r>
            <a:r>
              <a:rPr lang="ru-RU" dirty="0" err="1"/>
              <a:t>центрі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утворюватися</a:t>
            </a:r>
            <a:r>
              <a:rPr lang="ru-RU" dirty="0"/>
              <a:t> </a:t>
            </a:r>
            <a:r>
              <a:rPr lang="ru-RU" dirty="0" err="1"/>
              <a:t>мобільні</a:t>
            </a:r>
            <a:r>
              <a:rPr lang="ru-RU" dirty="0"/>
              <a:t> </a:t>
            </a:r>
            <a:r>
              <a:rPr lang="ru-RU" dirty="0" err="1"/>
              <a:t>бригади</a:t>
            </a:r>
            <a:r>
              <a:rPr lang="ru-RU" dirty="0"/>
              <a:t> </a:t>
            </a:r>
            <a:r>
              <a:rPr lang="ru-RU" dirty="0" err="1"/>
              <a:t>екстреного</a:t>
            </a:r>
            <a:r>
              <a:rPr lang="ru-RU" dirty="0"/>
              <a:t> </a:t>
            </a:r>
            <a:r>
              <a:rPr lang="ru-RU" dirty="0" err="1"/>
              <a:t>реагування</a:t>
            </a:r>
            <a:r>
              <a:rPr lang="ru-RU" dirty="0"/>
              <a:t> для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кризового</a:t>
            </a:r>
            <a:r>
              <a:rPr lang="ru-RU" dirty="0"/>
              <a:t> та </a:t>
            </a:r>
            <a:r>
              <a:rPr lang="ru-RU" dirty="0" err="1"/>
              <a:t>екстреного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вразливим</a:t>
            </a:r>
            <a:r>
              <a:rPr lang="ru-RU" dirty="0"/>
              <a:t> </a:t>
            </a:r>
            <a:r>
              <a:rPr lang="ru-RU" dirty="0" err="1"/>
              <a:t>групам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5133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782283"/>
          </a:xfrm>
        </p:spPr>
        <p:txBody>
          <a:bodyPr/>
          <a:lstStyle/>
          <a:p>
            <a:r>
              <a:rPr lang="uk-UA" b="1" dirty="0"/>
              <a:t>соціальні  послуги  </a:t>
            </a:r>
            <a:r>
              <a:rPr lang="uk-UA" dirty="0"/>
              <a:t>-  комплекс  заходів  з  надання допомоги </a:t>
            </a:r>
            <a:r>
              <a:rPr lang="ru-RU" dirty="0"/>
              <a:t/>
            </a:r>
            <a:br>
              <a:rPr lang="ru-RU" dirty="0"/>
            </a:br>
            <a:r>
              <a:rPr lang="uk-UA" dirty="0"/>
              <a:t>особам,  окремим  соціальним  групам,  які  перебувають у складних </a:t>
            </a:r>
            <a:r>
              <a:rPr lang="ru-RU" dirty="0"/>
              <a:t/>
            </a:r>
            <a:br>
              <a:rPr lang="ru-RU" dirty="0"/>
            </a:br>
            <a:r>
              <a:rPr lang="uk-UA" dirty="0"/>
              <a:t>життєвих  обставинах  і  не можуть самостійно їх подолати, з метою </a:t>
            </a:r>
            <a:r>
              <a:rPr lang="ru-RU" dirty="0"/>
              <a:t/>
            </a:r>
            <a:br>
              <a:rPr lang="ru-RU" dirty="0"/>
            </a:br>
            <a:r>
              <a:rPr lang="uk-UA" dirty="0"/>
              <a:t>розв'язання  їхніх  життєвих  проблем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2950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3475" y="342900"/>
            <a:ext cx="10364451" cy="254000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Для </a:t>
            </a:r>
            <a:r>
              <a:rPr lang="ru-RU" sz="2000" b="1" dirty="0" err="1"/>
              <a:t>надання</a:t>
            </a:r>
            <a:r>
              <a:rPr lang="ru-RU" sz="2000" b="1" dirty="0"/>
              <a:t> </a:t>
            </a:r>
            <a:r>
              <a:rPr lang="ru-RU" sz="2000" b="1" dirty="0" err="1"/>
              <a:t>соціальних</a:t>
            </a:r>
            <a:r>
              <a:rPr lang="ru-RU" sz="2000" b="1" dirty="0"/>
              <a:t> </a:t>
            </a:r>
            <a:r>
              <a:rPr lang="ru-RU" sz="2000" b="1" dirty="0" err="1"/>
              <a:t>послуг</a:t>
            </a:r>
            <a:r>
              <a:rPr lang="ru-RU" sz="2000" b="1" dirty="0"/>
              <a:t> у </a:t>
            </a:r>
            <a:r>
              <a:rPr lang="ru-RU" sz="2000" b="1" dirty="0" err="1"/>
              <a:t>центрі</a:t>
            </a:r>
            <a:r>
              <a:rPr lang="ru-RU" sz="2000" b="1" dirty="0"/>
              <a:t> </a:t>
            </a:r>
            <a:r>
              <a:rPr lang="ru-RU" sz="2000" b="1" dirty="0" err="1"/>
              <a:t>утворюються</a:t>
            </a:r>
            <a:r>
              <a:rPr lang="ru-RU" sz="2000" b="1" dirty="0"/>
              <a:t> </a:t>
            </a:r>
            <a:r>
              <a:rPr lang="ru-RU" sz="2000" b="1" dirty="0" err="1"/>
              <a:t>такі</a:t>
            </a:r>
            <a:r>
              <a:rPr lang="ru-RU" sz="2000" b="1" dirty="0"/>
              <a:t> </a:t>
            </a:r>
            <a:r>
              <a:rPr lang="ru-RU" sz="2000" b="1" dirty="0" err="1"/>
              <a:t>структурні</a:t>
            </a:r>
            <a:r>
              <a:rPr lang="ru-RU" sz="2000" b="1" dirty="0"/>
              <a:t> </a:t>
            </a:r>
            <a:r>
              <a:rPr lang="ru-RU" sz="2000" b="1" dirty="0" err="1"/>
              <a:t>підрозділи</a:t>
            </a:r>
            <a:r>
              <a:rPr lang="ru-RU" sz="2000" b="1" dirty="0"/>
              <a:t> (</a:t>
            </a:r>
            <a:r>
              <a:rPr lang="ru-RU" sz="2000" b="1" dirty="0" err="1"/>
              <a:t>відділення</a:t>
            </a:r>
            <a:r>
              <a:rPr lang="ru-RU" sz="2000" b="1" dirty="0"/>
              <a:t>):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723900"/>
            <a:ext cx="12192000" cy="6134100"/>
          </a:xfrm>
        </p:spPr>
        <p:txBody>
          <a:bodyPr>
            <a:normAutofit/>
          </a:bodyPr>
          <a:lstStyle/>
          <a:p>
            <a:r>
              <a:rPr lang="ru-RU" sz="2400" b="1" dirty="0" err="1">
                <a:solidFill>
                  <a:srgbClr val="C00000"/>
                </a:solidFill>
              </a:rPr>
              <a:t>відділення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натуральної</a:t>
            </a:r>
            <a:r>
              <a:rPr lang="ru-RU" sz="2400" b="1" dirty="0">
                <a:solidFill>
                  <a:srgbClr val="C00000"/>
                </a:solidFill>
              </a:rPr>
              <a:t> та </a:t>
            </a:r>
            <a:r>
              <a:rPr lang="ru-RU" sz="2400" b="1" dirty="0" err="1">
                <a:solidFill>
                  <a:srgbClr val="C00000"/>
                </a:solidFill>
              </a:rPr>
              <a:t>грошової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допомоги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(</a:t>
            </a:r>
            <a:r>
              <a:rPr lang="ru-RU" sz="2400" dirty="0" err="1"/>
              <a:t>надання</a:t>
            </a:r>
            <a:r>
              <a:rPr lang="ru-RU" sz="2400" dirty="0"/>
              <a:t> </a:t>
            </a:r>
            <a:r>
              <a:rPr lang="ru-RU" sz="2400" dirty="0" err="1"/>
              <a:t>натуральної</a:t>
            </a:r>
            <a:r>
              <a:rPr lang="ru-RU" sz="2400" dirty="0"/>
              <a:t> та </a:t>
            </a:r>
            <a:r>
              <a:rPr lang="ru-RU" sz="2400" dirty="0" err="1"/>
              <a:t>грошової</a:t>
            </a:r>
            <a:r>
              <a:rPr lang="ru-RU" sz="2400" dirty="0"/>
              <a:t> </a:t>
            </a:r>
            <a:r>
              <a:rPr lang="ru-RU" sz="2400" dirty="0" err="1"/>
              <a:t>допомоги</a:t>
            </a:r>
            <a:r>
              <a:rPr lang="ru-RU" sz="2400" dirty="0"/>
              <a:t> (</a:t>
            </a:r>
            <a:r>
              <a:rPr lang="ru-RU" sz="2400" dirty="0" err="1"/>
              <a:t>продукти</a:t>
            </a:r>
            <a:r>
              <a:rPr lang="ru-RU" sz="2400" dirty="0"/>
              <a:t> </a:t>
            </a:r>
            <a:r>
              <a:rPr lang="ru-RU" sz="2400" dirty="0" err="1"/>
              <a:t>харчування</a:t>
            </a:r>
            <a:r>
              <a:rPr lang="ru-RU" sz="2400" dirty="0"/>
              <a:t>, </a:t>
            </a:r>
            <a:r>
              <a:rPr lang="ru-RU" sz="2400" dirty="0" err="1"/>
              <a:t>предмети</a:t>
            </a:r>
            <a:r>
              <a:rPr lang="ru-RU" sz="2400" dirty="0"/>
              <a:t> і </a:t>
            </a:r>
            <a:r>
              <a:rPr lang="ru-RU" sz="2400" dirty="0" err="1"/>
              <a:t>засоби</a:t>
            </a:r>
            <a:r>
              <a:rPr lang="ru-RU" sz="2400" dirty="0"/>
              <a:t> </a:t>
            </a:r>
            <a:r>
              <a:rPr lang="ru-RU" sz="2400" dirty="0" err="1"/>
              <a:t>особистої</a:t>
            </a:r>
            <a:r>
              <a:rPr lang="ru-RU" sz="2400" dirty="0"/>
              <a:t> </a:t>
            </a:r>
            <a:r>
              <a:rPr lang="ru-RU" sz="2400" dirty="0" err="1"/>
              <a:t>гігієни</a:t>
            </a:r>
            <a:r>
              <a:rPr lang="ru-RU" sz="2400" dirty="0"/>
              <a:t>, </a:t>
            </a:r>
            <a:r>
              <a:rPr lang="ru-RU" sz="2400" dirty="0" err="1"/>
              <a:t>санітарно-гігієнічні</a:t>
            </a:r>
            <a:r>
              <a:rPr lang="ru-RU" sz="2400" dirty="0"/>
              <a:t> </a:t>
            </a:r>
            <a:r>
              <a:rPr lang="ru-RU" sz="2400" dirty="0" err="1"/>
              <a:t>засоби</a:t>
            </a:r>
            <a:r>
              <a:rPr lang="ru-RU" sz="2400" dirty="0"/>
              <a:t> для </a:t>
            </a:r>
            <a:r>
              <a:rPr lang="ru-RU" sz="2400" dirty="0" err="1"/>
              <a:t>прибирання</a:t>
            </a:r>
            <a:r>
              <a:rPr lang="ru-RU" sz="2400" dirty="0"/>
              <a:t>, </a:t>
            </a:r>
            <a:r>
              <a:rPr lang="ru-RU" sz="2400" dirty="0" err="1"/>
              <a:t>засоби</a:t>
            </a:r>
            <a:r>
              <a:rPr lang="ru-RU" sz="2400" dirty="0"/>
              <a:t> догляду, </a:t>
            </a:r>
            <a:r>
              <a:rPr lang="ru-RU" sz="2400" dirty="0" err="1"/>
              <a:t>одяг</a:t>
            </a:r>
            <a:r>
              <a:rPr lang="ru-RU" sz="2400" dirty="0"/>
              <a:t>, </a:t>
            </a:r>
            <a:r>
              <a:rPr lang="ru-RU" sz="2400" dirty="0" err="1"/>
              <a:t>взуття</a:t>
            </a:r>
            <a:r>
              <a:rPr lang="ru-RU" sz="2400" dirty="0"/>
              <a:t>, </a:t>
            </a:r>
            <a:r>
              <a:rPr lang="ru-RU" sz="2400" dirty="0" err="1"/>
              <a:t>інші</a:t>
            </a:r>
            <a:r>
              <a:rPr lang="ru-RU" sz="2400" dirty="0"/>
              <a:t> </a:t>
            </a:r>
            <a:r>
              <a:rPr lang="ru-RU" sz="2400" dirty="0" err="1"/>
              <a:t>предмети</a:t>
            </a:r>
            <a:r>
              <a:rPr lang="ru-RU" sz="2400" dirty="0"/>
              <a:t> </a:t>
            </a:r>
            <a:r>
              <a:rPr lang="ru-RU" sz="2400" dirty="0" err="1"/>
              <a:t>першої</a:t>
            </a:r>
            <a:r>
              <a:rPr lang="ru-RU" sz="2400" dirty="0"/>
              <a:t> </a:t>
            </a:r>
            <a:r>
              <a:rPr lang="ru-RU" sz="2400" dirty="0" err="1"/>
              <a:t>необхідності</a:t>
            </a:r>
            <a:r>
              <a:rPr lang="ru-RU" sz="2400" dirty="0"/>
              <a:t>, </a:t>
            </a:r>
            <a:r>
              <a:rPr lang="ru-RU" sz="2400" dirty="0" err="1"/>
              <a:t>організація</a:t>
            </a:r>
            <a:r>
              <a:rPr lang="ru-RU" sz="2400" dirty="0"/>
              <a:t> </a:t>
            </a:r>
            <a:r>
              <a:rPr lang="ru-RU" sz="2400" dirty="0" err="1"/>
              <a:t>харчування</a:t>
            </a:r>
            <a:r>
              <a:rPr lang="ru-RU" sz="2400" dirty="0"/>
              <a:t>, </a:t>
            </a:r>
            <a:r>
              <a:rPr lang="ru-RU" sz="2400" dirty="0" err="1"/>
              <a:t>забезпечення</a:t>
            </a:r>
            <a:r>
              <a:rPr lang="ru-RU" sz="2400" dirty="0"/>
              <a:t> </a:t>
            </a:r>
            <a:r>
              <a:rPr lang="ru-RU" sz="2400" dirty="0" err="1"/>
              <a:t>паливом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) особам/</a:t>
            </a:r>
            <a:r>
              <a:rPr lang="ru-RU" sz="2400" dirty="0" err="1"/>
              <a:t>сім’ям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перебувають</a:t>
            </a:r>
            <a:r>
              <a:rPr lang="ru-RU" sz="2400" dirty="0"/>
              <a:t> у </a:t>
            </a:r>
            <a:r>
              <a:rPr lang="ru-RU" sz="2400" dirty="0" err="1"/>
              <a:t>складних</a:t>
            </a:r>
            <a:r>
              <a:rPr lang="ru-RU" sz="2400" dirty="0"/>
              <a:t> </a:t>
            </a:r>
            <a:r>
              <a:rPr lang="ru-RU" sz="2400" dirty="0" err="1"/>
              <a:t>життєвих</a:t>
            </a:r>
            <a:r>
              <a:rPr lang="ru-RU" sz="2400" dirty="0"/>
              <a:t> </a:t>
            </a:r>
            <a:r>
              <a:rPr lang="ru-RU" sz="2400" dirty="0" err="1"/>
              <a:t>обставинах</a:t>
            </a:r>
            <a:r>
              <a:rPr lang="ru-RU" sz="2400" dirty="0"/>
              <a:t>);</a:t>
            </a:r>
          </a:p>
          <a:p>
            <a:r>
              <a:rPr lang="ru-RU" sz="2400" b="1" dirty="0" err="1">
                <a:solidFill>
                  <a:srgbClr val="C00000"/>
                </a:solidFill>
              </a:rPr>
              <a:t>відділення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соціальних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послуг</a:t>
            </a:r>
            <a:r>
              <a:rPr lang="ru-RU" sz="2400" b="1" dirty="0">
                <a:solidFill>
                  <a:srgbClr val="C00000"/>
                </a:solidFill>
              </a:rPr>
              <a:t> за </a:t>
            </a:r>
            <a:r>
              <a:rPr lang="ru-RU" sz="2400" b="1" dirty="0" err="1">
                <a:solidFill>
                  <a:srgbClr val="C00000"/>
                </a:solidFill>
              </a:rPr>
              <a:t>місцем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проживання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(</a:t>
            </a:r>
            <a:r>
              <a:rPr lang="ru-RU" sz="2400" dirty="0" err="1"/>
              <a:t>надання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догляду </a:t>
            </a:r>
            <a:r>
              <a:rPr lang="ru-RU" sz="2400" dirty="0" err="1"/>
              <a:t>вдома</a:t>
            </a:r>
            <a:r>
              <a:rPr lang="ru-RU" sz="2400" dirty="0"/>
              <a:t>, </a:t>
            </a:r>
            <a:r>
              <a:rPr lang="ru-RU" sz="2400" dirty="0" err="1"/>
              <a:t>соціального</a:t>
            </a:r>
            <a:r>
              <a:rPr lang="ru-RU" sz="2400" dirty="0"/>
              <a:t> </a:t>
            </a:r>
            <a:r>
              <a:rPr lang="ru-RU" sz="2400" dirty="0" err="1"/>
              <a:t>супроводу</a:t>
            </a:r>
            <a:r>
              <a:rPr lang="ru-RU" sz="2400" dirty="0"/>
              <a:t> особам/</a:t>
            </a:r>
            <a:r>
              <a:rPr lang="ru-RU" sz="2400" dirty="0" err="1"/>
              <a:t>сім’ям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перебувають</a:t>
            </a:r>
            <a:r>
              <a:rPr lang="ru-RU" sz="2400" dirty="0"/>
              <a:t> у </a:t>
            </a:r>
            <a:r>
              <a:rPr lang="ru-RU" sz="2400" dirty="0" err="1"/>
              <a:t>складних</a:t>
            </a:r>
            <a:r>
              <a:rPr lang="ru-RU" sz="2400" dirty="0"/>
              <a:t> </a:t>
            </a:r>
            <a:r>
              <a:rPr lang="ru-RU" sz="2400" dirty="0" err="1"/>
              <a:t>життєвих</a:t>
            </a:r>
            <a:r>
              <a:rPr lang="ru-RU" sz="2400" dirty="0"/>
              <a:t> </a:t>
            </a:r>
            <a:r>
              <a:rPr lang="ru-RU" sz="2400" dirty="0" err="1"/>
              <a:t>обставинах</a:t>
            </a:r>
            <a:r>
              <a:rPr lang="ru-RU" sz="2400" dirty="0"/>
              <a:t>, за </a:t>
            </a:r>
            <a:r>
              <a:rPr lang="ru-RU" sz="2400" dirty="0" err="1"/>
              <a:t>місцем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проживання</a:t>
            </a:r>
            <a:r>
              <a:rPr lang="ru-RU" sz="2400" dirty="0"/>
              <a:t>/</a:t>
            </a:r>
            <a:r>
              <a:rPr lang="ru-RU" sz="2400" dirty="0" err="1"/>
              <a:t>перебування</a:t>
            </a:r>
            <a:r>
              <a:rPr lang="ru-RU" sz="2400" dirty="0"/>
              <a:t>). У </a:t>
            </a:r>
            <a:r>
              <a:rPr lang="ru-RU" sz="2400" dirty="0" err="1"/>
              <a:t>центрі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бути </a:t>
            </a:r>
            <a:r>
              <a:rPr lang="ru-RU" sz="2400" dirty="0" err="1"/>
              <a:t>утворено</a:t>
            </a:r>
            <a:r>
              <a:rPr lang="ru-RU" sz="2400" dirty="0"/>
              <a:t> </a:t>
            </a:r>
            <a:r>
              <a:rPr lang="ru-RU" sz="2400" dirty="0" err="1"/>
              <a:t>кілька</a:t>
            </a:r>
            <a:r>
              <a:rPr lang="ru-RU" sz="2400" dirty="0"/>
              <a:t> </a:t>
            </a:r>
            <a:r>
              <a:rPr lang="ru-RU" sz="2400" dirty="0" err="1"/>
              <a:t>відділень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надають</a:t>
            </a:r>
            <a:r>
              <a:rPr lang="ru-RU" sz="2400" dirty="0"/>
              <a:t> </a:t>
            </a:r>
            <a:r>
              <a:rPr lang="ru-RU" sz="2400" dirty="0" err="1"/>
              <a:t>послуги</a:t>
            </a:r>
            <a:r>
              <a:rPr lang="ru-RU" sz="2400" dirty="0"/>
              <a:t> за </a:t>
            </a:r>
            <a:r>
              <a:rPr lang="ru-RU" sz="2400" dirty="0" err="1"/>
              <a:t>місцем</a:t>
            </a:r>
            <a:r>
              <a:rPr lang="ru-RU" sz="2400" dirty="0"/>
              <a:t> </a:t>
            </a:r>
            <a:r>
              <a:rPr lang="ru-RU" sz="2400" dirty="0" err="1"/>
              <a:t>проживання</a:t>
            </a:r>
            <a:r>
              <a:rPr lang="ru-RU" sz="2400" dirty="0"/>
              <a:t> </a:t>
            </a:r>
            <a:r>
              <a:rPr lang="ru-RU" sz="2400" dirty="0" err="1"/>
              <a:t>громадян</a:t>
            </a:r>
            <a:r>
              <a:rPr lang="ru-RU" sz="2400" dirty="0"/>
              <a:t> (</a:t>
            </a:r>
            <a:r>
              <a:rPr lang="ru-RU" sz="2400" dirty="0" err="1"/>
              <a:t>відділення</a:t>
            </a:r>
            <a:r>
              <a:rPr lang="ru-RU" sz="2400" dirty="0"/>
              <a:t> </a:t>
            </a:r>
            <a:r>
              <a:rPr lang="ru-RU" sz="2400" dirty="0" err="1"/>
              <a:t>соціальної</a:t>
            </a:r>
            <a:r>
              <a:rPr lang="ru-RU" sz="2400" dirty="0"/>
              <a:t> </a:t>
            </a:r>
            <a:r>
              <a:rPr lang="ru-RU" sz="2400" dirty="0" err="1"/>
              <a:t>допомоги</a:t>
            </a:r>
            <a:r>
              <a:rPr lang="ru-RU" sz="2400" dirty="0"/>
              <a:t> </a:t>
            </a:r>
            <a:r>
              <a:rPr lang="ru-RU" sz="2400" dirty="0" err="1"/>
              <a:t>вдома</a:t>
            </a:r>
            <a:r>
              <a:rPr lang="ru-RU" sz="2400" dirty="0"/>
              <a:t>, </a:t>
            </a:r>
            <a:r>
              <a:rPr lang="ru-RU" sz="2400" dirty="0" err="1"/>
              <a:t>відділення</a:t>
            </a:r>
            <a:r>
              <a:rPr lang="ru-RU" sz="2400" dirty="0"/>
              <a:t> </a:t>
            </a:r>
            <a:r>
              <a:rPr lang="ru-RU" sz="2400" dirty="0" err="1"/>
              <a:t>соціального</a:t>
            </a:r>
            <a:r>
              <a:rPr lang="ru-RU" sz="2400" dirty="0"/>
              <a:t> </a:t>
            </a:r>
            <a:r>
              <a:rPr lang="ru-RU" sz="2400" dirty="0" err="1"/>
              <a:t>супроводу</a:t>
            </a:r>
            <a:r>
              <a:rPr lang="ru-RU" sz="2400" dirty="0"/>
              <a:t> </a:t>
            </a:r>
            <a:r>
              <a:rPr lang="ru-RU" sz="2400" dirty="0" err="1"/>
              <a:t>сімей</a:t>
            </a:r>
            <a:r>
              <a:rPr lang="ru-RU" sz="2400" dirty="0"/>
              <a:t>/</a:t>
            </a:r>
            <a:r>
              <a:rPr lang="ru-RU" sz="2400" dirty="0" err="1"/>
              <a:t>осіб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86313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857999"/>
          </a:xfrm>
        </p:spPr>
        <p:txBody>
          <a:bodyPr/>
          <a:lstStyle/>
          <a:p>
            <a:r>
              <a:rPr lang="ru-RU" b="1" dirty="0" err="1"/>
              <a:t>Підставою</a:t>
            </a:r>
            <a:r>
              <a:rPr lang="ru-RU" b="1" dirty="0"/>
              <a:t> для </a:t>
            </a:r>
            <a:r>
              <a:rPr lang="ru-RU" b="1" dirty="0" err="1"/>
              <a:t>надання</a:t>
            </a:r>
            <a:r>
              <a:rPr lang="ru-RU" b="1" dirty="0"/>
              <a:t> </a:t>
            </a:r>
            <a:r>
              <a:rPr lang="ru-RU" b="1" dirty="0" err="1"/>
              <a:t>соціальних</a:t>
            </a:r>
            <a:r>
              <a:rPr lang="ru-RU" b="1" dirty="0"/>
              <a:t> </a:t>
            </a:r>
            <a:r>
              <a:rPr lang="ru-RU" b="1" dirty="0" err="1"/>
              <a:t>послуг</a:t>
            </a:r>
            <a:r>
              <a:rPr lang="ru-RU" b="1" dirty="0"/>
              <a:t> є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i="1" dirty="0" err="1"/>
              <a:t>направлення</a:t>
            </a:r>
            <a:r>
              <a:rPr lang="ru-RU" i="1" dirty="0"/>
              <a:t> особи/</a:t>
            </a:r>
            <a:r>
              <a:rPr lang="ru-RU" i="1" dirty="0" err="1"/>
              <a:t>сім’ї</a:t>
            </a:r>
            <a:r>
              <a:rPr lang="ru-RU" i="1" dirty="0"/>
              <a:t> для </a:t>
            </a:r>
            <a:r>
              <a:rPr lang="ru-RU" i="1" dirty="0" err="1"/>
              <a:t>отримання</a:t>
            </a:r>
            <a:r>
              <a:rPr lang="ru-RU" i="1" dirty="0"/>
              <a:t> </a:t>
            </a:r>
            <a:r>
              <a:rPr lang="ru-RU" i="1" dirty="0" err="1"/>
              <a:t>соціальних</a:t>
            </a:r>
            <a:r>
              <a:rPr lang="ru-RU" i="1" dirty="0"/>
              <a:t> </a:t>
            </a:r>
            <a:r>
              <a:rPr lang="ru-RU" i="1" dirty="0" err="1"/>
              <a:t>послуг</a:t>
            </a:r>
            <a:r>
              <a:rPr lang="ru-RU" i="1" dirty="0"/>
              <a:t>, </a:t>
            </a:r>
            <a:r>
              <a:rPr lang="ru-RU" i="1" dirty="0" err="1"/>
              <a:t>видане</a:t>
            </a:r>
            <a:r>
              <a:rPr lang="ru-RU" i="1" dirty="0"/>
              <a:t> на </a:t>
            </a:r>
            <a:r>
              <a:rPr lang="ru-RU" i="1" dirty="0" err="1"/>
              <a:t>підставі</a:t>
            </a:r>
            <a:r>
              <a:rPr lang="ru-RU" i="1" dirty="0"/>
              <a:t> </a:t>
            </a:r>
            <a:r>
              <a:rPr lang="ru-RU" i="1" dirty="0" err="1"/>
              <a:t>відповідного</a:t>
            </a:r>
            <a:r>
              <a:rPr lang="ru-RU" i="1" dirty="0"/>
              <a:t> </a:t>
            </a:r>
            <a:r>
              <a:rPr lang="ru-RU" i="1" dirty="0" err="1"/>
              <a:t>рішення</a:t>
            </a:r>
            <a:r>
              <a:rPr lang="ru-RU" i="1" dirty="0"/>
              <a:t> структурного </a:t>
            </a:r>
            <a:r>
              <a:rPr lang="ru-RU" i="1" dirty="0" err="1"/>
              <a:t>підрозділу</a:t>
            </a:r>
            <a:r>
              <a:rPr lang="ru-RU" i="1" dirty="0"/>
              <a:t> з </a:t>
            </a:r>
            <a:r>
              <a:rPr lang="ru-RU" i="1" dirty="0" err="1"/>
              <a:t>питань</a:t>
            </a:r>
            <a:r>
              <a:rPr lang="ru-RU" i="1" dirty="0"/>
              <a:t> </a:t>
            </a:r>
            <a:r>
              <a:rPr lang="ru-RU" i="1" dirty="0" err="1"/>
              <a:t>соціального</a:t>
            </a:r>
            <a:r>
              <a:rPr lang="ru-RU" i="1" dirty="0"/>
              <a:t> </a:t>
            </a:r>
            <a:r>
              <a:rPr lang="ru-RU" i="1" dirty="0" err="1"/>
              <a:t>захисту</a:t>
            </a:r>
            <a:r>
              <a:rPr lang="ru-RU" i="1" dirty="0"/>
              <a:t> </a:t>
            </a:r>
            <a:r>
              <a:rPr lang="ru-RU" i="1" dirty="0" err="1"/>
              <a:t>населення</a:t>
            </a:r>
            <a:r>
              <a:rPr lang="ru-RU" i="1" dirty="0"/>
              <a:t> </a:t>
            </a:r>
            <a:r>
              <a:rPr lang="ru-RU" i="1" dirty="0" err="1"/>
              <a:t>райдержадміністрації</a:t>
            </a:r>
            <a:r>
              <a:rPr lang="ru-RU" i="1" dirty="0"/>
              <a:t>, </a:t>
            </a:r>
            <a:r>
              <a:rPr lang="ru-RU" i="1" dirty="0" err="1"/>
              <a:t>виконавчого</a:t>
            </a:r>
            <a:r>
              <a:rPr lang="ru-RU" i="1" dirty="0"/>
              <a:t> органу </a:t>
            </a:r>
            <a:r>
              <a:rPr lang="ru-RU" i="1" dirty="0" err="1"/>
              <a:t>міської</a:t>
            </a:r>
            <a:r>
              <a:rPr lang="ru-RU" i="1" dirty="0"/>
              <a:t> ради </a:t>
            </a:r>
            <a:r>
              <a:rPr lang="ru-RU" i="1" dirty="0" err="1"/>
              <a:t>міста</a:t>
            </a:r>
            <a:r>
              <a:rPr lang="ru-RU" i="1" dirty="0"/>
              <a:t> </a:t>
            </a:r>
            <a:r>
              <a:rPr lang="ru-RU" i="1" dirty="0" err="1"/>
              <a:t>обласного</a:t>
            </a:r>
            <a:r>
              <a:rPr lang="ru-RU" i="1" dirty="0"/>
              <a:t> </a:t>
            </a:r>
            <a:r>
              <a:rPr lang="ru-RU" i="1" dirty="0" err="1"/>
              <a:t>значення</a:t>
            </a:r>
            <a:r>
              <a:rPr lang="ru-RU" i="1" dirty="0"/>
              <a:t>, </a:t>
            </a:r>
            <a:r>
              <a:rPr lang="ru-RU" i="1" dirty="0" err="1"/>
              <a:t>виконавчого</a:t>
            </a:r>
            <a:r>
              <a:rPr lang="ru-RU" i="1" dirty="0"/>
              <a:t> органу </a:t>
            </a:r>
            <a:r>
              <a:rPr lang="ru-RU" i="1" dirty="0" err="1"/>
              <a:t>сільської</a:t>
            </a:r>
            <a:r>
              <a:rPr lang="ru-RU" i="1" dirty="0"/>
              <a:t>, </a:t>
            </a:r>
            <a:r>
              <a:rPr lang="ru-RU" i="1" dirty="0" err="1"/>
              <a:t>селищної</a:t>
            </a:r>
            <a:r>
              <a:rPr lang="ru-RU" i="1" dirty="0"/>
              <a:t>, </a:t>
            </a:r>
            <a:r>
              <a:rPr lang="ru-RU" i="1" dirty="0" err="1"/>
              <a:t>міської</a:t>
            </a:r>
            <a:r>
              <a:rPr lang="ru-RU" i="1" dirty="0"/>
              <a:t> ради </a:t>
            </a:r>
            <a:r>
              <a:rPr lang="ru-RU" i="1" dirty="0" err="1"/>
              <a:t>об’єднаної</a:t>
            </a:r>
            <a:r>
              <a:rPr lang="ru-RU" i="1" dirty="0"/>
              <a:t> </a:t>
            </a:r>
            <a:r>
              <a:rPr lang="ru-RU" i="1" dirty="0" err="1"/>
              <a:t>територіальної</a:t>
            </a:r>
            <a:r>
              <a:rPr lang="ru-RU" i="1" dirty="0"/>
              <a:t> </a:t>
            </a:r>
            <a:r>
              <a:rPr lang="ru-RU" i="1" dirty="0" err="1"/>
              <a:t>громади</a:t>
            </a:r>
            <a:r>
              <a:rPr lang="ru-RU" i="1" dirty="0" smtClean="0"/>
              <a:t>;</a:t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err="1"/>
              <a:t>результати</a:t>
            </a:r>
            <a:r>
              <a:rPr lang="ru-RU" i="1" dirty="0"/>
              <a:t> </a:t>
            </a:r>
            <a:r>
              <a:rPr lang="ru-RU" i="1" dirty="0" err="1"/>
              <a:t>оцінювання</a:t>
            </a:r>
            <a:r>
              <a:rPr lang="ru-RU" i="1" dirty="0"/>
              <a:t> потреб особи/</a:t>
            </a:r>
            <a:r>
              <a:rPr lang="ru-RU" i="1" dirty="0" err="1"/>
              <a:t>сім’ї</a:t>
            </a:r>
            <a:r>
              <a:rPr lang="ru-RU" i="1" dirty="0"/>
              <a:t> у </a:t>
            </a:r>
            <a:r>
              <a:rPr lang="ru-RU" i="1" dirty="0" err="1"/>
              <a:t>соціальних</a:t>
            </a:r>
            <a:r>
              <a:rPr lang="ru-RU" i="1" dirty="0"/>
              <a:t> </a:t>
            </a:r>
            <a:r>
              <a:rPr lang="ru-RU" i="1" dirty="0" err="1"/>
              <a:t>послугах</a:t>
            </a:r>
            <a:r>
              <a:rPr lang="ru-RU" i="1" dirty="0"/>
              <a:t>.</a:t>
            </a:r>
            <a:br>
              <a:rPr lang="ru-RU" i="1" dirty="0"/>
            </a:b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6406137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857999"/>
          </a:xfrm>
        </p:spPr>
        <p:txBody>
          <a:bodyPr/>
          <a:lstStyle/>
          <a:p>
            <a:r>
              <a:rPr lang="ru-RU" b="1" dirty="0" err="1">
                <a:solidFill>
                  <a:srgbClr val="C00000"/>
                </a:solidFill>
              </a:rPr>
              <a:t>Волонтерська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діяльність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/>
              <a:t>- </a:t>
            </a:r>
            <a:r>
              <a:rPr lang="ru-RU" b="1" dirty="0" err="1"/>
              <a:t>добровільна</a:t>
            </a:r>
            <a:r>
              <a:rPr lang="ru-RU" b="1" dirty="0"/>
              <a:t>, </a:t>
            </a:r>
            <a:r>
              <a:rPr lang="ru-RU" b="1" dirty="0" err="1"/>
              <a:t>соціально</a:t>
            </a:r>
            <a:r>
              <a:rPr lang="ru-RU" b="1" dirty="0"/>
              <a:t> </a:t>
            </a:r>
            <a:r>
              <a:rPr lang="ru-RU" b="1" dirty="0" err="1"/>
              <a:t>спрямована</a:t>
            </a:r>
            <a:r>
              <a:rPr lang="ru-RU" b="1" dirty="0"/>
              <a:t>, </a:t>
            </a:r>
            <a:r>
              <a:rPr lang="ru-RU" b="1" dirty="0" err="1"/>
              <a:t>неприбуткова</a:t>
            </a:r>
            <a:r>
              <a:rPr lang="ru-RU" b="1" dirty="0"/>
              <a:t> </a:t>
            </a:r>
            <a:r>
              <a:rPr lang="ru-RU" b="1" dirty="0" err="1"/>
              <a:t>діяльність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здійснюється</a:t>
            </a:r>
            <a:r>
              <a:rPr lang="ru-RU" b="1" dirty="0"/>
              <a:t> волонтерами шляхом </a:t>
            </a:r>
            <a:r>
              <a:rPr lang="ru-RU" b="1" dirty="0" err="1"/>
              <a:t>надання</a:t>
            </a:r>
            <a:r>
              <a:rPr lang="ru-RU" b="1" dirty="0"/>
              <a:t> </a:t>
            </a:r>
            <a:r>
              <a:rPr lang="ru-RU" b="1" dirty="0" err="1"/>
              <a:t>волонтерської</a:t>
            </a:r>
            <a:r>
              <a:rPr lang="ru-RU" b="1" dirty="0"/>
              <a:t> </a:t>
            </a:r>
            <a:r>
              <a:rPr lang="ru-RU" b="1" dirty="0" err="1"/>
              <a:t>допомоги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err="1">
                <a:solidFill>
                  <a:srgbClr val="C00000"/>
                </a:solidFill>
              </a:rPr>
              <a:t>Волонтерська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допомога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/>
              <a:t>- </a:t>
            </a:r>
            <a:r>
              <a:rPr lang="ru-RU" b="1" dirty="0" err="1"/>
              <a:t>роботи</a:t>
            </a:r>
            <a:r>
              <a:rPr lang="ru-RU" b="1" dirty="0"/>
              <a:t> та </a:t>
            </a:r>
            <a:r>
              <a:rPr lang="ru-RU" b="1" dirty="0" err="1"/>
              <a:t>послуги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безоплатно</a:t>
            </a:r>
            <a:r>
              <a:rPr lang="ru-RU" b="1" dirty="0"/>
              <a:t> </a:t>
            </a:r>
            <a:r>
              <a:rPr lang="ru-RU" b="1" dirty="0" err="1"/>
              <a:t>виконуються</a:t>
            </a:r>
            <a:r>
              <a:rPr lang="ru-RU" b="1" dirty="0"/>
              <a:t> і </a:t>
            </a:r>
            <a:r>
              <a:rPr lang="ru-RU" b="1" dirty="0" err="1"/>
              <a:t>надаються</a:t>
            </a:r>
            <a:r>
              <a:rPr lang="ru-RU" b="1" dirty="0"/>
              <a:t> волонтерами.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605424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857999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 </a:t>
            </a:r>
            <a:r>
              <a:rPr lang="ru-RU" sz="2400" b="1" dirty="0" err="1">
                <a:solidFill>
                  <a:srgbClr val="C00000"/>
                </a:solidFill>
              </a:rPr>
              <a:t>Волонтерська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діяльність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здійснюється</a:t>
            </a:r>
            <a:r>
              <a:rPr lang="ru-RU" sz="2400" b="1" dirty="0">
                <a:solidFill>
                  <a:srgbClr val="C00000"/>
                </a:solidFill>
              </a:rPr>
              <a:t> за такими </a:t>
            </a:r>
            <a:r>
              <a:rPr lang="ru-RU" sz="2400" b="1" dirty="0" err="1">
                <a:solidFill>
                  <a:srgbClr val="C00000"/>
                </a:solidFill>
              </a:rPr>
              <a:t>напрямами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dirty="0" err="1"/>
              <a:t>надання</a:t>
            </a:r>
            <a:r>
              <a:rPr lang="ru-RU" sz="2400" dirty="0"/>
              <a:t> </a:t>
            </a:r>
            <a:r>
              <a:rPr lang="ru-RU" sz="2400" dirty="0" err="1"/>
              <a:t>волонтерської</a:t>
            </a:r>
            <a:r>
              <a:rPr lang="ru-RU" sz="2400" dirty="0"/>
              <a:t> </a:t>
            </a:r>
            <a:r>
              <a:rPr lang="ru-RU" sz="2400" dirty="0" err="1"/>
              <a:t>допомоги</a:t>
            </a:r>
            <a:r>
              <a:rPr lang="ru-RU" sz="2400" dirty="0"/>
              <a:t> з метою </a:t>
            </a:r>
            <a:r>
              <a:rPr lang="ru-RU" sz="2400" dirty="0" err="1"/>
              <a:t>підтримки</a:t>
            </a:r>
            <a:r>
              <a:rPr lang="ru-RU" sz="2400" dirty="0"/>
              <a:t> </a:t>
            </a:r>
            <a:r>
              <a:rPr lang="ru-RU" sz="2400" dirty="0" err="1"/>
              <a:t>малозабезпечених</a:t>
            </a:r>
            <a:r>
              <a:rPr lang="ru-RU" sz="2400" dirty="0"/>
              <a:t>, </a:t>
            </a:r>
            <a:r>
              <a:rPr lang="ru-RU" sz="2400" dirty="0" err="1"/>
              <a:t>безробітних</a:t>
            </a:r>
            <a:r>
              <a:rPr lang="ru-RU" sz="2400" dirty="0"/>
              <a:t>, </a:t>
            </a:r>
            <a:r>
              <a:rPr lang="ru-RU" sz="2400" dirty="0" err="1"/>
              <a:t>багатодітних</a:t>
            </a:r>
            <a:r>
              <a:rPr lang="ru-RU" sz="2400" dirty="0"/>
              <a:t>, </a:t>
            </a:r>
            <a:r>
              <a:rPr lang="ru-RU" sz="2400" dirty="0" err="1"/>
              <a:t>бездомних</a:t>
            </a:r>
            <a:r>
              <a:rPr lang="ru-RU" sz="2400" dirty="0"/>
              <a:t>, </a:t>
            </a:r>
            <a:r>
              <a:rPr lang="ru-RU" sz="2400" dirty="0" err="1"/>
              <a:t>безпритульних</a:t>
            </a:r>
            <a:r>
              <a:rPr lang="ru-RU" sz="2400" dirty="0"/>
              <a:t>, </a:t>
            </a:r>
            <a:r>
              <a:rPr lang="ru-RU" sz="2400" dirty="0" err="1"/>
              <a:t>осіб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потребують</a:t>
            </a:r>
            <a:r>
              <a:rPr lang="ru-RU" sz="2400" dirty="0"/>
              <a:t> </a:t>
            </a:r>
            <a:r>
              <a:rPr lang="ru-RU" sz="2400" dirty="0" err="1"/>
              <a:t>соціальної</a:t>
            </a:r>
            <a:r>
              <a:rPr lang="ru-RU" sz="2400" dirty="0"/>
              <a:t> </a:t>
            </a:r>
            <a:r>
              <a:rPr lang="ru-RU" sz="2400" dirty="0" err="1"/>
              <a:t>реабілітації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err="1"/>
              <a:t>здійснення</a:t>
            </a:r>
            <a:r>
              <a:rPr lang="ru-RU" sz="2400" dirty="0"/>
              <a:t> догляду за </a:t>
            </a:r>
            <a:r>
              <a:rPr lang="ru-RU" sz="2400" dirty="0" err="1"/>
              <a:t>хворими</a:t>
            </a:r>
            <a:r>
              <a:rPr lang="ru-RU" sz="2400" dirty="0"/>
              <a:t>, особами з </a:t>
            </a:r>
            <a:r>
              <a:rPr lang="ru-RU" sz="2400" dirty="0" err="1"/>
              <a:t>інвалідністю</a:t>
            </a:r>
            <a:r>
              <a:rPr lang="ru-RU" sz="2400" dirty="0"/>
              <a:t>, одинокими, людьми </a:t>
            </a:r>
            <a:r>
              <a:rPr lang="ru-RU" sz="2400" dirty="0" err="1"/>
              <a:t>похилого</a:t>
            </a:r>
            <a:r>
              <a:rPr lang="ru-RU" sz="2400" dirty="0"/>
              <a:t> </a:t>
            </a:r>
            <a:r>
              <a:rPr lang="ru-RU" sz="2400" dirty="0" err="1"/>
              <a:t>віку</a:t>
            </a:r>
            <a:r>
              <a:rPr lang="ru-RU" sz="2400" dirty="0"/>
              <a:t> та </a:t>
            </a:r>
            <a:r>
              <a:rPr lang="ru-RU" sz="2400" dirty="0" err="1"/>
              <a:t>іншими</a:t>
            </a:r>
            <a:r>
              <a:rPr lang="ru-RU" sz="2400" dirty="0"/>
              <a:t> особами, </a:t>
            </a:r>
            <a:r>
              <a:rPr lang="ru-RU" sz="2400" dirty="0" err="1"/>
              <a:t>які</a:t>
            </a:r>
            <a:r>
              <a:rPr lang="ru-RU" sz="2400" dirty="0"/>
              <a:t> через </a:t>
            </a:r>
            <a:r>
              <a:rPr lang="ru-RU" sz="2400" dirty="0" err="1"/>
              <a:t>свої</a:t>
            </a:r>
            <a:r>
              <a:rPr lang="ru-RU" sz="2400" dirty="0"/>
              <a:t> </a:t>
            </a:r>
            <a:r>
              <a:rPr lang="ru-RU" sz="2400" dirty="0" err="1"/>
              <a:t>фізичні</a:t>
            </a:r>
            <a:r>
              <a:rPr lang="ru-RU" sz="2400" dirty="0"/>
              <a:t>, </a:t>
            </a:r>
            <a:r>
              <a:rPr lang="ru-RU" sz="2400" dirty="0" err="1"/>
              <a:t>матеріальні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інші</a:t>
            </a:r>
            <a:r>
              <a:rPr lang="ru-RU" sz="2400" dirty="0"/>
              <a:t> 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потребують</a:t>
            </a:r>
            <a:r>
              <a:rPr lang="ru-RU" sz="2400" dirty="0"/>
              <a:t> </a:t>
            </a:r>
            <a:r>
              <a:rPr lang="ru-RU" sz="2400" dirty="0" err="1"/>
              <a:t>підтримки</a:t>
            </a:r>
            <a:r>
              <a:rPr lang="ru-RU" sz="2400" dirty="0"/>
              <a:t> та </a:t>
            </a:r>
            <a:r>
              <a:rPr lang="ru-RU" sz="2400" dirty="0" err="1"/>
              <a:t>допомоги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err="1"/>
              <a:t>надання</a:t>
            </a:r>
            <a:r>
              <a:rPr lang="ru-RU" sz="2400" dirty="0"/>
              <a:t> </a:t>
            </a:r>
            <a:r>
              <a:rPr lang="ru-RU" sz="2400" dirty="0" err="1"/>
              <a:t>допомоги</a:t>
            </a:r>
            <a:r>
              <a:rPr lang="ru-RU" sz="2400" dirty="0"/>
              <a:t> </a:t>
            </a:r>
            <a:r>
              <a:rPr lang="ru-RU" sz="2400" dirty="0" err="1"/>
              <a:t>громадянам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постраждали</a:t>
            </a:r>
            <a:r>
              <a:rPr lang="ru-RU" sz="2400" dirty="0"/>
              <a:t> </a:t>
            </a:r>
            <a:r>
              <a:rPr lang="ru-RU" sz="2400" dirty="0" err="1"/>
              <a:t>внаслідок</a:t>
            </a:r>
            <a:r>
              <a:rPr lang="ru-RU" sz="2400" dirty="0"/>
              <a:t> </a:t>
            </a:r>
            <a:r>
              <a:rPr lang="ru-RU" sz="2400" dirty="0" err="1"/>
              <a:t>надзвичайної</a:t>
            </a:r>
            <a:r>
              <a:rPr lang="ru-RU" sz="2400" dirty="0"/>
              <a:t> </a:t>
            </a:r>
            <a:r>
              <a:rPr lang="ru-RU" sz="2400" dirty="0" err="1"/>
              <a:t>ситуації</a:t>
            </a:r>
            <a:r>
              <a:rPr lang="ru-RU" sz="2400" dirty="0"/>
              <a:t> техногенного </a:t>
            </a:r>
            <a:r>
              <a:rPr lang="ru-RU" sz="2400" dirty="0" err="1"/>
              <a:t>чи</a:t>
            </a:r>
            <a:r>
              <a:rPr lang="ru-RU" sz="2400" dirty="0"/>
              <a:t> природного характеру, </a:t>
            </a:r>
            <a:r>
              <a:rPr lang="ru-RU" sz="2400" dirty="0" err="1"/>
              <a:t>дії</a:t>
            </a:r>
            <a:r>
              <a:rPr lang="ru-RU" sz="2400" dirty="0"/>
              <a:t> особливого </a:t>
            </a:r>
            <a:r>
              <a:rPr lang="ru-RU" sz="2400" dirty="0" err="1"/>
              <a:t>періоду</a:t>
            </a:r>
            <a:r>
              <a:rPr lang="ru-RU" sz="2400" dirty="0"/>
              <a:t>, </a:t>
            </a:r>
            <a:r>
              <a:rPr lang="ru-RU" sz="2400" dirty="0" err="1"/>
              <a:t>правових</a:t>
            </a:r>
            <a:r>
              <a:rPr lang="ru-RU" sz="2400" dirty="0"/>
              <a:t> </a:t>
            </a:r>
            <a:r>
              <a:rPr lang="ru-RU" sz="2400" dirty="0" err="1"/>
              <a:t>режимів</a:t>
            </a:r>
            <a:r>
              <a:rPr lang="ru-RU" sz="2400" dirty="0"/>
              <a:t> </a:t>
            </a:r>
            <a:r>
              <a:rPr lang="ru-RU" sz="2400" dirty="0" err="1"/>
              <a:t>надзвичайного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воєнного</a:t>
            </a:r>
            <a:r>
              <a:rPr lang="ru-RU" sz="2400" dirty="0"/>
              <a:t> стану, </a:t>
            </a:r>
            <a:r>
              <a:rPr lang="ru-RU" sz="2400" dirty="0" err="1"/>
              <a:t>проведення</a:t>
            </a:r>
            <a:r>
              <a:rPr lang="ru-RU" sz="2400" dirty="0"/>
              <a:t> </a:t>
            </a:r>
            <a:r>
              <a:rPr lang="ru-RU" sz="2400" dirty="0" err="1"/>
              <a:t>антитерористичної</a:t>
            </a:r>
            <a:r>
              <a:rPr lang="ru-RU" sz="2400" dirty="0"/>
              <a:t> </a:t>
            </a:r>
            <a:r>
              <a:rPr lang="ru-RU" sz="2400" dirty="0" err="1"/>
              <a:t>операції</a:t>
            </a:r>
            <a:r>
              <a:rPr lang="ru-RU" sz="2400" dirty="0"/>
              <a:t>, </a:t>
            </a:r>
            <a:r>
              <a:rPr lang="ru-RU" sz="2400" dirty="0" err="1"/>
              <a:t>здійснення</a:t>
            </a:r>
            <a:r>
              <a:rPr lang="ru-RU" sz="2400" dirty="0"/>
              <a:t> </a:t>
            </a:r>
            <a:r>
              <a:rPr lang="ru-RU" sz="2400" dirty="0" err="1"/>
              <a:t>заходів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забезпечення</a:t>
            </a:r>
            <a:r>
              <a:rPr lang="ru-RU" sz="2400" dirty="0"/>
              <a:t> </a:t>
            </a:r>
            <a:r>
              <a:rPr lang="ru-RU" sz="2400" dirty="0" err="1"/>
              <a:t>національної</a:t>
            </a:r>
            <a:r>
              <a:rPr lang="ru-RU" sz="2400" dirty="0"/>
              <a:t> </a:t>
            </a:r>
            <a:r>
              <a:rPr lang="ru-RU" sz="2400" dirty="0" err="1"/>
              <a:t>безпеки</a:t>
            </a:r>
            <a:r>
              <a:rPr lang="ru-RU" sz="2400" dirty="0"/>
              <a:t> і оборони, </a:t>
            </a:r>
            <a:r>
              <a:rPr lang="ru-RU" sz="2400" dirty="0" err="1"/>
              <a:t>відсічі</a:t>
            </a:r>
            <a:r>
              <a:rPr lang="ru-RU" sz="2400" dirty="0"/>
              <a:t> і </a:t>
            </a:r>
            <a:r>
              <a:rPr lang="ru-RU" sz="2400" dirty="0" err="1"/>
              <a:t>стримування</a:t>
            </a:r>
            <a:r>
              <a:rPr lang="ru-RU" sz="2400" dirty="0"/>
              <a:t> </a:t>
            </a:r>
            <a:r>
              <a:rPr lang="ru-RU" sz="2400" dirty="0" err="1"/>
              <a:t>збройної</a:t>
            </a:r>
            <a:r>
              <a:rPr lang="ru-RU" sz="2400" dirty="0"/>
              <a:t> </a:t>
            </a:r>
            <a:r>
              <a:rPr lang="ru-RU" sz="2400" dirty="0" err="1"/>
              <a:t>агресії</a:t>
            </a:r>
            <a:r>
              <a:rPr lang="ru-RU" sz="2400" dirty="0"/>
              <a:t> </a:t>
            </a:r>
            <a:r>
              <a:rPr lang="ru-RU" sz="2400" dirty="0" err="1"/>
              <a:t>Російської</a:t>
            </a:r>
            <a:r>
              <a:rPr lang="ru-RU" sz="2400" dirty="0"/>
              <a:t> </a:t>
            </a:r>
            <a:r>
              <a:rPr lang="ru-RU" sz="2400" dirty="0" err="1"/>
              <a:t>Федерації</a:t>
            </a:r>
            <a:r>
              <a:rPr lang="ru-RU" sz="2400" dirty="0"/>
              <a:t> у </a:t>
            </a:r>
            <a:r>
              <a:rPr lang="ru-RU" sz="2400" dirty="0" err="1"/>
              <a:t>Донецькій</a:t>
            </a:r>
            <a:r>
              <a:rPr lang="ru-RU" sz="2400" dirty="0"/>
              <a:t> та </a:t>
            </a:r>
            <a:r>
              <a:rPr lang="ru-RU" sz="2400" dirty="0" err="1"/>
              <a:t>Луганській</a:t>
            </a:r>
            <a:r>
              <a:rPr lang="ru-RU" sz="2400" dirty="0"/>
              <a:t> областях, у </a:t>
            </a:r>
            <a:r>
              <a:rPr lang="ru-RU" sz="2400" dirty="0" err="1"/>
              <a:t>результаті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конфліктів</a:t>
            </a:r>
            <a:r>
              <a:rPr lang="ru-RU" sz="2400" dirty="0"/>
              <a:t>, </a:t>
            </a:r>
            <a:r>
              <a:rPr lang="ru-RU" sz="2400" dirty="0" err="1"/>
              <a:t>нещасних</a:t>
            </a:r>
            <a:r>
              <a:rPr lang="ru-RU" sz="2400" dirty="0"/>
              <a:t> </a:t>
            </a:r>
            <a:r>
              <a:rPr lang="ru-RU" sz="2400" dirty="0" err="1"/>
              <a:t>випадків</a:t>
            </a:r>
            <a:r>
              <a:rPr lang="ru-RU" sz="2400" dirty="0"/>
              <a:t>, а </a:t>
            </a:r>
            <a:r>
              <a:rPr lang="ru-RU" sz="2400" dirty="0" err="1"/>
              <a:t>також</a:t>
            </a:r>
            <a:r>
              <a:rPr lang="ru-RU" sz="2400" dirty="0"/>
              <a:t> жертвам </a:t>
            </a:r>
            <a:r>
              <a:rPr lang="ru-RU" sz="2400" dirty="0" err="1"/>
              <a:t>злочинів</a:t>
            </a:r>
            <a:r>
              <a:rPr lang="ru-RU" sz="2400" dirty="0"/>
              <a:t>, </a:t>
            </a:r>
            <a:r>
              <a:rPr lang="ru-RU" sz="2400" dirty="0" err="1"/>
              <a:t>біженцям</a:t>
            </a:r>
            <a:r>
              <a:rPr lang="ru-RU" sz="2400" dirty="0"/>
              <a:t>, </a:t>
            </a:r>
            <a:r>
              <a:rPr lang="ru-RU" sz="2400" dirty="0" err="1"/>
              <a:t>внутрішньо</a:t>
            </a:r>
            <a:r>
              <a:rPr lang="ru-RU" sz="2400" dirty="0"/>
              <a:t> </a:t>
            </a:r>
            <a:r>
              <a:rPr lang="ru-RU" sz="2400" dirty="0" err="1"/>
              <a:t>переміщеним</a:t>
            </a:r>
            <a:r>
              <a:rPr lang="ru-RU" sz="2400" dirty="0"/>
              <a:t> особам;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349789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85799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Волонтер</a:t>
            </a:r>
            <a:r>
              <a:rPr lang="ru-RU" sz="2800" dirty="0"/>
              <a:t> - </a:t>
            </a:r>
            <a:r>
              <a:rPr lang="ru-RU" sz="2800" dirty="0" err="1"/>
              <a:t>фізична</a:t>
            </a:r>
            <a:r>
              <a:rPr lang="ru-RU" sz="2800" dirty="0"/>
              <a:t> особа, яка </a:t>
            </a:r>
            <a:r>
              <a:rPr lang="ru-RU" sz="2800" dirty="0" err="1"/>
              <a:t>добровільно</a:t>
            </a:r>
            <a:r>
              <a:rPr lang="ru-RU" sz="2800" dirty="0"/>
              <a:t> </a:t>
            </a:r>
            <a:r>
              <a:rPr lang="ru-RU" sz="2800" dirty="0" err="1"/>
              <a:t>здійснює</a:t>
            </a:r>
            <a:r>
              <a:rPr lang="ru-RU" sz="2800" dirty="0"/>
              <a:t> </a:t>
            </a:r>
            <a:r>
              <a:rPr lang="ru-RU" sz="2800" dirty="0" err="1"/>
              <a:t>соціально</a:t>
            </a:r>
            <a:r>
              <a:rPr lang="ru-RU" sz="2800" dirty="0"/>
              <a:t> </a:t>
            </a:r>
            <a:r>
              <a:rPr lang="ru-RU" sz="2800" dirty="0" err="1"/>
              <a:t>спрямовану</a:t>
            </a:r>
            <a:r>
              <a:rPr lang="ru-RU" sz="2800" dirty="0"/>
              <a:t> </a:t>
            </a:r>
            <a:r>
              <a:rPr lang="ru-RU" sz="2800" dirty="0" err="1"/>
              <a:t>неприбуткову</a:t>
            </a:r>
            <a:r>
              <a:rPr lang="ru-RU" sz="2800" dirty="0"/>
              <a:t> </a:t>
            </a:r>
            <a:r>
              <a:rPr lang="ru-RU" sz="2800" dirty="0" err="1"/>
              <a:t>діяльність</a:t>
            </a:r>
            <a:r>
              <a:rPr lang="ru-RU" sz="2800" dirty="0"/>
              <a:t> шляхом </a:t>
            </a:r>
            <a:r>
              <a:rPr lang="ru-RU" sz="2800" dirty="0" err="1"/>
              <a:t>надання</a:t>
            </a:r>
            <a:r>
              <a:rPr lang="ru-RU" sz="2800" dirty="0"/>
              <a:t> </a:t>
            </a:r>
            <a:r>
              <a:rPr lang="ru-RU" sz="2800" dirty="0" err="1"/>
              <a:t>волонтерської</a:t>
            </a:r>
            <a:r>
              <a:rPr lang="ru-RU" sz="2800" dirty="0"/>
              <a:t> </a:t>
            </a:r>
            <a:r>
              <a:rPr lang="ru-RU" sz="2800" dirty="0" err="1"/>
              <a:t>допомоги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Волонтерами </a:t>
            </a:r>
            <a:r>
              <a:rPr lang="ru-RU" sz="2800" dirty="0" err="1"/>
              <a:t>можуть</a:t>
            </a:r>
            <a:r>
              <a:rPr lang="ru-RU" sz="2800" dirty="0"/>
              <a:t> стати </a:t>
            </a:r>
            <a:r>
              <a:rPr lang="ru-RU" sz="2800" dirty="0" err="1"/>
              <a:t>громадяни</a:t>
            </a:r>
            <a:r>
              <a:rPr lang="ru-RU" sz="2800" dirty="0"/>
              <a:t> </a:t>
            </a:r>
            <a:r>
              <a:rPr lang="ru-RU" sz="2800" dirty="0" err="1"/>
              <a:t>України</a:t>
            </a:r>
            <a:r>
              <a:rPr lang="ru-RU" sz="2800" dirty="0"/>
              <a:t>, </a:t>
            </a:r>
            <a:r>
              <a:rPr lang="ru-RU" sz="2800" dirty="0" err="1"/>
              <a:t>іноземці</a:t>
            </a:r>
            <a:r>
              <a:rPr lang="ru-RU" sz="2800" dirty="0"/>
              <a:t> та особи без </a:t>
            </a:r>
            <a:r>
              <a:rPr lang="ru-RU" sz="2800" dirty="0" err="1"/>
              <a:t>громадянства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перебувають</a:t>
            </a:r>
            <a:r>
              <a:rPr lang="ru-RU" sz="2800" dirty="0"/>
              <a:t> в </a:t>
            </a:r>
            <a:r>
              <a:rPr lang="ru-RU" sz="2800" dirty="0" err="1"/>
              <a:t>Україні</a:t>
            </a:r>
            <a:r>
              <a:rPr lang="ru-RU" sz="2800" dirty="0"/>
              <a:t> на </a:t>
            </a:r>
            <a:r>
              <a:rPr lang="ru-RU" sz="2800" dirty="0" err="1"/>
              <a:t>законних</a:t>
            </a:r>
            <a:r>
              <a:rPr lang="ru-RU" sz="2800" dirty="0"/>
              <a:t> </a:t>
            </a:r>
            <a:r>
              <a:rPr lang="ru-RU" sz="2800" dirty="0" err="1"/>
              <a:t>підставах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є </a:t>
            </a:r>
            <a:r>
              <a:rPr lang="ru-RU" sz="2800" dirty="0" err="1"/>
              <a:t>дієздатними</a:t>
            </a:r>
            <a:r>
              <a:rPr lang="ru-RU" sz="2800" dirty="0"/>
              <a:t>. Особи </a:t>
            </a:r>
            <a:r>
              <a:rPr lang="ru-RU" sz="2800" dirty="0" err="1"/>
              <a:t>віком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14 до 18 </a:t>
            </a:r>
            <a:r>
              <a:rPr lang="ru-RU" sz="2800" dirty="0" err="1"/>
              <a:t>років</a:t>
            </a:r>
            <a:r>
              <a:rPr lang="ru-RU" sz="2800" dirty="0"/>
              <a:t> </a:t>
            </a:r>
            <a:r>
              <a:rPr lang="ru-RU" sz="2800" dirty="0" err="1"/>
              <a:t>здійснюють</a:t>
            </a:r>
            <a:r>
              <a:rPr lang="ru-RU" sz="2800" dirty="0"/>
              <a:t> </a:t>
            </a:r>
            <a:r>
              <a:rPr lang="ru-RU" sz="2800" dirty="0" err="1"/>
              <a:t>волонтерську</a:t>
            </a:r>
            <a:r>
              <a:rPr lang="ru-RU" sz="2800" dirty="0"/>
              <a:t> </a:t>
            </a:r>
            <a:r>
              <a:rPr lang="ru-RU" sz="2800" dirty="0" err="1"/>
              <a:t>діяльність</a:t>
            </a:r>
            <a:r>
              <a:rPr lang="ru-RU" sz="2800" dirty="0"/>
              <a:t> за </a:t>
            </a:r>
            <a:r>
              <a:rPr lang="ru-RU" sz="2800" dirty="0" err="1"/>
              <a:t>згодою</a:t>
            </a:r>
            <a:r>
              <a:rPr lang="ru-RU" sz="2800" dirty="0"/>
              <a:t> </a:t>
            </a:r>
            <a:r>
              <a:rPr lang="ru-RU" sz="2800" dirty="0" err="1"/>
              <a:t>батьків</a:t>
            </a:r>
            <a:r>
              <a:rPr lang="ru-RU" sz="2800" dirty="0"/>
              <a:t> (</a:t>
            </a:r>
            <a:r>
              <a:rPr lang="ru-RU" sz="2800" dirty="0" err="1"/>
              <a:t>усиновлювачів</a:t>
            </a:r>
            <a:r>
              <a:rPr lang="ru-RU" sz="2800" dirty="0"/>
              <a:t>), </a:t>
            </a:r>
            <a:r>
              <a:rPr lang="ru-RU" sz="2800" dirty="0" err="1"/>
              <a:t>прийомних</a:t>
            </a:r>
            <a:r>
              <a:rPr lang="ru-RU" sz="2800" dirty="0"/>
              <a:t> </a:t>
            </a:r>
            <a:r>
              <a:rPr lang="ru-RU" sz="2800" dirty="0" err="1"/>
              <a:t>батьків</a:t>
            </a:r>
            <a:r>
              <a:rPr lang="ru-RU" sz="2800" dirty="0"/>
              <a:t>, </a:t>
            </a:r>
            <a:r>
              <a:rPr lang="ru-RU" sz="2800" dirty="0" err="1"/>
              <a:t>батьків-вихователів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піклувальника</a:t>
            </a:r>
            <a:r>
              <a:rPr lang="ru-RU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161030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9699" y="-355600"/>
            <a:ext cx="12331699" cy="7454899"/>
          </a:xfrm>
        </p:spPr>
        <p:txBody>
          <a:bodyPr>
            <a:normAutofit/>
          </a:bodyPr>
          <a:lstStyle/>
          <a:p>
            <a:r>
              <a:rPr lang="ru-RU" sz="3200" dirty="0"/>
              <a:t>1. </a:t>
            </a:r>
            <a:r>
              <a:rPr lang="ru-RU" sz="3200" dirty="0" err="1"/>
              <a:t>Договір</a:t>
            </a:r>
            <a:r>
              <a:rPr lang="ru-RU" sz="3200" dirty="0"/>
              <a:t> про </a:t>
            </a:r>
            <a:r>
              <a:rPr lang="ru-RU" sz="3200" dirty="0" err="1"/>
              <a:t>надання</a:t>
            </a:r>
            <a:r>
              <a:rPr lang="ru-RU" sz="3200" dirty="0"/>
              <a:t> </a:t>
            </a:r>
            <a:r>
              <a:rPr lang="ru-RU" sz="3200" dirty="0" err="1"/>
              <a:t>волонтерської</a:t>
            </a:r>
            <a:r>
              <a:rPr lang="ru-RU" sz="3200" dirty="0"/>
              <a:t> </a:t>
            </a:r>
            <a:r>
              <a:rPr lang="ru-RU" sz="3200" dirty="0" err="1"/>
              <a:t>допомоги</a:t>
            </a:r>
            <a:r>
              <a:rPr lang="ru-RU" sz="3200" dirty="0"/>
              <a:t> в </a:t>
            </a:r>
            <a:r>
              <a:rPr lang="ru-RU" sz="3200" dirty="0" err="1"/>
              <a:t>обов’язковому</a:t>
            </a:r>
            <a:r>
              <a:rPr lang="ru-RU" sz="3200" dirty="0"/>
              <a:t> порядку </a:t>
            </a:r>
            <a:r>
              <a:rPr lang="ru-RU" sz="3200" dirty="0" err="1"/>
              <a:t>укладається</a:t>
            </a:r>
            <a:r>
              <a:rPr lang="ru-RU" sz="3200" dirty="0"/>
              <a:t> за </a:t>
            </a:r>
            <a:r>
              <a:rPr lang="ru-RU" sz="3200" dirty="0" err="1"/>
              <a:t>бажанням</a:t>
            </a:r>
            <a:r>
              <a:rPr lang="ru-RU" sz="3200" dirty="0"/>
              <a:t> </a:t>
            </a:r>
            <a:r>
              <a:rPr lang="ru-RU" sz="3200" dirty="0" err="1"/>
              <a:t>отримувача</a:t>
            </a:r>
            <a:r>
              <a:rPr lang="ru-RU" sz="3200" dirty="0"/>
              <a:t> </a:t>
            </a:r>
            <a:r>
              <a:rPr lang="ru-RU" sz="3200" dirty="0" err="1"/>
              <a:t>волонтерської</a:t>
            </a:r>
            <a:r>
              <a:rPr lang="ru-RU" sz="3200" dirty="0"/>
              <a:t> </a:t>
            </a:r>
            <a:r>
              <a:rPr lang="ru-RU" sz="3200" dirty="0" err="1"/>
              <a:t>допомоги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2. </a:t>
            </a:r>
            <a:r>
              <a:rPr lang="ru-RU" sz="3200" dirty="0" err="1"/>
              <a:t>Договір</a:t>
            </a:r>
            <a:r>
              <a:rPr lang="ru-RU" sz="3200" dirty="0"/>
              <a:t> про </a:t>
            </a:r>
            <a:r>
              <a:rPr lang="ru-RU" sz="3200" dirty="0" err="1"/>
              <a:t>надання</a:t>
            </a:r>
            <a:r>
              <a:rPr lang="ru-RU" sz="3200" dirty="0"/>
              <a:t> </a:t>
            </a:r>
            <a:r>
              <a:rPr lang="ru-RU" sz="3200" dirty="0" err="1"/>
              <a:t>волонтерської</a:t>
            </a:r>
            <a:r>
              <a:rPr lang="ru-RU" sz="3200" dirty="0"/>
              <a:t> </a:t>
            </a:r>
            <a:r>
              <a:rPr lang="ru-RU" sz="3200" dirty="0" err="1"/>
              <a:t>допомоги</a:t>
            </a:r>
            <a:r>
              <a:rPr lang="ru-RU" sz="3200" dirty="0"/>
              <a:t> </a:t>
            </a:r>
            <a:r>
              <a:rPr lang="ru-RU" sz="3200" dirty="0" err="1"/>
              <a:t>укладається</a:t>
            </a:r>
            <a:r>
              <a:rPr lang="ru-RU" sz="3200" dirty="0"/>
              <a:t> в </a:t>
            </a:r>
            <a:r>
              <a:rPr lang="ru-RU" sz="3200" dirty="0" err="1"/>
              <a:t>письмовій</a:t>
            </a:r>
            <a:r>
              <a:rPr lang="ru-RU" sz="3200" dirty="0"/>
              <a:t> </a:t>
            </a:r>
            <a:r>
              <a:rPr lang="ru-RU" sz="3200" dirty="0" err="1"/>
              <a:t>формі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3. </a:t>
            </a:r>
            <a:r>
              <a:rPr lang="ru-RU" sz="3200" b="1" dirty="0" err="1">
                <a:solidFill>
                  <a:srgbClr val="C00000"/>
                </a:solidFill>
              </a:rPr>
              <a:t>Договір</a:t>
            </a:r>
            <a:r>
              <a:rPr lang="ru-RU" sz="3200" b="1" dirty="0">
                <a:solidFill>
                  <a:srgbClr val="C00000"/>
                </a:solidFill>
              </a:rPr>
              <a:t> про </a:t>
            </a:r>
            <a:r>
              <a:rPr lang="ru-RU" sz="3200" b="1" dirty="0" err="1">
                <a:solidFill>
                  <a:srgbClr val="C00000"/>
                </a:solidFill>
              </a:rPr>
              <a:t>надання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волонтерської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допомоги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має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містити</a:t>
            </a:r>
            <a:r>
              <a:rPr lang="ru-RU" sz="3200" b="1" dirty="0" smtClean="0">
                <a:solidFill>
                  <a:srgbClr val="C00000"/>
                </a:solidFill>
              </a:rPr>
              <a:t>: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err="1"/>
              <a:t>опис</a:t>
            </a:r>
            <a:r>
              <a:rPr lang="ru-RU" sz="3200" dirty="0"/>
              <a:t> </a:t>
            </a:r>
            <a:r>
              <a:rPr lang="ru-RU" sz="3200" dirty="0" err="1"/>
              <a:t>волонтерської</a:t>
            </a:r>
            <a:r>
              <a:rPr lang="ru-RU" sz="3200" dirty="0"/>
              <a:t> </a:t>
            </a:r>
            <a:r>
              <a:rPr lang="ru-RU" sz="3200" dirty="0" err="1"/>
              <a:t>допомоги</a:t>
            </a:r>
            <a:r>
              <a:rPr lang="ru-RU" sz="3200" dirty="0"/>
              <a:t> (</a:t>
            </a:r>
            <a:r>
              <a:rPr lang="ru-RU" sz="3200" dirty="0" err="1"/>
              <a:t>завдання</a:t>
            </a:r>
            <a:r>
              <a:rPr lang="ru-RU" sz="3200" dirty="0"/>
              <a:t>);</a:t>
            </a:r>
            <a:br>
              <a:rPr lang="ru-RU" sz="3200" dirty="0"/>
            </a:br>
            <a:r>
              <a:rPr lang="ru-RU" sz="3200" dirty="0" err="1"/>
              <a:t>період</a:t>
            </a:r>
            <a:r>
              <a:rPr lang="ru-RU" sz="3200" dirty="0"/>
              <a:t> </a:t>
            </a:r>
            <a:r>
              <a:rPr lang="ru-RU" sz="3200" dirty="0" err="1"/>
              <a:t>провадження</a:t>
            </a:r>
            <a:r>
              <a:rPr lang="ru-RU" sz="3200" dirty="0"/>
              <a:t> </a:t>
            </a:r>
            <a:r>
              <a:rPr lang="ru-RU" sz="3200" dirty="0" err="1"/>
              <a:t>волонтерської</a:t>
            </a:r>
            <a:r>
              <a:rPr lang="ru-RU" sz="3200" dirty="0"/>
              <a:t> </a:t>
            </a:r>
            <a:r>
              <a:rPr lang="ru-RU" sz="3200" dirty="0" err="1"/>
              <a:t>допомоги</a:t>
            </a:r>
            <a:r>
              <a:rPr lang="ru-RU" sz="3200" dirty="0"/>
              <a:t>;</a:t>
            </a:r>
            <a:br>
              <a:rPr lang="ru-RU" sz="3200" dirty="0"/>
            </a:br>
            <a:r>
              <a:rPr lang="ru-RU" sz="3200" dirty="0"/>
              <a:t>права та </a:t>
            </a:r>
            <a:r>
              <a:rPr lang="ru-RU" sz="3200" dirty="0" err="1"/>
              <a:t>обов’язки</a:t>
            </a:r>
            <a:r>
              <a:rPr lang="ru-RU" sz="3200" dirty="0"/>
              <a:t> </a:t>
            </a:r>
            <a:r>
              <a:rPr lang="ru-RU" sz="3200" dirty="0" err="1"/>
              <a:t>сторін</a:t>
            </a:r>
            <a:r>
              <a:rPr lang="ru-RU" sz="3200" dirty="0"/>
              <a:t>;</a:t>
            </a:r>
            <a:br>
              <a:rPr lang="ru-RU" sz="3200" dirty="0"/>
            </a:br>
            <a:r>
              <a:rPr lang="ru-RU" sz="3200" dirty="0" err="1"/>
              <a:t>відповідальність</a:t>
            </a:r>
            <a:r>
              <a:rPr lang="ru-RU" sz="3200" dirty="0"/>
              <a:t> за </a:t>
            </a:r>
            <a:r>
              <a:rPr lang="ru-RU" sz="3200" dirty="0" err="1"/>
              <a:t>заподіяння</a:t>
            </a:r>
            <a:r>
              <a:rPr lang="ru-RU" sz="3200" dirty="0"/>
              <a:t> </a:t>
            </a:r>
            <a:r>
              <a:rPr lang="ru-RU" sz="3200" dirty="0" err="1"/>
              <a:t>збитків</a:t>
            </a:r>
            <a:r>
              <a:rPr lang="ru-RU" sz="3200" dirty="0"/>
              <a:t>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45871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8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175" y="1"/>
            <a:ext cx="10364451" cy="800100"/>
          </a:xfrm>
        </p:spPr>
        <p:txBody>
          <a:bodyPr>
            <a:normAutofit/>
          </a:bodyPr>
          <a:lstStyle/>
          <a:p>
            <a:r>
              <a:rPr lang="ru-RU" sz="2400" b="1" dirty="0" err="1"/>
              <a:t>Чинники</a:t>
            </a:r>
            <a:r>
              <a:rPr lang="ru-RU" sz="2400" b="1" dirty="0"/>
              <a:t>, </a:t>
            </a:r>
            <a:r>
              <a:rPr lang="ru-RU" sz="2400" b="1" dirty="0" err="1"/>
              <a:t>що</a:t>
            </a:r>
            <a:r>
              <a:rPr lang="ru-RU" sz="2400" b="1" dirty="0"/>
              <a:t> </a:t>
            </a:r>
            <a:r>
              <a:rPr lang="ru-RU" sz="2400" b="1" dirty="0" err="1"/>
              <a:t>можуть</a:t>
            </a:r>
            <a:r>
              <a:rPr lang="ru-RU" sz="2400" b="1" dirty="0"/>
              <a:t> </a:t>
            </a:r>
            <a:r>
              <a:rPr lang="ru-RU" sz="2400" b="1" dirty="0" err="1"/>
              <a:t>зумовити</a:t>
            </a:r>
            <a:r>
              <a:rPr lang="ru-RU" sz="2400" b="1" dirty="0"/>
              <a:t> </a:t>
            </a:r>
            <a:r>
              <a:rPr lang="ru-RU" sz="2400" b="1" dirty="0" err="1"/>
              <a:t>складні</a:t>
            </a:r>
            <a:r>
              <a:rPr lang="ru-RU" sz="2400" b="1" dirty="0"/>
              <a:t> </a:t>
            </a:r>
            <a:r>
              <a:rPr lang="ru-RU" sz="2400" b="1" dirty="0" err="1"/>
              <a:t>життєві</a:t>
            </a:r>
            <a:r>
              <a:rPr lang="ru-RU" sz="2400" b="1" dirty="0"/>
              <a:t> </a:t>
            </a:r>
            <a:r>
              <a:rPr lang="ru-RU" sz="2400" b="1" dirty="0" err="1"/>
              <a:t>обставини</a:t>
            </a:r>
            <a:r>
              <a:rPr lang="ru-RU" sz="2400" b="1" dirty="0"/>
              <a:t>:</a:t>
            </a:r>
            <a:br>
              <a:rPr lang="ru-RU" sz="2400" b="1" dirty="0"/>
            </a:b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57398710"/>
              </p:ext>
            </p:extLst>
          </p:nvPr>
        </p:nvGraphicFramePr>
        <p:xfrm>
          <a:off x="0" y="622300"/>
          <a:ext cx="12192000" cy="6019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8365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660399"/>
          </a:xfrm>
        </p:spPr>
        <p:txBody>
          <a:bodyPr>
            <a:normAutofit fontScale="90000"/>
          </a:bodyPr>
          <a:lstStyle/>
          <a:p>
            <a:r>
              <a:rPr lang="ru-RU" sz="2400" b="1" dirty="0" err="1">
                <a:solidFill>
                  <a:srgbClr val="FF0000"/>
                </a:solidFill>
              </a:rPr>
              <a:t>Суб’єкти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системи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надання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соціальних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послуг</a:t>
            </a:r>
            <a:r>
              <a:rPr lang="ru-RU" sz="2400" b="1" dirty="0" smtClean="0">
                <a:solidFill>
                  <a:srgbClr val="FF0000"/>
                </a:solidFill>
              </a:rPr>
              <a:t> Є:</a:t>
            </a: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381000"/>
            <a:ext cx="12192000" cy="6477000"/>
          </a:xfrm>
        </p:spPr>
        <p:txBody>
          <a:bodyPr>
            <a:normAutofit/>
          </a:bodyPr>
          <a:lstStyle/>
          <a:p>
            <a:r>
              <a:rPr lang="ru-RU" sz="3600" dirty="0"/>
              <a:t>1) </a:t>
            </a:r>
            <a:r>
              <a:rPr lang="ru-RU" sz="3600" dirty="0" err="1"/>
              <a:t>уповноважені</a:t>
            </a:r>
            <a:r>
              <a:rPr lang="ru-RU" sz="3600" dirty="0"/>
              <a:t> </a:t>
            </a:r>
            <a:r>
              <a:rPr lang="ru-RU" sz="3600" dirty="0" err="1"/>
              <a:t>органи</a:t>
            </a:r>
            <a:r>
              <a:rPr lang="ru-RU" sz="3600" dirty="0"/>
              <a:t> у </a:t>
            </a:r>
            <a:r>
              <a:rPr lang="ru-RU" sz="3600" dirty="0" err="1"/>
              <a:t>сфері</a:t>
            </a:r>
            <a:r>
              <a:rPr lang="ru-RU" sz="3600" dirty="0"/>
              <a:t> </a:t>
            </a:r>
            <a:r>
              <a:rPr lang="ru-RU" sz="3600" dirty="0" err="1"/>
              <a:t>надання</a:t>
            </a:r>
            <a:r>
              <a:rPr lang="ru-RU" sz="3600" dirty="0"/>
              <a:t> </a:t>
            </a:r>
            <a:r>
              <a:rPr lang="ru-RU" sz="3600" dirty="0" err="1"/>
              <a:t>соціальних</a:t>
            </a:r>
            <a:r>
              <a:rPr lang="ru-RU" sz="3600" dirty="0"/>
              <a:t> </a:t>
            </a:r>
            <a:r>
              <a:rPr lang="ru-RU" sz="3600" dirty="0" err="1"/>
              <a:t>послуг</a:t>
            </a:r>
            <a:r>
              <a:rPr lang="ru-RU" sz="3600" dirty="0"/>
              <a:t>;</a:t>
            </a:r>
          </a:p>
          <a:p>
            <a:r>
              <a:rPr lang="ru-RU" sz="3600" dirty="0"/>
              <a:t>2) </a:t>
            </a:r>
            <a:r>
              <a:rPr lang="ru-RU" sz="3600" dirty="0" err="1"/>
              <a:t>отримувачі</a:t>
            </a:r>
            <a:r>
              <a:rPr lang="ru-RU" sz="3600" dirty="0"/>
              <a:t> </a:t>
            </a:r>
            <a:r>
              <a:rPr lang="ru-RU" sz="3600" dirty="0" err="1"/>
              <a:t>соціальних</a:t>
            </a:r>
            <a:r>
              <a:rPr lang="ru-RU" sz="3600" dirty="0"/>
              <a:t> </a:t>
            </a:r>
            <a:r>
              <a:rPr lang="ru-RU" sz="3600" dirty="0" err="1"/>
              <a:t>послуг</a:t>
            </a:r>
            <a:r>
              <a:rPr lang="ru-RU" sz="3600" dirty="0"/>
              <a:t>;</a:t>
            </a:r>
          </a:p>
          <a:p>
            <a:r>
              <a:rPr lang="ru-RU" sz="3600" dirty="0"/>
              <a:t>3) </a:t>
            </a:r>
            <a:r>
              <a:rPr lang="ru-RU" sz="3600" dirty="0" err="1"/>
              <a:t>надавачі</a:t>
            </a:r>
            <a:r>
              <a:rPr lang="ru-RU" sz="3600" dirty="0"/>
              <a:t> </a:t>
            </a:r>
            <a:r>
              <a:rPr lang="ru-RU" sz="3600" dirty="0" err="1"/>
              <a:t>соціальних</a:t>
            </a:r>
            <a:r>
              <a:rPr lang="ru-RU" sz="3600" dirty="0"/>
              <a:t> </a:t>
            </a:r>
            <a:r>
              <a:rPr lang="ru-RU" sz="3600" dirty="0" err="1"/>
              <a:t>послуг</a:t>
            </a:r>
            <a:r>
              <a:rPr lang="ru-RU" sz="3600" dirty="0"/>
              <a:t>;</a:t>
            </a:r>
          </a:p>
          <a:p>
            <a:r>
              <a:rPr lang="ru-RU" sz="3600" dirty="0"/>
              <a:t>4) </a:t>
            </a:r>
            <a:r>
              <a:rPr lang="ru-RU" sz="3600" dirty="0" err="1"/>
              <a:t>об’єднання</a:t>
            </a:r>
            <a:r>
              <a:rPr lang="ru-RU" sz="3600" dirty="0"/>
              <a:t> </a:t>
            </a:r>
            <a:r>
              <a:rPr lang="ru-RU" sz="3600" dirty="0" err="1"/>
              <a:t>працівників</a:t>
            </a:r>
            <a:r>
              <a:rPr lang="ru-RU" sz="3600" dirty="0"/>
              <a:t> </a:t>
            </a:r>
            <a:r>
              <a:rPr lang="ru-RU" sz="3600" dirty="0" err="1"/>
              <a:t>системи</a:t>
            </a:r>
            <a:r>
              <a:rPr lang="ru-RU" sz="3600" dirty="0"/>
              <a:t> </a:t>
            </a:r>
            <a:r>
              <a:rPr lang="ru-RU" sz="3600" dirty="0" err="1"/>
              <a:t>надання</a:t>
            </a:r>
            <a:r>
              <a:rPr lang="ru-RU" sz="3600" dirty="0"/>
              <a:t> </a:t>
            </a:r>
            <a:r>
              <a:rPr lang="ru-RU" sz="3600" dirty="0" err="1"/>
              <a:t>соціальних</a:t>
            </a:r>
            <a:r>
              <a:rPr lang="ru-RU" sz="3600" dirty="0"/>
              <a:t> </a:t>
            </a:r>
            <a:r>
              <a:rPr lang="ru-RU" sz="3600" dirty="0" err="1"/>
              <a:t>послуг</a:t>
            </a:r>
            <a:r>
              <a:rPr lang="ru-RU" sz="3600" dirty="0"/>
              <a:t>;</a:t>
            </a:r>
          </a:p>
          <a:p>
            <a:r>
              <a:rPr lang="ru-RU" sz="3600" dirty="0"/>
              <a:t>5) </a:t>
            </a:r>
            <a:r>
              <a:rPr lang="ru-RU" sz="3600" dirty="0" err="1"/>
              <a:t>об’єднання</a:t>
            </a:r>
            <a:r>
              <a:rPr lang="ru-RU" sz="3600" dirty="0"/>
              <a:t> </a:t>
            </a:r>
            <a:r>
              <a:rPr lang="ru-RU" sz="3600" dirty="0" err="1"/>
              <a:t>надавачів</a:t>
            </a:r>
            <a:r>
              <a:rPr lang="ru-RU" sz="3600" dirty="0"/>
              <a:t> </a:t>
            </a:r>
            <a:r>
              <a:rPr lang="ru-RU" sz="3600" dirty="0" err="1"/>
              <a:t>соціальних</a:t>
            </a:r>
            <a:r>
              <a:rPr lang="ru-RU" sz="3600" dirty="0"/>
              <a:t> </a:t>
            </a:r>
            <a:r>
              <a:rPr lang="ru-RU" sz="3600" dirty="0" err="1"/>
              <a:t>послуг</a:t>
            </a:r>
            <a:r>
              <a:rPr lang="ru-RU" sz="3600" dirty="0"/>
              <a:t>;</a:t>
            </a:r>
          </a:p>
          <a:p>
            <a:r>
              <a:rPr lang="ru-RU" sz="3600" dirty="0"/>
              <a:t>6) </a:t>
            </a:r>
            <a:r>
              <a:rPr lang="ru-RU" sz="3600" dirty="0" err="1"/>
              <a:t>об’єднання</a:t>
            </a:r>
            <a:r>
              <a:rPr lang="ru-RU" sz="3600" dirty="0"/>
              <a:t> </a:t>
            </a:r>
            <a:r>
              <a:rPr lang="ru-RU" sz="3600" dirty="0" err="1"/>
              <a:t>отримувачів</a:t>
            </a:r>
            <a:r>
              <a:rPr lang="ru-RU" sz="3600" dirty="0"/>
              <a:t> </a:t>
            </a:r>
            <a:r>
              <a:rPr lang="ru-RU" sz="3600" dirty="0" err="1"/>
              <a:t>соціальних</a:t>
            </a:r>
            <a:r>
              <a:rPr lang="ru-RU" sz="3600" dirty="0"/>
              <a:t> </a:t>
            </a:r>
            <a:r>
              <a:rPr lang="ru-RU" sz="3600" dirty="0" err="1"/>
              <a:t>послуг</a:t>
            </a:r>
            <a:r>
              <a:rPr lang="ru-RU" sz="3600" dirty="0"/>
              <a:t>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35966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Отримувачі соціальних послуг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78062" y="0"/>
            <a:ext cx="7113938" cy="6858000"/>
          </a:xfrm>
        </p:spPr>
        <p:txBody>
          <a:bodyPr>
            <a:normAutofit fontScale="85000" lnSpcReduction="10000"/>
          </a:bodyPr>
          <a:lstStyle/>
          <a:p>
            <a:r>
              <a:rPr lang="ru-RU" sz="1400" b="1" dirty="0" err="1"/>
              <a:t>Отримувач</a:t>
            </a:r>
            <a:r>
              <a:rPr lang="ru-RU" sz="1400" b="1" dirty="0"/>
              <a:t> </a:t>
            </a:r>
            <a:r>
              <a:rPr lang="ru-RU" sz="1400" b="1" dirty="0" err="1"/>
              <a:t>соціальних</a:t>
            </a:r>
            <a:r>
              <a:rPr lang="ru-RU" sz="1400" b="1" dirty="0"/>
              <a:t> </a:t>
            </a:r>
            <a:r>
              <a:rPr lang="ru-RU" sz="1400" b="1" dirty="0" err="1"/>
              <a:t>послуг</a:t>
            </a:r>
            <a:r>
              <a:rPr lang="ru-RU" sz="1400" b="1" dirty="0"/>
              <a:t> </a:t>
            </a:r>
            <a:r>
              <a:rPr lang="ru-RU" sz="1400" b="1" dirty="0" err="1"/>
              <a:t>має</a:t>
            </a:r>
            <a:r>
              <a:rPr lang="ru-RU" sz="1400" b="1" dirty="0"/>
              <a:t> право на:</a:t>
            </a:r>
          </a:p>
          <a:p>
            <a:r>
              <a:rPr lang="ru-RU" sz="1400" dirty="0"/>
              <a:t>1) </a:t>
            </a:r>
            <a:r>
              <a:rPr lang="ru-RU" sz="1400" dirty="0" err="1"/>
              <a:t>отримання</a:t>
            </a:r>
            <a:r>
              <a:rPr lang="ru-RU" sz="1400" dirty="0"/>
              <a:t> </a:t>
            </a:r>
            <a:r>
              <a:rPr lang="ru-RU" sz="1400" dirty="0" err="1"/>
              <a:t>соціальних</a:t>
            </a:r>
            <a:r>
              <a:rPr lang="ru-RU" sz="1400" dirty="0"/>
              <a:t> </a:t>
            </a:r>
            <a:r>
              <a:rPr lang="ru-RU" sz="1400" dirty="0" err="1"/>
              <a:t>послуг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до умов та порядку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надання</a:t>
            </a:r>
            <a:r>
              <a:rPr lang="ru-RU" sz="1400" dirty="0"/>
              <a:t>, </a:t>
            </a:r>
            <a:r>
              <a:rPr lang="ru-RU" sz="1400" dirty="0" err="1"/>
              <a:t>визначених</a:t>
            </a:r>
            <a:r>
              <a:rPr lang="ru-RU" sz="1400" dirty="0"/>
              <a:t> </a:t>
            </a:r>
            <a:r>
              <a:rPr lang="ru-RU" sz="1400" dirty="0" err="1"/>
              <a:t>законодавством</a:t>
            </a:r>
            <a:r>
              <a:rPr lang="ru-RU" sz="1400" dirty="0"/>
              <a:t> про </a:t>
            </a:r>
            <a:r>
              <a:rPr lang="ru-RU" sz="1400" dirty="0" err="1"/>
              <a:t>соціальні</a:t>
            </a:r>
            <a:r>
              <a:rPr lang="ru-RU" sz="1400" dirty="0"/>
              <a:t> </a:t>
            </a:r>
            <a:r>
              <a:rPr lang="ru-RU" sz="1400" dirty="0" err="1"/>
              <a:t>послуги</a:t>
            </a:r>
            <a:r>
              <a:rPr lang="ru-RU" sz="1400" dirty="0"/>
              <a:t> та договором про </a:t>
            </a:r>
            <a:r>
              <a:rPr lang="ru-RU" sz="1400" dirty="0" err="1"/>
              <a:t>надання</a:t>
            </a:r>
            <a:r>
              <a:rPr lang="ru-RU" sz="1400" dirty="0"/>
              <a:t> </a:t>
            </a:r>
            <a:r>
              <a:rPr lang="ru-RU" sz="1400" dirty="0" err="1"/>
              <a:t>соціальних</a:t>
            </a:r>
            <a:r>
              <a:rPr lang="ru-RU" sz="1400" dirty="0"/>
              <a:t> </a:t>
            </a:r>
            <a:r>
              <a:rPr lang="ru-RU" sz="1400" dirty="0" err="1"/>
              <a:t>послуг</a:t>
            </a:r>
            <a:r>
              <a:rPr lang="ru-RU" sz="1400" dirty="0"/>
              <a:t>;</a:t>
            </a:r>
          </a:p>
          <a:p>
            <a:r>
              <a:rPr lang="ru-RU" sz="1400" dirty="0"/>
              <a:t>2) </a:t>
            </a:r>
            <a:r>
              <a:rPr lang="ru-RU" sz="1400" dirty="0" err="1"/>
              <a:t>повагу</a:t>
            </a:r>
            <a:r>
              <a:rPr lang="ru-RU" sz="1400" dirty="0"/>
              <a:t> до </a:t>
            </a:r>
            <a:r>
              <a:rPr lang="ru-RU" sz="1400" dirty="0" err="1"/>
              <a:t>честі</a:t>
            </a:r>
            <a:r>
              <a:rPr lang="ru-RU" sz="1400" dirty="0"/>
              <a:t> і </a:t>
            </a:r>
            <a:r>
              <a:rPr lang="ru-RU" sz="1400" dirty="0" err="1"/>
              <a:t>гідності</a:t>
            </a:r>
            <a:r>
              <a:rPr lang="ru-RU" sz="1400" dirty="0"/>
              <a:t>, </a:t>
            </a:r>
            <a:r>
              <a:rPr lang="ru-RU" sz="1400" dirty="0" err="1"/>
              <a:t>уважне</a:t>
            </a:r>
            <a:r>
              <a:rPr lang="ru-RU" sz="1400" dirty="0"/>
              <a:t> та </a:t>
            </a:r>
            <a:r>
              <a:rPr lang="ru-RU" sz="1400" dirty="0" err="1"/>
              <a:t>гуманне</a:t>
            </a:r>
            <a:r>
              <a:rPr lang="ru-RU" sz="1400" dirty="0"/>
              <a:t> </a:t>
            </a:r>
            <a:r>
              <a:rPr lang="ru-RU" sz="1400" dirty="0" err="1"/>
              <a:t>ставлення</a:t>
            </a:r>
            <a:r>
              <a:rPr lang="ru-RU" sz="1400" dirty="0"/>
              <a:t> з боку </a:t>
            </a:r>
            <a:r>
              <a:rPr lang="ru-RU" sz="1400" dirty="0" err="1"/>
              <a:t>суб’єктів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/>
              <a:t> </a:t>
            </a:r>
            <a:r>
              <a:rPr lang="ru-RU" sz="1400" dirty="0" err="1"/>
              <a:t>надання</a:t>
            </a:r>
            <a:r>
              <a:rPr lang="ru-RU" sz="1400" dirty="0"/>
              <a:t> </a:t>
            </a:r>
            <a:r>
              <a:rPr lang="ru-RU" sz="1400" dirty="0" err="1"/>
              <a:t>соціальних</a:t>
            </a:r>
            <a:r>
              <a:rPr lang="ru-RU" sz="1400" dirty="0"/>
              <a:t> </a:t>
            </a:r>
            <a:r>
              <a:rPr lang="ru-RU" sz="1400" dirty="0" err="1"/>
              <a:t>послуг</a:t>
            </a:r>
            <a:r>
              <a:rPr lang="ru-RU" sz="1400" dirty="0"/>
              <a:t>;</a:t>
            </a:r>
          </a:p>
          <a:p>
            <a:r>
              <a:rPr lang="ru-RU" sz="1400" dirty="0"/>
              <a:t>3) </a:t>
            </a:r>
            <a:r>
              <a:rPr lang="ru-RU" sz="1400" dirty="0" err="1"/>
              <a:t>отримання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суб’єктів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/>
              <a:t> </a:t>
            </a:r>
            <a:r>
              <a:rPr lang="ru-RU" sz="1400" dirty="0" err="1"/>
              <a:t>надання</a:t>
            </a:r>
            <a:r>
              <a:rPr lang="ru-RU" sz="1400" dirty="0"/>
              <a:t> </a:t>
            </a:r>
            <a:r>
              <a:rPr lang="ru-RU" sz="1400" dirty="0" err="1"/>
              <a:t>соціальних</a:t>
            </a:r>
            <a:r>
              <a:rPr lang="ru-RU" sz="1400" dirty="0"/>
              <a:t> </a:t>
            </a:r>
            <a:r>
              <a:rPr lang="ru-RU" sz="1400" dirty="0" err="1"/>
              <a:t>послуг</a:t>
            </a:r>
            <a:r>
              <a:rPr lang="ru-RU" sz="1400" dirty="0"/>
              <a:t> </a:t>
            </a:r>
            <a:r>
              <a:rPr lang="ru-RU" sz="1400" dirty="0" err="1"/>
              <a:t>повної</a:t>
            </a:r>
            <a:r>
              <a:rPr lang="ru-RU" sz="1400" dirty="0"/>
              <a:t> та </a:t>
            </a:r>
            <a:r>
              <a:rPr lang="ru-RU" sz="1400" dirty="0" err="1"/>
              <a:t>вичерпної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 про </a:t>
            </a:r>
            <a:r>
              <a:rPr lang="ru-RU" sz="1400" dirty="0" err="1"/>
              <a:t>свої</a:t>
            </a:r>
            <a:r>
              <a:rPr lang="ru-RU" sz="1400" dirty="0"/>
              <a:t> права, </a:t>
            </a:r>
            <a:r>
              <a:rPr lang="ru-RU" sz="1400" dirty="0" err="1"/>
              <a:t>обов’язки</a:t>
            </a:r>
            <a:r>
              <a:rPr lang="ru-RU" sz="1400" dirty="0"/>
              <a:t>, порядок і </a:t>
            </a:r>
            <a:r>
              <a:rPr lang="ru-RU" sz="1400" dirty="0" err="1"/>
              <a:t>умови</a:t>
            </a:r>
            <a:r>
              <a:rPr lang="ru-RU" sz="1400" dirty="0"/>
              <a:t> </a:t>
            </a:r>
            <a:r>
              <a:rPr lang="ru-RU" sz="1400" dirty="0" err="1"/>
              <a:t>надання</a:t>
            </a:r>
            <a:r>
              <a:rPr lang="ru-RU" sz="1400" dirty="0"/>
              <a:t> </a:t>
            </a:r>
            <a:r>
              <a:rPr lang="ru-RU" sz="1400" dirty="0" err="1"/>
              <a:t>соціальних</a:t>
            </a:r>
            <a:r>
              <a:rPr lang="ru-RU" sz="1400" dirty="0"/>
              <a:t> </a:t>
            </a:r>
            <a:r>
              <a:rPr lang="ru-RU" sz="1400" dirty="0" err="1"/>
              <a:t>послуг</a:t>
            </a:r>
            <a:r>
              <a:rPr lang="ru-RU" sz="1400" dirty="0"/>
              <a:t> у </a:t>
            </a:r>
            <a:r>
              <a:rPr lang="ru-RU" sz="1400" dirty="0" err="1"/>
              <a:t>формі</a:t>
            </a:r>
            <a:r>
              <a:rPr lang="ru-RU" sz="1400" dirty="0"/>
              <a:t>, </a:t>
            </a:r>
            <a:r>
              <a:rPr lang="ru-RU" sz="1400" dirty="0" err="1"/>
              <a:t>доступній</a:t>
            </a:r>
            <a:r>
              <a:rPr lang="ru-RU" sz="1400" dirty="0"/>
              <a:t> для </a:t>
            </a:r>
            <a:r>
              <a:rPr lang="ru-RU" sz="1400" dirty="0" err="1"/>
              <a:t>сприйняття</a:t>
            </a:r>
            <a:r>
              <a:rPr lang="ru-RU" sz="1400" dirty="0"/>
              <a:t> особами з будь-</a:t>
            </a:r>
            <a:r>
              <a:rPr lang="ru-RU" sz="1400" dirty="0" err="1"/>
              <a:t>яким</a:t>
            </a:r>
            <a:r>
              <a:rPr lang="ru-RU" sz="1400" dirty="0"/>
              <a:t> видом </a:t>
            </a:r>
            <a:r>
              <a:rPr lang="ru-RU" sz="1400" dirty="0" err="1"/>
              <a:t>порушення</a:t>
            </a:r>
            <a:r>
              <a:rPr lang="ru-RU" sz="1400" dirty="0"/>
              <a:t> </a:t>
            </a:r>
            <a:r>
              <a:rPr lang="ru-RU" sz="1400" dirty="0" err="1"/>
              <a:t>здоров’я</a:t>
            </a:r>
            <a:r>
              <a:rPr lang="ru-RU" sz="1400" dirty="0"/>
              <a:t>;</a:t>
            </a:r>
          </a:p>
          <a:p>
            <a:r>
              <a:rPr lang="ru-RU" sz="1400" dirty="0"/>
              <a:t>4) </a:t>
            </a:r>
            <a:r>
              <a:rPr lang="ru-RU" sz="1400" dirty="0" err="1"/>
              <a:t>індивідуальний</a:t>
            </a:r>
            <a:r>
              <a:rPr lang="ru-RU" sz="1400" dirty="0"/>
              <a:t> </a:t>
            </a:r>
            <a:r>
              <a:rPr lang="ru-RU" sz="1400" dirty="0" err="1"/>
              <a:t>підхід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враховує</a:t>
            </a:r>
            <a:r>
              <a:rPr lang="ru-RU" sz="1400" dirty="0"/>
              <a:t> потреби </a:t>
            </a:r>
            <a:r>
              <a:rPr lang="ru-RU" sz="1400" dirty="0" err="1"/>
              <a:t>кожної</a:t>
            </a:r>
            <a:r>
              <a:rPr lang="ru-RU" sz="1400" dirty="0"/>
              <a:t> особи/</a:t>
            </a:r>
            <a:r>
              <a:rPr lang="ru-RU" sz="1400" dirty="0" err="1"/>
              <a:t>сім’ї</a:t>
            </a:r>
            <a:r>
              <a:rPr lang="ru-RU" sz="1400" dirty="0"/>
              <a:t>;</a:t>
            </a:r>
          </a:p>
          <a:p>
            <a:r>
              <a:rPr lang="ru-RU" sz="1400" dirty="0"/>
              <a:t>5) </a:t>
            </a:r>
            <a:r>
              <a:rPr lang="ru-RU" sz="1400" dirty="0" err="1"/>
              <a:t>вільний</a:t>
            </a:r>
            <a:r>
              <a:rPr lang="ru-RU" sz="1400" dirty="0"/>
              <a:t> </a:t>
            </a:r>
            <a:r>
              <a:rPr lang="ru-RU" sz="1400" dirty="0" err="1"/>
              <a:t>вибір</a:t>
            </a:r>
            <a:r>
              <a:rPr lang="ru-RU" sz="1400" dirty="0"/>
              <a:t> </a:t>
            </a:r>
            <a:r>
              <a:rPr lang="ru-RU" sz="1400" dirty="0" err="1"/>
              <a:t>надавачів</a:t>
            </a:r>
            <a:r>
              <a:rPr lang="ru-RU" sz="1400" dirty="0"/>
              <a:t> </a:t>
            </a:r>
            <a:r>
              <a:rPr lang="ru-RU" sz="1400" dirty="0" err="1"/>
              <a:t>соціальних</a:t>
            </a:r>
            <a:r>
              <a:rPr lang="ru-RU" sz="1400" dirty="0"/>
              <a:t> </a:t>
            </a:r>
            <a:r>
              <a:rPr lang="ru-RU" sz="1400" dirty="0" err="1"/>
              <a:t>послуг</a:t>
            </a:r>
            <a:r>
              <a:rPr lang="ru-RU" sz="1400" dirty="0"/>
              <a:t>;</a:t>
            </a:r>
          </a:p>
          <a:p>
            <a:r>
              <a:rPr lang="ru-RU" sz="1400" dirty="0"/>
              <a:t>6) </a:t>
            </a:r>
            <a:r>
              <a:rPr lang="ru-RU" sz="1400" dirty="0" err="1"/>
              <a:t>відмову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соціальних</a:t>
            </a:r>
            <a:r>
              <a:rPr lang="ru-RU" sz="1400" dirty="0"/>
              <a:t> </a:t>
            </a:r>
            <a:r>
              <a:rPr lang="ru-RU" sz="1400" dirty="0" err="1"/>
              <a:t>послуг</a:t>
            </a:r>
            <a:r>
              <a:rPr lang="ru-RU" sz="1400" dirty="0"/>
              <a:t>, </a:t>
            </a:r>
            <a:r>
              <a:rPr lang="ru-RU" sz="1400" dirty="0" err="1"/>
              <a:t>крім</a:t>
            </a:r>
            <a:r>
              <a:rPr lang="ru-RU" sz="1400" dirty="0"/>
              <a:t> </a:t>
            </a:r>
            <a:r>
              <a:rPr lang="ru-RU" sz="1400" dirty="0" err="1"/>
              <a:t>випадків</a:t>
            </a:r>
            <a:r>
              <a:rPr lang="ru-RU" sz="1400" dirty="0"/>
              <a:t> </a:t>
            </a:r>
            <a:r>
              <a:rPr lang="ru-RU" sz="1400" dirty="0" err="1"/>
              <a:t>обов’язкового</a:t>
            </a:r>
            <a:r>
              <a:rPr lang="ru-RU" sz="1400" dirty="0"/>
              <a:t> </a:t>
            </a:r>
            <a:r>
              <a:rPr lang="ru-RU" sz="1400" dirty="0" err="1"/>
              <a:t>надання</a:t>
            </a:r>
            <a:r>
              <a:rPr lang="ru-RU" sz="1400" dirty="0"/>
              <a:t> </a:t>
            </a:r>
            <a:r>
              <a:rPr lang="ru-RU" sz="1400" dirty="0" err="1"/>
              <a:t>соціальних</a:t>
            </a:r>
            <a:r>
              <a:rPr lang="ru-RU" sz="1400" dirty="0"/>
              <a:t> </a:t>
            </a:r>
            <a:r>
              <a:rPr lang="ru-RU" sz="1400" dirty="0" err="1"/>
              <a:t>послуг</a:t>
            </a:r>
            <a:r>
              <a:rPr lang="ru-RU" sz="1400" dirty="0"/>
              <a:t>, </a:t>
            </a:r>
            <a:r>
              <a:rPr lang="ru-RU" sz="1400" dirty="0" err="1"/>
              <a:t>визначених</a:t>
            </a:r>
            <a:r>
              <a:rPr lang="ru-RU" sz="1400" dirty="0"/>
              <a:t> законом;</a:t>
            </a:r>
          </a:p>
          <a:p>
            <a:r>
              <a:rPr lang="ru-RU" sz="1400" dirty="0"/>
              <a:t>7) </a:t>
            </a:r>
            <a:r>
              <a:rPr lang="ru-RU" sz="1400" dirty="0" err="1"/>
              <a:t>конфіденційність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 </a:t>
            </a:r>
            <a:r>
              <a:rPr lang="ru-RU" sz="1400" dirty="0" err="1"/>
              <a:t>особистого</a:t>
            </a:r>
            <a:r>
              <a:rPr lang="ru-RU" sz="1400" dirty="0"/>
              <a:t> характеру, </a:t>
            </a:r>
            <a:r>
              <a:rPr lang="ru-RU" sz="1400" dirty="0" err="1"/>
              <a:t>що</a:t>
            </a:r>
            <a:r>
              <a:rPr lang="ru-RU" sz="1400" dirty="0"/>
              <a:t> стала </a:t>
            </a:r>
            <a:r>
              <a:rPr lang="ru-RU" sz="1400" dirty="0" err="1"/>
              <a:t>відома</a:t>
            </a:r>
            <a:r>
              <a:rPr lang="ru-RU" sz="1400" dirty="0"/>
              <a:t> </a:t>
            </a:r>
            <a:r>
              <a:rPr lang="ru-RU" sz="1400" dirty="0" err="1"/>
              <a:t>суб’єктам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/>
              <a:t> </a:t>
            </a:r>
            <a:r>
              <a:rPr lang="ru-RU" sz="1400" dirty="0" err="1"/>
              <a:t>надання</a:t>
            </a:r>
            <a:r>
              <a:rPr lang="ru-RU" sz="1400" dirty="0"/>
              <a:t> </a:t>
            </a:r>
            <a:r>
              <a:rPr lang="ru-RU" sz="1400" dirty="0" err="1"/>
              <a:t>соціальних</a:t>
            </a:r>
            <a:r>
              <a:rPr lang="ru-RU" sz="1400" dirty="0"/>
              <a:t> </a:t>
            </a:r>
            <a:r>
              <a:rPr lang="ru-RU" sz="1400" dirty="0" err="1"/>
              <a:t>послуг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реалізації</a:t>
            </a:r>
            <a:r>
              <a:rPr lang="ru-RU" sz="1400" dirty="0"/>
              <a:t> </a:t>
            </a:r>
            <a:r>
              <a:rPr lang="ru-RU" sz="1400" dirty="0" err="1"/>
              <a:t>цього</a:t>
            </a:r>
            <a:r>
              <a:rPr lang="ru-RU" sz="1400" dirty="0"/>
              <a:t> Закону;</a:t>
            </a:r>
          </a:p>
          <a:p>
            <a:r>
              <a:rPr lang="ru-RU" sz="1400" dirty="0"/>
              <a:t>8) доступ до </a:t>
            </a:r>
            <a:r>
              <a:rPr lang="ru-RU" sz="1400" dirty="0" err="1"/>
              <a:t>інформації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міститься</a:t>
            </a:r>
            <a:r>
              <a:rPr lang="ru-RU" sz="1400" dirty="0"/>
              <a:t> в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особовій</a:t>
            </a:r>
            <a:r>
              <a:rPr lang="ru-RU" sz="1400" dirty="0"/>
              <a:t> </a:t>
            </a:r>
            <a:r>
              <a:rPr lang="ru-RU" sz="1400" dirty="0" err="1"/>
              <a:t>справі</a:t>
            </a:r>
            <a:r>
              <a:rPr lang="ru-RU" sz="1400" dirty="0"/>
              <a:t> як </a:t>
            </a:r>
            <a:r>
              <a:rPr lang="ru-RU" sz="1400" dirty="0" err="1"/>
              <a:t>отримувача</a:t>
            </a:r>
            <a:r>
              <a:rPr lang="ru-RU" sz="1400" dirty="0"/>
              <a:t> </a:t>
            </a:r>
            <a:r>
              <a:rPr lang="ru-RU" sz="1400" dirty="0" err="1"/>
              <a:t>соціальних</a:t>
            </a:r>
            <a:r>
              <a:rPr lang="ru-RU" sz="1400" dirty="0"/>
              <a:t> </a:t>
            </a:r>
            <a:r>
              <a:rPr lang="ru-RU" sz="1400" dirty="0" err="1"/>
              <a:t>послуг</a:t>
            </a:r>
            <a:r>
              <a:rPr lang="ru-RU" sz="1400" dirty="0"/>
              <a:t>;</a:t>
            </a:r>
          </a:p>
          <a:p>
            <a:r>
              <a:rPr lang="ru-RU" sz="1400" dirty="0"/>
              <a:t>9) </a:t>
            </a:r>
            <a:r>
              <a:rPr lang="ru-RU" sz="1400" dirty="0" err="1"/>
              <a:t>повагу</a:t>
            </a:r>
            <a:r>
              <a:rPr lang="ru-RU" sz="1400" dirty="0"/>
              <a:t> до приватного </a:t>
            </a:r>
            <a:r>
              <a:rPr lang="ru-RU" sz="1400" dirty="0" err="1"/>
              <a:t>життя</a:t>
            </a:r>
            <a:r>
              <a:rPr lang="ru-RU" sz="1400" dirty="0"/>
              <a:t>, на свободу думки та </a:t>
            </a:r>
            <a:r>
              <a:rPr lang="ru-RU" sz="1400" dirty="0" err="1"/>
              <a:t>висловлювань</a:t>
            </a:r>
            <a:r>
              <a:rPr lang="ru-RU" sz="1400" dirty="0"/>
              <a:t>;</a:t>
            </a:r>
          </a:p>
          <a:p>
            <a:r>
              <a:rPr lang="ru-RU" sz="1400" dirty="0"/>
              <a:t>10) </a:t>
            </a:r>
            <a:r>
              <a:rPr lang="ru-RU" sz="1400" dirty="0" err="1"/>
              <a:t>захист</a:t>
            </a:r>
            <a:r>
              <a:rPr lang="ru-RU" sz="1400" dirty="0"/>
              <a:t> </a:t>
            </a:r>
            <a:r>
              <a:rPr lang="ru-RU" sz="1400" dirty="0" err="1"/>
              <a:t>своїх</a:t>
            </a:r>
            <a:r>
              <a:rPr lang="ru-RU" sz="1400" dirty="0"/>
              <a:t> прав і </a:t>
            </a:r>
            <a:r>
              <a:rPr lang="ru-RU" sz="1400" dirty="0" err="1"/>
              <a:t>законних</a:t>
            </a:r>
            <a:r>
              <a:rPr lang="ru-RU" sz="1400" dirty="0"/>
              <a:t> </a:t>
            </a:r>
            <a:r>
              <a:rPr lang="ru-RU" sz="1400" dirty="0" err="1"/>
              <a:t>інтересів</a:t>
            </a:r>
            <a:r>
              <a:rPr lang="ru-RU" sz="1400" dirty="0"/>
              <a:t>, у тому </a:t>
            </a:r>
            <a:r>
              <a:rPr lang="ru-RU" sz="1400" dirty="0" err="1"/>
              <a:t>числі</a:t>
            </a:r>
            <a:r>
              <a:rPr lang="ru-RU" sz="1400" dirty="0"/>
              <a:t> в судовому порядку;</a:t>
            </a:r>
          </a:p>
          <a:p>
            <a:r>
              <a:rPr lang="ru-RU" sz="1400" dirty="0"/>
              <a:t>11) </a:t>
            </a:r>
            <a:r>
              <a:rPr lang="ru-RU" sz="1400" dirty="0" err="1"/>
              <a:t>отримання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надавачів</a:t>
            </a:r>
            <a:r>
              <a:rPr lang="ru-RU" sz="1400" dirty="0"/>
              <a:t> </a:t>
            </a:r>
            <a:r>
              <a:rPr lang="ru-RU" sz="1400" dirty="0" err="1"/>
              <a:t>соціальних</a:t>
            </a:r>
            <a:r>
              <a:rPr lang="ru-RU" sz="1400" dirty="0"/>
              <a:t> </a:t>
            </a:r>
            <a:r>
              <a:rPr lang="ru-RU" sz="1400" dirty="0" err="1"/>
              <a:t>послуг</a:t>
            </a:r>
            <a:r>
              <a:rPr lang="ru-RU" sz="1400" dirty="0"/>
              <a:t> у </a:t>
            </a:r>
            <a:r>
              <a:rPr lang="ru-RU" sz="1400" dirty="0" err="1"/>
              <a:t>письмовому</a:t>
            </a:r>
            <a:r>
              <a:rPr lang="ru-RU" sz="1400" dirty="0"/>
              <a:t> </a:t>
            </a:r>
            <a:r>
              <a:rPr lang="ru-RU" sz="1400" dirty="0" err="1"/>
              <a:t>вигляді</a:t>
            </a:r>
            <a:r>
              <a:rPr lang="ru-RU" sz="1400" dirty="0"/>
              <a:t> </a:t>
            </a:r>
            <a:r>
              <a:rPr lang="ru-RU" sz="1400" dirty="0" err="1"/>
              <a:t>обґрунтування</a:t>
            </a:r>
            <a:r>
              <a:rPr lang="ru-RU" sz="1400" dirty="0"/>
              <a:t> </a:t>
            </a:r>
            <a:r>
              <a:rPr lang="ru-RU" sz="1400" dirty="0" err="1"/>
              <a:t>відмови</a:t>
            </a:r>
            <a:r>
              <a:rPr lang="ru-RU" sz="1400" dirty="0"/>
              <a:t> у </a:t>
            </a:r>
            <a:r>
              <a:rPr lang="ru-RU" sz="1400" dirty="0" err="1"/>
              <a:t>наданні</a:t>
            </a:r>
            <a:r>
              <a:rPr lang="ru-RU" sz="1400" dirty="0"/>
              <a:t> </a:t>
            </a:r>
            <a:r>
              <a:rPr lang="ru-RU" sz="1400" dirty="0" err="1"/>
              <a:t>соціальних</a:t>
            </a:r>
            <a:r>
              <a:rPr lang="ru-RU" sz="1400" dirty="0"/>
              <a:t> </a:t>
            </a:r>
            <a:r>
              <a:rPr lang="ru-RU" sz="1400" dirty="0" err="1"/>
              <a:t>послуг</a:t>
            </a:r>
            <a:r>
              <a:rPr lang="ru-RU" sz="1400" dirty="0"/>
              <a:t>;</a:t>
            </a:r>
          </a:p>
          <a:p>
            <a:r>
              <a:rPr lang="ru-RU" sz="1400" dirty="0"/>
              <a:t>12) участь в </a:t>
            </a:r>
            <a:r>
              <a:rPr lang="ru-RU" sz="1400" dirty="0" err="1"/>
              <a:t>оцінюванні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потреб у </a:t>
            </a:r>
            <a:r>
              <a:rPr lang="ru-RU" sz="1400" dirty="0" err="1"/>
              <a:t>соціальних</a:t>
            </a:r>
            <a:r>
              <a:rPr lang="ru-RU" sz="1400" dirty="0"/>
              <a:t> </a:t>
            </a:r>
            <a:r>
              <a:rPr lang="ru-RU" sz="1400" dirty="0" err="1"/>
              <a:t>послугах</a:t>
            </a:r>
            <a:r>
              <a:rPr lang="ru-RU" sz="1400" dirty="0"/>
              <a:t>;</a:t>
            </a:r>
          </a:p>
          <a:p>
            <a:r>
              <a:rPr lang="ru-RU" sz="1400" dirty="0"/>
              <a:t>13) </a:t>
            </a:r>
            <a:r>
              <a:rPr lang="ru-RU" sz="1400" dirty="0" err="1"/>
              <a:t>спілкування</a:t>
            </a:r>
            <a:r>
              <a:rPr lang="ru-RU" sz="1400" dirty="0"/>
              <a:t> </a:t>
            </a:r>
            <a:r>
              <a:rPr lang="ru-RU" sz="1400" dirty="0" err="1"/>
              <a:t>зі</a:t>
            </a:r>
            <a:r>
              <a:rPr lang="ru-RU" sz="1400" dirty="0"/>
              <a:t> </a:t>
            </a:r>
            <a:r>
              <a:rPr lang="ru-RU" sz="1400" dirty="0" err="1"/>
              <a:t>своїми</a:t>
            </a:r>
            <a:r>
              <a:rPr lang="ru-RU" sz="1400" dirty="0"/>
              <a:t> </a:t>
            </a:r>
            <a:r>
              <a:rPr lang="ru-RU" sz="1400" dirty="0" err="1"/>
              <a:t>рідними</a:t>
            </a:r>
            <a:r>
              <a:rPr lang="ru-RU" sz="1400" dirty="0"/>
              <a:t>, </a:t>
            </a:r>
            <a:r>
              <a:rPr lang="ru-RU" sz="1400" dirty="0" err="1"/>
              <a:t>близькими</a:t>
            </a:r>
            <a:r>
              <a:rPr lang="ru-RU" sz="1400" dirty="0"/>
              <a:t> та </a:t>
            </a:r>
            <a:r>
              <a:rPr lang="ru-RU" sz="1400" dirty="0" err="1"/>
              <a:t>іншими</a:t>
            </a:r>
            <a:r>
              <a:rPr lang="ru-RU" sz="1400" dirty="0"/>
              <a:t> особами;</a:t>
            </a:r>
          </a:p>
          <a:p>
            <a:r>
              <a:rPr lang="ru-RU" sz="1400" dirty="0"/>
              <a:t>14) </a:t>
            </a:r>
            <a:r>
              <a:rPr lang="ru-RU" sz="1400" dirty="0" err="1"/>
              <a:t>одночасне</a:t>
            </a:r>
            <a:r>
              <a:rPr lang="ru-RU" sz="1400" dirty="0"/>
              <a:t> </a:t>
            </a:r>
            <a:r>
              <a:rPr lang="ru-RU" sz="1400" dirty="0" err="1"/>
              <a:t>одержання</a:t>
            </a:r>
            <a:r>
              <a:rPr lang="ru-RU" sz="1400" dirty="0"/>
              <a:t> </a:t>
            </a:r>
            <a:r>
              <a:rPr lang="ru-RU" sz="1400" dirty="0" err="1"/>
              <a:t>кількох</a:t>
            </a:r>
            <a:r>
              <a:rPr lang="ru-RU" sz="1400" dirty="0"/>
              <a:t> </a:t>
            </a:r>
            <a:r>
              <a:rPr lang="ru-RU" sz="1400" dirty="0" err="1"/>
              <a:t>соціальних</a:t>
            </a:r>
            <a:r>
              <a:rPr lang="ru-RU" sz="1400" dirty="0"/>
              <a:t> </a:t>
            </a:r>
            <a:r>
              <a:rPr lang="ru-RU" sz="1400" dirty="0" err="1"/>
              <a:t>послуг</a:t>
            </a:r>
            <a:r>
              <a:rPr lang="ru-RU" sz="1400" dirty="0"/>
              <a:t>;</a:t>
            </a:r>
          </a:p>
          <a:p>
            <a:r>
              <a:rPr lang="ru-RU" sz="1400" dirty="0"/>
              <a:t>15) </a:t>
            </a:r>
            <a:r>
              <a:rPr lang="ru-RU" sz="1400" dirty="0" err="1"/>
              <a:t>інші</a:t>
            </a:r>
            <a:r>
              <a:rPr lang="ru-RU" sz="1400" dirty="0"/>
              <a:t> права, </a:t>
            </a:r>
            <a:r>
              <a:rPr lang="ru-RU" sz="1400" dirty="0" err="1"/>
              <a:t>передбачені</a:t>
            </a:r>
            <a:r>
              <a:rPr lang="ru-RU" sz="1400" dirty="0"/>
              <a:t> </a:t>
            </a:r>
            <a:r>
              <a:rPr lang="ru-RU" sz="1400" dirty="0" err="1"/>
              <a:t>законодавством</a:t>
            </a:r>
            <a:r>
              <a:rPr lang="ru-RU" sz="1400" dirty="0"/>
              <a:t> про </a:t>
            </a:r>
            <a:r>
              <a:rPr lang="ru-RU" sz="1400" dirty="0" err="1"/>
              <a:t>соціальні</a:t>
            </a:r>
            <a:r>
              <a:rPr lang="ru-RU" sz="1400" dirty="0"/>
              <a:t> </a:t>
            </a:r>
            <a:r>
              <a:rPr lang="ru-RU" sz="1400" dirty="0" err="1"/>
              <a:t>послуги</a:t>
            </a:r>
            <a:r>
              <a:rPr lang="ru-RU" sz="1400" dirty="0"/>
              <a:t>.</a:t>
            </a:r>
          </a:p>
          <a:p>
            <a:endParaRPr lang="ru-RU" sz="1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особи/</a:t>
            </a:r>
            <a:r>
              <a:rPr lang="ru-RU" sz="2000" b="1" dirty="0" err="1"/>
              <a:t>сім’ї</a:t>
            </a:r>
            <a:r>
              <a:rPr lang="ru-RU" sz="2000" b="1" dirty="0"/>
              <a:t>, </a:t>
            </a:r>
            <a:r>
              <a:rPr lang="ru-RU" sz="2000" b="1" dirty="0" err="1"/>
              <a:t>які</a:t>
            </a:r>
            <a:r>
              <a:rPr lang="ru-RU" sz="2000" b="1" dirty="0"/>
              <a:t> належать до </a:t>
            </a:r>
            <a:r>
              <a:rPr lang="ru-RU" sz="2000" b="1" dirty="0" err="1"/>
              <a:t>вразливих</a:t>
            </a:r>
            <a:r>
              <a:rPr lang="ru-RU" sz="2000" b="1" dirty="0"/>
              <a:t> </a:t>
            </a:r>
            <a:r>
              <a:rPr lang="ru-RU" sz="2000" b="1" dirty="0" err="1"/>
              <a:t>груп</a:t>
            </a:r>
            <a:r>
              <a:rPr lang="ru-RU" sz="2000" b="1" dirty="0"/>
              <a:t> </a:t>
            </a:r>
            <a:r>
              <a:rPr lang="ru-RU" sz="2000" b="1" dirty="0" err="1"/>
              <a:t>населення</a:t>
            </a:r>
            <a:r>
              <a:rPr lang="ru-RU" sz="2000" b="1" dirty="0"/>
              <a:t> та/</a:t>
            </a:r>
            <a:r>
              <a:rPr lang="ru-RU" sz="2000" b="1" dirty="0" err="1"/>
              <a:t>або</a:t>
            </a:r>
            <a:r>
              <a:rPr lang="ru-RU" sz="2000" b="1" dirty="0"/>
              <a:t> </a:t>
            </a:r>
            <a:r>
              <a:rPr lang="ru-RU" sz="2000" b="1" dirty="0" err="1"/>
              <a:t>перебувають</a:t>
            </a:r>
            <a:r>
              <a:rPr lang="ru-RU" sz="2000" b="1" dirty="0"/>
              <a:t> у </a:t>
            </a:r>
            <a:r>
              <a:rPr lang="ru-RU" sz="2000" b="1" dirty="0" err="1"/>
              <a:t>складних</a:t>
            </a:r>
            <a:r>
              <a:rPr lang="ru-RU" sz="2000" b="1" dirty="0"/>
              <a:t> </a:t>
            </a:r>
            <a:r>
              <a:rPr lang="ru-RU" sz="2000" b="1" dirty="0" err="1"/>
              <a:t>життєвих</a:t>
            </a:r>
            <a:r>
              <a:rPr lang="ru-RU" sz="2000" b="1" dirty="0"/>
              <a:t> </a:t>
            </a:r>
            <a:r>
              <a:rPr lang="ru-RU" sz="2000" b="1" dirty="0" err="1"/>
              <a:t>обставинах</a:t>
            </a:r>
            <a:r>
              <a:rPr lang="ru-RU" sz="2000" b="1" dirty="0"/>
              <a:t>, </a:t>
            </a:r>
            <a:r>
              <a:rPr lang="ru-RU" sz="2000" b="1" dirty="0" err="1"/>
              <a:t>яким</a:t>
            </a:r>
            <a:r>
              <a:rPr lang="ru-RU" sz="2000" b="1" dirty="0"/>
              <a:t> </a:t>
            </a:r>
            <a:r>
              <a:rPr lang="ru-RU" sz="2000" b="1" dirty="0" err="1"/>
              <a:t>надаються</a:t>
            </a:r>
            <a:r>
              <a:rPr lang="ru-RU" sz="2000" b="1" dirty="0"/>
              <a:t> </a:t>
            </a:r>
            <a:r>
              <a:rPr lang="ru-RU" sz="2000" b="1" dirty="0" err="1"/>
              <a:t>соціальні</a:t>
            </a:r>
            <a:r>
              <a:rPr lang="ru-RU" sz="2000" b="1" dirty="0"/>
              <a:t> </a:t>
            </a:r>
            <a:r>
              <a:rPr lang="ru-RU" sz="2000" b="1" dirty="0" err="1"/>
              <a:t>послуги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560359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Надавачі соціальних послуг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78062" y="0"/>
            <a:ext cx="7113938" cy="6858000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До </a:t>
            </a:r>
            <a:r>
              <a:rPr lang="ru-RU" b="1" i="1" dirty="0" err="1"/>
              <a:t>надавачів</a:t>
            </a:r>
            <a:r>
              <a:rPr lang="ru-RU" b="1" i="1" dirty="0"/>
              <a:t> </a:t>
            </a:r>
            <a:r>
              <a:rPr lang="ru-RU" b="1" i="1" dirty="0" err="1"/>
              <a:t>соціальних</a:t>
            </a:r>
            <a:r>
              <a:rPr lang="ru-RU" b="1" i="1" dirty="0"/>
              <a:t> </a:t>
            </a:r>
            <a:r>
              <a:rPr lang="ru-RU" b="1" i="1" dirty="0" err="1"/>
              <a:t>послуг</a:t>
            </a:r>
            <a:r>
              <a:rPr lang="ru-RU" b="1" i="1" dirty="0"/>
              <a:t> державного/</a:t>
            </a:r>
            <a:r>
              <a:rPr lang="ru-RU" b="1" i="1" dirty="0" err="1"/>
              <a:t>комунального</a:t>
            </a:r>
            <a:r>
              <a:rPr lang="ru-RU" b="1" i="1" dirty="0"/>
              <a:t> сектору належать:</a:t>
            </a:r>
          </a:p>
          <a:p>
            <a:r>
              <a:rPr lang="ru-RU" sz="2400" dirty="0"/>
              <a:t>1) установи/</a:t>
            </a:r>
            <a:r>
              <a:rPr lang="ru-RU" sz="2400" dirty="0" err="1"/>
              <a:t>заклади</a:t>
            </a:r>
            <a:r>
              <a:rPr lang="ru-RU" sz="2400" dirty="0"/>
              <a:t> </a:t>
            </a:r>
            <a:r>
              <a:rPr lang="ru-RU" sz="2400" dirty="0" err="1"/>
              <a:t>надання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(</a:t>
            </a:r>
            <a:r>
              <a:rPr lang="ru-RU" sz="2400" dirty="0" err="1"/>
              <a:t>стаціонарні</a:t>
            </a:r>
            <a:r>
              <a:rPr lang="ru-RU" sz="2400" dirty="0"/>
              <a:t>, </a:t>
            </a:r>
            <a:r>
              <a:rPr lang="ru-RU" sz="2400" dirty="0" err="1"/>
              <a:t>реабілітаційні</a:t>
            </a:r>
            <a:r>
              <a:rPr lang="ru-RU" sz="2400" dirty="0"/>
              <a:t>, </a:t>
            </a:r>
            <a:r>
              <a:rPr lang="ru-RU" sz="2400" dirty="0" err="1"/>
              <a:t>тимчасового</a:t>
            </a:r>
            <a:r>
              <a:rPr lang="ru-RU" sz="2400" dirty="0"/>
              <a:t> </a:t>
            </a:r>
            <a:r>
              <a:rPr lang="ru-RU" sz="2400" dirty="0" err="1"/>
              <a:t>перебування</a:t>
            </a:r>
            <a:r>
              <a:rPr lang="ru-RU" sz="2400" dirty="0"/>
              <a:t>);</a:t>
            </a:r>
          </a:p>
          <a:p>
            <a:r>
              <a:rPr lang="ru-RU" sz="2400" dirty="0"/>
              <a:t>2) </a:t>
            </a:r>
            <a:r>
              <a:rPr lang="ru-RU" sz="2400" dirty="0" err="1"/>
              <a:t>інші</a:t>
            </a:r>
            <a:r>
              <a:rPr lang="ru-RU" sz="2400" dirty="0"/>
              <a:t> установи/</a:t>
            </a:r>
            <a:r>
              <a:rPr lang="ru-RU" sz="2400" dirty="0" err="1"/>
              <a:t>заклади</a:t>
            </a:r>
            <a:r>
              <a:rPr lang="ru-RU" sz="2400" dirty="0"/>
              <a:t> </a:t>
            </a:r>
            <a:r>
              <a:rPr lang="ru-RU" sz="2400" dirty="0" err="1"/>
              <a:t>соціальної</a:t>
            </a:r>
            <a:r>
              <a:rPr lang="ru-RU" sz="2400" dirty="0"/>
              <a:t> </a:t>
            </a:r>
            <a:r>
              <a:rPr lang="ru-RU" sz="2400" dirty="0" err="1"/>
              <a:t>підтримки</a:t>
            </a:r>
            <a:r>
              <a:rPr lang="ru-RU" sz="2400" dirty="0"/>
              <a:t> (</a:t>
            </a:r>
            <a:r>
              <a:rPr lang="ru-RU" sz="2400" dirty="0" err="1"/>
              <a:t>обслуговування</a:t>
            </a:r>
            <a:r>
              <a:rPr lang="ru-RU" sz="2400" dirty="0"/>
              <a:t>), у тому </a:t>
            </a:r>
            <a:r>
              <a:rPr lang="ru-RU" sz="2400" dirty="0" err="1"/>
              <a:t>числі</a:t>
            </a:r>
            <a:r>
              <a:rPr lang="ru-RU" sz="2400" dirty="0"/>
              <a:t> </a:t>
            </a:r>
            <a:r>
              <a:rPr lang="ru-RU" sz="2400" dirty="0" err="1"/>
              <a:t>спеціалізовані</a:t>
            </a:r>
            <a:r>
              <a:rPr lang="ru-RU" sz="2400" dirty="0"/>
              <a:t> </a:t>
            </a:r>
            <a:r>
              <a:rPr lang="ru-RU" sz="2400" dirty="0" err="1"/>
              <a:t>служби</a:t>
            </a:r>
            <a:r>
              <a:rPr lang="ru-RU" sz="2400" dirty="0"/>
              <a:t> </a:t>
            </a:r>
            <a:r>
              <a:rPr lang="ru-RU" sz="2400" dirty="0" err="1"/>
              <a:t>підтримки</a:t>
            </a:r>
            <a:r>
              <a:rPr lang="ru-RU" sz="2400" dirty="0"/>
              <a:t> </a:t>
            </a:r>
            <a:r>
              <a:rPr lang="ru-RU" sz="2400" dirty="0" err="1"/>
              <a:t>осіб</a:t>
            </a:r>
            <a:r>
              <a:rPr lang="ru-RU" sz="2400" dirty="0"/>
              <a:t>, </a:t>
            </a:r>
            <a:r>
              <a:rPr lang="ru-RU" sz="2400" dirty="0" err="1"/>
              <a:t>постраждалих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домашнього</a:t>
            </a:r>
            <a:r>
              <a:rPr lang="ru-RU" sz="2400" dirty="0"/>
              <a:t> </a:t>
            </a:r>
            <a:r>
              <a:rPr lang="ru-RU" sz="2400" dirty="0" err="1"/>
              <a:t>насильства</a:t>
            </a:r>
            <a:r>
              <a:rPr lang="ru-RU" sz="2400" dirty="0"/>
              <a:t> та </a:t>
            </a:r>
            <a:r>
              <a:rPr lang="ru-RU" sz="2400" dirty="0" err="1"/>
              <a:t>насильства</a:t>
            </a:r>
            <a:r>
              <a:rPr lang="ru-RU" sz="2400" dirty="0"/>
              <a:t> за </a:t>
            </a:r>
            <a:r>
              <a:rPr lang="ru-RU" sz="2400" dirty="0" err="1"/>
              <a:t>ознакою</a:t>
            </a:r>
            <a:r>
              <a:rPr lang="ru-RU" sz="2400" dirty="0"/>
              <a:t> </a:t>
            </a:r>
            <a:r>
              <a:rPr lang="ru-RU" sz="2400" dirty="0" err="1"/>
              <a:t>статі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FF0000"/>
                </a:solidFill>
              </a:rPr>
              <a:t>юридичні</a:t>
            </a:r>
            <a:r>
              <a:rPr lang="ru-RU" b="1" dirty="0">
                <a:solidFill>
                  <a:srgbClr val="FF0000"/>
                </a:solidFill>
              </a:rPr>
              <a:t> та </a:t>
            </a:r>
            <a:r>
              <a:rPr lang="ru-RU" b="1" dirty="0" err="1">
                <a:solidFill>
                  <a:srgbClr val="FF0000"/>
                </a:solidFill>
              </a:rPr>
              <a:t>фізичні</a:t>
            </a:r>
            <a:r>
              <a:rPr lang="ru-RU" b="1" dirty="0">
                <a:solidFill>
                  <a:srgbClr val="FF0000"/>
                </a:solidFill>
              </a:rPr>
              <a:t> особи, </a:t>
            </a:r>
            <a:r>
              <a:rPr lang="ru-RU" b="1" dirty="0" err="1">
                <a:solidFill>
                  <a:srgbClr val="FF0000"/>
                </a:solidFill>
              </a:rPr>
              <a:t>фізичні</a:t>
            </a:r>
            <a:r>
              <a:rPr lang="ru-RU" b="1" dirty="0">
                <a:solidFill>
                  <a:srgbClr val="FF0000"/>
                </a:solidFill>
              </a:rPr>
              <a:t> особи - </a:t>
            </a:r>
            <a:r>
              <a:rPr lang="ru-RU" b="1" dirty="0" err="1">
                <a:solidFill>
                  <a:srgbClr val="FF0000"/>
                </a:solidFill>
              </a:rPr>
              <a:t>підприємці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включені</a:t>
            </a:r>
            <a:r>
              <a:rPr lang="ru-RU" b="1" dirty="0">
                <a:solidFill>
                  <a:srgbClr val="FF0000"/>
                </a:solidFill>
              </a:rPr>
              <a:t> до </a:t>
            </a:r>
            <a:r>
              <a:rPr lang="ru-RU" b="1" dirty="0" err="1">
                <a:solidFill>
                  <a:srgbClr val="FF0000"/>
                </a:solidFill>
              </a:rPr>
              <a:t>розділу</a:t>
            </a:r>
            <a:r>
              <a:rPr lang="ru-RU" b="1" dirty="0">
                <a:solidFill>
                  <a:srgbClr val="FF0000"/>
                </a:solidFill>
              </a:rPr>
              <a:t> "</a:t>
            </a:r>
            <a:r>
              <a:rPr lang="ru-RU" b="1" dirty="0" err="1">
                <a:solidFill>
                  <a:srgbClr val="FF0000"/>
                </a:solidFill>
              </a:rPr>
              <a:t>Надавачі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соціальних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послуг</a:t>
            </a:r>
            <a:r>
              <a:rPr lang="ru-RU" b="1" dirty="0">
                <a:solidFill>
                  <a:srgbClr val="FF0000"/>
                </a:solidFill>
              </a:rPr>
              <a:t>" </a:t>
            </a:r>
            <a:r>
              <a:rPr lang="ru-RU" b="1" dirty="0" err="1">
                <a:solidFill>
                  <a:srgbClr val="FF0000"/>
                </a:solidFill>
              </a:rPr>
              <a:t>Реєстру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надавачів</a:t>
            </a:r>
            <a:r>
              <a:rPr lang="ru-RU" b="1" dirty="0">
                <a:solidFill>
                  <a:srgbClr val="FF0000"/>
                </a:solidFill>
              </a:rPr>
              <a:t> та </a:t>
            </a:r>
            <a:r>
              <a:rPr lang="ru-RU" b="1" dirty="0" err="1">
                <a:solidFill>
                  <a:srgbClr val="FF0000"/>
                </a:solidFill>
              </a:rPr>
              <a:t>отримувачів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соціальних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послуг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284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FF0000"/>
                </a:solidFill>
              </a:rPr>
              <a:t>громадське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об’єднання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засновниками</a:t>
            </a:r>
            <a:r>
              <a:rPr lang="ru-RU" b="1" dirty="0">
                <a:solidFill>
                  <a:srgbClr val="FF0000"/>
                </a:solidFill>
              </a:rPr>
              <a:t> та членами </a:t>
            </a:r>
            <a:r>
              <a:rPr lang="ru-RU" b="1" dirty="0" err="1">
                <a:solidFill>
                  <a:srgbClr val="FF0000"/>
                </a:solidFill>
              </a:rPr>
              <a:t>якого</a:t>
            </a:r>
            <a:r>
              <a:rPr lang="ru-RU" b="1" dirty="0">
                <a:solidFill>
                  <a:srgbClr val="FF0000"/>
                </a:solidFill>
              </a:rPr>
              <a:t> є </a:t>
            </a:r>
            <a:r>
              <a:rPr lang="ru-RU" b="1" dirty="0" err="1">
                <a:solidFill>
                  <a:srgbClr val="FF0000"/>
                </a:solidFill>
              </a:rPr>
              <a:t>працівники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системи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надання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соціальних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послуг</a:t>
            </a:r>
            <a:r>
              <a:rPr lang="ru-RU" b="1" dirty="0">
                <a:solidFill>
                  <a:srgbClr val="FF0000"/>
                </a:solidFill>
              </a:rPr>
              <a:t>, метою </a:t>
            </a:r>
            <a:r>
              <a:rPr lang="ru-RU" b="1" dirty="0" err="1">
                <a:solidFill>
                  <a:srgbClr val="FF0000"/>
                </a:solidFill>
              </a:rPr>
              <a:t>діяльності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якого</a:t>
            </a:r>
            <a:r>
              <a:rPr lang="ru-RU" b="1" dirty="0">
                <a:solidFill>
                  <a:srgbClr val="FF0000"/>
                </a:solidFill>
              </a:rPr>
              <a:t> є </a:t>
            </a:r>
            <a:r>
              <a:rPr lang="ru-RU" b="1" dirty="0" err="1">
                <a:solidFill>
                  <a:srgbClr val="FF0000"/>
                </a:solidFill>
              </a:rPr>
              <a:t>захист</a:t>
            </a:r>
            <a:r>
              <a:rPr lang="ru-RU" b="1" dirty="0">
                <a:solidFill>
                  <a:srgbClr val="FF0000"/>
                </a:solidFill>
              </a:rPr>
              <a:t> прав та </a:t>
            </a:r>
            <a:r>
              <a:rPr lang="ru-RU" b="1" dirty="0" err="1">
                <a:solidFill>
                  <a:srgbClr val="FF0000"/>
                </a:solidFill>
              </a:rPr>
              <a:t>інтересів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працівників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системи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надання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соціальних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послуг</a:t>
            </a:r>
            <a:r>
              <a:rPr lang="ru-RU" b="1" dirty="0">
                <a:solidFill>
                  <a:srgbClr val="FF0000"/>
                </a:solidFill>
              </a:rPr>
              <a:t>, а </a:t>
            </a:r>
            <a:r>
              <a:rPr lang="ru-RU" b="1" dirty="0" err="1">
                <a:solidFill>
                  <a:srgbClr val="FF0000"/>
                </a:solidFill>
              </a:rPr>
              <a:t>також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інтересів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громадян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пов’язаних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із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професійною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діяльністю</a:t>
            </a:r>
            <a:r>
              <a:rPr lang="ru-RU" b="1" dirty="0">
                <a:solidFill>
                  <a:srgbClr val="FF0000"/>
                </a:solidFill>
              </a:rPr>
              <a:t> у </a:t>
            </a:r>
            <a:r>
              <a:rPr lang="ru-RU" b="1" dirty="0" err="1">
                <a:solidFill>
                  <a:srgbClr val="FF0000"/>
                </a:solidFill>
              </a:rPr>
              <a:t>системі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надання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соціальних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послуг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21276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123</TotalTime>
  <Words>2156</Words>
  <Application>Microsoft Office PowerPoint</Application>
  <PresentationFormat>Широкоэкранный</PresentationFormat>
  <Paragraphs>146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8" baseType="lpstr">
      <vt:lpstr>Arial</vt:lpstr>
      <vt:lpstr>Tw Cen MT</vt:lpstr>
      <vt:lpstr>Капля</vt:lpstr>
      <vt:lpstr>Тема: Соціальне обслуговування (Послуги)</vt:lpstr>
      <vt:lpstr>Нормативно-правова база:</vt:lpstr>
      <vt:lpstr>соціальні  послуги  -  комплекс  заходів  з  надання допомоги  особам,  окремим  соціальним  групам,  які  перебувають у складних  життєвих  обставинах  і  не можуть самостійно їх подолати, з метою  розв'язання  їхніх  життєвих  проблем </vt:lpstr>
      <vt:lpstr>Презентация PowerPoint</vt:lpstr>
      <vt:lpstr>Чинники, що можуть зумовити складні життєві обставини: </vt:lpstr>
      <vt:lpstr>Суб’єкти системи надання соціальних послуг Є: </vt:lpstr>
      <vt:lpstr>Отримувачі соціальних послуг</vt:lpstr>
      <vt:lpstr>Надавачі соціальних послуг</vt:lpstr>
      <vt:lpstr>об’єднання працівників системи надання соціальних послуг</vt:lpstr>
      <vt:lpstr>об’єднання надавачів соціальних послуг</vt:lpstr>
      <vt:lpstr>об’єднання отримувачів соціальних послуг</vt:lpstr>
      <vt:lpstr>Соціальні послуги поділяються на послуги, спрямовані на: </vt:lpstr>
      <vt:lpstr>Соціальні послуги за типами поділяються на:</vt:lpstr>
      <vt:lpstr>Соціальні послуги залежно від місця надання поділяються на послуги, що надаються:</vt:lpstr>
      <vt:lpstr>Соціальні послуги залежно від строку надання поділяються на послуги, що надаються:  1) екстрено (кризово) - невідкладно (протягом доби) у зв’язку з обставинами, що загрожують життю та/або здоров’ю отримувача соціальних послуг;  2) постійно - не менше одного разу на місяць протягом більше одного року;  3) тимчасово - не менше одного разу на місяць протягом до одного року;  4) одноразово. </vt:lpstr>
      <vt:lpstr>Базовими є такі соціальні послуги: </vt:lpstr>
      <vt:lpstr>Надання соціальних послуг здійснюється шляхом ведення випадку, що включає такі етапи: </vt:lpstr>
      <vt:lpstr>. Підставою для розгляду питання надання соціальних послуг за рахунок бюджетних коштів є подання до структурного підрозділу з питань соціального захисту населення:  1) заяви особи або її законного представника про надання соціальних послуг; 2) звернення, повідомлення інших осіб в інтересах осіб/сімей, які потребують соціальних послуг.  </vt:lpstr>
      <vt:lpstr> Рішення про обов’язкове надання соціальних послуг (проходження індивідуальних корекційних програм) приймається стосовно: </vt:lpstr>
      <vt:lpstr>Підставою для відмови у наданні соціальних послуг є:  1) відсутність потреби у соціальних послугах за результатами оцінювання потреб особи/сім’ї;  2) ненадання надавачем соціальних послуг тих соціальних послуг, яких потребує особа. </vt:lpstr>
      <vt:lpstr>Підставою для припинення надання соціальних послуг є: 1) відсутність потреби у соціальних послугах за результатами оцінювання потреб особи/сім’ї; 2) закінчення строку дії договору про надання соціальних послуг; 3) зміна місця проживання/перебування отримувача соціальних послуг, що унеможливлює надання соціальних послуг; 4) невиконання без поважних причин отримувачем соціальних послуг вимог, визначених договором про надання соціальних послуг; 5) виявлення/встановлення недостовірності поданих отримувачем соціальних послуг інформації/документів при зверненні за їх наданням, що унеможливлює подальше надання таких соціальних послуг; 6) смерть отримувача соціальних послуг; 7) дострокове розірвання договору про надання соціальних послуг за ініціативи отримувача соціальних послуг; 8) ліквідація (припинення діяльності) надавача соціальних послуг або припинення надання ним відповідних соціальних послуг. </vt:lpstr>
      <vt:lpstr>Соціальні послуги надаються отримувачам:    1) за рахунок бюджетних коштів;  2) з установленням диференційованої плати залежно від доходу отримувача соціальних послуг;  3) за рахунок отримувача соціальних послуг або третіх осіб. </vt:lpstr>
      <vt:lpstr>Надавачі соціальних послуг державного та комунального секторів надають соціальні послуги:  за рахунок бюджетних коштів: а) незалежно від доходу отримувача соціальних послуг:  особам, які постраждали від торгівлі людьми і отримують соціальну допомогу відповідно до законодавства у сфері протидії торгівлі людьми, особам, які постраждали від домашнього насильства або насильства за ознакою статі, дітям з інвалідністю, особам з інвалідністю I групи, дітям-сиротам, дітям, позбавленим батьківського піклування, особам з їх числа віком до 23 років, сім’ям опікунів, піклувальників, прийомним сім’ям, дитячим будинкам сімейного типу, сім’ям патронатних вихователів, дітям  іншим категоріям осіб - соціальні послуги з інформування, консультування, надання притулку, представництва інтересів, перекладу жестовою мовою, а також соціальні послуги, що надаються екстрено (кризово);  б) отримувачам соціальних послуг, середньомісячний сукупний дохід яких становить менше двох прожиткових мінімумів для відповідної категорії осіб, - всі соціальні послуги. </vt:lpstr>
      <vt:lpstr>За рахунок отримувача соціальних послуг або третіх осіб надаються соціальні послуги:  1) отримувачам соціальних послуг, середньомісячний сукупний дохід яких перевищує чотири прожиткові мінімуми для відповідної категорії осіб;  2) понад обсяги, визначені державним стандартом соціальних послуг. </vt:lpstr>
      <vt:lpstr>Презентация PowerPoint</vt:lpstr>
      <vt:lpstr>Презентация PowerPoint</vt:lpstr>
      <vt:lpstr>Центр надання соціальних послуг є комплексним закладом соціального захисту населення, структурні або відокремлені (територіальні) підрозділи якого провадять соціальну роботу та надають соціальні послуги особам/сім’ям, які належать до вразливих груп населення та/або перебувають у складних життєвих обставинах</vt:lpstr>
      <vt:lpstr>Центр відповідно до визначених завдань: </vt:lpstr>
      <vt:lpstr>Для надання соціальних послуг у центрі утворюються такі структурні підрозділи (відділення): </vt:lpstr>
      <vt:lpstr>Для надання соціальних послуг у центрі утворюються такі структурні підрозділи (відділення): </vt:lpstr>
      <vt:lpstr>Підставою для надання соціальних послуг є:  направлення особи/сім’ї для отримання соціальних послуг, видане на підставі відповідного рішення структурного підрозділу з питань соціального захисту населення райдержадміністрації, виконавчого органу міської ради міста обласного значення, виконавчого органу сільської, селищної, міської ради об’єднаної територіальної громади;  результати оцінювання потреб особи/сім’ї у соціальних послугах. </vt:lpstr>
      <vt:lpstr>Волонтерська діяльність - добровільна, соціально спрямована, неприбуткова діяльність, що здійснюється волонтерами шляхом надання волонтерської допомоги.  Волонтерська допомога - роботи та послуги, що безоплатно виконуються і надаються волонтерами. </vt:lpstr>
      <vt:lpstr> Волонтерська діяльність здійснюється за такими напрямами:  надання волонтерської допомоги з метою підтримки малозабезпечених, безробітних, багатодітних, бездомних, безпритульних, осіб, що потребують соціальної реабілітації;  здійснення догляду за хворими, особами з інвалідністю, одинокими, людьми похилого віку та іншими особами, які через свої фізичні, матеріальні чи інші особливості потребують підтримки та допомоги;  надання допомоги громадянам, які постраждали внаслідок надзвичайної ситуації техногенного чи природного характеру, дії особливого періоду, правових режимів надзвичайного чи воєнного стану, проведення антитерористичної операції, здійснення заходів із забезпечення національної безпеки і оборони, відсічі і стримування збройної агресії Російської Федерації у Донецькій та Луганській областях, у результаті соціальних конфліктів, нещасних випадків, а також жертвам злочинів, біженцям, внутрішньо переміщеним особам; </vt:lpstr>
      <vt:lpstr>Волонтер - фізична особа, яка добровільно здійснює соціально спрямовану неприбуткову діяльність шляхом надання волонтерської допомоги.     Волонтерами можуть стати громадяни України, іноземці та особи без громадянства, які перебувають в Україні на законних підставах, які є дієздатними. Особи віком від 14 до 18 років здійснюють волонтерську діяльність за згодою батьків (усиновлювачів), прийомних батьків, батьків-вихователів або піклувальника.</vt:lpstr>
      <vt:lpstr>1. Договір про надання волонтерської допомоги в обов’язковому порядку укладається за бажанням отримувача волонтерської допомоги.  2. Договір про надання волонтерської допомоги укладається в письмовій формі.  3. Договір про надання волонтерської допомоги має містити:  опис волонтерської допомоги (завдання); період провадження волонтерської допомоги; права та обов’язки сторін; відповідальність за заподіяння збитків.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Соціальне обслуговування (Послуги)</dc:title>
  <dc:creator>Home</dc:creator>
  <cp:lastModifiedBy>Home</cp:lastModifiedBy>
  <cp:revision>12</cp:revision>
  <dcterms:created xsi:type="dcterms:W3CDTF">2020-03-15T11:47:42Z</dcterms:created>
  <dcterms:modified xsi:type="dcterms:W3CDTF">2020-03-15T13:50:58Z</dcterms:modified>
</cp:coreProperties>
</file>