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81" r:id="rId3"/>
    <p:sldId id="282" r:id="rId4"/>
    <p:sldId id="283" r:id="rId5"/>
    <p:sldId id="285" r:id="rId6"/>
    <p:sldId id="277" r:id="rId7"/>
    <p:sldId id="284" r:id="rId8"/>
    <p:sldId id="286" r:id="rId9"/>
    <p:sldId id="287"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36" y="27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0641-9F94-4CFA-BB11-1D4B1AB723CF}" type="datetimeFigureOut">
              <a:rPr lang="uk-UA" smtClean="0"/>
              <a:pPr/>
              <a:t>01.04.2020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55751-F429-42B0-8518-289B037FA17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AB55751-F429-42B0-8518-289B037FA17D}"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01.04.2020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867-7E13-47FC-A82E-ED571937692F}" type="datetimeFigureOut">
              <a:rPr lang="uk-UA" smtClean="0"/>
              <a:pPr/>
              <a:t>01.04.2020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AE6E-082B-44F8-852D-CCDD1414F5C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16832"/>
            <a:ext cx="8229600" cy="2506290"/>
          </a:xfrm>
        </p:spPr>
        <p:txBody>
          <a:bodyPr>
            <a:noAutofit/>
          </a:bodyPr>
          <a:lstStyle/>
          <a:p>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u="sng" dirty="0" smtClean="0">
                <a:latin typeface="Times New Roman" pitchFamily="18" charset="0"/>
                <a:cs typeface="Times New Roman" pitchFamily="18" charset="0"/>
              </a:rPr>
              <a:t>Лекція № </a:t>
            </a:r>
            <a:r>
              <a:rPr lang="uk-UA" sz="4000" b="1" u="sng" dirty="0" smtClean="0">
                <a:latin typeface="Times New Roman" pitchFamily="18" charset="0"/>
                <a:cs typeface="Times New Roman" pitchFamily="18" charset="0"/>
              </a:rPr>
              <a:t>7 </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3000" b="1" dirty="0" smtClean="0">
                <a:latin typeface="Times New Roman" pitchFamily="18" charset="0"/>
                <a:cs typeface="Times New Roman" pitchFamily="18" charset="0"/>
              </a:rPr>
              <a:t>Способи збирання та перевірки доказів під час досудового розслідування</a:t>
            </a:r>
            <a:r>
              <a:rPr lang="uk-UA" sz="3000" b="1" dirty="0" smtClean="0">
                <a:latin typeface="Times New Roman" pitchFamily="18" charset="0"/>
                <a:cs typeface="Times New Roman" pitchFamily="18" charset="0"/>
              </a:rPr>
              <a:t> (частина 1)</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t>
            </a:r>
            <a:endParaRPr lang="uk-UA" sz="36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dirty="0" smtClean="0">
                <a:latin typeface="Times New Roman" pitchFamily="18" charset="0"/>
                <a:cs typeface="Times New Roman" pitchFamily="18" charset="0"/>
              </a:rPr>
              <a:t>Сторона обвинувачення</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196752"/>
            <a:ext cx="8604448" cy="5661248"/>
          </a:xfrm>
        </p:spPr>
        <p:txBody>
          <a:bodyPr>
            <a:normAutofit/>
          </a:bodyPr>
          <a:lstStyle/>
          <a:p>
            <a:pPr algn="just"/>
            <a:r>
              <a:rPr lang="uk-UA" sz="2400" i="1" u="sng" dirty="0" smtClean="0">
                <a:latin typeface="Times New Roman" pitchFamily="18" charset="0"/>
                <a:cs typeface="Times New Roman" pitchFamily="18" charset="0"/>
              </a:rPr>
              <a:t>Проведення слідчих дій</a:t>
            </a:r>
            <a:r>
              <a:rPr lang="uk-UA" sz="2400" dirty="0" smtClean="0">
                <a:latin typeface="Times New Roman" pitchFamily="18" charset="0"/>
                <a:cs typeface="Times New Roman" pitchFamily="18" charset="0"/>
              </a:rPr>
              <a:t>. Уповноважені проводити: слідчий, прокурор, керівник органу досудового розслідування або працівник оперативного підрозділу за дорученням слідчого/прокурора.</a:t>
            </a:r>
          </a:p>
          <a:p>
            <a:pPr algn="just"/>
            <a:r>
              <a:rPr lang="uk-UA" sz="2400" i="1" u="sng" dirty="0" smtClean="0">
                <a:latin typeface="Times New Roman" pitchFamily="18" charset="0"/>
                <a:cs typeface="Times New Roman" pitchFamily="18" charset="0"/>
              </a:rPr>
              <a:t>Проведення негласних слідчих (розшукових) дій</a:t>
            </a:r>
            <a:r>
              <a:rPr lang="uk-UA"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Уповноважені </a:t>
            </a:r>
            <a:r>
              <a:rPr lang="uk-UA" sz="2400" dirty="0" smtClean="0">
                <a:latin typeface="Times New Roman" pitchFamily="18" charset="0"/>
                <a:cs typeface="Times New Roman" pitchFamily="18" charset="0"/>
              </a:rPr>
              <a:t>проводити: слідчий,</a:t>
            </a:r>
            <a:r>
              <a:rPr lang="uk-UA" sz="2400" dirty="0" smtClean="0">
                <a:latin typeface="Times New Roman" pitchFamily="18" charset="0"/>
                <a:cs typeface="Times New Roman" pitchFamily="18" charset="0"/>
              </a:rPr>
              <a:t> керівник органу досудового розслідування</a:t>
            </a:r>
            <a:r>
              <a:rPr lang="uk-UA" sz="2400" dirty="0" smtClean="0">
                <a:latin typeface="Times New Roman" pitchFamily="18" charset="0"/>
                <a:cs typeface="Times New Roman" pitchFamily="18" charset="0"/>
              </a:rPr>
              <a:t> або працівник оперативного підрозділу за дорученням слідчого/прокурора.</a:t>
            </a:r>
          </a:p>
          <a:p>
            <a:pPr algn="just"/>
            <a:r>
              <a:rPr lang="uk-UA" sz="2400" i="1" u="sng" dirty="0" smtClean="0">
                <a:latin typeface="Times New Roman" pitchFamily="18" charset="0"/>
                <a:cs typeface="Times New Roman" pitchFamily="18" charset="0"/>
              </a:rPr>
              <a:t>Витребування </a:t>
            </a:r>
            <a:r>
              <a:rPr lang="uk-UA" sz="2400" i="1" u="sng" dirty="0" smtClean="0">
                <a:latin typeface="Times New Roman" pitchFamily="18" charset="0"/>
                <a:cs typeface="Times New Roman" pitchFamily="18" charset="0"/>
              </a:rPr>
              <a:t>та отримання</a:t>
            </a:r>
            <a:r>
              <a:rPr lang="uk-UA" sz="2400" dirty="0" smtClean="0">
                <a:latin typeface="Times New Roman" pitchFamily="18" charset="0"/>
                <a:cs typeface="Times New Roman" pitchFamily="18" charset="0"/>
              </a:rPr>
              <a:t> від органів державної влади, органів місцевого самоврядування, підприємств, установ та організацій, службових та фізичних осіб </a:t>
            </a:r>
            <a:r>
              <a:rPr lang="uk-UA" sz="2400" u="sng" dirty="0" smtClean="0">
                <a:latin typeface="Times New Roman" pitchFamily="18" charset="0"/>
                <a:cs typeface="Times New Roman" pitchFamily="18" charset="0"/>
              </a:rPr>
              <a:t>речей, </a:t>
            </a:r>
            <a:r>
              <a:rPr lang="uk-UA" sz="2400" i="1" u="sng" dirty="0" smtClean="0">
                <a:latin typeface="Times New Roman" pitchFamily="18" charset="0"/>
                <a:cs typeface="Times New Roman" pitchFamily="18" charset="0"/>
              </a:rPr>
              <a:t>документів, відомостей, висновків експертів, висновків ревізій та актів </a:t>
            </a:r>
            <a:r>
              <a:rPr lang="uk-UA" sz="2400" i="1" u="sng" dirty="0" smtClean="0">
                <a:latin typeface="Times New Roman" pitchFamily="18" charset="0"/>
                <a:cs typeface="Times New Roman" pitchFamily="18" charset="0"/>
              </a:rPr>
              <a:t>перевірок</a:t>
            </a:r>
            <a:r>
              <a:rPr lang="uk-UA" sz="2400" dirty="0" smtClean="0">
                <a:latin typeface="Times New Roman" pitchFamily="18" charset="0"/>
                <a:cs typeface="Times New Roman" pitchFamily="18" charset="0"/>
              </a:rPr>
              <a:t>.</a:t>
            </a:r>
          </a:p>
          <a:p>
            <a:pPr algn="just"/>
            <a:r>
              <a:rPr lang="uk-UA" sz="2400" dirty="0" smtClean="0">
                <a:latin typeface="Times New Roman" pitchFamily="18" charset="0"/>
                <a:cs typeface="Times New Roman" pitchFamily="18" charset="0"/>
              </a:rPr>
              <a:t>Проведення </a:t>
            </a:r>
            <a:r>
              <a:rPr lang="uk-UA" sz="2400" i="1" u="sng" dirty="0" smtClean="0">
                <a:latin typeface="Times New Roman" pitchFamily="18" charset="0"/>
                <a:cs typeface="Times New Roman" pitchFamily="18" charset="0"/>
              </a:rPr>
              <a:t>інших процесуальних дій</a:t>
            </a:r>
            <a:r>
              <a:rPr lang="uk-UA" sz="2400" dirty="0" smtClean="0">
                <a:latin typeface="Times New Roman" pitchFamily="18" charset="0"/>
                <a:cs typeface="Times New Roman" pitchFamily="18" charset="0"/>
              </a:rPr>
              <a:t>, передбачених </a:t>
            </a:r>
            <a:r>
              <a:rPr lang="uk-UA" sz="2400" dirty="0" smtClean="0">
                <a:latin typeface="Times New Roman" pitchFamily="18" charset="0"/>
                <a:cs typeface="Times New Roman" pitchFamily="18" charset="0"/>
              </a:rPr>
              <a:t>КПК.</a:t>
            </a:r>
          </a:p>
          <a:p>
            <a:pPr lvl="5" algn="just">
              <a:buNone/>
            </a:pPr>
            <a:r>
              <a:rPr lang="uk-UA" sz="1200" dirty="0" smtClean="0">
                <a:latin typeface="Times New Roman" pitchFamily="18" charset="0"/>
                <a:cs typeface="Times New Roman" pitchFamily="18" charset="0"/>
              </a:rPr>
              <a:t>	</a:t>
            </a:r>
            <a:r>
              <a:rPr lang="uk-UA" sz="1200" dirty="0" smtClean="0">
                <a:latin typeface="Times New Roman" pitchFamily="18" charset="0"/>
                <a:cs typeface="Times New Roman" pitchFamily="18" charset="0"/>
              </a:rPr>
              <a:t>				</a:t>
            </a:r>
            <a:endParaRPr lang="uk-UA" sz="2400" dirty="0" smtClean="0">
              <a:latin typeface="Times New Roman" pitchFamily="18" charset="0"/>
              <a:cs typeface="Times New Roman" pitchFamily="18" charset="0"/>
            </a:endParaRPr>
          </a:p>
          <a:p>
            <a:pPr algn="just"/>
            <a:endParaRPr lang="uk-UA" sz="2400" dirty="0" smtClean="0">
              <a:latin typeface="Times New Roman" pitchFamily="18" charset="0"/>
              <a:cs typeface="Times New Roman" pitchFamily="18" charset="0"/>
            </a:endParaRPr>
          </a:p>
          <a:p>
            <a:pPr algn="just"/>
            <a:endParaRPr lang="uk-UA" sz="2400" dirty="0" smtClean="0">
              <a:latin typeface="Times New Roman" pitchFamily="18" charset="0"/>
              <a:cs typeface="Times New Roman" pitchFamily="18" charset="0"/>
            </a:endParaRPr>
          </a:p>
          <a:p>
            <a:pPr algn="just"/>
            <a:endParaRPr lang="uk-UA" sz="2400" dirty="0" smtClean="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000" b="1" dirty="0" smtClean="0">
                <a:latin typeface="Times New Roman" pitchFamily="18" charset="0"/>
                <a:cs typeface="Times New Roman" pitchFamily="18" charset="0"/>
              </a:rPr>
              <a:t>Сторона захисту, потерпілий, представник </a:t>
            </a:r>
            <a:r>
              <a:rPr lang="uk-UA" sz="3000" b="1" dirty="0" smtClean="0">
                <a:latin typeface="Times New Roman" pitchFamily="18" charset="0"/>
                <a:cs typeface="Times New Roman" pitchFamily="18" charset="0"/>
              </a:rPr>
              <a:t>юридичної особи, щодо якої здійснюється провадження</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916832"/>
            <a:ext cx="8604448" cy="4525963"/>
          </a:xfrm>
        </p:spPr>
        <p:txBody>
          <a:bodyPr>
            <a:normAutofit/>
          </a:bodyPr>
          <a:lstStyle/>
          <a:p>
            <a:pPr algn="just"/>
            <a:r>
              <a:rPr lang="uk-UA" sz="2400" i="1" u="sng" dirty="0" smtClean="0">
                <a:latin typeface="Times New Roman" pitchFamily="18" charset="0"/>
                <a:cs typeface="Times New Roman" pitchFamily="18" charset="0"/>
              </a:rPr>
              <a:t>Витребування </a:t>
            </a:r>
            <a:r>
              <a:rPr lang="uk-UA" sz="2400" i="1" u="sng" dirty="0" smtClean="0">
                <a:latin typeface="Times New Roman" pitchFamily="18" charset="0"/>
                <a:cs typeface="Times New Roman" pitchFamily="18" charset="0"/>
              </a:rPr>
              <a:t>та отримання</a:t>
            </a:r>
            <a:r>
              <a:rPr lang="uk-UA" sz="2400" dirty="0" smtClean="0">
                <a:latin typeface="Times New Roman" pitchFamily="18" charset="0"/>
                <a:cs typeface="Times New Roman" pitchFamily="18" charset="0"/>
              </a:rPr>
              <a:t> від органів державної влади, органів місцевого самоврядування, підприємств, установ, організацій, службових та фізичних осіб </a:t>
            </a:r>
            <a:r>
              <a:rPr lang="uk-UA" sz="2400" i="1" u="sng" dirty="0" smtClean="0">
                <a:latin typeface="Times New Roman" pitchFamily="18" charset="0"/>
                <a:cs typeface="Times New Roman" pitchFamily="18" charset="0"/>
              </a:rPr>
              <a:t>речей, копій документів, відомостей, висновків експертів, висновків ревізій, актів </a:t>
            </a:r>
            <a:r>
              <a:rPr lang="uk-UA" sz="2400" i="1" u="sng" dirty="0" smtClean="0">
                <a:latin typeface="Times New Roman" pitchFamily="18" charset="0"/>
                <a:cs typeface="Times New Roman" pitchFamily="18" charset="0"/>
              </a:rPr>
              <a:t>перевірок</a:t>
            </a:r>
            <a:r>
              <a:rPr lang="uk-UA" sz="2400" dirty="0" smtClean="0">
                <a:latin typeface="Times New Roman" pitchFamily="18" charset="0"/>
                <a:cs typeface="Times New Roman" pitchFamily="18" charset="0"/>
              </a:rPr>
              <a:t>.</a:t>
            </a:r>
          </a:p>
          <a:p>
            <a:pPr algn="just"/>
            <a:r>
              <a:rPr lang="uk-UA" sz="2400" i="1" u="sng" dirty="0" smtClean="0">
                <a:latin typeface="Times New Roman" pitchFamily="18" charset="0"/>
                <a:cs typeface="Times New Roman" pitchFamily="18" charset="0"/>
              </a:rPr>
              <a:t>Ініціювання</a:t>
            </a:r>
            <a:r>
              <a:rPr lang="uk-UA" sz="2400" dirty="0" smtClean="0">
                <a:latin typeface="Times New Roman" pitchFamily="18" charset="0"/>
                <a:cs typeface="Times New Roman" pitchFamily="18" charset="0"/>
              </a:rPr>
              <a:t> перед слідчим суддею/судом/прокурором/слідчим </a:t>
            </a:r>
            <a:r>
              <a:rPr lang="uk-UA" sz="2400" i="1" u="sng" dirty="0" smtClean="0">
                <a:latin typeface="Times New Roman" pitchFamily="18" charset="0"/>
                <a:cs typeface="Times New Roman" pitchFamily="18" charset="0"/>
              </a:rPr>
              <a:t>проведення </a:t>
            </a:r>
            <a:r>
              <a:rPr lang="uk-UA" sz="2400" i="1" u="sng" dirty="0" smtClean="0">
                <a:latin typeface="Times New Roman" pitchFamily="18" charset="0"/>
                <a:cs typeface="Times New Roman" pitchFamily="18" charset="0"/>
              </a:rPr>
              <a:t>СД, НСРД </a:t>
            </a:r>
            <a:r>
              <a:rPr lang="uk-UA" sz="2400" i="1" u="sng" dirty="0" smtClean="0">
                <a:latin typeface="Times New Roman" pitchFamily="18" charset="0"/>
                <a:cs typeface="Times New Roman" pitchFamily="18" charset="0"/>
              </a:rPr>
              <a:t>та інших процесуальних </a:t>
            </a:r>
            <a:r>
              <a:rPr lang="uk-UA" sz="2400" i="1" u="sng" dirty="0" smtClean="0">
                <a:latin typeface="Times New Roman" pitchFamily="18" charset="0"/>
                <a:cs typeface="Times New Roman" pitchFamily="18" charset="0"/>
              </a:rPr>
              <a:t>дій</a:t>
            </a:r>
            <a:r>
              <a:rPr lang="uk-UA" sz="2400" dirty="0" smtClean="0">
                <a:latin typeface="Times New Roman" pitchFamily="18" charset="0"/>
                <a:cs typeface="Times New Roman" pitchFamily="18" charset="0"/>
              </a:rPr>
              <a:t>. </a:t>
            </a:r>
          </a:p>
          <a:p>
            <a:pPr algn="just"/>
            <a:r>
              <a:rPr lang="uk-UA" sz="2400" dirty="0" smtClean="0">
                <a:latin typeface="Times New Roman" pitchFamily="18" charset="0"/>
                <a:cs typeface="Times New Roman" pitchFamily="18" charset="0"/>
              </a:rPr>
              <a:t>Здійснення </a:t>
            </a:r>
            <a:r>
              <a:rPr lang="uk-UA" sz="2400" dirty="0" smtClean="0">
                <a:latin typeface="Times New Roman" pitchFamily="18" charset="0"/>
                <a:cs typeface="Times New Roman" pitchFamily="18" charset="0"/>
              </a:rPr>
              <a:t>інших дій, які здатні забезпечити подання суду належних і допустимих доказів</a:t>
            </a:r>
            <a:r>
              <a:rPr lang="uk-UA" sz="2400" dirty="0" smtClean="0">
                <a:latin typeface="Times New Roman" pitchFamily="18" charset="0"/>
                <a:cs typeface="Times New Roman" pitchFamily="18" charset="0"/>
              </a:rPr>
              <a:t>.</a:t>
            </a:r>
          </a:p>
          <a:p>
            <a:pPr algn="just"/>
            <a:endParaRPr lang="uk-UA" sz="2400" dirty="0" smtClean="0">
              <a:latin typeface="Times New Roman" pitchFamily="18" charset="0"/>
              <a:cs typeface="Times New Roman" pitchFamily="18" charset="0"/>
            </a:endParaRPr>
          </a:p>
          <a:p>
            <a:pPr lvl="8" algn="just">
              <a:buNone/>
            </a:pPr>
            <a:endParaRPr lang="uk-UA"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3408"/>
            <a:ext cx="8229600" cy="1143000"/>
          </a:xfrm>
        </p:spPr>
        <p:txBody>
          <a:bodyPr>
            <a:normAutofit/>
          </a:bodyPr>
          <a:lstStyle/>
          <a:p>
            <a:r>
              <a:rPr lang="uk-UA" sz="3000" b="1" dirty="0" smtClean="0">
                <a:latin typeface="Times New Roman" pitchFamily="18" charset="0"/>
                <a:cs typeface="Times New Roman" pitchFamily="18" charset="0"/>
              </a:rPr>
              <a:t>Проведення СД та НСРД</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836712"/>
            <a:ext cx="8676456" cy="5589240"/>
          </a:xfrm>
        </p:spPr>
        <p:txBody>
          <a:bodyPr>
            <a:noAutofit/>
          </a:bodyPr>
          <a:lstStyle/>
          <a:p>
            <a:pPr algn="just">
              <a:buNone/>
            </a:pPr>
            <a:r>
              <a:rPr lang="uk-UA" sz="1900" dirty="0" smtClean="0">
                <a:latin typeface="Times New Roman" pitchFamily="18" charset="0"/>
                <a:cs typeface="Times New Roman" pitchFamily="18" charset="0"/>
              </a:rPr>
              <a:t>	</a:t>
            </a:r>
            <a:r>
              <a:rPr lang="uk-UA" sz="1900" i="1" u="sng" dirty="0" smtClean="0">
                <a:latin typeface="Times New Roman" pitchFamily="18" charset="0"/>
                <a:cs typeface="Times New Roman" pitchFamily="18" charset="0"/>
              </a:rPr>
              <a:t>Слідчий:</a:t>
            </a:r>
          </a:p>
          <a:p>
            <a:pPr algn="just"/>
            <a:r>
              <a:rPr lang="uk-UA" sz="1900" dirty="0" smtClean="0">
                <a:latin typeface="Times New Roman" pitchFamily="18" charset="0"/>
                <a:cs typeface="Times New Roman" pitchFamily="18" charset="0"/>
              </a:rPr>
              <a:t>за власним переконанням (тільки СД);</a:t>
            </a:r>
          </a:p>
          <a:p>
            <a:pPr algn="just"/>
            <a:r>
              <a:rPr lang="uk-UA" sz="1900" dirty="0" smtClean="0">
                <a:latin typeface="Times New Roman" pitchFamily="18" charset="0"/>
                <a:cs typeface="Times New Roman" pitchFamily="18" charset="0"/>
              </a:rPr>
              <a:t>за письмовою вказівкою прокурора (СД або НСРД);</a:t>
            </a:r>
          </a:p>
          <a:p>
            <a:pPr algn="just"/>
            <a:r>
              <a:rPr lang="uk-UA" sz="1900" dirty="0" smtClean="0">
                <a:latin typeface="Times New Roman" pitchFamily="18" charset="0"/>
                <a:cs typeface="Times New Roman" pitchFamily="18" charset="0"/>
              </a:rPr>
              <a:t>за письмовою вказівкою керівника органу досудового розслідування (СД);</a:t>
            </a:r>
          </a:p>
          <a:p>
            <a:pPr algn="just"/>
            <a:r>
              <a:rPr lang="uk-UA" sz="1900" dirty="0" smtClean="0">
                <a:latin typeface="Times New Roman" pitchFamily="18" charset="0"/>
                <a:cs typeface="Times New Roman" pitchFamily="18" charset="0"/>
              </a:rPr>
              <a:t>за клопотанням сторони захисту, потерпілого, представника </a:t>
            </a:r>
            <a:r>
              <a:rPr lang="uk-UA" sz="1900" dirty="0" smtClean="0">
                <a:latin typeface="Times New Roman" pitchFamily="18" charset="0"/>
                <a:cs typeface="Times New Roman" pitchFamily="18" charset="0"/>
              </a:rPr>
              <a:t>юридичної особи, щодо якої здійснюється </a:t>
            </a:r>
            <a:r>
              <a:rPr lang="uk-UA" sz="1900" dirty="0" smtClean="0">
                <a:latin typeface="Times New Roman" pitchFamily="18" charset="0"/>
                <a:cs typeface="Times New Roman" pitchFamily="18" charset="0"/>
              </a:rPr>
              <a:t>провадження (СД); </a:t>
            </a:r>
          </a:p>
          <a:p>
            <a:pPr algn="just"/>
            <a:r>
              <a:rPr lang="uk-UA" sz="1900" dirty="0" smtClean="0">
                <a:latin typeface="Times New Roman" pitchFamily="18" charset="0"/>
                <a:cs typeface="Times New Roman" pitchFamily="18" charset="0"/>
              </a:rPr>
              <a:t>за ухвалою слідчого судді (наприклад, задоволення скарги захисника на постанову слідчого про відмову в проведенні СД за клопотанням сторони захисту).</a:t>
            </a:r>
          </a:p>
          <a:p>
            <a:pPr algn="just"/>
            <a:r>
              <a:rPr lang="uk-UA" sz="1900" dirty="0" smtClean="0">
                <a:latin typeface="Times New Roman" pitchFamily="18" charset="0"/>
                <a:cs typeface="Times New Roman" pitchFamily="18" charset="0"/>
              </a:rPr>
              <a:t>за рішенням слідчого, узгодженого з прокурором (НСРД у випадках, передбачених ст. 250 КПК)</a:t>
            </a:r>
          </a:p>
          <a:p>
            <a:pPr algn="just">
              <a:buNone/>
            </a:pPr>
            <a:r>
              <a:rPr lang="uk-UA" sz="1900" dirty="0" smtClean="0">
                <a:latin typeface="Times New Roman" pitchFamily="18" charset="0"/>
                <a:cs typeface="Times New Roman" pitchFamily="18" charset="0"/>
              </a:rPr>
              <a:t>	</a:t>
            </a:r>
            <a:r>
              <a:rPr lang="uk-UA" sz="1900" i="1" u="sng" dirty="0" smtClean="0">
                <a:latin typeface="Times New Roman" pitchFamily="18" charset="0"/>
                <a:cs typeface="Times New Roman" pitchFamily="18" charset="0"/>
              </a:rPr>
              <a:t>Працівник оперативного підрозділу</a:t>
            </a:r>
            <a:r>
              <a:rPr lang="uk-UA" sz="1900" i="1" dirty="0" smtClean="0">
                <a:latin typeface="Times New Roman" pitchFamily="18" charset="0"/>
                <a:cs typeface="Times New Roman" pitchFamily="18" charset="0"/>
              </a:rPr>
              <a:t> </a:t>
            </a:r>
            <a:r>
              <a:rPr lang="uk-UA" sz="1900" dirty="0" smtClean="0">
                <a:latin typeface="Times New Roman" pitchFamily="18" charset="0"/>
                <a:cs typeface="Times New Roman" pitchFamily="18" charset="0"/>
              </a:rPr>
              <a:t>має право проводити СД та НСРД виключно на підставі письмового доручення слідчого/прокурора.</a:t>
            </a:r>
          </a:p>
          <a:p>
            <a:pPr algn="just">
              <a:buNone/>
            </a:pPr>
            <a:r>
              <a:rPr lang="uk-UA" sz="1900" dirty="0" smtClean="0">
                <a:latin typeface="Times New Roman" pitchFamily="18" charset="0"/>
                <a:cs typeface="Times New Roman" pitchFamily="18" charset="0"/>
              </a:rPr>
              <a:t>	</a:t>
            </a:r>
            <a:r>
              <a:rPr lang="uk-UA" sz="1900" i="1" u="sng" dirty="0" smtClean="0">
                <a:latin typeface="Times New Roman" pitchFamily="18" charset="0"/>
                <a:cs typeface="Times New Roman" pitchFamily="18" charset="0"/>
              </a:rPr>
              <a:t>Прокурор:</a:t>
            </a:r>
          </a:p>
          <a:p>
            <a:pPr algn="just"/>
            <a:r>
              <a:rPr lang="uk-UA" sz="1900" dirty="0" smtClean="0">
                <a:latin typeface="Times New Roman" pitchFamily="18" charset="0"/>
                <a:cs typeface="Times New Roman" pitchFamily="18" charset="0"/>
              </a:rPr>
              <a:t>за власним переконанням (тільки СД);</a:t>
            </a:r>
          </a:p>
          <a:p>
            <a:pPr algn="just"/>
            <a:r>
              <a:rPr lang="uk-UA" sz="1900" dirty="0" smtClean="0">
                <a:latin typeface="Times New Roman" pitchFamily="18" charset="0"/>
                <a:cs typeface="Times New Roman" pitchFamily="18" charset="0"/>
              </a:rPr>
              <a:t>за </a:t>
            </a:r>
            <a:r>
              <a:rPr lang="uk-UA" sz="1900" dirty="0" smtClean="0">
                <a:latin typeface="Times New Roman" pitchFamily="18" charset="0"/>
                <a:cs typeface="Times New Roman" pitchFamily="18" charset="0"/>
              </a:rPr>
              <a:t>клопотанням сторони захисту, потерпілого, представника юридичної особи, щодо якої здійснюється провадження (</a:t>
            </a:r>
            <a:r>
              <a:rPr lang="uk-UA" sz="1900" dirty="0" smtClean="0">
                <a:latin typeface="Times New Roman" pitchFamily="18" charset="0"/>
                <a:cs typeface="Times New Roman" pitchFamily="18" charset="0"/>
              </a:rPr>
              <a:t>СД);</a:t>
            </a:r>
          </a:p>
          <a:p>
            <a:pPr algn="just"/>
            <a:r>
              <a:rPr lang="uk-UA" sz="1900" dirty="0" smtClean="0">
                <a:latin typeface="Times New Roman" pitchFamily="18" charset="0"/>
                <a:cs typeface="Times New Roman" pitchFamily="18" charset="0"/>
              </a:rPr>
              <a:t>за письмовою вказівкою прокурора вищого рівня.</a:t>
            </a:r>
            <a:endParaRPr lang="uk-UA" sz="1900" dirty="0" smtClean="0">
              <a:latin typeface="Times New Roman" pitchFamily="18" charset="0"/>
              <a:cs typeface="Times New Roman" pitchFamily="18" charset="0"/>
            </a:endParaRPr>
          </a:p>
          <a:p>
            <a:pPr algn="just"/>
            <a:endParaRPr lang="uk-UA" sz="1900" i="1" u="sng"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uk-UA" sz="3000" b="1" dirty="0" smtClean="0">
                <a:latin typeface="Times New Roman" pitchFamily="18" charset="0"/>
                <a:cs typeface="Times New Roman" pitchFamily="18" charset="0"/>
              </a:rPr>
              <a:t>Підстави проведення НСРД</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257800"/>
          </a:xfrm>
        </p:spPr>
        <p:txBody>
          <a:bodyPr>
            <a:normAutofit lnSpcReduction="10000"/>
          </a:bodyPr>
          <a:lstStyle/>
          <a:p>
            <a:pPr algn="just"/>
            <a:r>
              <a:rPr lang="uk-UA" sz="2000" i="1" dirty="0" smtClean="0">
                <a:latin typeface="Times New Roman" pitchFamily="18" charset="0"/>
                <a:cs typeface="Times New Roman" pitchFamily="18" charset="0"/>
              </a:rPr>
              <a:t>Постанова прокурора</a:t>
            </a:r>
            <a:r>
              <a:rPr lang="uk-UA" sz="2000" dirty="0" smtClean="0">
                <a:latin typeface="Times New Roman" pitchFamily="18" charset="0"/>
                <a:cs typeface="Times New Roman" pitchFamily="18" charset="0"/>
              </a:rPr>
              <a:t> за ст. 271 КПК (контроль за вчиненням злочину). Проводиться у 4-х формах: контрольована поставка; контрольована та оперативна закупка; спеціальний слідчий експеримент; імітування обстановки злочину.</a:t>
            </a:r>
          </a:p>
          <a:p>
            <a:pPr algn="just"/>
            <a:r>
              <a:rPr lang="uk-UA" sz="2000" i="1" dirty="0" smtClean="0">
                <a:latin typeface="Times New Roman" pitchFamily="18" charset="0"/>
                <a:cs typeface="Times New Roman" pitchFamily="18" charset="0"/>
              </a:rPr>
              <a:t>Постанова слідчого, погоджена з прокурором</a:t>
            </a:r>
            <a:r>
              <a:rPr lang="uk-UA" sz="2000" dirty="0" smtClean="0">
                <a:latin typeface="Times New Roman" pitchFamily="18" charset="0"/>
                <a:cs typeface="Times New Roman" pitchFamily="18" charset="0"/>
              </a:rPr>
              <a:t>. У виняткових невідкладних випадках, пов’язаних із врятуванням життя людей та запобіганням вчиненню тяжкого або особливо тяжкого злочину у деяких категоріях злочинів (перелік у ч. 1 ст. 250 КПК).</a:t>
            </a:r>
          </a:p>
          <a:p>
            <a:pPr algn="just"/>
            <a:r>
              <a:rPr lang="uk-UA" sz="2000" i="1" dirty="0" smtClean="0">
                <a:latin typeface="Times New Roman" pitchFamily="18" charset="0"/>
                <a:cs typeface="Times New Roman" pitchFamily="18" charset="0"/>
              </a:rPr>
              <a:t>Постанова слідчого, погоджена з керівником органу досудового розслідування</a:t>
            </a:r>
            <a:r>
              <a:rPr lang="uk-UA" sz="2000" dirty="0" smtClean="0">
                <a:latin typeface="Times New Roman" pitchFamily="18" charset="0"/>
                <a:cs typeface="Times New Roman" pitchFamily="18" charset="0"/>
              </a:rPr>
              <a:t> (ст. 272 КПК). Так, </a:t>
            </a:r>
            <a:r>
              <a:rPr lang="uk-UA" sz="2000" dirty="0" smtClean="0">
                <a:latin typeface="Times New Roman" pitchFamily="18" charset="0"/>
                <a:cs typeface="Times New Roman" pitchFamily="18" charset="0"/>
              </a:rPr>
              <a:t>Під час досудового розслідування тяжких або особливо тяжких злочинів можуть бути отримані відомості, речі і документи, які мають значення для досудового розслідування, особою, яка відповідно до закону виконує спеціальне завдання, беручи участь в організованій групі чи злочинній організації, або є учасником зазначеної групи чи організації, який на конфіденційній основі співпрацює з органами досудового розслідування.</a:t>
            </a:r>
            <a:endParaRPr lang="uk-UA" sz="2000" dirty="0" smtClean="0">
              <a:latin typeface="Times New Roman" pitchFamily="18" charset="0"/>
              <a:cs typeface="Times New Roman" pitchFamily="18" charset="0"/>
            </a:endParaRPr>
          </a:p>
          <a:p>
            <a:pPr algn="just"/>
            <a:r>
              <a:rPr lang="uk-UA" sz="2000" i="1" dirty="0" smtClean="0">
                <a:latin typeface="Times New Roman" pitchFamily="18" charset="0"/>
                <a:cs typeface="Times New Roman" pitchFamily="18" charset="0"/>
              </a:rPr>
              <a:t>Ухвала слідчого судді апеляційного суду</a:t>
            </a:r>
            <a:r>
              <a:rPr lang="uk-UA" sz="2000" dirty="0" smtClean="0">
                <a:latin typeface="Times New Roman" pitchFamily="18" charset="0"/>
                <a:cs typeface="Times New Roman" pitchFamily="18" charset="0"/>
              </a:rPr>
              <a:t>. Слідчий </a:t>
            </a:r>
            <a:r>
              <a:rPr lang="uk-UA" sz="2000" dirty="0" smtClean="0">
                <a:latin typeface="Times New Roman" pitchFamily="18" charset="0"/>
                <a:cs typeface="Times New Roman" pitchFamily="18" charset="0"/>
              </a:rPr>
              <a:t>за погодженням з прокурором </a:t>
            </a:r>
            <a:r>
              <a:rPr lang="uk-UA" sz="2000" dirty="0" smtClean="0">
                <a:latin typeface="Times New Roman" pitchFamily="18" charset="0"/>
                <a:cs typeface="Times New Roman" pitchFamily="18" charset="0"/>
              </a:rPr>
              <a:t>або прокурор особисто подає клопотання.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uk-UA" sz="3000" b="1" dirty="0" smtClean="0">
                <a:latin typeface="Times New Roman" pitchFamily="18" charset="0"/>
                <a:cs typeface="Times New Roman" pitchFamily="18" charset="0"/>
              </a:rPr>
              <a:t>Порядок ініціювання проведення СД/НСРД перед прокурором/слідчим</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733256"/>
          </a:xfrm>
        </p:spPr>
        <p:txBody>
          <a:bodyPr>
            <a:normAutofit lnSpcReduction="10000"/>
          </a:bodyPr>
          <a:lstStyle/>
          <a:p>
            <a:pPr algn="just">
              <a:buNone/>
            </a:pPr>
            <a:r>
              <a:rPr lang="uk-UA" sz="2000" dirty="0" smtClean="0">
                <a:latin typeface="Times New Roman" pitchFamily="18" charset="0"/>
                <a:cs typeface="Times New Roman" pitchFamily="18" charset="0"/>
              </a:rPr>
              <a:t>		</a:t>
            </a:r>
          </a:p>
          <a:p>
            <a:pPr algn="just">
              <a:buNone/>
            </a:pP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Письмове клопотання може бути подане потерпілим/стороною захисту/</a:t>
            </a:r>
            <a:r>
              <a:rPr lang="uk-UA" sz="2000" dirty="0" smtClean="0">
                <a:latin typeface="Times New Roman" pitchFamily="18" charset="0"/>
                <a:cs typeface="Times New Roman" pitchFamily="18" charset="0"/>
              </a:rPr>
              <a:t>представником </a:t>
            </a:r>
            <a:r>
              <a:rPr lang="uk-UA" sz="2000" dirty="0" smtClean="0">
                <a:latin typeface="Times New Roman" pitchFamily="18" charset="0"/>
                <a:cs typeface="Times New Roman" pitchFamily="18" charset="0"/>
              </a:rPr>
              <a:t>юридичної особи, щодо якої здійснюється </a:t>
            </a:r>
            <a:r>
              <a:rPr lang="uk-UA" sz="2000" dirty="0" smtClean="0">
                <a:latin typeface="Times New Roman" pitchFamily="18" charset="0"/>
                <a:cs typeface="Times New Roman" pitchFamily="18" charset="0"/>
              </a:rPr>
              <a:t>провадження до слідчого/прокурора: </a:t>
            </a:r>
          </a:p>
          <a:p>
            <a:pPr algn="just"/>
            <a:r>
              <a:rPr lang="uk-UA" sz="2000" dirty="0" smtClean="0">
                <a:latin typeface="Times New Roman" pitchFamily="18" charset="0"/>
                <a:cs typeface="Times New Roman" pitchFamily="18" charset="0"/>
              </a:rPr>
              <a:t>під час особистого прийому;</a:t>
            </a:r>
          </a:p>
          <a:p>
            <a:pPr algn="just"/>
            <a:r>
              <a:rPr lang="uk-UA" sz="2000" dirty="0" smtClean="0">
                <a:latin typeface="Times New Roman" pitchFamily="18" charset="0"/>
                <a:cs typeface="Times New Roman" pitchFamily="18" charset="0"/>
              </a:rPr>
              <a:t>направлене поштою;</a:t>
            </a:r>
          </a:p>
          <a:p>
            <a:pPr algn="just"/>
            <a:r>
              <a:rPr lang="uk-UA" sz="2000" dirty="0" smtClean="0">
                <a:latin typeface="Times New Roman" pitchFamily="18" charset="0"/>
                <a:cs typeface="Times New Roman" pitchFamily="18" charset="0"/>
              </a:rPr>
              <a:t>подано безпосередньо до канцелярії того правоохоронного органу, де працює слідчий/прокурор;</a:t>
            </a:r>
          </a:p>
          <a:p>
            <a:pPr algn="just"/>
            <a:r>
              <a:rPr lang="uk-UA" sz="2000" dirty="0" smtClean="0">
                <a:latin typeface="Times New Roman" pitchFamily="18" charset="0"/>
                <a:cs typeface="Times New Roman" pitchFamily="18" charset="0"/>
              </a:rPr>
              <a:t>направлено через адміністрацію місця ув'язнення.</a:t>
            </a:r>
          </a:p>
          <a:p>
            <a:pPr algn="just">
              <a:buNone/>
            </a:pPr>
            <a:r>
              <a:rPr lang="uk-UA" sz="2000" dirty="0" smtClean="0">
                <a:latin typeface="Times New Roman" pitchFamily="18" charset="0"/>
                <a:cs typeface="Times New Roman" pitchFamily="18" charset="0"/>
              </a:rPr>
              <a:t>		Слідчий/прокурор має </a:t>
            </a:r>
            <a:r>
              <a:rPr lang="uk-UA" sz="2000" i="1" u="sng" dirty="0" smtClean="0">
                <a:latin typeface="Times New Roman" pitchFamily="18" charset="0"/>
                <a:cs typeface="Times New Roman" pitchFamily="18" charset="0"/>
              </a:rPr>
              <a:t>строк у 3 дні</a:t>
            </a:r>
            <a:r>
              <a:rPr lang="uk-UA" sz="2000" dirty="0" smtClean="0">
                <a:latin typeface="Times New Roman" pitchFamily="18" charset="0"/>
                <a:cs typeface="Times New Roman" pitchFamily="18" charset="0"/>
              </a:rPr>
              <a:t>, з моменту отримання клопотання, щоб прийняти рішення (ч. 1 ст. 220 КПК).</a:t>
            </a:r>
          </a:p>
          <a:p>
            <a:pPr algn="just">
              <a:buNone/>
            </a:pP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У разі задоволення клопотання в повному обсязі слідчий/прокурор не зобов'язані виносити постанову.</a:t>
            </a:r>
          </a:p>
          <a:p>
            <a:pPr algn="just">
              <a:buNone/>
            </a:pP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У разі відмови або часткової відмови в задоволенні клопотання виноситься вмотивована постанова, яка може бути оскаржена (п. 7 ч. 1                 ст. 303 КПК) протягом </a:t>
            </a:r>
            <a:r>
              <a:rPr lang="uk-UA" sz="2000" i="1" u="sng" dirty="0" smtClean="0">
                <a:latin typeface="Times New Roman" pitchFamily="18" charset="0"/>
                <a:cs typeface="Times New Roman" pitchFamily="18" charset="0"/>
              </a:rPr>
              <a:t>10 днів</a:t>
            </a:r>
            <a:r>
              <a:rPr lang="uk-UA" sz="2000"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з моменту отримання такої постанови до слідчого судді місцевого суду (ч. 1 ст. 304 КПК).</a:t>
            </a:r>
          </a:p>
          <a:p>
            <a:pPr algn="just"/>
            <a:endParaRPr lang="uk-UA"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000" b="1" dirty="0" smtClean="0">
                <a:latin typeface="Times New Roman" pitchFamily="18" charset="0"/>
                <a:cs typeface="Times New Roman" pitchFamily="18" charset="0"/>
              </a:rPr>
              <a:t>Витребування та отримання від органів державної влади, органів місцевого самоврядування, підприємств, установ та організацій, службових та фізичних осіб речей, документів, відомостей, висновків експертів, висновків ревізій та актів перевірок.</a:t>
            </a:r>
            <a:br>
              <a:rPr lang="uk-UA" sz="2000" b="1" dirty="0" smtClean="0">
                <a:latin typeface="Times New Roman" pitchFamily="18" charset="0"/>
                <a:cs typeface="Times New Roman" pitchFamily="18" charset="0"/>
              </a:rPr>
            </a:br>
            <a:endParaRPr lang="uk-UA" sz="2000" b="1" dirty="0"/>
          </a:p>
        </p:txBody>
      </p:sp>
      <p:sp>
        <p:nvSpPr>
          <p:cNvPr id="3" name="Содержимое 2"/>
          <p:cNvSpPr>
            <a:spLocks noGrp="1"/>
          </p:cNvSpPr>
          <p:nvPr>
            <p:ph idx="1"/>
          </p:nvPr>
        </p:nvSpPr>
        <p:spPr>
          <a:xfrm>
            <a:off x="0" y="1600200"/>
            <a:ext cx="9144000" cy="5257800"/>
          </a:xfrm>
        </p:spPr>
        <p:txBody>
          <a:bodyPr>
            <a:normAutofit lnSpcReduction="10000"/>
          </a:bodyPr>
          <a:lstStyle/>
          <a:p>
            <a:pPr algn="just">
              <a:buNone/>
            </a:pPr>
            <a:r>
              <a:rPr lang="uk-UA"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Сторона обвинувачення </a:t>
            </a:r>
            <a:r>
              <a:rPr lang="uk-UA" sz="2000" dirty="0" smtClean="0">
                <a:latin typeface="Times New Roman" pitchFamily="18" charset="0"/>
                <a:cs typeface="Times New Roman" pitchFamily="18" charset="0"/>
              </a:rPr>
              <a:t>реалізовує шляхом: </a:t>
            </a:r>
          </a:p>
          <a:p>
            <a:pPr algn="just"/>
            <a:r>
              <a:rPr lang="uk-UA" sz="2000" dirty="0" smtClean="0">
                <a:latin typeface="Times New Roman" pitchFamily="18" charset="0"/>
                <a:cs typeface="Times New Roman" pitchFamily="18" charset="0"/>
              </a:rPr>
              <a:t>направлення запитів прокурором/слідчим та отримання </a:t>
            </a:r>
            <a:r>
              <a:rPr lang="uk-UA" sz="2000" dirty="0" smtClean="0">
                <a:latin typeface="Times New Roman" pitchFamily="18" charset="0"/>
                <a:cs typeface="Times New Roman" pitchFamily="18" charset="0"/>
              </a:rPr>
              <a:t>речей, </a:t>
            </a:r>
            <a:r>
              <a:rPr lang="uk-UA" sz="2000" dirty="0" smtClean="0">
                <a:latin typeface="Times New Roman" pitchFamily="18" charset="0"/>
                <a:cs typeface="Times New Roman" pitchFamily="18" charset="0"/>
              </a:rPr>
              <a:t>документів, відомостей, актів перевірок, висновків </a:t>
            </a:r>
            <a:r>
              <a:rPr lang="uk-UA" sz="2000" dirty="0" smtClean="0">
                <a:latin typeface="Times New Roman" pitchFamily="18" charset="0"/>
                <a:cs typeface="Times New Roman" pitchFamily="18" charset="0"/>
              </a:rPr>
              <a:t>ревізій </a:t>
            </a:r>
            <a:r>
              <a:rPr lang="uk-UA" sz="2000" dirty="0" smtClean="0">
                <a:latin typeface="Times New Roman" pitchFamily="18" charset="0"/>
                <a:cs typeface="Times New Roman" pitchFamily="18" charset="0"/>
              </a:rPr>
              <a:t>у відповідь на запити;</a:t>
            </a:r>
          </a:p>
          <a:p>
            <a:pPr algn="just"/>
            <a:r>
              <a:rPr lang="uk-UA" sz="2000" dirty="0" smtClean="0">
                <a:latin typeface="Times New Roman" pitchFamily="18" charset="0"/>
                <a:cs typeface="Times New Roman" pitchFamily="18" charset="0"/>
              </a:rPr>
              <a:t>п</a:t>
            </a:r>
            <a:r>
              <a:rPr lang="uk-UA" sz="2000" dirty="0" smtClean="0">
                <a:latin typeface="Times New Roman" pitchFamily="18" charset="0"/>
                <a:cs typeface="Times New Roman" pitchFamily="18" charset="0"/>
              </a:rPr>
              <a:t>ризначення експертизи за постановою слідчого/прокурора та отримання висновку експерта;</a:t>
            </a:r>
          </a:p>
          <a:p>
            <a:pPr algn="just"/>
            <a:r>
              <a:rPr lang="uk-UA" sz="2000" dirty="0" smtClean="0">
                <a:latin typeface="Times New Roman" pitchFamily="18" charset="0"/>
                <a:cs typeface="Times New Roman" pitchFamily="18" charset="0"/>
              </a:rPr>
              <a:t>отримання від фізичних осіб, за їх добровільною видачею, речей. В такому випадку слідчий/прокурор складають протокол огляду виданої речі.</a:t>
            </a:r>
          </a:p>
          <a:p>
            <a:pPr algn="just">
              <a:buNone/>
            </a:pPr>
            <a:r>
              <a:rPr lang="uk-UA" sz="2000" i="1" dirty="0" smtClean="0">
                <a:latin typeface="Times New Roman" pitchFamily="18" charset="0"/>
                <a:cs typeface="Times New Roman" pitchFamily="18" charset="0"/>
              </a:rPr>
              <a:t>		Сторона захисту, потерпілий, </a:t>
            </a:r>
            <a:r>
              <a:rPr lang="uk-UA" sz="2000" i="1" dirty="0" smtClean="0">
                <a:latin typeface="Times New Roman" pitchFamily="18" charset="0"/>
                <a:cs typeface="Times New Roman" pitchFamily="18" charset="0"/>
              </a:rPr>
              <a:t>представник юридичної особи, щодо якої здійснюється провадження</a:t>
            </a:r>
            <a:r>
              <a:rPr lang="uk-UA" sz="2000"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реалізовує шляхом:</a:t>
            </a:r>
          </a:p>
          <a:p>
            <a:pPr algn="just"/>
            <a:r>
              <a:rPr lang="uk-UA" sz="2000" dirty="0" smtClean="0">
                <a:latin typeface="Times New Roman" pitchFamily="18" charset="0"/>
                <a:cs typeface="Times New Roman" pitchFamily="18" charset="0"/>
              </a:rPr>
              <a:t>направлення адвокатського запиту. Відповідь на адвокатський запит повинна бути надана не пізніше 5-ти робочих днів з дня отримання запиту (ч. 2 ст. 24 ЗУ </a:t>
            </a:r>
            <a:r>
              <a:rPr lang="uk-UA" sz="2000" dirty="0" err="1" smtClean="0">
                <a:latin typeface="Times New Roman" pitchFamily="18" charset="0"/>
                <a:cs typeface="Times New Roman" pitchFamily="18" charset="0"/>
              </a:rPr>
              <a:t>“Про</a:t>
            </a:r>
            <a:r>
              <a:rPr lang="uk-UA" sz="2000" dirty="0" smtClean="0">
                <a:latin typeface="Times New Roman" pitchFamily="18" charset="0"/>
                <a:cs typeface="Times New Roman" pitchFamily="18" charset="0"/>
              </a:rPr>
              <a:t> адвокатуру та адвокатську </a:t>
            </a:r>
            <a:r>
              <a:rPr lang="uk-UA" sz="2000" dirty="0" err="1" smtClean="0">
                <a:latin typeface="Times New Roman" pitchFamily="18" charset="0"/>
                <a:cs typeface="Times New Roman" pitchFamily="18" charset="0"/>
              </a:rPr>
              <a:t>діяльність”</a:t>
            </a:r>
            <a:r>
              <a:rPr lang="uk-UA" sz="2000" dirty="0" smtClean="0">
                <a:latin typeface="Times New Roman" pitchFamily="18" charset="0"/>
                <a:cs typeface="Times New Roman" pitchFamily="18" charset="0"/>
              </a:rPr>
              <a:t>);</a:t>
            </a:r>
          </a:p>
          <a:p>
            <a:pPr algn="just"/>
            <a:r>
              <a:rPr lang="uk-UA" sz="2000" dirty="0" smtClean="0">
                <a:latin typeface="Times New Roman" pitchFamily="18" charset="0"/>
                <a:cs typeface="Times New Roman" pitchFamily="18" charset="0"/>
              </a:rPr>
              <a:t>направлення запиту особисто підозрюваним/потерпілий, представником юридичної особи;</a:t>
            </a:r>
          </a:p>
          <a:p>
            <a:pPr algn="just"/>
            <a:r>
              <a:rPr lang="uk-UA" sz="2000" dirty="0" smtClean="0">
                <a:latin typeface="Times New Roman" pitchFamily="18" charset="0"/>
                <a:cs typeface="Times New Roman" pitchFamily="18" charset="0"/>
              </a:rPr>
              <a:t>особисте залучення експерта для проведення експертизи (ст. 242, 243 КПК);</a:t>
            </a:r>
          </a:p>
          <a:p>
            <a:pPr algn="just"/>
            <a:r>
              <a:rPr lang="uk-UA" sz="2000" dirty="0" smtClean="0">
                <a:latin typeface="Times New Roman" pitchFamily="18" charset="0"/>
                <a:cs typeface="Times New Roman" pitchFamily="18" charset="0"/>
              </a:rPr>
              <a:t>залучення експерта слідчим суддею у випадках, передбачених ст. 244 КПК.</a:t>
            </a:r>
          </a:p>
          <a:p>
            <a:pPr algn="just"/>
            <a:endParaRPr lang="uk-UA" sz="2000" dirty="0" smtClean="0">
              <a:latin typeface="Times New Roman" pitchFamily="18" charset="0"/>
              <a:cs typeface="Times New Roman" pitchFamily="18" charset="0"/>
            </a:endParaRPr>
          </a:p>
          <a:p>
            <a:pPr lvl="1" algn="just">
              <a:buNone/>
            </a:pPr>
            <a:endParaRPr lang="uk-UA"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Autofit/>
          </a:bodyPr>
          <a:lstStyle/>
          <a:p>
            <a:r>
              <a:rPr lang="uk-UA" sz="2400" b="1" dirty="0" smtClean="0">
                <a:latin typeface="Times New Roman" pitchFamily="18" charset="0"/>
                <a:cs typeface="Times New Roman" pitchFamily="18" charset="0"/>
              </a:rPr>
              <a:t>Звернення до слідчого судді із клопотанням про застосування заходів забезпечення кримінального провадження</a:t>
            </a: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686800" cy="5589240"/>
          </a:xfrm>
        </p:spPr>
        <p:txBody>
          <a:bodyPr>
            <a:normAutofit/>
          </a:bodyPr>
          <a:lstStyle/>
          <a:p>
            <a:pPr algn="just"/>
            <a:r>
              <a:rPr lang="uk-UA" sz="2000" dirty="0" smtClean="0">
                <a:latin typeface="Times New Roman" pitchFamily="18" charset="0"/>
                <a:cs typeface="Times New Roman" pitchFamily="18" charset="0"/>
              </a:rPr>
              <a:t>Є одним із способів отримання доказів стороною обвинувачення/захисту. Так, наприклад у ситуації коли слідчий/прокурор направив запит на підприємство про надання копій або оригіналів документів, однак отримано відповідь, що документи не має можливості надати. У випадку впевненості сторони обвинувачення, що документи знаходяться на підприємстві, слідчий за погодженням з прокурором або прокурор особисто подає клопотання про тимчасовий доступ до речей та документів в порядку ст. 159-166 КПК. Ухвала про ТДРД є обов'язковою до виконання, відмова у видачі документів або їх копій може бути підставою для притягнення до кримінальної відповідальності за 382 КК України, або згідно положень ч. 1 ст. 166 КПК: у разі невиконання ухвали про тимчасовий доступ до речей і документів слідчий суддя, суд за клопотанням сторони кримінального провадження, якій надано право на доступ до речей і документів на підставі ухвали, </a:t>
            </a:r>
            <a:r>
              <a:rPr lang="uk-UA" sz="2000" i="1" u="sng" dirty="0" smtClean="0">
                <a:latin typeface="Times New Roman" pitchFamily="18" charset="0"/>
                <a:cs typeface="Times New Roman" pitchFamily="18" charset="0"/>
              </a:rPr>
              <a:t>має право постановити ухвалу про дозвіл на проведення обшуку </a:t>
            </a:r>
            <a:r>
              <a:rPr lang="uk-UA" sz="2000" dirty="0" smtClean="0">
                <a:latin typeface="Times New Roman" pitchFamily="18" charset="0"/>
                <a:cs typeface="Times New Roman" pitchFamily="18" charset="0"/>
              </a:rPr>
              <a:t>згідно з положеннями цього Кодексу з метою відшукання та вилучення зазначених речей і документів</a:t>
            </a:r>
          </a:p>
          <a:p>
            <a:pPr algn="just"/>
            <a:r>
              <a:rPr lang="uk-UA" sz="2000" dirty="0" smtClean="0">
                <a:latin typeface="Times New Roman" pitchFamily="18" charset="0"/>
                <a:cs typeface="Times New Roman" pitchFamily="18" charset="0"/>
              </a:rPr>
              <a:t>Строк дії ухвали про ТДРД не може перевищувати </a:t>
            </a:r>
            <a:r>
              <a:rPr lang="uk-UA" sz="2000" i="1" dirty="0" smtClean="0">
                <a:latin typeface="Times New Roman" pitchFamily="18" charset="0"/>
                <a:cs typeface="Times New Roman" pitchFamily="18" charset="0"/>
              </a:rPr>
              <a:t>1 місяць</a:t>
            </a:r>
            <a:r>
              <a:rPr lang="uk-UA" sz="2000" dirty="0" smtClean="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dirty="0" smtClean="0">
                <a:latin typeface="Times New Roman" pitchFamily="18" charset="0"/>
                <a:cs typeface="Times New Roman" pitchFamily="18" charset="0"/>
              </a:rPr>
              <a:t>Звернення до слідчого судді із клопотанням про застосування заходів забезпечення кримінального провадження</a:t>
            </a:r>
            <a:endParaRPr lang="uk-UA" sz="2400" dirty="0"/>
          </a:p>
        </p:txBody>
      </p:sp>
      <p:sp>
        <p:nvSpPr>
          <p:cNvPr id="3" name="Содержимое 2"/>
          <p:cNvSpPr>
            <a:spLocks noGrp="1"/>
          </p:cNvSpPr>
          <p:nvPr>
            <p:ph idx="1"/>
          </p:nvPr>
        </p:nvSpPr>
        <p:spPr>
          <a:xfrm>
            <a:off x="457200" y="1600200"/>
            <a:ext cx="8686800" cy="5257800"/>
          </a:xfrm>
        </p:spPr>
        <p:txBody>
          <a:bodyPr>
            <a:normAutofit/>
          </a:bodyPr>
          <a:lstStyle/>
          <a:p>
            <a:pPr algn="just"/>
            <a:r>
              <a:rPr lang="uk-UA" sz="2000" dirty="0" smtClean="0">
                <a:latin typeface="Times New Roman" pitchFamily="18" charset="0"/>
                <a:cs typeface="Times New Roman" pitchFamily="18" charset="0"/>
              </a:rPr>
              <a:t>Сторона захисту також має право звернутися з клопотанням до слідчого судді місцевого суду про тимчасовий доступ до речей та документів. </a:t>
            </a:r>
          </a:p>
          <a:p>
            <a:pPr algn="just"/>
            <a:r>
              <a:rPr lang="uk-UA" sz="2000" dirty="0" smtClean="0">
                <a:latin typeface="Times New Roman" pitchFamily="18" charset="0"/>
                <a:cs typeface="Times New Roman" pitchFamily="18" charset="0"/>
              </a:rPr>
              <a:t>Особа</a:t>
            </a:r>
            <a:r>
              <a:rPr lang="uk-UA" sz="2000" dirty="0" smtClean="0">
                <a:latin typeface="Times New Roman" pitchFamily="18" charset="0"/>
                <a:cs typeface="Times New Roman" pitchFamily="18" charset="0"/>
              </a:rPr>
              <a:t>, яка зазначена в ухвалі слідчого судді, суду про тимчасовий доступ до речей і документів як володілець речей або документів, зобов’язана надати тимчасовий доступ до зазначених в ухвалі речей і документів особі, зазначеній у відповідній ухвалі слідчого судді, </a:t>
            </a:r>
            <a:r>
              <a:rPr lang="uk-UA" sz="2000" dirty="0" smtClean="0">
                <a:latin typeface="Times New Roman" pitchFamily="18" charset="0"/>
                <a:cs typeface="Times New Roman" pitchFamily="18" charset="0"/>
              </a:rPr>
              <a:t>суду (ч. 1 ст. 165 КПК).</a:t>
            </a:r>
          </a:p>
          <a:p>
            <a:pPr algn="just"/>
            <a:r>
              <a:rPr lang="uk-UA" sz="2000" dirty="0" smtClean="0">
                <a:latin typeface="Times New Roman" pitchFamily="18" charset="0"/>
                <a:cs typeface="Times New Roman" pitchFamily="18" charset="0"/>
              </a:rPr>
              <a:t>В разі ненадання необхідних речей або документів, сторона захисту має право поставити питання перед слідчим суддею про проведення обшуку у такого володільця. </a:t>
            </a:r>
          </a:p>
          <a:p>
            <a:pPr algn="just"/>
            <a:r>
              <a:rPr lang="uk-UA" sz="2000" dirty="0" smtClean="0">
                <a:latin typeface="Times New Roman" pitchFamily="18" charset="0"/>
                <a:cs typeface="Times New Roman" pitchFamily="18" charset="0"/>
              </a:rPr>
              <a:t>У </a:t>
            </a:r>
            <a:r>
              <a:rPr lang="uk-UA" sz="2000" dirty="0" smtClean="0">
                <a:latin typeface="Times New Roman" pitchFamily="18" charset="0"/>
                <a:cs typeface="Times New Roman" pitchFamily="18" charset="0"/>
              </a:rPr>
              <a:t>разі якщо дозвіл на проведення обшуку надано за клопотанням сторони захисту, слідчий суддя, суд доручає забезпечення його проведення слідчому, прокурору або органу Національної поліції за місцем проведення цих дій. Проведення обшуку здійснюється за участю особи, за клопотанням якої надано дозвіл на його проведення, згідно з положеннями цього </a:t>
            </a:r>
            <a:r>
              <a:rPr lang="uk-UA" sz="2000" dirty="0" smtClean="0">
                <a:latin typeface="Times New Roman" pitchFamily="18" charset="0"/>
                <a:cs typeface="Times New Roman" pitchFamily="18" charset="0"/>
              </a:rPr>
              <a:t>Кодексу (ч. 2 ст. 166 КПК).</a:t>
            </a:r>
            <a:endParaRPr lang="uk-UA"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3047</TotalTime>
  <Words>761</Words>
  <Application>Microsoft Office PowerPoint</Application>
  <PresentationFormat>Экран (4:3)</PresentationFormat>
  <Paragraphs>60</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Лекція № 7  Способи збирання та перевірки доказів під час досудового розслідування (частина 1)          </vt:lpstr>
      <vt:lpstr>Сторона обвинувачення</vt:lpstr>
      <vt:lpstr>Сторона захисту, потерпілий, представник юридичної особи, щодо якої здійснюється провадження</vt:lpstr>
      <vt:lpstr>Проведення СД та НСРД</vt:lpstr>
      <vt:lpstr>Підстави проведення НСРД</vt:lpstr>
      <vt:lpstr>Порядок ініціювання проведення СД/НСРД перед прокурором/слідчим</vt:lpstr>
      <vt:lpstr>Витребування та отримання від органів державної влади, органів місцевого самоврядування, підприємств, установ та організацій, службових та фізичних осіб речей, документів, відомостей, висновків експертів, висновків ревізій та актів перевірок. </vt:lpstr>
      <vt:lpstr>Звернення до слідчого судді із клопотанням про застосування заходів забезпечення кримінального провадження</vt:lpstr>
      <vt:lpstr>Звернення до слідчого судді із клопотанням про застосування заходів забезпечення кримінального провадження</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вимоги до клопотання про обшук та порядку проведення цієї процесуальної дії. Збільшення прав адвоката при обшуку.</dc:title>
  <dc:creator>Andrew</dc:creator>
  <cp:lastModifiedBy>Andrew</cp:lastModifiedBy>
  <cp:revision>225</cp:revision>
  <dcterms:created xsi:type="dcterms:W3CDTF">2017-12-16T00:24:22Z</dcterms:created>
  <dcterms:modified xsi:type="dcterms:W3CDTF">2020-04-01T17:18:35Z</dcterms:modified>
</cp:coreProperties>
</file>