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82" r:id="rId3"/>
    <p:sldId id="281" r:id="rId4"/>
    <p:sldId id="283" r:id="rId5"/>
    <p:sldId id="285" r:id="rId6"/>
    <p:sldId id="277" r:id="rId7"/>
    <p:sldId id="284" r:id="rId8"/>
    <p:sldId id="286"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6" y="27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0641-9F94-4CFA-BB11-1D4B1AB723CF}" type="datetimeFigureOut">
              <a:rPr lang="uk-UA" smtClean="0"/>
              <a:pPr/>
              <a:t>14.04.2020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55751-F429-42B0-8518-289B037FA17D}"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FAB55751-F429-42B0-8518-289B037FA17D}"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7D41867-7E13-47FC-A82E-ED571937692F}" type="datetimeFigureOut">
              <a:rPr lang="uk-UA" smtClean="0"/>
              <a:pPr/>
              <a:t>14.04.2020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49DAE6E-082B-44F8-852D-CCDD1414F5C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41867-7E13-47FC-A82E-ED571937692F}" type="datetimeFigureOut">
              <a:rPr lang="uk-UA" smtClean="0"/>
              <a:pPr/>
              <a:t>14.04.2020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AE6E-082B-44F8-852D-CCDD1414F5C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zakon.rada.gov.ua/laws/show/4651-17/pri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916832"/>
            <a:ext cx="8229600" cy="2506290"/>
          </a:xfrm>
        </p:spPr>
        <p:txBody>
          <a:bodyPr>
            <a:noAutofit/>
          </a:bodyPr>
          <a:lstStyle/>
          <a:p>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u="sng" dirty="0" smtClean="0">
                <a:latin typeface="Times New Roman" pitchFamily="18" charset="0"/>
                <a:cs typeface="Times New Roman" pitchFamily="18" charset="0"/>
              </a:rPr>
              <a:t>Лекція № 8 </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3000" b="1" dirty="0" smtClean="0">
                <a:latin typeface="Times New Roman" pitchFamily="18" charset="0"/>
                <a:cs typeface="Times New Roman" pitchFamily="18" charset="0"/>
              </a:rPr>
              <a:t>Способи збирання та перевірки доказів під час досудового розслідування (частина 2)</a:t>
            </a: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r>
            <a:br>
              <a:rPr lang="uk-UA" sz="4000" b="1" dirty="0" smtClean="0">
                <a:solidFill>
                  <a:schemeClr val="tx1">
                    <a:lumMod val="75000"/>
                    <a:lumOff val="25000"/>
                  </a:schemeClr>
                </a:solidFill>
                <a:latin typeface="Times New Roman" pitchFamily="18" charset="0"/>
                <a:cs typeface="Times New Roman" pitchFamily="18" charset="0"/>
              </a:rPr>
            </a:br>
            <a:r>
              <a:rPr lang="uk-UA" sz="4000" b="1" dirty="0" smtClean="0">
                <a:solidFill>
                  <a:schemeClr val="tx1">
                    <a:lumMod val="75000"/>
                    <a:lumOff val="25000"/>
                  </a:schemeClr>
                </a:solidFill>
                <a:latin typeface="Times New Roman" pitchFamily="18" charset="0"/>
                <a:cs typeface="Times New Roman" pitchFamily="18" charset="0"/>
              </a:rPr>
              <a:t>						</a:t>
            </a:r>
            <a:endParaRPr lang="uk-UA" sz="3600"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1143000"/>
          </a:xfrm>
        </p:spPr>
        <p:txBody>
          <a:bodyPr>
            <a:noAutofit/>
          </a:bodyPr>
          <a:lstStyle/>
          <a:p>
            <a:r>
              <a:rPr lang="uk-UA" sz="3000" b="1" dirty="0" smtClean="0">
                <a:latin typeface="Times New Roman" pitchFamily="18" charset="0"/>
                <a:cs typeface="Times New Roman" pitchFamily="18" charset="0"/>
              </a:rPr>
              <a:t>Тимчасовий доступ до речей та документів</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268760"/>
            <a:ext cx="8892480" cy="5589240"/>
          </a:xfrm>
        </p:spPr>
        <p:txBody>
          <a:bodyPr>
            <a:normAutofit fontScale="62500" lnSpcReduction="20000"/>
          </a:bodyPr>
          <a:lstStyle/>
          <a:p>
            <a:pPr algn="just">
              <a:buNone/>
            </a:pPr>
            <a:r>
              <a:rPr lang="uk-UA" dirty="0" smtClean="0">
                <a:latin typeface="Times New Roman" pitchFamily="18" charset="0"/>
                <a:cs typeface="Times New Roman" pitchFamily="18" charset="0"/>
              </a:rPr>
              <a:t>		Частина 1 ст. 162 КПК визначає речі і документи, які містять охоронювану законом таємницю:</a:t>
            </a:r>
          </a:p>
          <a:p>
            <a:pPr algn="just"/>
            <a:r>
              <a:rPr lang="uk-UA" dirty="0" smtClean="0">
                <a:latin typeface="Times New Roman" pitchFamily="18" charset="0"/>
                <a:cs typeface="Times New Roman" pitchFamily="18" charset="0"/>
              </a:rPr>
              <a:t>1) інформація, що знаходиться у володінні засобу масової інформації або журналіста і надана їм за умови нерозголошення авторства або джерела інформації;</a:t>
            </a:r>
          </a:p>
          <a:p>
            <a:pPr algn="just"/>
            <a:r>
              <a:rPr lang="uk-UA" dirty="0" smtClean="0">
                <a:latin typeface="Times New Roman" pitchFamily="18" charset="0"/>
                <a:cs typeface="Times New Roman" pitchFamily="18" charset="0"/>
              </a:rPr>
              <a:t>2) відомості, які можуть становити лікарську таємницю;</a:t>
            </a:r>
          </a:p>
          <a:p>
            <a:pPr algn="just"/>
            <a:r>
              <a:rPr lang="uk-UA" dirty="0" smtClean="0">
                <a:latin typeface="Times New Roman" pitchFamily="18" charset="0"/>
                <a:cs typeface="Times New Roman" pitchFamily="18" charset="0"/>
              </a:rPr>
              <a:t>3) відомості, які можуть становити таємницю вчинення нотаріальних дій;</a:t>
            </a:r>
          </a:p>
          <a:p>
            <a:pPr algn="just"/>
            <a:r>
              <a:rPr lang="uk-UA" dirty="0" smtClean="0">
                <a:latin typeface="Times New Roman" pitchFamily="18" charset="0"/>
                <a:cs typeface="Times New Roman" pitchFamily="18" charset="0"/>
              </a:rPr>
              <a:t>4) конфіденційна інформація, в тому числі така, що містить комерційну таємницю;</a:t>
            </a:r>
          </a:p>
          <a:p>
            <a:pPr algn="just"/>
            <a:r>
              <a:rPr lang="uk-UA" dirty="0" smtClean="0">
                <a:latin typeface="Times New Roman" pitchFamily="18" charset="0"/>
                <a:cs typeface="Times New Roman" pitchFamily="18" charset="0"/>
              </a:rPr>
              <a:t>5) відомості, які можуть становити банківську таємницю;</a:t>
            </a:r>
          </a:p>
          <a:p>
            <a:pPr algn="just"/>
            <a:r>
              <a:rPr lang="uk-UA" dirty="0" smtClean="0">
                <a:latin typeface="Times New Roman" pitchFamily="18" charset="0"/>
                <a:cs typeface="Times New Roman" pitchFamily="18" charset="0"/>
              </a:rPr>
              <a:t>6) особисте листування особи та інші записи особистого характеру;</a:t>
            </a:r>
          </a:p>
          <a:p>
            <a:pPr algn="just"/>
            <a:r>
              <a:rPr lang="uk-UA" dirty="0" smtClean="0">
                <a:latin typeface="Times New Roman" pitchFamily="18" charset="0"/>
                <a:cs typeface="Times New Roman" pitchFamily="18" charset="0"/>
              </a:rPr>
              <a:t>7) інформація, яка знаходиться в операторів та провайдерів </a:t>
            </a:r>
            <a:r>
              <a:rPr lang="uk-UA" dirty="0" err="1" smtClean="0">
                <a:latin typeface="Times New Roman" pitchFamily="18" charset="0"/>
                <a:cs typeface="Times New Roman" pitchFamily="18" charset="0"/>
              </a:rPr>
              <a:t>телекомунікацій</a:t>
            </a:r>
            <a:r>
              <a:rPr lang="uk-UA" dirty="0" smtClean="0">
                <a:latin typeface="Times New Roman" pitchFamily="18" charset="0"/>
                <a:cs typeface="Times New Roman" pitchFamily="18" charset="0"/>
              </a:rPr>
              <a:t>, про зв’язок, абонента, надання телекомунікаційних послуг, у тому числі отримання послуг, їх тривалості, змісту, маршрутів передавання тощо;</a:t>
            </a:r>
          </a:p>
          <a:p>
            <a:pPr algn="just"/>
            <a:r>
              <a:rPr lang="uk-UA" dirty="0" smtClean="0">
                <a:latin typeface="Times New Roman" pitchFamily="18" charset="0"/>
                <a:cs typeface="Times New Roman" pitchFamily="18" charset="0"/>
              </a:rPr>
              <a:t>8) персональні дані особи, що знаходяться у її особистому володінні або в базі персональних даних, яка знаходиться у володільця персональних даних;</a:t>
            </a:r>
          </a:p>
          <a:p>
            <a:pPr algn="just"/>
            <a:r>
              <a:rPr lang="uk-UA" dirty="0" smtClean="0">
                <a:latin typeface="Times New Roman" pitchFamily="18" charset="0"/>
                <a:cs typeface="Times New Roman" pitchFamily="18" charset="0"/>
              </a:rPr>
              <a:t>9) державна таємниця.</a:t>
            </a:r>
          </a:p>
          <a:p>
            <a:pPr lvl="1" algn="just">
              <a:buNone/>
            </a:pPr>
            <a:r>
              <a:rPr lang="uk-UA" dirty="0" smtClean="0">
                <a:latin typeface="Times New Roman" pitchFamily="18" charset="0"/>
                <a:cs typeface="Times New Roman" pitchFamily="18" charset="0"/>
              </a:rPr>
              <a:t>Отже вищезазначені речі/документи не можуть бути отримані стороною кримінального провадження окрім як на виконання ухвали про ТДРД.</a:t>
            </a:r>
          </a:p>
          <a:p>
            <a:pPr lvl="8" algn="just">
              <a:buNone/>
            </a:pPr>
            <a:endParaRPr lang="uk-UA"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uk-UA" sz="3000" b="1" dirty="0" smtClean="0">
                <a:latin typeface="Times New Roman" pitchFamily="18" charset="0"/>
                <a:cs typeface="Times New Roman" pitchFamily="18" charset="0"/>
              </a:rPr>
              <a:t>Тимчасовий доступ до речей та документів</a:t>
            </a:r>
            <a:endParaRPr lang="uk-UA" sz="3000" b="1" dirty="0">
              <a:latin typeface="Times New Roman" pitchFamily="18" charset="0"/>
              <a:cs typeface="Times New Roman" pitchFamily="18" charset="0"/>
            </a:endParaRPr>
          </a:p>
        </p:txBody>
      </p:sp>
      <p:sp>
        <p:nvSpPr>
          <p:cNvPr id="3" name="Содержимое 2"/>
          <p:cNvSpPr>
            <a:spLocks noGrp="1"/>
          </p:cNvSpPr>
          <p:nvPr>
            <p:ph idx="1"/>
          </p:nvPr>
        </p:nvSpPr>
        <p:spPr>
          <a:xfrm>
            <a:off x="539552" y="1196752"/>
            <a:ext cx="8604448" cy="5661248"/>
          </a:xfrm>
        </p:spPr>
        <p:txBody>
          <a:bodyPr>
            <a:normAutofit lnSpcReduction="10000"/>
          </a:bodyPr>
          <a:lstStyle/>
          <a:p>
            <a:pPr algn="just"/>
            <a:r>
              <a:rPr lang="uk-UA" sz="2000" dirty="0" smtClean="0">
                <a:latin typeface="Times New Roman" pitchFamily="18" charset="0"/>
                <a:cs typeface="Times New Roman" pitchFamily="18" charset="0"/>
              </a:rPr>
              <a:t>Кримінальний процесуальний кодекс України у ч. 1 ст. 160 визначив, що сторони кримінального провадження мають право звернутися до слідчого судді під час досудового розслідування чи суду під час судового провадження із клопотанням про тимчасовий доступ до речей і документів, за винятком зазначених у </a:t>
            </a:r>
            <a:r>
              <a:rPr lang="uk-UA" sz="2000" dirty="0" smtClean="0">
                <a:latin typeface="Times New Roman" pitchFamily="18" charset="0"/>
                <a:cs typeface="Times New Roman" pitchFamily="18" charset="0"/>
              </a:rPr>
              <a:t>ст. 161 КПК. </a:t>
            </a:r>
            <a:r>
              <a:rPr lang="uk-UA" sz="2000" b="1" dirty="0" smtClean="0">
                <a:latin typeface="Times New Roman" pitchFamily="18" charset="0"/>
                <a:cs typeface="Times New Roman" pitchFamily="18" charset="0"/>
              </a:rPr>
              <a:t>Слідчий</a:t>
            </a:r>
            <a:r>
              <a:rPr lang="uk-UA" sz="2000" dirty="0" smtClean="0">
                <a:latin typeface="Times New Roman" pitchFamily="18" charset="0"/>
                <a:cs typeface="Times New Roman" pitchFamily="18" charset="0"/>
              </a:rPr>
              <a:t> має право звернутися із зазначеним клопотанням </a:t>
            </a:r>
            <a:r>
              <a:rPr lang="uk-UA" sz="2000" b="1" dirty="0" smtClean="0">
                <a:latin typeface="Times New Roman" pitchFamily="18" charset="0"/>
                <a:cs typeface="Times New Roman" pitchFamily="18" charset="0"/>
              </a:rPr>
              <a:t>за погодженням з прокурором</a:t>
            </a:r>
            <a:r>
              <a:rPr lang="uk-UA" sz="2000" dirty="0" smtClean="0">
                <a:latin typeface="Times New Roman" pitchFamily="18" charset="0"/>
                <a:cs typeface="Times New Roman" pitchFamily="18" charset="0"/>
              </a:rPr>
              <a:t>. </a:t>
            </a:r>
          </a:p>
          <a:p>
            <a:pPr algn="just"/>
            <a:r>
              <a:rPr lang="uk-UA" sz="2000" dirty="0" smtClean="0">
                <a:latin typeface="Times New Roman" pitchFamily="18" charset="0"/>
                <a:cs typeface="Times New Roman" pitchFamily="18" charset="0"/>
              </a:rPr>
              <a:t>Отже, законодавець не встановив чітких вимог щодо клопотання сторони захисту.</a:t>
            </a:r>
          </a:p>
          <a:p>
            <a:pPr algn="just"/>
            <a:r>
              <a:rPr lang="uk-UA" sz="2000" dirty="0" smtClean="0">
                <a:latin typeface="Times New Roman" pitchFamily="18" charset="0"/>
                <a:cs typeface="Times New Roman" pitchFamily="18" charset="0"/>
              </a:rPr>
              <a:t>На практиці, у більшості випадків виконання стороною обвинувачення ухвали про ТДРД при здійсненні так званої </a:t>
            </a:r>
            <a:r>
              <a:rPr lang="uk-UA" sz="2000" i="1" dirty="0" smtClean="0">
                <a:latin typeface="Times New Roman" pitchFamily="18" charset="0"/>
                <a:cs typeface="Times New Roman" pitchFamily="18" charset="0"/>
              </a:rPr>
              <a:t>виїмки</a:t>
            </a:r>
            <a:r>
              <a:rPr lang="uk-UA" sz="2000" dirty="0" smtClean="0">
                <a:latin typeface="Times New Roman" pitchFamily="18" charset="0"/>
                <a:cs typeface="Times New Roman" pitchFamily="18" charset="0"/>
              </a:rPr>
              <a:t> слідчий/прокурор складають протокол, в якому вказують особу, яка надала здійснила видачу, а також перелік отриманих речей/документів. </a:t>
            </a:r>
          </a:p>
          <a:p>
            <a:pPr algn="just"/>
            <a:r>
              <a:rPr lang="uk-UA" sz="2000" dirty="0" smtClean="0">
                <a:latin typeface="Times New Roman" pitchFamily="18" charset="0"/>
                <a:cs typeface="Times New Roman" pitchFamily="18" charset="0"/>
              </a:rPr>
              <a:t>Стаття 161 містить вичерпний перелік речей/документів, до яких заборонено доступ: листування або інші форми обміну інформацією між захисником та його клієнтом або будь-якою особою, яка представляє його клієнта, у зв’язку з наданням правової допомоги; об’єкти, які додані до такого листування або інших форм обміну інформацією.</a:t>
            </a:r>
          </a:p>
          <a:p>
            <a:pPr lvl="5" algn="just">
              <a:buNone/>
            </a:pPr>
            <a:r>
              <a:rPr lang="uk-UA" dirty="0" smtClean="0">
                <a:latin typeface="Times New Roman" pitchFamily="18" charset="0"/>
                <a:cs typeface="Times New Roman" pitchFamily="18" charset="0"/>
              </a:rPr>
              <a:t>					</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endParaRPr lang="uk-UA"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143000"/>
          </a:xfrm>
        </p:spPr>
        <p:txBody>
          <a:bodyPr>
            <a:normAutofit/>
          </a:bodyPr>
          <a:lstStyle/>
          <a:p>
            <a:r>
              <a:rPr lang="uk-UA" sz="2600" b="1" dirty="0" smtClean="0">
                <a:latin typeface="Times New Roman" pitchFamily="18" charset="0"/>
                <a:cs typeface="Times New Roman" pitchFamily="18" charset="0"/>
              </a:rPr>
              <a:t>Участь слідчого судді та суду в збиранні та перевірці доказів у кримінальному провадженні</a:t>
            </a: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412776"/>
            <a:ext cx="8676456" cy="5445224"/>
          </a:xfrm>
        </p:spPr>
        <p:txBody>
          <a:bodyPr>
            <a:noAutofit/>
          </a:bodyPr>
          <a:lstStyle/>
          <a:p>
            <a:pPr algn="just"/>
            <a:r>
              <a:rPr lang="uk-UA" sz="2000" dirty="0" smtClean="0">
                <a:latin typeface="Times New Roman" pitchFamily="18" charset="0"/>
                <a:cs typeface="Times New Roman" pitchFamily="18" charset="0"/>
              </a:rPr>
              <a:t>На стадії досудового розслідування слідчий суддя відіграє важливу роль при збиранні та перевірці доказів сторонами кримінального провадження. </a:t>
            </a:r>
          </a:p>
          <a:p>
            <a:pPr algn="just"/>
            <a:r>
              <a:rPr lang="uk-UA" sz="2000" dirty="0" smtClean="0">
                <a:latin typeface="Times New Roman" pitchFamily="18" charset="0"/>
                <a:cs typeface="Times New Roman" pitchFamily="18" charset="0"/>
              </a:rPr>
              <a:t>Допит свідка або потерпілого, проведений згідно положень статті 225 КПК прирівнюється до допиту особи під час судового розгляду, однак з деякими виключеннями. </a:t>
            </a:r>
          </a:p>
          <a:p>
            <a:pPr algn="just"/>
            <a:r>
              <a:rPr lang="uk-UA" sz="2000" dirty="0" smtClean="0">
                <a:latin typeface="Times New Roman" pitchFamily="18" charset="0"/>
                <a:cs typeface="Times New Roman" pitchFamily="18" charset="0"/>
              </a:rPr>
              <a:t>Так, ч. 4 ст. 95 КПК (Показання) визначає, що суд може обґрунтовувати свої висновки лише на показаннях, які він безпосередньо сприймав під час судового засідання або отриманих у порядку, передбаченому </a:t>
            </a:r>
            <a:r>
              <a:rPr lang="uk-UA" sz="2000" dirty="0" smtClean="0">
                <a:latin typeface="Times New Roman" pitchFamily="18" charset="0"/>
                <a:cs typeface="Times New Roman" pitchFamily="18" charset="0"/>
                <a:hlinkClick r:id="rId2"/>
              </a:rPr>
              <a:t>ст. 225</a:t>
            </a:r>
            <a:r>
              <a:rPr lang="uk-UA" sz="2000" dirty="0" smtClean="0">
                <a:latin typeface="Times New Roman" pitchFamily="18" charset="0"/>
                <a:cs typeface="Times New Roman" pitchFamily="18" charset="0"/>
              </a:rPr>
              <a:t>. Суд не вправі обґрунтовувати судові рішення показаннями, наданими слідчому, прокурору, або посилатися на них. Отже, показання отримані на стадії досудового розслідування, не можуть бути використані під час судового розгляду, окрім як у вищенаведеній ситуації.</a:t>
            </a:r>
          </a:p>
          <a:p>
            <a:pPr algn="just"/>
            <a:r>
              <a:rPr lang="uk-UA" sz="2000" dirty="0" smtClean="0">
                <a:latin typeface="Times New Roman" pitchFamily="18" charset="0"/>
                <a:cs typeface="Times New Roman" pitchFamily="18" charset="0"/>
              </a:rPr>
              <a:t>Однак, при ухваленні судового рішення за результатами судового розгляду кримінального провадження суд може не врахувати докази, отримані в порядку, передбаченому ст. 225 КПК, лише навівши мотиви такого рішення. </a:t>
            </a:r>
          </a:p>
          <a:p>
            <a:pPr algn="just"/>
            <a:endParaRPr lang="uk-UA"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uk-UA" sz="2600" b="1" dirty="0" smtClean="0">
                <a:latin typeface="Times New Roman" pitchFamily="18" charset="0"/>
                <a:cs typeface="Times New Roman" pitchFamily="18" charset="0"/>
              </a:rPr>
              <a:t>Участь слідчого судді та суду в збиранні та перевірці доказів у кримінальному провадженні</a:t>
            </a: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24744"/>
            <a:ext cx="8686800" cy="5257800"/>
          </a:xfrm>
        </p:spPr>
        <p:txBody>
          <a:bodyPr>
            <a:normAutofit/>
          </a:bodyPr>
          <a:lstStyle/>
          <a:p>
            <a:pPr algn="just"/>
            <a:r>
              <a:rPr lang="uk-UA" sz="2000" dirty="0" smtClean="0">
                <a:latin typeface="Times New Roman" pitchFamily="18" charset="0"/>
                <a:cs typeface="Times New Roman" pitchFamily="18" charset="0"/>
              </a:rPr>
              <a:t>Варто зазначити, що допит свідка/потерпілого в порядку ст. 225 КПК повинен відбуватися із залученням сторони захисту. Винятком може бути проведення допиту у кримінальному провадженні, в якому жодній особі не повідомлено про підозру. </a:t>
            </a:r>
          </a:p>
          <a:p>
            <a:pPr algn="just"/>
            <a:r>
              <a:rPr lang="uk-UA" sz="2000" dirty="0" smtClean="0">
                <a:latin typeface="Times New Roman" pitchFamily="18" charset="0"/>
                <a:cs typeface="Times New Roman" pitchFamily="18" charset="0"/>
              </a:rPr>
              <a:t>В той же час згідно ч. 4 ст. 225 КПК: суд під час судового розгляду має право допитати свідка, потерпілого, який допитувався відповідно до правил цієї статті, зокрема у випадках, якщо такий допит проведений за відсутності сторони захисту або якщо є необхідність уточнення показань чи отримання показань щодо обставин, які не були з’ясовані в результаті допиту під час досудового розслідування.</a:t>
            </a:r>
          </a:p>
          <a:p>
            <a:pPr algn="just"/>
            <a:r>
              <a:rPr lang="uk-UA" sz="2000" dirty="0" smtClean="0">
                <a:latin typeface="Times New Roman" pitchFamily="18" charset="0"/>
                <a:cs typeface="Times New Roman" pitchFamily="18" charset="0"/>
              </a:rPr>
              <a:t>В ситуації, якщо допитана в порядку розглядуваної статті особа, надає інші показання під час судового розгляду, ніж ті, що надавалися слідчому судді, з метою перевірки правдивості показань свідка, потерпілого та з’ясування розбіжностей з показаннями, вони можуть бути оголошені при його допиті під час судового розгляду (ч. 5 ст. 225).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uk-UA" sz="2600" b="1" dirty="0" smtClean="0">
                <a:latin typeface="Times New Roman" pitchFamily="18" charset="0"/>
                <a:cs typeface="Times New Roman" pitchFamily="18" charset="0"/>
              </a:rPr>
              <a:t>Участь слідчого судді та суду в збиранні та перевірці доказів у кримінальному провадженні</a:t>
            </a:r>
            <a:endParaRPr lang="uk-UA"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179512" y="1124744"/>
            <a:ext cx="8964488" cy="5733256"/>
          </a:xfrm>
        </p:spPr>
        <p:txBody>
          <a:bodyPr>
            <a:normAutofit lnSpcReduction="10000"/>
          </a:bodyPr>
          <a:lstStyle/>
          <a:p>
            <a:pPr algn="just">
              <a:buNone/>
            </a:pPr>
            <a:r>
              <a:rPr lang="uk-UA" sz="1800" dirty="0" smtClean="0">
                <a:latin typeface="Times New Roman" pitchFamily="18" charset="0"/>
                <a:cs typeface="Times New Roman" pitchFamily="18" charset="0"/>
              </a:rPr>
              <a:t>		</a:t>
            </a:r>
          </a:p>
          <a:p>
            <a:pPr algn="just">
              <a:buNone/>
            </a:pPr>
            <a:r>
              <a:rPr lang="uk-UA" sz="1800" dirty="0" smtClean="0">
                <a:latin typeface="Times New Roman" pitchFamily="18" charset="0"/>
                <a:cs typeface="Times New Roman" pitchFamily="18" charset="0"/>
              </a:rPr>
              <a:t>		Слідчий </a:t>
            </a:r>
            <a:r>
              <a:rPr lang="uk-UA" sz="1800" dirty="0" smtClean="0">
                <a:latin typeface="Times New Roman" pitchFamily="18" charset="0"/>
                <a:cs typeface="Times New Roman" pitchFamily="18" charset="0"/>
              </a:rPr>
              <a:t>суддя, суд для реалізації функцій судового контролю та правосуддя </a:t>
            </a:r>
            <a:r>
              <a:rPr lang="uk-UA" sz="1800" dirty="0" smtClean="0">
                <a:latin typeface="Times New Roman" pitchFamily="18" charset="0"/>
                <a:cs typeface="Times New Roman" pitchFamily="18" charset="0"/>
              </a:rPr>
              <a:t>за власною ініціативною уповноважений збирати докази при розгляді питань, що віднесені до його компетенції.</a:t>
            </a:r>
          </a:p>
          <a:p>
            <a:pPr algn="just"/>
            <a:r>
              <a:rPr lang="uk-UA" sz="1800" dirty="0" smtClean="0">
                <a:latin typeface="Times New Roman" pitchFamily="18" charset="0"/>
                <a:cs typeface="Times New Roman" pitchFamily="18" charset="0"/>
              </a:rPr>
              <a:t>Під час розгляду клопотання про тимчасове обмеження у користуванні спеціальним правом слідчий суддя має право за клопотанням сторін кримінального провадження або за власною ініціативою заслухати будь-якого свідка чи дослідити будь-які матеріали, що мають значення для вирішення питання про тимчасове обмеження у користуванні спеціальним правом (ч. 4 ст. 151).</a:t>
            </a:r>
          </a:p>
          <a:p>
            <a:pPr algn="just"/>
            <a:r>
              <a:rPr lang="uk-UA" sz="1800" dirty="0" smtClean="0">
                <a:latin typeface="Times New Roman" pitchFamily="18" charset="0"/>
                <a:cs typeface="Times New Roman" pitchFamily="18" charset="0"/>
              </a:rPr>
              <a:t>Під час розгляду клопотання про арешт майна слідчий суддя має право за клопотанням учасників розгляду або за власною ініціативою заслухати будь-якого свідка чи дослідити будь-які матеріали, що мають значення для вирішення питання про арешт майна (ч. 4 ст. 172).</a:t>
            </a:r>
          </a:p>
          <a:p>
            <a:pPr algn="just"/>
            <a:r>
              <a:rPr lang="uk-UA" sz="1800" dirty="0" smtClean="0">
                <a:latin typeface="Times New Roman" pitchFamily="18" charset="0"/>
                <a:cs typeface="Times New Roman" pitchFamily="18" charset="0"/>
              </a:rPr>
              <a:t>Під час розгляду клопотання слідчий суддя має право за клопотанням учасників розгляду або за власною ініціативою заслухати будь-якого свідка чи дослідити будь-які матеріали, що мають значення для вирішення клопотання (ч. 5 ст. 244).</a:t>
            </a:r>
          </a:p>
          <a:p>
            <a:pPr algn="just"/>
            <a:r>
              <a:rPr lang="uk-UA" sz="1800" dirty="0" smtClean="0">
                <a:latin typeface="Times New Roman" pitchFamily="18" charset="0"/>
                <a:cs typeface="Times New Roman" pitchFamily="18" charset="0"/>
              </a:rPr>
              <a:t>Під час розгляду клопотання слідчий суддя має право за клопотанням сторін кримінального провадження або за власною ініціативою заслухати будь-якого свідка чи дослідити будь-які матеріали, що мають значення для вирішення питання про здійснення спеціального досудового розслідування (ч. 3 ст. 297-3).</a:t>
            </a:r>
          </a:p>
          <a:p>
            <a:pPr algn="just">
              <a:buNone/>
            </a:pPr>
            <a:endParaRPr lang="uk-UA" sz="1800" dirty="0" smtClean="0">
              <a:latin typeface="Times New Roman" pitchFamily="18" charset="0"/>
              <a:cs typeface="Times New Roman" pitchFamily="18" charset="0"/>
            </a:endParaRPr>
          </a:p>
          <a:p>
            <a:pPr algn="just"/>
            <a:endParaRPr lang="uk-UA" sz="18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b="1" dirty="0" smtClean="0">
                <a:latin typeface="Times New Roman" pitchFamily="18" charset="0"/>
                <a:cs typeface="Times New Roman" pitchFamily="18" charset="0"/>
              </a:rPr>
              <a:t>Участь слідчого судді та суду в збиранні та перевірці доказів у кримінальному провадженні</a:t>
            </a:r>
            <a:br>
              <a:rPr lang="uk-UA" sz="2800" b="1" dirty="0" smtClean="0">
                <a:latin typeface="Times New Roman" pitchFamily="18" charset="0"/>
                <a:cs typeface="Times New Roman" pitchFamily="18" charset="0"/>
              </a:rPr>
            </a:br>
            <a:endParaRPr lang="uk-UA" sz="2800" b="1" dirty="0"/>
          </a:p>
        </p:txBody>
      </p:sp>
      <p:sp>
        <p:nvSpPr>
          <p:cNvPr id="3" name="Содержимое 2"/>
          <p:cNvSpPr>
            <a:spLocks noGrp="1"/>
          </p:cNvSpPr>
          <p:nvPr>
            <p:ph idx="1"/>
          </p:nvPr>
        </p:nvSpPr>
        <p:spPr>
          <a:xfrm>
            <a:off x="0" y="1600200"/>
            <a:ext cx="9144000" cy="5257800"/>
          </a:xfrm>
        </p:spPr>
        <p:txBody>
          <a:bodyPr>
            <a:normAutofit/>
          </a:bodyPr>
          <a:lstStyle/>
          <a:p>
            <a:pPr algn="just"/>
            <a:r>
              <a:rPr lang="uk-UA" sz="2000" dirty="0" smtClean="0">
                <a:latin typeface="Times New Roman" pitchFamily="18" charset="0"/>
                <a:cs typeface="Times New Roman" pitchFamily="18" charset="0"/>
              </a:rPr>
              <a:t>За </a:t>
            </a:r>
            <a:r>
              <a:rPr lang="uk-UA" sz="2000" dirty="0" smtClean="0">
                <a:latin typeface="Times New Roman" pitchFamily="18" charset="0"/>
                <a:cs typeface="Times New Roman" pitchFamily="18" charset="0"/>
              </a:rPr>
              <a:t>клопотанням сторін або за власною ініціативою слідчий суддя, суд має право заслухати будь-якого свідка чи дослідити будь-які матеріали, що мають значення для вирішення питання про застосування запобіжного </a:t>
            </a:r>
            <a:r>
              <a:rPr lang="uk-UA" sz="2000" dirty="0" smtClean="0">
                <a:latin typeface="Times New Roman" pitchFamily="18" charset="0"/>
                <a:cs typeface="Times New Roman" pitchFamily="18" charset="0"/>
              </a:rPr>
              <a:t>заходу </a:t>
            </a:r>
            <a:r>
              <a:rPr lang="en-US"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(ч. 4 ст. 193).</a:t>
            </a:r>
          </a:p>
          <a:p>
            <a:pPr algn="just"/>
            <a:r>
              <a:rPr lang="uk-UA" sz="2000" dirty="0" smtClean="0">
                <a:latin typeface="Times New Roman" pitchFamily="18" charset="0"/>
                <a:cs typeface="Times New Roman" pitchFamily="18" charset="0"/>
              </a:rPr>
              <a:t>Суд має право своєю ухвалою доручити проведення експертизи експертній установі, експерту або експертам незалежно від наявності клопотання, якщо:</a:t>
            </a:r>
          </a:p>
          <a:p>
            <a:pPr algn="just">
              <a:buNone/>
            </a:pPr>
            <a:r>
              <a:rPr lang="uk-UA" sz="2000" dirty="0" smtClean="0">
                <a:latin typeface="Times New Roman" pitchFamily="18" charset="0"/>
                <a:cs typeface="Times New Roman" pitchFamily="18" charset="0"/>
              </a:rPr>
              <a:t>1) суду надані кілька висновків експертів, які суперечать один одному, а допит експертів не дав змоги усунути виявлені суперечності;</a:t>
            </a:r>
          </a:p>
          <a:p>
            <a:pPr algn="just">
              <a:buNone/>
            </a:pPr>
            <a:r>
              <a:rPr lang="uk-UA" sz="2000" dirty="0" smtClean="0">
                <a:latin typeface="Times New Roman" pitchFamily="18" charset="0"/>
                <a:cs typeface="Times New Roman" pitchFamily="18" charset="0"/>
              </a:rPr>
              <a:t>2) </a:t>
            </a:r>
            <a:r>
              <a:rPr lang="uk-UA" sz="2000" dirty="0" smtClean="0">
                <a:latin typeface="Times New Roman" pitchFamily="18" charset="0"/>
                <a:cs typeface="Times New Roman" pitchFamily="18" charset="0"/>
              </a:rPr>
              <a:t> під </a:t>
            </a:r>
            <a:r>
              <a:rPr lang="uk-UA" sz="2000" dirty="0" smtClean="0">
                <a:latin typeface="Times New Roman" pitchFamily="18" charset="0"/>
                <a:cs typeface="Times New Roman" pitchFamily="18" charset="0"/>
              </a:rPr>
              <a:t>час судового розгляду виникли підстави, передбачені </a:t>
            </a:r>
            <a:r>
              <a:rPr lang="uk-UA" sz="2000" dirty="0" smtClean="0">
                <a:latin typeface="Times New Roman" pitchFamily="18" charset="0"/>
                <a:cs typeface="Times New Roman" pitchFamily="18" charset="0"/>
              </a:rPr>
              <a:t>ч. 2 ст. 509 КПК;</a:t>
            </a:r>
            <a:endParaRPr lang="uk-UA" sz="2000" dirty="0" smtClean="0">
              <a:latin typeface="Times New Roman" pitchFamily="18" charset="0"/>
              <a:cs typeface="Times New Roman" pitchFamily="18" charset="0"/>
            </a:endParaRPr>
          </a:p>
          <a:p>
            <a:pPr marL="457200" indent="-457200" algn="just">
              <a:buAutoNum type="arabicParenR" startAt="3"/>
            </a:pPr>
            <a:r>
              <a:rPr lang="uk-UA" sz="2000" dirty="0" smtClean="0">
                <a:latin typeface="Times New Roman" pitchFamily="18" charset="0"/>
                <a:cs typeface="Times New Roman" pitchFamily="18" charset="0"/>
              </a:rPr>
              <a:t>існують </a:t>
            </a:r>
            <a:r>
              <a:rPr lang="uk-UA" sz="2000" dirty="0" smtClean="0">
                <a:latin typeface="Times New Roman" pitchFamily="18" charset="0"/>
                <a:cs typeface="Times New Roman" pitchFamily="18" charset="0"/>
              </a:rPr>
              <a:t>достатні підстави вважати висновок експерта (експертів) необґрунтованим чи таким, що суперечить іншим матеріалам справи або викликає інші обґрунтовані сумніви в його </a:t>
            </a:r>
            <a:r>
              <a:rPr lang="uk-UA" sz="2000" dirty="0" smtClean="0">
                <a:latin typeface="Times New Roman" pitchFamily="18" charset="0"/>
                <a:cs typeface="Times New Roman" pitchFamily="18" charset="0"/>
              </a:rPr>
              <a:t>правильності (ч. 2 ст. 332).</a:t>
            </a:r>
          </a:p>
          <a:p>
            <a:pPr marL="457200" indent="-457200" algn="just"/>
            <a:r>
              <a:rPr lang="uk-UA" sz="2000" dirty="0" smtClean="0">
                <a:latin typeface="Times New Roman" pitchFamily="18" charset="0"/>
                <a:cs typeface="Times New Roman" pitchFamily="18" charset="0"/>
              </a:rPr>
              <a:t>Слідчий суддя при вирішенні питань, пов'язаних із застосуванням заходів забезпечення кримінального провадження має право заслухати будь-яку особу та дослідити подані сторонами речі, документи та висновки експертів.</a:t>
            </a:r>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a:p>
            <a:pPr algn="just">
              <a:buNone/>
            </a:pPr>
            <a:endParaRPr lang="uk-UA" sz="2000" dirty="0" smtClean="0">
              <a:latin typeface="Times New Roman" pitchFamily="18" charset="0"/>
              <a:cs typeface="Times New Roman" pitchFamily="18" charset="0"/>
            </a:endParaRPr>
          </a:p>
          <a:p>
            <a:pPr lvl="1" algn="just">
              <a:buNone/>
            </a:pPr>
            <a:endParaRPr lang="uk-UA" sz="2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Autofit/>
          </a:bodyPr>
          <a:lstStyle/>
          <a:p>
            <a:r>
              <a:rPr lang="uk-UA" sz="2400" b="1" dirty="0" smtClean="0">
                <a:latin typeface="Times New Roman" pitchFamily="18" charset="0"/>
                <a:cs typeface="Times New Roman" pitchFamily="18" charset="0"/>
              </a:rPr>
              <a:t>Участь слідчого судді та суду в збиранні та перевірці доказів у кримінальному провадженні</a:t>
            </a:r>
            <a:br>
              <a:rPr lang="uk-UA" sz="2400" b="1" dirty="0" smtClean="0">
                <a:latin typeface="Times New Roman" pitchFamily="18" charset="0"/>
                <a:cs typeface="Times New Roman" pitchFamily="18" charset="0"/>
              </a:rPr>
            </a:br>
            <a:endParaRPr lang="uk-UA"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68760"/>
            <a:ext cx="8686800" cy="5589240"/>
          </a:xfrm>
        </p:spPr>
        <p:txBody>
          <a:bodyPr>
            <a:normAutofit/>
          </a:bodyPr>
          <a:lstStyle/>
          <a:p>
            <a:pPr algn="just"/>
            <a:r>
              <a:rPr lang="uk-UA" sz="2000" dirty="0" smtClean="0">
                <a:latin typeface="Times New Roman" pitchFamily="18" charset="0"/>
                <a:cs typeface="Times New Roman" pitchFamily="18" charset="0"/>
              </a:rPr>
              <a:t>Слідчий суддя уповноважений встановлювати строки проведення слідчих або процесуальних дій, в рамках розгляду питання про оскарження рішень, дій чи бездіяльності сторони обвинувачення.</a:t>
            </a:r>
          </a:p>
          <a:p>
            <a:pPr algn="just"/>
            <a:r>
              <a:rPr lang="uk-UA" sz="2000" dirty="0" smtClean="0">
                <a:latin typeface="Times New Roman" pitchFamily="18" charset="0"/>
                <a:cs typeface="Times New Roman" pitchFamily="18" charset="0"/>
              </a:rPr>
              <a:t>Суд за необхідності перевірки розбіжностей в показаннях учасників кримінального процесу має право за власною ініціативою провести одночасний допит двох або більше осіб.</a:t>
            </a:r>
          </a:p>
          <a:p>
            <a:pPr algn="just"/>
            <a:endParaRPr lang="uk-UA" sz="2000" dirty="0" smtClean="0">
              <a:latin typeface="Times New Roman" pitchFamily="18" charset="0"/>
              <a:cs typeface="Times New Roman" pitchFamily="18" charset="0"/>
            </a:endParaRPr>
          </a:p>
          <a:p>
            <a:pPr algn="just"/>
            <a:endParaRPr lang="uk-UA" sz="20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3186</TotalTime>
  <Words>513</Words>
  <Application>Microsoft Office PowerPoint</Application>
  <PresentationFormat>Экран (4:3)</PresentationFormat>
  <Paragraphs>49</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   Лекція № 8  Способи збирання та перевірки доказів під час досудового розслідування (частина 2)          </vt:lpstr>
      <vt:lpstr>Тимчасовий доступ до речей та документів</vt:lpstr>
      <vt:lpstr>Тимчасовий доступ до речей та документів</vt:lpstr>
      <vt:lpstr>Участь слідчого судді та суду в збиранні та перевірці доказів у кримінальному провадженні</vt:lpstr>
      <vt:lpstr>Участь слідчого судді та суду в збиранні та перевірці доказів у кримінальному провадженні</vt:lpstr>
      <vt:lpstr>Участь слідчого судді та суду в збиранні та перевірці доказів у кримінальному провадженні</vt:lpstr>
      <vt:lpstr>Участь слідчого судді та суду в збиранні та перевірці доказів у кримінальному провадженні </vt:lpstr>
      <vt:lpstr>Участь слідчого судді та суду в збиранні та перевірці доказів у кримінальному провадженні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вимоги до клопотання про обшук та порядку проведення цієї процесуальної дії. Збільшення прав адвоката при обшуку.</dc:title>
  <dc:creator>Andrew</dc:creator>
  <cp:lastModifiedBy>Andrew</cp:lastModifiedBy>
  <cp:revision>240</cp:revision>
  <dcterms:created xsi:type="dcterms:W3CDTF">2017-12-16T00:24:22Z</dcterms:created>
  <dcterms:modified xsi:type="dcterms:W3CDTF">2020-04-14T06:59:57Z</dcterms:modified>
</cp:coreProperties>
</file>